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4" r:id="rId1"/>
  </p:sldMasterIdLst>
  <p:notesMasterIdLst>
    <p:notesMasterId r:id="rId22"/>
  </p:notesMasterIdLst>
  <p:sldIdLst>
    <p:sldId id="256" r:id="rId2"/>
    <p:sldId id="257" r:id="rId3"/>
    <p:sldId id="258" r:id="rId4"/>
    <p:sldId id="259" r:id="rId5"/>
    <p:sldId id="260" r:id="rId6"/>
    <p:sldId id="262" r:id="rId7"/>
    <p:sldId id="263" r:id="rId8"/>
    <p:sldId id="264" r:id="rId9"/>
    <p:sldId id="270" r:id="rId10"/>
    <p:sldId id="265" r:id="rId11"/>
    <p:sldId id="271" r:id="rId12"/>
    <p:sldId id="266" r:id="rId13"/>
    <p:sldId id="267" r:id="rId14"/>
    <p:sldId id="268" r:id="rId15"/>
    <p:sldId id="272" r:id="rId16"/>
    <p:sldId id="273" r:id="rId17"/>
    <p:sldId id="275" r:id="rId18"/>
    <p:sldId id="278"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C8A1A-C305-3D4D-AA70-FE042B015895}" v="91" dt="2025-02-02T16:02:53.02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630"/>
    <p:restoredTop sz="94635"/>
  </p:normalViewPr>
  <p:slideViewPr>
    <p:cSldViewPr snapToGrid="0">
      <p:cViewPr>
        <p:scale>
          <a:sx n="92" d="100"/>
          <a:sy n="92" d="100"/>
        </p:scale>
        <p:origin x="14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泉太貴" userId="b03a329b-c993-49aa-b15e-fba3396fb8ac" providerId="ADAL" clId="{B18C8A1A-C305-3D4D-AA70-FE042B015895}"/>
    <pc:docChg chg="undo custSel addSld delSld modSld">
      <pc:chgData name="今泉太貴" userId="b03a329b-c993-49aa-b15e-fba3396fb8ac" providerId="ADAL" clId="{B18C8A1A-C305-3D4D-AA70-FE042B015895}" dt="2025-02-02T18:51:45.179" v="1346" actId="20577"/>
      <pc:docMkLst>
        <pc:docMk/>
      </pc:docMkLst>
      <pc:sldChg chg="modSp mod">
        <pc:chgData name="今泉太貴" userId="b03a329b-c993-49aa-b15e-fba3396fb8ac" providerId="ADAL" clId="{B18C8A1A-C305-3D4D-AA70-FE042B015895}" dt="2025-02-02T10:11:51.759" v="584" actId="20577"/>
        <pc:sldMkLst>
          <pc:docMk/>
          <pc:sldMk cId="2811777680" sldId="258"/>
        </pc:sldMkLst>
        <pc:spChg chg="mod">
          <ac:chgData name="今泉太貴" userId="b03a329b-c993-49aa-b15e-fba3396fb8ac" providerId="ADAL" clId="{B18C8A1A-C305-3D4D-AA70-FE042B015895}" dt="2025-02-02T10:11:51.759" v="584" actId="20577"/>
          <ac:spMkLst>
            <pc:docMk/>
            <pc:sldMk cId="2811777680" sldId="258"/>
            <ac:spMk id="6" creationId="{51C434C2-08E8-459E-BD67-A03F2AF2FD98}"/>
          </ac:spMkLst>
        </pc:spChg>
      </pc:sldChg>
      <pc:sldChg chg="modSp mod">
        <pc:chgData name="今泉太貴" userId="b03a329b-c993-49aa-b15e-fba3396fb8ac" providerId="ADAL" clId="{B18C8A1A-C305-3D4D-AA70-FE042B015895}" dt="2025-02-02T10:09:40.411" v="486" actId="255"/>
        <pc:sldMkLst>
          <pc:docMk/>
          <pc:sldMk cId="1084798328" sldId="259"/>
        </pc:sldMkLst>
        <pc:spChg chg="mod">
          <ac:chgData name="今泉太貴" userId="b03a329b-c993-49aa-b15e-fba3396fb8ac" providerId="ADAL" clId="{B18C8A1A-C305-3D4D-AA70-FE042B015895}" dt="2025-02-02T10:09:40.411" v="486" actId="255"/>
          <ac:spMkLst>
            <pc:docMk/>
            <pc:sldMk cId="1084798328" sldId="259"/>
            <ac:spMk id="3" creationId="{9D25189F-A957-5098-8B20-6607BC19EAF5}"/>
          </ac:spMkLst>
        </pc:spChg>
      </pc:sldChg>
      <pc:sldChg chg="modSp mod">
        <pc:chgData name="今泉太貴" userId="b03a329b-c993-49aa-b15e-fba3396fb8ac" providerId="ADAL" clId="{B18C8A1A-C305-3D4D-AA70-FE042B015895}" dt="2025-02-02T10:09:35.104" v="485" actId="255"/>
        <pc:sldMkLst>
          <pc:docMk/>
          <pc:sldMk cId="2200414359" sldId="262"/>
        </pc:sldMkLst>
        <pc:spChg chg="mod">
          <ac:chgData name="今泉太貴" userId="b03a329b-c993-49aa-b15e-fba3396fb8ac" providerId="ADAL" clId="{B18C8A1A-C305-3D4D-AA70-FE042B015895}" dt="2025-02-02T10:09:35.104" v="485" actId="255"/>
          <ac:spMkLst>
            <pc:docMk/>
            <pc:sldMk cId="2200414359" sldId="262"/>
            <ac:spMk id="3" creationId="{7341657A-9E3F-4DDB-A009-27849BED335A}"/>
          </ac:spMkLst>
        </pc:spChg>
      </pc:sldChg>
      <pc:sldChg chg="addSp delSp modSp mod">
        <pc:chgData name="今泉太貴" userId="b03a329b-c993-49aa-b15e-fba3396fb8ac" providerId="ADAL" clId="{B18C8A1A-C305-3D4D-AA70-FE042B015895}" dt="2025-02-02T10:14:54.046" v="608" actId="255"/>
        <pc:sldMkLst>
          <pc:docMk/>
          <pc:sldMk cId="3305720702" sldId="263"/>
        </pc:sldMkLst>
        <pc:spChg chg="mod">
          <ac:chgData name="今泉太貴" userId="b03a329b-c993-49aa-b15e-fba3396fb8ac" providerId="ADAL" clId="{B18C8A1A-C305-3D4D-AA70-FE042B015895}" dt="2025-02-02T10:09:27.861" v="484" actId="255"/>
          <ac:spMkLst>
            <pc:docMk/>
            <pc:sldMk cId="3305720702" sldId="263"/>
            <ac:spMk id="3" creationId="{1F2F5833-19FE-060C-BBAC-FEA117B845AB}"/>
          </ac:spMkLst>
        </pc:spChg>
        <pc:spChg chg="add del mod">
          <ac:chgData name="今泉太貴" userId="b03a329b-c993-49aa-b15e-fba3396fb8ac" providerId="ADAL" clId="{B18C8A1A-C305-3D4D-AA70-FE042B015895}" dt="2025-02-02T10:05:02.553" v="431" actId="478"/>
          <ac:spMkLst>
            <pc:docMk/>
            <pc:sldMk cId="3305720702" sldId="263"/>
            <ac:spMk id="10" creationId="{4CD8E1FB-29C4-A30B-19C5-1805B5D38222}"/>
          </ac:spMkLst>
        </pc:spChg>
        <pc:spChg chg="add mod">
          <ac:chgData name="今泉太貴" userId="b03a329b-c993-49aa-b15e-fba3396fb8ac" providerId="ADAL" clId="{B18C8A1A-C305-3D4D-AA70-FE042B015895}" dt="2025-02-02T10:14:45.843" v="607" actId="255"/>
          <ac:spMkLst>
            <pc:docMk/>
            <pc:sldMk cId="3305720702" sldId="263"/>
            <ac:spMk id="11" creationId="{C27E9D1E-9AD3-E73E-11FA-4AA8FCB9C365}"/>
          </ac:spMkLst>
        </pc:spChg>
        <pc:spChg chg="add mod">
          <ac:chgData name="今泉太貴" userId="b03a329b-c993-49aa-b15e-fba3396fb8ac" providerId="ADAL" clId="{B18C8A1A-C305-3D4D-AA70-FE042B015895}" dt="2025-02-02T10:14:40.560" v="606" actId="255"/>
          <ac:spMkLst>
            <pc:docMk/>
            <pc:sldMk cId="3305720702" sldId="263"/>
            <ac:spMk id="12" creationId="{6FCE43EF-C856-D0BD-383E-CE434B9E0C15}"/>
          </ac:spMkLst>
        </pc:spChg>
        <pc:spChg chg="mod">
          <ac:chgData name="今泉太貴" userId="b03a329b-c993-49aa-b15e-fba3396fb8ac" providerId="ADAL" clId="{B18C8A1A-C305-3D4D-AA70-FE042B015895}" dt="2025-02-02T09:56:35.604" v="304" actId="1076"/>
          <ac:spMkLst>
            <pc:docMk/>
            <pc:sldMk cId="3305720702" sldId="263"/>
            <ac:spMk id="36" creationId="{031A247E-5DF8-FA8B-1FD9-2339B8A3F037}"/>
          </ac:spMkLst>
        </pc:spChg>
        <pc:spChg chg="mod">
          <ac:chgData name="今泉太貴" userId="b03a329b-c993-49aa-b15e-fba3396fb8ac" providerId="ADAL" clId="{B18C8A1A-C305-3D4D-AA70-FE042B015895}" dt="2025-02-02T10:14:54.046" v="608" actId="255"/>
          <ac:spMkLst>
            <pc:docMk/>
            <pc:sldMk cId="3305720702" sldId="263"/>
            <ac:spMk id="48" creationId="{4C4AD371-8356-E91F-B4CE-B0172D5D2DD4}"/>
          </ac:spMkLst>
        </pc:spChg>
        <pc:cxnChg chg="mod">
          <ac:chgData name="今泉太貴" userId="b03a329b-c993-49aa-b15e-fba3396fb8ac" providerId="ADAL" clId="{B18C8A1A-C305-3D4D-AA70-FE042B015895}" dt="2025-02-02T09:57:19.259" v="391" actId="14100"/>
          <ac:cxnSpMkLst>
            <pc:docMk/>
            <pc:sldMk cId="3305720702" sldId="263"/>
            <ac:cxnSpMk id="39" creationId="{1B60498E-E98A-D2A0-9FF5-EC90B644C3BE}"/>
          </ac:cxnSpMkLst>
        </pc:cxnChg>
      </pc:sldChg>
      <pc:sldChg chg="addSp delSp modSp mod modAnim">
        <pc:chgData name="今泉太貴" userId="b03a329b-c993-49aa-b15e-fba3396fb8ac" providerId="ADAL" clId="{B18C8A1A-C305-3D4D-AA70-FE042B015895}" dt="2025-02-02T10:07:20.301" v="460" actId="255"/>
        <pc:sldMkLst>
          <pc:docMk/>
          <pc:sldMk cId="1550328342" sldId="264"/>
        </pc:sldMkLst>
        <pc:spChg chg="mod">
          <ac:chgData name="今泉太貴" userId="b03a329b-c993-49aa-b15e-fba3396fb8ac" providerId="ADAL" clId="{B18C8A1A-C305-3D4D-AA70-FE042B015895}" dt="2025-02-02T09:05:58.428" v="12" actId="1076"/>
          <ac:spMkLst>
            <pc:docMk/>
            <pc:sldMk cId="1550328342" sldId="264"/>
            <ac:spMk id="2" creationId="{D7DCEF7F-6BB7-264D-1C3A-7D365911791A}"/>
          </ac:spMkLst>
        </pc:spChg>
        <pc:spChg chg="mod">
          <ac:chgData name="今泉太貴" userId="b03a329b-c993-49aa-b15e-fba3396fb8ac" providerId="ADAL" clId="{B18C8A1A-C305-3D4D-AA70-FE042B015895}" dt="2025-02-02T09:20:21.758" v="64" actId="1076"/>
          <ac:spMkLst>
            <pc:docMk/>
            <pc:sldMk cId="1550328342" sldId="264"/>
            <ac:spMk id="4" creationId="{70BAF111-6F71-9128-184B-B94FCEC9B03A}"/>
          </ac:spMkLst>
        </pc:spChg>
        <pc:spChg chg="mod">
          <ac:chgData name="今泉太貴" userId="b03a329b-c993-49aa-b15e-fba3396fb8ac" providerId="ADAL" clId="{B18C8A1A-C305-3D4D-AA70-FE042B015895}" dt="2025-02-02T09:20:18.205" v="63" actId="1076"/>
          <ac:spMkLst>
            <pc:docMk/>
            <pc:sldMk cId="1550328342" sldId="264"/>
            <ac:spMk id="5" creationId="{3D68CB73-02F7-229C-9FC6-18C6F11131BC}"/>
          </ac:spMkLst>
        </pc:spChg>
        <pc:spChg chg="add del mod">
          <ac:chgData name="今泉太貴" userId="b03a329b-c993-49aa-b15e-fba3396fb8ac" providerId="ADAL" clId="{B18C8A1A-C305-3D4D-AA70-FE042B015895}" dt="2025-02-02T09:18:18.575" v="41" actId="478"/>
          <ac:spMkLst>
            <pc:docMk/>
            <pc:sldMk cId="1550328342" sldId="264"/>
            <ac:spMk id="6" creationId="{22FC0875-B488-66D7-E164-24D344656C26}"/>
          </ac:spMkLst>
        </pc:spChg>
        <pc:spChg chg="add del mod">
          <ac:chgData name="今泉太貴" userId="b03a329b-c993-49aa-b15e-fba3396fb8ac" providerId="ADAL" clId="{B18C8A1A-C305-3D4D-AA70-FE042B015895}" dt="2025-02-02T09:18:11.646" v="40" actId="478"/>
          <ac:spMkLst>
            <pc:docMk/>
            <pc:sldMk cId="1550328342" sldId="264"/>
            <ac:spMk id="7" creationId="{E8CB9E64-3C2E-0B30-9CC4-68F9F7D2861F}"/>
          </ac:spMkLst>
        </pc:spChg>
        <pc:spChg chg="add mod">
          <ac:chgData name="今泉太貴" userId="b03a329b-c993-49aa-b15e-fba3396fb8ac" providerId="ADAL" clId="{B18C8A1A-C305-3D4D-AA70-FE042B015895}" dt="2025-02-02T09:24:07.785" v="115" actId="14100"/>
          <ac:spMkLst>
            <pc:docMk/>
            <pc:sldMk cId="1550328342" sldId="264"/>
            <ac:spMk id="14" creationId="{7A60945F-32D0-8816-97F5-0FD88D8CA807}"/>
          </ac:spMkLst>
        </pc:spChg>
        <pc:spChg chg="add del mod">
          <ac:chgData name="今泉太貴" userId="b03a329b-c993-49aa-b15e-fba3396fb8ac" providerId="ADAL" clId="{B18C8A1A-C305-3D4D-AA70-FE042B015895}" dt="2025-02-02T09:23:49.362" v="110" actId="11529"/>
          <ac:spMkLst>
            <pc:docMk/>
            <pc:sldMk cId="1550328342" sldId="264"/>
            <ac:spMk id="15" creationId="{B194DF48-9059-228D-40FF-5FFCDADD51A1}"/>
          </ac:spMkLst>
        </pc:spChg>
        <pc:spChg chg="add mod">
          <ac:chgData name="今泉太貴" userId="b03a329b-c993-49aa-b15e-fba3396fb8ac" providerId="ADAL" clId="{B18C8A1A-C305-3D4D-AA70-FE042B015895}" dt="2025-02-02T09:59:01.576" v="399" actId="14100"/>
          <ac:spMkLst>
            <pc:docMk/>
            <pc:sldMk cId="1550328342" sldId="264"/>
            <ac:spMk id="16" creationId="{116C4939-500A-40A7-7357-2128CA68614F}"/>
          </ac:spMkLst>
        </pc:spChg>
        <pc:spChg chg="add mod">
          <ac:chgData name="今泉太貴" userId="b03a329b-c993-49aa-b15e-fba3396fb8ac" providerId="ADAL" clId="{B18C8A1A-C305-3D4D-AA70-FE042B015895}" dt="2025-02-02T09:26:04.820" v="134" actId="13822"/>
          <ac:spMkLst>
            <pc:docMk/>
            <pc:sldMk cId="1550328342" sldId="264"/>
            <ac:spMk id="17" creationId="{34FE1AB2-78C4-AB6A-036B-107154D917EF}"/>
          </ac:spMkLst>
        </pc:spChg>
        <pc:spChg chg="add mod">
          <ac:chgData name="今泉太貴" userId="b03a329b-c993-49aa-b15e-fba3396fb8ac" providerId="ADAL" clId="{B18C8A1A-C305-3D4D-AA70-FE042B015895}" dt="2025-02-02T10:01:53.116" v="409" actId="1076"/>
          <ac:spMkLst>
            <pc:docMk/>
            <pc:sldMk cId="1550328342" sldId="264"/>
            <ac:spMk id="18" creationId="{C5356788-9AD4-3C60-A03E-C9DED7644061}"/>
          </ac:spMkLst>
        </pc:spChg>
        <pc:spChg chg="mod">
          <ac:chgData name="今泉太貴" userId="b03a329b-c993-49aa-b15e-fba3396fb8ac" providerId="ADAL" clId="{B18C8A1A-C305-3D4D-AA70-FE042B015895}" dt="2025-02-02T10:07:20.301" v="460" actId="255"/>
          <ac:spMkLst>
            <pc:docMk/>
            <pc:sldMk cId="1550328342" sldId="264"/>
            <ac:spMk id="37" creationId="{CA486B5C-DBF8-D53B-7BAE-B0DDB46AE963}"/>
          </ac:spMkLst>
        </pc:spChg>
        <pc:picChg chg="add mod">
          <ac:chgData name="今泉太貴" userId="b03a329b-c993-49aa-b15e-fba3396fb8ac" providerId="ADAL" clId="{B18C8A1A-C305-3D4D-AA70-FE042B015895}" dt="2025-02-02T09:29:00.442" v="159" actId="14100"/>
          <ac:picMkLst>
            <pc:docMk/>
            <pc:sldMk cId="1550328342" sldId="264"/>
            <ac:picMk id="9" creationId="{2C3FA02A-2D0C-03BF-855F-3BFC30072FB9}"/>
          </ac:picMkLst>
        </pc:picChg>
        <pc:picChg chg="del mod">
          <ac:chgData name="今泉太貴" userId="b03a329b-c993-49aa-b15e-fba3396fb8ac" providerId="ADAL" clId="{B18C8A1A-C305-3D4D-AA70-FE042B015895}" dt="2025-02-02T09:19:10.078" v="51" actId="478"/>
          <ac:picMkLst>
            <pc:docMk/>
            <pc:sldMk cId="1550328342" sldId="264"/>
            <ac:picMk id="11" creationId="{4A5392E7-9298-7BE8-6DFC-E81DA82E5A95}"/>
          </ac:picMkLst>
        </pc:picChg>
        <pc:picChg chg="add mod">
          <ac:chgData name="今泉太貴" userId="b03a329b-c993-49aa-b15e-fba3396fb8ac" providerId="ADAL" clId="{B18C8A1A-C305-3D4D-AA70-FE042B015895}" dt="2025-02-02T09:29:21.781" v="164" actId="14100"/>
          <ac:picMkLst>
            <pc:docMk/>
            <pc:sldMk cId="1550328342" sldId="264"/>
            <ac:picMk id="12" creationId="{11058EAB-0DD2-8209-373F-00BA2821C7F0}"/>
          </ac:picMkLst>
        </pc:picChg>
        <pc:picChg chg="del mod">
          <ac:chgData name="今泉太貴" userId="b03a329b-c993-49aa-b15e-fba3396fb8ac" providerId="ADAL" clId="{B18C8A1A-C305-3D4D-AA70-FE042B015895}" dt="2025-02-02T09:18:05.578" v="39" actId="478"/>
          <ac:picMkLst>
            <pc:docMk/>
            <pc:sldMk cId="1550328342" sldId="264"/>
            <ac:picMk id="13" creationId="{FF525125-7D04-D4C4-5785-37B1BA3AD72E}"/>
          </ac:picMkLst>
        </pc:picChg>
      </pc:sldChg>
      <pc:sldChg chg="modSp mod">
        <pc:chgData name="今泉太貴" userId="b03a329b-c993-49aa-b15e-fba3396fb8ac" providerId="ADAL" clId="{B18C8A1A-C305-3D4D-AA70-FE042B015895}" dt="2025-02-02T18:38:35.259" v="1320" actId="20577"/>
        <pc:sldMkLst>
          <pc:docMk/>
          <pc:sldMk cId="497905529" sldId="266"/>
        </pc:sldMkLst>
        <pc:spChg chg="mod">
          <ac:chgData name="今泉太貴" userId="b03a329b-c993-49aa-b15e-fba3396fb8ac" providerId="ADAL" clId="{B18C8A1A-C305-3D4D-AA70-FE042B015895}" dt="2025-02-02T18:38:35.259" v="1320" actId="20577"/>
          <ac:spMkLst>
            <pc:docMk/>
            <pc:sldMk cId="497905529" sldId="266"/>
            <ac:spMk id="3" creationId="{5075D908-B1DA-68E1-19E2-22E0D197C0A1}"/>
          </ac:spMkLst>
        </pc:spChg>
      </pc:sldChg>
      <pc:sldChg chg="addSp delSp modSp mod">
        <pc:chgData name="今泉太貴" userId="b03a329b-c993-49aa-b15e-fba3396fb8ac" providerId="ADAL" clId="{B18C8A1A-C305-3D4D-AA70-FE042B015895}" dt="2025-02-02T18:51:45.179" v="1346" actId="20577"/>
        <pc:sldMkLst>
          <pc:docMk/>
          <pc:sldMk cId="4070125061" sldId="270"/>
        </pc:sldMkLst>
        <pc:spChg chg="mod">
          <ac:chgData name="今泉太貴" userId="b03a329b-c993-49aa-b15e-fba3396fb8ac" providerId="ADAL" clId="{B18C8A1A-C305-3D4D-AA70-FE042B015895}" dt="2025-02-02T09:32:55.633" v="273" actId="255"/>
          <ac:spMkLst>
            <pc:docMk/>
            <pc:sldMk cId="4070125061" sldId="270"/>
            <ac:spMk id="2" creationId="{DD2EE8AB-FD25-1138-AE69-3B8142042108}"/>
          </ac:spMkLst>
        </pc:spChg>
        <pc:spChg chg="mod">
          <ac:chgData name="今泉太貴" userId="b03a329b-c993-49aa-b15e-fba3396fb8ac" providerId="ADAL" clId="{B18C8A1A-C305-3D4D-AA70-FE042B015895}" dt="2025-02-02T09:30:51.137" v="244" actId="1076"/>
          <ac:spMkLst>
            <pc:docMk/>
            <pc:sldMk cId="4070125061" sldId="270"/>
            <ac:spMk id="4" creationId="{71EB1F18-D326-F774-471B-8BAB021014AC}"/>
          </ac:spMkLst>
        </pc:spChg>
        <pc:spChg chg="mod">
          <ac:chgData name="今泉太貴" userId="b03a329b-c993-49aa-b15e-fba3396fb8ac" providerId="ADAL" clId="{B18C8A1A-C305-3D4D-AA70-FE042B015895}" dt="2025-02-02T09:31:36.021" v="258" actId="1076"/>
          <ac:spMkLst>
            <pc:docMk/>
            <pc:sldMk cId="4070125061" sldId="270"/>
            <ac:spMk id="8" creationId="{C2635557-1878-EA3E-D3E3-ED009C3A540A}"/>
          </ac:spMkLst>
        </pc:spChg>
        <pc:spChg chg="add mod">
          <ac:chgData name="今泉太貴" userId="b03a329b-c993-49aa-b15e-fba3396fb8ac" providerId="ADAL" clId="{B18C8A1A-C305-3D4D-AA70-FE042B015895}" dt="2025-02-02T09:34:08.310" v="282" actId="14100"/>
          <ac:spMkLst>
            <pc:docMk/>
            <pc:sldMk cId="4070125061" sldId="270"/>
            <ac:spMk id="11" creationId="{EB300369-F619-192B-FEC1-549385F05BAC}"/>
          </ac:spMkLst>
        </pc:spChg>
        <pc:spChg chg="add mod">
          <ac:chgData name="今泉太貴" userId="b03a329b-c993-49aa-b15e-fba3396fb8ac" providerId="ADAL" clId="{B18C8A1A-C305-3D4D-AA70-FE042B015895}" dt="2025-02-02T10:00:20.353" v="405" actId="14100"/>
          <ac:spMkLst>
            <pc:docMk/>
            <pc:sldMk cId="4070125061" sldId="270"/>
            <ac:spMk id="12" creationId="{23082AFC-45F7-A5C5-7958-1752DFE7DC67}"/>
          </ac:spMkLst>
        </pc:spChg>
        <pc:spChg chg="add mod">
          <ac:chgData name="今泉太貴" userId="b03a329b-c993-49aa-b15e-fba3396fb8ac" providerId="ADAL" clId="{B18C8A1A-C305-3D4D-AA70-FE042B015895}" dt="2025-02-02T09:42:09.793" v="298" actId="14100"/>
          <ac:spMkLst>
            <pc:docMk/>
            <pc:sldMk cId="4070125061" sldId="270"/>
            <ac:spMk id="13" creationId="{49E9C5DF-35F6-1E27-B86C-089C085BB0B7}"/>
          </ac:spMkLst>
        </pc:spChg>
        <pc:spChg chg="add mod">
          <ac:chgData name="今泉太貴" userId="b03a329b-c993-49aa-b15e-fba3396fb8ac" providerId="ADAL" clId="{B18C8A1A-C305-3D4D-AA70-FE042B015895}" dt="2025-02-02T10:00:52.401" v="408" actId="14100"/>
          <ac:spMkLst>
            <pc:docMk/>
            <pc:sldMk cId="4070125061" sldId="270"/>
            <ac:spMk id="14" creationId="{B25530D3-9DDD-8200-77E9-F8B2E497F651}"/>
          </ac:spMkLst>
        </pc:spChg>
        <pc:spChg chg="mod">
          <ac:chgData name="今泉太貴" userId="b03a329b-c993-49aa-b15e-fba3396fb8ac" providerId="ADAL" clId="{B18C8A1A-C305-3D4D-AA70-FE042B015895}" dt="2025-02-02T18:51:45.179" v="1346" actId="20577"/>
          <ac:spMkLst>
            <pc:docMk/>
            <pc:sldMk cId="4070125061" sldId="270"/>
            <ac:spMk id="33" creationId="{C8C0A9CE-B20E-9A7D-EAFA-0DE26E10750A}"/>
          </ac:spMkLst>
        </pc:spChg>
        <pc:picChg chg="del">
          <ac:chgData name="今泉太貴" userId="b03a329b-c993-49aa-b15e-fba3396fb8ac" providerId="ADAL" clId="{B18C8A1A-C305-3D4D-AA70-FE042B015895}" dt="2025-02-02T09:28:20.249" v="147" actId="478"/>
          <ac:picMkLst>
            <pc:docMk/>
            <pc:sldMk cId="4070125061" sldId="270"/>
            <ac:picMk id="5" creationId="{CF55CBD8-82B6-07EF-DD17-2EC4BD2EBCE5}"/>
          </ac:picMkLst>
        </pc:picChg>
        <pc:picChg chg="add mod">
          <ac:chgData name="今泉太貴" userId="b03a329b-c993-49aa-b15e-fba3396fb8ac" providerId="ADAL" clId="{B18C8A1A-C305-3D4D-AA70-FE042B015895}" dt="2025-02-02T10:00:09.578" v="402" actId="1076"/>
          <ac:picMkLst>
            <pc:docMk/>
            <pc:sldMk cId="4070125061" sldId="270"/>
            <ac:picMk id="6" creationId="{4EC0B663-AE75-CBDD-F5D7-E0C8B2FF584B}"/>
          </ac:picMkLst>
        </pc:picChg>
        <pc:picChg chg="del">
          <ac:chgData name="今泉太貴" userId="b03a329b-c993-49aa-b15e-fba3396fb8ac" providerId="ADAL" clId="{B18C8A1A-C305-3D4D-AA70-FE042B015895}" dt="2025-02-02T09:28:22.155" v="148" actId="478"/>
          <ac:picMkLst>
            <pc:docMk/>
            <pc:sldMk cId="4070125061" sldId="270"/>
            <ac:picMk id="7" creationId="{4CC376CF-B0F0-37FD-FB2C-8F6758800742}"/>
          </ac:picMkLst>
        </pc:picChg>
        <pc:picChg chg="add mod">
          <ac:chgData name="今泉太貴" userId="b03a329b-c993-49aa-b15e-fba3396fb8ac" providerId="ADAL" clId="{B18C8A1A-C305-3D4D-AA70-FE042B015895}" dt="2025-02-02T10:00:38.250" v="406" actId="1076"/>
          <ac:picMkLst>
            <pc:docMk/>
            <pc:sldMk cId="4070125061" sldId="270"/>
            <ac:picMk id="10" creationId="{EB9B668E-C4DE-896C-C88B-A862FD3CEF91}"/>
          </ac:picMkLst>
        </pc:picChg>
      </pc:sldChg>
      <pc:sldChg chg="modSp mod">
        <pc:chgData name="今泉太貴" userId="b03a329b-c993-49aa-b15e-fba3396fb8ac" providerId="ADAL" clId="{B18C8A1A-C305-3D4D-AA70-FE042B015895}" dt="2025-02-02T10:17:35.999" v="609" actId="2711"/>
        <pc:sldMkLst>
          <pc:docMk/>
          <pc:sldMk cId="2596328356" sldId="275"/>
        </pc:sldMkLst>
        <pc:spChg chg="mod">
          <ac:chgData name="今泉太貴" userId="b03a329b-c993-49aa-b15e-fba3396fb8ac" providerId="ADAL" clId="{B18C8A1A-C305-3D4D-AA70-FE042B015895}" dt="2025-02-02T10:17:35.999" v="609" actId="2711"/>
          <ac:spMkLst>
            <pc:docMk/>
            <pc:sldMk cId="2596328356" sldId="275"/>
            <ac:spMk id="3" creationId="{228FE8AF-D604-1270-D466-73D32075D5B4}"/>
          </ac:spMkLst>
        </pc:spChg>
      </pc:sldChg>
      <pc:sldChg chg="delSp modSp mod">
        <pc:chgData name="今泉太貴" userId="b03a329b-c993-49aa-b15e-fba3396fb8ac" providerId="ADAL" clId="{B18C8A1A-C305-3D4D-AA70-FE042B015895}" dt="2025-02-02T10:17:44.939" v="610" actId="2711"/>
        <pc:sldMkLst>
          <pc:docMk/>
          <pc:sldMk cId="3701534034" sldId="276"/>
        </pc:sldMkLst>
        <pc:spChg chg="del">
          <ac:chgData name="今泉太貴" userId="b03a329b-c993-49aa-b15e-fba3396fb8ac" providerId="ADAL" clId="{B18C8A1A-C305-3D4D-AA70-FE042B015895}" dt="2025-02-02T09:49:49.471" v="302" actId="478"/>
          <ac:spMkLst>
            <pc:docMk/>
            <pc:sldMk cId="3701534034" sldId="276"/>
            <ac:spMk id="4" creationId="{BF16DC7C-0B35-C98B-B3C7-38EBD4B9CBE0}"/>
          </ac:spMkLst>
        </pc:spChg>
        <pc:spChg chg="mod">
          <ac:chgData name="今泉太貴" userId="b03a329b-c993-49aa-b15e-fba3396fb8ac" providerId="ADAL" clId="{B18C8A1A-C305-3D4D-AA70-FE042B015895}" dt="2025-02-02T10:17:44.939" v="610" actId="2711"/>
          <ac:spMkLst>
            <pc:docMk/>
            <pc:sldMk cId="3701534034" sldId="276"/>
            <ac:spMk id="7" creationId="{D72650FB-96BC-1D93-78D9-C9F1F90B43D6}"/>
          </ac:spMkLst>
        </pc:spChg>
      </pc:sldChg>
      <pc:sldChg chg="addSp delSp modSp new mod setBg">
        <pc:chgData name="今泉太貴" userId="b03a329b-c993-49aa-b15e-fba3396fb8ac" providerId="ADAL" clId="{B18C8A1A-C305-3D4D-AA70-FE042B015895}" dt="2025-02-02T16:06:14.158" v="903"/>
        <pc:sldMkLst>
          <pc:docMk/>
          <pc:sldMk cId="105220332" sldId="277"/>
        </pc:sldMkLst>
        <pc:spChg chg="mod">
          <ac:chgData name="今泉太貴" userId="b03a329b-c993-49aa-b15e-fba3396fb8ac" providerId="ADAL" clId="{B18C8A1A-C305-3D4D-AA70-FE042B015895}" dt="2025-02-02T16:01:38.424" v="660" actId="26606"/>
          <ac:spMkLst>
            <pc:docMk/>
            <pc:sldMk cId="105220332" sldId="277"/>
            <ac:spMk id="2" creationId="{14848791-95C0-5F6D-A288-4A2C741290F0}"/>
          </ac:spMkLst>
        </pc:spChg>
        <pc:spChg chg="del">
          <ac:chgData name="今泉太貴" userId="b03a329b-c993-49aa-b15e-fba3396fb8ac" providerId="ADAL" clId="{B18C8A1A-C305-3D4D-AA70-FE042B015895}" dt="2025-02-02T16:01:22.124" v="654"/>
          <ac:spMkLst>
            <pc:docMk/>
            <pc:sldMk cId="105220332" sldId="277"/>
            <ac:spMk id="3" creationId="{A3FB384A-2F2E-4B0D-4D4F-CB699CF17FEB}"/>
          </ac:spMkLst>
        </pc:spChg>
        <pc:spChg chg="add mod">
          <ac:chgData name="今泉太貴" userId="b03a329b-c993-49aa-b15e-fba3396fb8ac" providerId="ADAL" clId="{B18C8A1A-C305-3D4D-AA70-FE042B015895}" dt="2025-02-02T16:03:50.168" v="754" actId="113"/>
          <ac:spMkLst>
            <pc:docMk/>
            <pc:sldMk cId="105220332" sldId="277"/>
            <ac:spMk id="8" creationId="{C6931534-284C-7AA9-E5D2-7044975EB1FC}"/>
          </ac:spMkLst>
        </pc:spChg>
        <pc:spChg chg="add del mod">
          <ac:chgData name="今泉太貴" userId="b03a329b-c993-49aa-b15e-fba3396fb8ac" providerId="ADAL" clId="{B18C8A1A-C305-3D4D-AA70-FE042B015895}" dt="2025-02-02T16:06:14.158" v="903"/>
          <ac:spMkLst>
            <pc:docMk/>
            <pc:sldMk cId="105220332" sldId="277"/>
            <ac:spMk id="9" creationId="{A6E60490-8C0A-1F59-D857-AB034699CFB4}"/>
          </ac:spMkLst>
        </pc:spChg>
        <pc:spChg chg="add mod">
          <ac:chgData name="今泉太貴" userId="b03a329b-c993-49aa-b15e-fba3396fb8ac" providerId="ADAL" clId="{B18C8A1A-C305-3D4D-AA70-FE042B015895}" dt="2025-02-02T16:03:45.797" v="753" actId="113"/>
          <ac:spMkLst>
            <pc:docMk/>
            <pc:sldMk cId="105220332" sldId="277"/>
            <ac:spMk id="10" creationId="{6EAD09E0-94F4-B8C7-7B08-30E872D4C390}"/>
          </ac:spMkLst>
        </pc:spChg>
        <pc:spChg chg="add mod">
          <ac:chgData name="今泉太貴" userId="b03a329b-c993-49aa-b15e-fba3396fb8ac" providerId="ADAL" clId="{B18C8A1A-C305-3D4D-AA70-FE042B015895}" dt="2025-02-02T16:05:46.346" v="901" actId="113"/>
          <ac:spMkLst>
            <pc:docMk/>
            <pc:sldMk cId="105220332" sldId="277"/>
            <ac:spMk id="11" creationId="{2FEC5D83-DFAB-023B-A914-36FE9835F085}"/>
          </ac:spMkLst>
        </pc:spChg>
        <pc:spChg chg="add">
          <ac:chgData name="今泉太貴" userId="b03a329b-c993-49aa-b15e-fba3396fb8ac" providerId="ADAL" clId="{B18C8A1A-C305-3D4D-AA70-FE042B015895}" dt="2025-02-02T16:01:38.424" v="660" actId="26606"/>
          <ac:spMkLst>
            <pc:docMk/>
            <pc:sldMk cId="105220332" sldId="277"/>
            <ac:spMk id="14" creationId="{742C14A9-3617-46DD-9FC4-ED828A7D3E6F}"/>
          </ac:spMkLst>
        </pc:spChg>
        <pc:spChg chg="add">
          <ac:chgData name="今泉太貴" userId="b03a329b-c993-49aa-b15e-fba3396fb8ac" providerId="ADAL" clId="{B18C8A1A-C305-3D4D-AA70-FE042B015895}" dt="2025-02-02T16:01:38.424" v="660" actId="26606"/>
          <ac:spMkLst>
            <pc:docMk/>
            <pc:sldMk cId="105220332" sldId="277"/>
            <ac:spMk id="18" creationId="{19E5CB6C-D5A1-44AB-BAD0-E76C67ED2802}"/>
          </ac:spMkLst>
        </pc:spChg>
        <pc:picChg chg="add mod">
          <ac:chgData name="今泉太貴" userId="b03a329b-c993-49aa-b15e-fba3396fb8ac" providerId="ADAL" clId="{B18C8A1A-C305-3D4D-AA70-FE042B015895}" dt="2025-02-02T16:01:48.244" v="662" actId="1076"/>
          <ac:picMkLst>
            <pc:docMk/>
            <pc:sldMk cId="105220332" sldId="277"/>
            <ac:picMk id="5" creationId="{973DECE7-2FF4-5791-6520-D33293630A6F}"/>
          </ac:picMkLst>
        </pc:picChg>
        <pc:picChg chg="add mod">
          <ac:chgData name="今泉太貴" userId="b03a329b-c993-49aa-b15e-fba3396fb8ac" providerId="ADAL" clId="{B18C8A1A-C305-3D4D-AA70-FE042B015895}" dt="2025-02-02T16:01:56.872" v="663" actId="1076"/>
          <ac:picMkLst>
            <pc:docMk/>
            <pc:sldMk cId="105220332" sldId="277"/>
            <ac:picMk id="7" creationId="{B569A29B-868E-E7CA-CB8B-2EEE5011853C}"/>
          </ac:picMkLst>
        </pc:picChg>
        <pc:picChg chg="add">
          <ac:chgData name="今泉太貴" userId="b03a329b-c993-49aa-b15e-fba3396fb8ac" providerId="ADAL" clId="{B18C8A1A-C305-3D4D-AA70-FE042B015895}" dt="2025-02-02T16:01:38.424" v="660" actId="26606"/>
          <ac:picMkLst>
            <pc:docMk/>
            <pc:sldMk cId="105220332" sldId="277"/>
            <ac:picMk id="20" creationId="{D5A16967-5C32-4A48-9F02-4F0228AC8DBA}"/>
          </ac:picMkLst>
        </pc:picChg>
        <pc:cxnChg chg="add">
          <ac:chgData name="今泉太貴" userId="b03a329b-c993-49aa-b15e-fba3396fb8ac" providerId="ADAL" clId="{B18C8A1A-C305-3D4D-AA70-FE042B015895}" dt="2025-02-02T16:01:38.424" v="660" actId="26606"/>
          <ac:cxnSpMkLst>
            <pc:docMk/>
            <pc:sldMk cId="105220332" sldId="277"/>
            <ac:cxnSpMk id="16" creationId="{19AB0109-1C89-41F0-9EDF-3DE017BE3F27}"/>
          </ac:cxnSpMkLst>
        </pc:cxnChg>
        <pc:cxnChg chg="add">
          <ac:chgData name="今泉太貴" userId="b03a329b-c993-49aa-b15e-fba3396fb8ac" providerId="ADAL" clId="{B18C8A1A-C305-3D4D-AA70-FE042B015895}" dt="2025-02-02T16:01:38.424" v="660" actId="26606"/>
          <ac:cxnSpMkLst>
            <pc:docMk/>
            <pc:sldMk cId="105220332" sldId="277"/>
            <ac:cxnSpMk id="22" creationId="{942D078B-EF20-4DB1-AA1B-87F212C56A9A}"/>
          </ac:cxnSpMkLst>
        </pc:cxnChg>
      </pc:sldChg>
      <pc:sldChg chg="new del">
        <pc:chgData name="今泉太貴" userId="b03a329b-c993-49aa-b15e-fba3396fb8ac" providerId="ADAL" clId="{B18C8A1A-C305-3D4D-AA70-FE042B015895}" dt="2025-02-02T10:20:18.323" v="612" actId="2696"/>
        <pc:sldMkLst>
          <pc:docMk/>
          <pc:sldMk cId="1393737653" sldId="277"/>
        </pc:sldMkLst>
      </pc:sldChg>
      <pc:sldChg chg="del">
        <pc:chgData name="今泉太貴" userId="b03a329b-c993-49aa-b15e-fba3396fb8ac" providerId="ADAL" clId="{B18C8A1A-C305-3D4D-AA70-FE042B015895}" dt="2025-02-02T09:46:01.023" v="301" actId="2696"/>
        <pc:sldMkLst>
          <pc:docMk/>
          <pc:sldMk cId="2471943682" sldId="277"/>
        </pc:sldMkLst>
      </pc:sldChg>
      <pc:sldChg chg="addSp modSp new del mod modClrScheme chgLayout">
        <pc:chgData name="今泉太貴" userId="b03a329b-c993-49aa-b15e-fba3396fb8ac" providerId="ADAL" clId="{B18C8A1A-C305-3D4D-AA70-FE042B015895}" dt="2025-02-02T16:15:58.212" v="920" actId="2696"/>
        <pc:sldMkLst>
          <pc:docMk/>
          <pc:sldMk cId="1630575571" sldId="278"/>
        </pc:sldMkLst>
        <pc:spChg chg="add mod">
          <ac:chgData name="今泉太貴" userId="b03a329b-c993-49aa-b15e-fba3396fb8ac" providerId="ADAL" clId="{B18C8A1A-C305-3D4D-AA70-FE042B015895}" dt="2025-02-02T16:15:50.932" v="919" actId="20577"/>
          <ac:spMkLst>
            <pc:docMk/>
            <pc:sldMk cId="1630575571" sldId="278"/>
            <ac:spMk id="2" creationId="{6C738794-EF11-9152-E48E-7607D40B0237}"/>
          </ac:spMkLst>
        </pc:spChg>
      </pc:sldChg>
      <pc:sldChg chg="modSp new mod">
        <pc:chgData name="今泉太貴" userId="b03a329b-c993-49aa-b15e-fba3396fb8ac" providerId="ADAL" clId="{B18C8A1A-C305-3D4D-AA70-FE042B015895}" dt="2025-02-02T16:20:07.006" v="1292" actId="20577"/>
        <pc:sldMkLst>
          <pc:docMk/>
          <pc:sldMk cId="4100947167" sldId="278"/>
        </pc:sldMkLst>
        <pc:spChg chg="mod">
          <ac:chgData name="今泉太貴" userId="b03a329b-c993-49aa-b15e-fba3396fb8ac" providerId="ADAL" clId="{B18C8A1A-C305-3D4D-AA70-FE042B015895}" dt="2025-02-02T16:16:44.063" v="966" actId="113"/>
          <ac:spMkLst>
            <pc:docMk/>
            <pc:sldMk cId="4100947167" sldId="278"/>
            <ac:spMk id="2" creationId="{28BE4DB4-21F0-E169-3821-A5C143A9D7E7}"/>
          </ac:spMkLst>
        </pc:spChg>
        <pc:spChg chg="mod">
          <ac:chgData name="今泉太貴" userId="b03a329b-c993-49aa-b15e-fba3396fb8ac" providerId="ADAL" clId="{B18C8A1A-C305-3D4D-AA70-FE042B015895}" dt="2025-02-02T16:20:07.006" v="1292" actId="20577"/>
          <ac:spMkLst>
            <pc:docMk/>
            <pc:sldMk cId="4100947167" sldId="278"/>
            <ac:spMk id="3" creationId="{DD7A15F4-7F7E-97A6-52C1-164FEF7AE297}"/>
          </ac:spMkLst>
        </pc:spChg>
      </pc:sldChg>
      <pc:sldChg chg="new del">
        <pc:chgData name="今泉太貴" userId="b03a329b-c993-49aa-b15e-fba3396fb8ac" providerId="ADAL" clId="{B18C8A1A-C305-3D4D-AA70-FE042B015895}" dt="2025-02-02T16:40:05.141" v="1294" actId="2696"/>
        <pc:sldMkLst>
          <pc:docMk/>
          <pc:sldMk cId="4146924028"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0469B-424B-CB44-A739-283F2A03C47F}" type="datetimeFigureOut">
              <a:rPr kumimoji="1" lang="ja-JP" altLang="en-US" smtClean="0"/>
              <a:t>2025/2/2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78BA4-0801-2A4C-AF53-8B04F717C73F}" type="slidenum">
              <a:rPr kumimoji="1" lang="ja-JP" altLang="en-US" smtClean="0"/>
              <a:t>‹#›</a:t>
            </a:fld>
            <a:endParaRPr kumimoji="1" lang="ja-JP" altLang="en-US"/>
          </a:p>
        </p:txBody>
      </p:sp>
    </p:spTree>
    <p:extLst>
      <p:ext uri="{BB962C8B-B14F-4D97-AF65-F5344CB8AC3E}">
        <p14:creationId xmlns:p14="http://schemas.microsoft.com/office/powerpoint/2010/main" val="8986095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本発表のあらましです</a:t>
            </a:r>
            <a:r>
              <a:rPr kumimoji="1" lang="en-US" altLang="ja-JP" dirty="0"/>
              <a:t>.</a:t>
            </a:r>
            <a:r>
              <a:rPr kumimoji="1" lang="ja-JP" altLang="en-US"/>
              <a:t>これにそって今回は発表させていただきます</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2</a:t>
            </a:fld>
            <a:endParaRPr kumimoji="1" lang="ja-JP" altLang="en-US"/>
          </a:p>
        </p:txBody>
      </p:sp>
    </p:spTree>
    <p:extLst>
      <p:ext uri="{BB962C8B-B14F-4D97-AF65-F5344CB8AC3E}">
        <p14:creationId xmlns:p14="http://schemas.microsoft.com/office/powerpoint/2010/main" val="16314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肘の改善点は簡単に言えば</a:t>
            </a:r>
            <a:r>
              <a:rPr kumimoji="1" lang="en-US" altLang="ja-JP" dirty="0"/>
              <a:t>,</a:t>
            </a:r>
            <a:r>
              <a:rPr kumimoji="1" lang="ja-JP" altLang="en-US"/>
              <a:t>今の動作より肘の角度を</a:t>
            </a:r>
            <a:r>
              <a:rPr kumimoji="1" lang="en-US" altLang="ja-JP" dirty="0"/>
              <a:t>10</a:t>
            </a:r>
            <a:r>
              <a:rPr kumimoji="1" lang="ja-JP" altLang="en-US"/>
              <a:t>度大きくすることを意識することでフォームが安定すると考えられる</a:t>
            </a:r>
            <a:r>
              <a:rPr kumimoji="1" lang="en-US" altLang="ja-JP" dirty="0"/>
              <a:t>.,</a:t>
            </a:r>
            <a:r>
              <a:rPr kumimoji="1" lang="ja-JP" altLang="en-US"/>
              <a:t>肘の角度を上げることとして以下の二点を意識する</a:t>
            </a:r>
            <a:r>
              <a:rPr kumimoji="1" lang="en-US" altLang="ja-JP" dirty="0"/>
              <a:t>.</a:t>
            </a:r>
            <a:r>
              <a:rPr kumimoji="1" lang="ja-JP" altLang="en-US"/>
              <a:t>シュート時の肘の位置を今より上げること</a:t>
            </a:r>
            <a:r>
              <a:rPr kumimoji="1" lang="en-US" altLang="ja-JP" dirty="0"/>
              <a:t>.</a:t>
            </a:r>
            <a:r>
              <a:rPr kumimoji="1" lang="ja-JP" altLang="en-US"/>
              <a:t>具体的には手のひらが額にくるぐらいの高さを意識する</a:t>
            </a:r>
            <a:r>
              <a:rPr kumimoji="1" lang="en-US" altLang="ja-JP" dirty="0"/>
              <a:t>.</a:t>
            </a:r>
            <a:r>
              <a:rPr kumimoji="1" lang="ja-JP" altLang="en-US"/>
              <a:t>二つ目は肘を伸ばすこと意識を持つことです</a:t>
            </a:r>
            <a:r>
              <a:rPr kumimoji="1" lang="en-US" altLang="ja-JP" dirty="0"/>
              <a:t>.</a:t>
            </a:r>
            <a:r>
              <a:rPr kumimoji="1" lang="ja-JP" altLang="en-US"/>
              <a:t>曲がっている状態だと力が入りすぎて</a:t>
            </a:r>
            <a:r>
              <a:rPr kumimoji="1" lang="en-US" altLang="ja-JP" dirty="0"/>
              <a:t>,</a:t>
            </a:r>
            <a:r>
              <a:rPr kumimoji="1" lang="ja-JP" altLang="en-US"/>
              <a:t>シュートが安定しないことが考えられるためである</a:t>
            </a:r>
            <a:r>
              <a:rPr kumimoji="1" lang="en-US" altLang="ja-JP" dirty="0"/>
              <a:t>.</a:t>
            </a:r>
            <a:r>
              <a:rPr kumimoji="1" lang="ja-JP" altLang="en-US"/>
              <a:t>具体的には二の腕が地面と平行になるようにする</a:t>
            </a:r>
            <a:r>
              <a:rPr kumimoji="1" lang="en-US" altLang="ja-JP" dirty="0"/>
              <a:t>,</a:t>
            </a:r>
            <a:r>
              <a:rPr kumimoji="1" lang="ja-JP" altLang="en-US"/>
              <a:t>以上の点で修正した結果として</a:t>
            </a:r>
            <a:r>
              <a:rPr kumimoji="1" lang="en-US" altLang="ja-JP" dirty="0"/>
              <a:t>,</a:t>
            </a:r>
            <a:r>
              <a:rPr kumimoji="1" lang="ja-JP" altLang="en-US"/>
              <a:t>まだ練習過程ではあるが</a:t>
            </a:r>
            <a:r>
              <a:rPr kumimoji="1" lang="en-US" altLang="ja-JP" dirty="0"/>
              <a:t>,</a:t>
            </a:r>
            <a:r>
              <a:rPr kumimoji="1" lang="ja-JP" altLang="en-US"/>
              <a:t>初心者のシュート成功率が</a:t>
            </a:r>
            <a:r>
              <a:rPr kumimoji="1" lang="en-US" altLang="ja-JP" dirty="0"/>
              <a:t>0.32</a:t>
            </a:r>
            <a:r>
              <a:rPr kumimoji="1" lang="ja-JP" altLang="en-US"/>
              <a:t>から</a:t>
            </a:r>
            <a:r>
              <a:rPr kumimoji="1" lang="en-US" altLang="ja-JP" dirty="0"/>
              <a:t>0.47</a:t>
            </a:r>
            <a:r>
              <a:rPr kumimoji="1" lang="ja-JP" altLang="en-US"/>
              <a:t>に向上したという結果も得られた</a:t>
            </a:r>
            <a:r>
              <a:rPr kumimoji="1" lang="en-US" altLang="ja-JP" dirty="0"/>
              <a:t>.</a:t>
            </a:r>
          </a:p>
          <a:p>
            <a:r>
              <a:rPr kumimoji="1" lang="ja-JP" altLang="en-US"/>
              <a:t>最後に動画の改善点としては</a:t>
            </a:r>
            <a:r>
              <a:rPr kumimoji="1" lang="en-US" altLang="ja-JP" dirty="0"/>
              <a:t>,90</a:t>
            </a:r>
            <a:r>
              <a:rPr kumimoji="1" lang="ja-JP" altLang="en-US"/>
              <a:t>度の画角は下半身の認識精度が比較的高い一方で</a:t>
            </a:r>
            <a:r>
              <a:rPr kumimoji="1" lang="en-US" altLang="ja-JP" dirty="0"/>
              <a:t>,45</a:t>
            </a:r>
            <a:r>
              <a:rPr kumimoji="1" lang="ja-JP" altLang="en-US"/>
              <a:t>度</a:t>
            </a:r>
            <a:r>
              <a:rPr kumimoji="1" lang="en-US" altLang="ja-JP" dirty="0"/>
              <a:t>,90</a:t>
            </a:r>
            <a:r>
              <a:rPr kumimoji="1" lang="ja-JP" altLang="en-US"/>
              <a:t>度の精度が明らかに低かったため</a:t>
            </a:r>
            <a:r>
              <a:rPr kumimoji="1" lang="en-US" altLang="ja-JP" dirty="0"/>
              <a:t>,</a:t>
            </a:r>
            <a:r>
              <a:rPr kumimoji="1" lang="ja-JP" altLang="en-US"/>
              <a:t>下半身を正確に認識できる他の角度を模索するとともに</a:t>
            </a:r>
            <a:r>
              <a:rPr kumimoji="1" lang="en-US" altLang="ja-JP" dirty="0"/>
              <a:t>,0</a:t>
            </a:r>
            <a:r>
              <a:rPr kumimoji="1" lang="ja-JP" altLang="en-US"/>
              <a:t>度と</a:t>
            </a:r>
            <a:r>
              <a:rPr kumimoji="1" lang="en-US" altLang="ja-JP" dirty="0"/>
              <a:t>45</a:t>
            </a:r>
            <a:r>
              <a:rPr kumimoji="1" lang="ja-JP" altLang="en-US"/>
              <a:t>度でのカメラと被写体の距離を変えることで</a:t>
            </a:r>
            <a:r>
              <a:rPr kumimoji="1" lang="en-US" altLang="ja-JP" dirty="0"/>
              <a:t>,</a:t>
            </a:r>
            <a:r>
              <a:rPr kumimoji="1" lang="ja-JP" altLang="en-US"/>
              <a:t>改善できるのではないかと考えられる</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11</a:t>
            </a:fld>
            <a:endParaRPr kumimoji="1" lang="ja-JP" altLang="en-US"/>
          </a:p>
        </p:txBody>
      </p:sp>
    </p:spTree>
    <p:extLst>
      <p:ext uri="{BB962C8B-B14F-4D97-AF65-F5344CB8AC3E}">
        <p14:creationId xmlns:p14="http://schemas.microsoft.com/office/powerpoint/2010/main" val="28457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今回の研究で初心者にあった練習のシュートを安定させるための提案をすることができた</a:t>
            </a:r>
            <a:r>
              <a:rPr kumimoji="1" lang="en-US" altLang="ja-JP" dirty="0"/>
              <a:t>.</a:t>
            </a:r>
            <a:r>
              <a:rPr kumimoji="1" lang="ja-JP" altLang="en-US"/>
              <a:t>しかし今回の研究では上半身</a:t>
            </a:r>
            <a:r>
              <a:rPr kumimoji="1" lang="en-US" altLang="ja-JP" dirty="0"/>
              <a:t>,</a:t>
            </a:r>
            <a:r>
              <a:rPr kumimoji="1" lang="ja-JP" altLang="en-US"/>
              <a:t>主に手を中心とした関節に対しての指摘だけだったため</a:t>
            </a:r>
            <a:r>
              <a:rPr kumimoji="1" lang="en-US" altLang="ja-JP" dirty="0"/>
              <a:t>,</a:t>
            </a:r>
            <a:r>
              <a:rPr kumimoji="1" lang="ja-JP" altLang="en-US"/>
              <a:t>全身に対しての指摘ができていないのが現状である</a:t>
            </a:r>
            <a:r>
              <a:rPr kumimoji="1" lang="en-US" altLang="ja-JP" dirty="0"/>
              <a:t>.</a:t>
            </a:r>
            <a:r>
              <a:rPr kumimoji="1" lang="ja-JP" altLang="en-US"/>
              <a:t>なので今後は今回とは違った角度と深度からのデータ収集を行うことで</a:t>
            </a:r>
            <a:r>
              <a:rPr kumimoji="1" lang="en-US" altLang="ja-JP" dirty="0"/>
              <a:t>,</a:t>
            </a:r>
            <a:r>
              <a:rPr kumimoji="1" lang="ja-JP" altLang="en-US"/>
              <a:t>下半身の認識精度を上げ</a:t>
            </a:r>
            <a:r>
              <a:rPr kumimoji="1" lang="en-US" altLang="ja-JP" dirty="0"/>
              <a:t>,</a:t>
            </a:r>
            <a:r>
              <a:rPr kumimoji="1" lang="ja-JP" altLang="en-US"/>
              <a:t>全身の姿勢推定を行えるようにすることで、より的確な指導をお子なると同時に</a:t>
            </a:r>
            <a:r>
              <a:rPr kumimoji="1" lang="en-US" altLang="ja-JP" dirty="0"/>
              <a:t>,</a:t>
            </a:r>
            <a:r>
              <a:rPr kumimoji="1" lang="ja-JP" altLang="en-US"/>
              <a:t>フリースローだけでなく</a:t>
            </a:r>
            <a:r>
              <a:rPr kumimoji="1" lang="en-US" altLang="ja-JP" dirty="0"/>
              <a:t>,</a:t>
            </a:r>
            <a:r>
              <a:rPr kumimoji="1" lang="ja-JP" altLang="en-US"/>
              <a:t>色々な練習方法に活用できると推測できる</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12</a:t>
            </a:fld>
            <a:endParaRPr kumimoji="1" lang="ja-JP" altLang="en-US"/>
          </a:p>
        </p:txBody>
      </p:sp>
    </p:spTree>
    <p:extLst>
      <p:ext uri="{BB962C8B-B14F-4D97-AF65-F5344CB8AC3E}">
        <p14:creationId xmlns:p14="http://schemas.microsoft.com/office/powerpoint/2010/main" val="159222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まず今回の研究の背景ですが、バスケットボールをはじめとするスポーツに関して、初心者は技術向上のために「何を練習すべきか」が見えにくいという課題があります。クラブ活動では指導者からの指示を受ける場面多いですが、指導者がすべての部員に対して個別に適切な練習法を提案することは難しいのが現状です。また、初心者自身がフォームを画像や動画で確認しても、どこを修正しても判断すべきことは簡単ではありません。実際私もバスケのクラブ活動をしていましたが</a:t>
            </a:r>
            <a:r>
              <a:rPr lang="en-US" altLang="ja-JP" dirty="0"/>
              <a:t>,</a:t>
            </a:r>
            <a:r>
              <a:rPr lang="ja-JP" altLang="en-US"/>
              <a:t>初めの方に技術向上のための練習法がわからず</a:t>
            </a:r>
            <a:r>
              <a:rPr lang="en-US" altLang="ja-JP" dirty="0"/>
              <a:t>,</a:t>
            </a:r>
            <a:r>
              <a:rPr lang="ja-JP" altLang="en-US"/>
              <a:t>非効率な練習をしており困惑したという背景もあります</a:t>
            </a:r>
            <a:r>
              <a:rPr lang="en-US" altLang="ja-JP" dirty="0"/>
              <a:t>.</a:t>
            </a:r>
            <a:endParaRPr lang="ja-JP" altLang="en-US"/>
          </a:p>
          <a:p>
            <a:r>
              <a:rPr lang="ja-JP" altLang="en-US"/>
              <a:t>そこで本研究では、初心者と経験者のシュート動作を比較し、その違いを分析することで初心者特有の欠点を発見し、シュートフォーム改善の具体的な提案を行うことを目的としています。画像技術を活用して「有効な画像」と「有効でない画像」の特徴についても考察し、技術向上への新たな認識を提供することを目指します。</a:t>
            </a:r>
          </a:p>
          <a:p>
            <a:endParaRPr kumimoji="1" lang="ja-JP" altLang="en-US"/>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3</a:t>
            </a:fld>
            <a:endParaRPr kumimoji="1" lang="ja-JP" altLang="en-US"/>
          </a:p>
        </p:txBody>
      </p:sp>
    </p:spTree>
    <p:extLst>
      <p:ext uri="{BB962C8B-B14F-4D97-AF65-F5344CB8AC3E}">
        <p14:creationId xmlns:p14="http://schemas.microsoft.com/office/powerpoint/2010/main" val="70745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ここでは研究方法について示す</a:t>
            </a:r>
            <a:r>
              <a:rPr kumimoji="1" lang="en-US" altLang="ja-JP" dirty="0"/>
              <a:t>.</a:t>
            </a:r>
            <a:r>
              <a:rPr kumimoji="1" lang="ja-JP" altLang="en-US"/>
              <a:t>まず今回の研究は</a:t>
            </a:r>
            <a:r>
              <a:rPr kumimoji="1" lang="en-US" altLang="ja-JP" dirty="0"/>
              <a:t>Python</a:t>
            </a:r>
            <a:r>
              <a:rPr kumimoji="1" lang="ja-JP" altLang="en-US"/>
              <a:t>を用いてプログラムを作成をしました</a:t>
            </a:r>
            <a:r>
              <a:rPr kumimoji="1" lang="en-US" altLang="ja-JP" dirty="0"/>
              <a:t>.</a:t>
            </a:r>
            <a:r>
              <a:rPr kumimoji="1" lang="ja-JP" altLang="en-US"/>
              <a:t>そして今回シュートフォームを比較するのに</a:t>
            </a:r>
            <a:r>
              <a:rPr kumimoji="1" lang="en-US" altLang="ja-JP" dirty="0"/>
              <a:t>,</a:t>
            </a:r>
            <a:r>
              <a:rPr kumimoji="1" lang="en-US" altLang="ja-JP" dirty="0" err="1"/>
              <a:t>Mediapipe</a:t>
            </a:r>
            <a:r>
              <a:rPr kumimoji="1" lang="ja-JP" altLang="en-US"/>
              <a:t>を用いた姿勢推定を行いました</a:t>
            </a:r>
            <a:r>
              <a:rPr kumimoji="1" lang="en-US" altLang="ja-JP" dirty="0"/>
              <a:t>.</a:t>
            </a:r>
            <a:r>
              <a:rPr kumimoji="1" lang="ja-JP" altLang="en-US"/>
              <a:t>これにより</a:t>
            </a:r>
            <a:r>
              <a:rPr kumimoji="1" lang="en-US" altLang="ja-JP" dirty="0"/>
              <a:t>,</a:t>
            </a:r>
            <a:r>
              <a:rPr kumimoji="1" lang="ja-JP" altLang="en-US"/>
              <a:t>画像と動画の各関節の座標の数値を得ることができ</a:t>
            </a:r>
            <a:r>
              <a:rPr kumimoji="1" lang="en-US" altLang="ja-JP" dirty="0"/>
              <a:t>,</a:t>
            </a:r>
            <a:r>
              <a:rPr kumimoji="1" lang="ja-JP" altLang="en-US"/>
              <a:t>このデータを用いて初心者と経験者のシュートの時の角度計算し</a:t>
            </a:r>
            <a:r>
              <a:rPr kumimoji="1" lang="en-US" altLang="ja-JP" dirty="0"/>
              <a:t>.</a:t>
            </a:r>
            <a:r>
              <a:rPr kumimoji="1" lang="ja-JP" altLang="en-US"/>
              <a:t>そしてそれを比較しやすいように</a:t>
            </a:r>
            <a:r>
              <a:rPr kumimoji="1" lang="en-US" altLang="ja-JP" dirty="0" err="1"/>
              <a:t>Matploylib</a:t>
            </a:r>
            <a:r>
              <a:rPr kumimoji="1" lang="ja-JP" altLang="en-US"/>
              <a:t>を使い</a:t>
            </a:r>
            <a:r>
              <a:rPr kumimoji="1" lang="en-US" altLang="ja-JP" dirty="0"/>
              <a:t>,</a:t>
            </a:r>
            <a:r>
              <a:rPr kumimoji="1" lang="ja-JP" altLang="en-US"/>
              <a:t>散布図を作成しました</a:t>
            </a:r>
            <a:r>
              <a:rPr kumimoji="1" lang="en-US" altLang="ja-JP" dirty="0"/>
              <a:t>.</a:t>
            </a:r>
            <a:r>
              <a:rPr kumimoji="1" lang="ja-JP" altLang="en-US"/>
              <a:t>その後実際の数値を比較するとともに、改善案を提案する</a:t>
            </a:r>
            <a:r>
              <a:rPr kumimoji="1" lang="en-US" altLang="ja-JP" dirty="0"/>
              <a:t>.</a:t>
            </a:r>
          </a:p>
          <a:p>
            <a:endParaRPr kumimoji="1" lang="en-US" altLang="ja-JP" dirty="0"/>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4</a:t>
            </a:fld>
            <a:endParaRPr kumimoji="1" lang="ja-JP" altLang="en-US"/>
          </a:p>
        </p:txBody>
      </p:sp>
    </p:spTree>
    <p:extLst>
      <p:ext uri="{BB962C8B-B14F-4D97-AF65-F5344CB8AC3E}">
        <p14:creationId xmlns:p14="http://schemas.microsoft.com/office/powerpoint/2010/main" val="41753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まず今回データを得るために画像と動画の撮影を行った</a:t>
            </a:r>
            <a:r>
              <a:rPr kumimoji="1" lang="en-US" altLang="ja-JP" dirty="0"/>
              <a:t>.</a:t>
            </a:r>
            <a:r>
              <a:rPr kumimoji="1" lang="ja-JP" altLang="en-US"/>
              <a:t>経験者と初心者それぞれ静止画像</a:t>
            </a:r>
            <a:r>
              <a:rPr kumimoji="1" lang="en-US" altLang="ja-JP" dirty="0"/>
              <a:t>15</a:t>
            </a:r>
            <a:r>
              <a:rPr kumimoji="1" lang="ja-JP" altLang="en-US"/>
              <a:t>枚</a:t>
            </a:r>
            <a:r>
              <a:rPr kumimoji="1" lang="en-US" altLang="ja-JP" dirty="0"/>
              <a:t>,</a:t>
            </a:r>
            <a:r>
              <a:rPr kumimoji="1" lang="ja-JP" altLang="en-US"/>
              <a:t>動画</a:t>
            </a:r>
            <a:r>
              <a:rPr kumimoji="1" lang="en-US" altLang="ja-JP" dirty="0"/>
              <a:t>15</a:t>
            </a:r>
            <a:r>
              <a:rPr kumimoji="1" lang="ja-JP" altLang="en-US"/>
              <a:t>枚の合計</a:t>
            </a:r>
            <a:r>
              <a:rPr kumimoji="1" lang="en-US" altLang="ja-JP" dirty="0"/>
              <a:t>30</a:t>
            </a:r>
            <a:r>
              <a:rPr kumimoji="1" lang="ja-JP" altLang="en-US"/>
              <a:t>枚撮影しました</a:t>
            </a:r>
            <a:r>
              <a:rPr kumimoji="1" lang="en-US" altLang="ja-JP" dirty="0"/>
              <a:t>.</a:t>
            </a:r>
            <a:r>
              <a:rPr kumimoji="1" lang="ja-JP" altLang="en-US"/>
              <a:t>そしてそれぞれ</a:t>
            </a:r>
            <a:r>
              <a:rPr kumimoji="1" lang="en-US" altLang="ja-JP" dirty="0"/>
              <a:t>0</a:t>
            </a:r>
            <a:r>
              <a:rPr kumimoji="1" lang="ja-JP" altLang="en-US"/>
              <a:t>度</a:t>
            </a:r>
            <a:r>
              <a:rPr kumimoji="1" lang="en-US" altLang="ja-JP" dirty="0"/>
              <a:t>,45</a:t>
            </a:r>
            <a:r>
              <a:rPr kumimoji="1" lang="ja-JP" altLang="en-US"/>
              <a:t>度</a:t>
            </a:r>
            <a:r>
              <a:rPr kumimoji="1" lang="en-US" altLang="ja-JP" dirty="0"/>
              <a:t>,90</a:t>
            </a:r>
            <a:r>
              <a:rPr kumimoji="1" lang="ja-JP" altLang="en-US"/>
              <a:t>度の角度で撮影した</a:t>
            </a:r>
            <a:r>
              <a:rPr kumimoji="1" lang="en-US" altLang="ja-JP" dirty="0"/>
              <a:t>.</a:t>
            </a:r>
            <a:r>
              <a:rPr kumimoji="1" lang="ja-JP" altLang="en-US"/>
              <a:t>今回</a:t>
            </a:r>
            <a:r>
              <a:rPr kumimoji="1" lang="en-US" altLang="ja-JP" dirty="0"/>
              <a:t>iPhone13 </a:t>
            </a:r>
            <a:r>
              <a:rPr kumimoji="1" lang="ja-JP" altLang="en-US"/>
              <a:t>で撮影を行い</a:t>
            </a:r>
            <a:r>
              <a:rPr kumimoji="1" lang="en-US" altLang="ja-JP" dirty="0"/>
              <a:t>,</a:t>
            </a:r>
            <a:r>
              <a:rPr kumimoji="1" lang="ja-JP" altLang="en-US"/>
              <a:t>そこから</a:t>
            </a:r>
            <a:r>
              <a:rPr kumimoji="1" lang="en-US" altLang="ja-JP" dirty="0"/>
              <a:t>Mac</a:t>
            </a:r>
            <a:r>
              <a:rPr kumimoji="1" lang="ja-JP" altLang="en-US"/>
              <a:t>に移動させ</a:t>
            </a:r>
            <a:r>
              <a:rPr kumimoji="1" lang="en-US" altLang="ja-JP" dirty="0"/>
              <a:t>,</a:t>
            </a:r>
            <a:r>
              <a:rPr kumimoji="1" lang="ja-JP" altLang="en-US"/>
              <a:t>初心者</a:t>
            </a:r>
            <a:r>
              <a:rPr kumimoji="1" lang="en-US" altLang="ja-JP" dirty="0"/>
              <a:t>,</a:t>
            </a:r>
            <a:r>
              <a:rPr kumimoji="1" lang="ja-JP" altLang="en-US"/>
              <a:t>経験者のそれぞれのディレクトリーに分けて保存した</a:t>
            </a:r>
            <a:r>
              <a:rPr kumimoji="1" lang="en-US" altLang="ja-JP" dirty="0"/>
              <a:t>.</a:t>
            </a:r>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5</a:t>
            </a:fld>
            <a:endParaRPr kumimoji="1" lang="ja-JP" altLang="en-US"/>
          </a:p>
        </p:txBody>
      </p:sp>
    </p:spTree>
    <p:extLst>
      <p:ext uri="{BB962C8B-B14F-4D97-AF65-F5344CB8AC3E}">
        <p14:creationId xmlns:p14="http://schemas.microsoft.com/office/powerpoint/2010/main" val="205184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得たフレーム画像及び静止画像を用いて姿勢推定を行いまじた</a:t>
            </a:r>
            <a:r>
              <a:rPr kumimoji="1" lang="en-US" altLang="ja-JP" dirty="0"/>
              <a:t>.</a:t>
            </a:r>
            <a:r>
              <a:rPr kumimoji="1" lang="ja-JP" altLang="en-US"/>
              <a:t>姿勢推定には</a:t>
            </a:r>
            <a:r>
              <a:rPr kumimoji="1" lang="en-US" altLang="ja-JP" dirty="0"/>
              <a:t>Google</a:t>
            </a:r>
            <a:r>
              <a:rPr kumimoji="1" lang="ja-JP" altLang="en-US"/>
              <a:t>が提供する</a:t>
            </a:r>
            <a:r>
              <a:rPr kumimoji="1" lang="en-US" altLang="ja-JP" dirty="0" err="1"/>
              <a:t>MediaPide</a:t>
            </a:r>
            <a:r>
              <a:rPr kumimoji="1" lang="ja-JP" altLang="en-US"/>
              <a:t>ライブラリーを使用しました</a:t>
            </a:r>
            <a:r>
              <a:rPr kumimoji="1" lang="en-US" altLang="ja-JP" dirty="0"/>
              <a:t>.</a:t>
            </a:r>
            <a:r>
              <a:rPr kumimoji="1" lang="ja-JP" altLang="en-US"/>
              <a:t>このライブラリーを用いることで</a:t>
            </a:r>
            <a:r>
              <a:rPr kumimoji="1" lang="en-US" altLang="ja-JP" dirty="0"/>
              <a:t>,</a:t>
            </a:r>
            <a:r>
              <a:rPr kumimoji="1" lang="ja-JP" altLang="en-US"/>
              <a:t>人体の</a:t>
            </a:r>
            <a:r>
              <a:rPr kumimoji="1" lang="en-US" altLang="ja-JP" dirty="0"/>
              <a:t>33</a:t>
            </a:r>
            <a:r>
              <a:rPr kumimoji="1" lang="ja-JP" altLang="en-US"/>
              <a:t>個のランドマークを活用でき</a:t>
            </a:r>
            <a:r>
              <a:rPr kumimoji="1" lang="en-US" altLang="ja-JP" dirty="0"/>
              <a:t>,</a:t>
            </a:r>
            <a:r>
              <a:rPr kumimoji="1" lang="ja-JP" altLang="en-US"/>
              <a:t>それぞれの関節を判別可能となっている</a:t>
            </a:r>
            <a:r>
              <a:rPr kumimoji="1" lang="en-US" altLang="ja-JP" dirty="0"/>
              <a:t>.</a:t>
            </a:r>
          </a:p>
          <a:p>
            <a:r>
              <a:rPr kumimoji="1" lang="ja-JP" altLang="en-US"/>
              <a:t>具体的にはランドマークから得られる「</a:t>
            </a:r>
            <a:r>
              <a:rPr kumimoji="1" lang="en-US" altLang="ja-JP" dirty="0"/>
              <a:t>x</a:t>
            </a:r>
            <a:r>
              <a:rPr kumimoji="1" lang="ja-JP" altLang="en-US"/>
              <a:t>座標</a:t>
            </a:r>
            <a:r>
              <a:rPr kumimoji="1" lang="en-US" altLang="ja-JP" dirty="0"/>
              <a:t>,y</a:t>
            </a:r>
            <a:r>
              <a:rPr kumimoji="1" lang="ja-JP" altLang="en-US"/>
              <a:t>座標</a:t>
            </a:r>
            <a:r>
              <a:rPr kumimoji="1" lang="en-US" altLang="ja-JP" dirty="0"/>
              <a:t>,z</a:t>
            </a:r>
            <a:r>
              <a:rPr kumimoji="1" lang="ja-JP" altLang="en-US"/>
              <a:t>座標</a:t>
            </a:r>
            <a:r>
              <a:rPr kumimoji="1" lang="en-US" altLang="ja-JP" dirty="0"/>
              <a:t>,</a:t>
            </a:r>
            <a:r>
              <a:rPr kumimoji="1" lang="ja-JP" altLang="en-US"/>
              <a:t>認識精度」を得ました</a:t>
            </a:r>
            <a:r>
              <a:rPr kumimoji="1" lang="en-US" altLang="ja-JP" dirty="0"/>
              <a:t>.</a:t>
            </a:r>
            <a:r>
              <a:rPr kumimoji="1" lang="ja-JP" altLang="en-US"/>
              <a:t>その中の</a:t>
            </a:r>
            <a:r>
              <a:rPr kumimoji="1" lang="en-US" altLang="ja-JP" dirty="0"/>
              <a:t>x</a:t>
            </a:r>
            <a:r>
              <a:rPr kumimoji="1" lang="ja-JP" altLang="en-US"/>
              <a:t>座標</a:t>
            </a:r>
            <a:r>
              <a:rPr kumimoji="1" lang="en-US" altLang="ja-JP" dirty="0"/>
              <a:t>,y</a:t>
            </a:r>
            <a:r>
              <a:rPr kumimoji="1" lang="ja-JP" altLang="en-US"/>
              <a:t>座標を用いて角度を計算しました</a:t>
            </a:r>
            <a:r>
              <a:rPr kumimoji="1" lang="en-US" altLang="ja-JP" dirty="0"/>
              <a:t>.</a:t>
            </a:r>
            <a:r>
              <a:rPr kumimoji="1" lang="ja-JP" altLang="en-US"/>
              <a:t>その角度データを基に</a:t>
            </a:r>
            <a:r>
              <a:rPr kumimoji="1" lang="en-US" altLang="ja-JP" dirty="0"/>
              <a:t>,</a:t>
            </a:r>
            <a:r>
              <a:rPr kumimoji="1" lang="ja-JP" altLang="en-US"/>
              <a:t>初心者と経験者のシュートフォームの比較行いました</a:t>
            </a:r>
            <a:r>
              <a:rPr kumimoji="1" lang="en-US" altLang="ja-JP" dirty="0"/>
              <a:t>.</a:t>
            </a:r>
            <a:r>
              <a:rPr kumimoji="1" lang="ja-JP" altLang="en-US"/>
              <a:t>また今回フリースローというシュートモーションに限定し</a:t>
            </a:r>
            <a:r>
              <a:rPr kumimoji="1" lang="en-US" altLang="ja-JP" dirty="0"/>
              <a:t>,</a:t>
            </a:r>
            <a:r>
              <a:rPr kumimoji="1" lang="ja-JP" altLang="en-US"/>
              <a:t>人間の関節の動きに注目している</a:t>
            </a:r>
            <a:r>
              <a:rPr kumimoji="1" lang="en-US" altLang="ja-JP" dirty="0"/>
              <a:t>.</a:t>
            </a:r>
            <a:r>
              <a:rPr kumimoji="1" lang="ja-JP" altLang="en-US"/>
              <a:t>そのためボールの軌跡の解析などといった三次元の詳細な解析をあまり必要としないことから</a:t>
            </a:r>
            <a:r>
              <a:rPr kumimoji="1" lang="en-US" altLang="ja-JP" dirty="0"/>
              <a:t>,</a:t>
            </a:r>
            <a:r>
              <a:rPr kumimoji="1" lang="ja-JP" altLang="en-US"/>
              <a:t>計算負荷を軽減し</a:t>
            </a:r>
            <a:r>
              <a:rPr kumimoji="1" lang="en-US" altLang="ja-JP" dirty="0"/>
              <a:t>,</a:t>
            </a:r>
            <a:r>
              <a:rPr kumimoji="1" lang="ja-JP" altLang="en-US"/>
              <a:t>より正確な二次元解析を行うため</a:t>
            </a:r>
            <a:r>
              <a:rPr kumimoji="1" lang="en-US" altLang="ja-JP" dirty="0"/>
              <a:t>,</a:t>
            </a:r>
            <a:r>
              <a:rPr kumimoji="1" lang="ja-JP" altLang="en-US"/>
              <a:t>次で説明する角度計算では</a:t>
            </a:r>
            <a:r>
              <a:rPr kumimoji="1" lang="en-US" altLang="ja-JP" dirty="0"/>
              <a:t>z</a:t>
            </a:r>
            <a:r>
              <a:rPr kumimoji="1" lang="ja-JP" altLang="en-US"/>
              <a:t>座標を使用しません</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6</a:t>
            </a:fld>
            <a:endParaRPr kumimoji="1" lang="ja-JP" altLang="en-US"/>
          </a:p>
        </p:txBody>
      </p:sp>
    </p:spTree>
    <p:extLst>
      <p:ext uri="{BB962C8B-B14F-4D97-AF65-F5344CB8AC3E}">
        <p14:creationId xmlns:p14="http://schemas.microsoft.com/office/powerpoint/2010/main" val="237714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角度計算を上記のように行いました</a:t>
            </a:r>
            <a:r>
              <a:rPr kumimoji="1" lang="en-US" altLang="ja-JP" dirty="0"/>
              <a:t>.</a:t>
            </a:r>
            <a:r>
              <a:rPr kumimoji="1" lang="ja-JP" altLang="en-US"/>
              <a:t>そして今回</a:t>
            </a:r>
            <a:r>
              <a:rPr kumimoji="1" lang="en-US" altLang="ja-JP" dirty="0" err="1"/>
              <a:t>MediaPipe</a:t>
            </a:r>
            <a:r>
              <a:rPr kumimoji="1" lang="ja-JP" altLang="en-US"/>
              <a:t>では</a:t>
            </a:r>
            <a:r>
              <a:rPr kumimoji="1" lang="en-US" altLang="ja-JP" dirty="0"/>
              <a:t>33</a:t>
            </a:r>
            <a:r>
              <a:rPr kumimoji="1" lang="ja-JP" altLang="en-US"/>
              <a:t>個のランドマークの中から</a:t>
            </a:r>
            <a:r>
              <a:rPr kumimoji="1" lang="en-US" altLang="ja-JP" dirty="0"/>
              <a:t>,</a:t>
            </a:r>
            <a:r>
              <a:rPr kumimoji="1" lang="ja-JP" altLang="en-US"/>
              <a:t>「肘</a:t>
            </a:r>
            <a:r>
              <a:rPr kumimoji="1" lang="en-US" altLang="ja-JP" dirty="0"/>
              <a:t>,</a:t>
            </a:r>
            <a:r>
              <a:rPr kumimoji="1" lang="ja-JP" altLang="en-US"/>
              <a:t>手首</a:t>
            </a:r>
            <a:r>
              <a:rPr kumimoji="1" lang="en-US" altLang="ja-JP" dirty="0"/>
              <a:t>,</a:t>
            </a:r>
            <a:r>
              <a:rPr kumimoji="1" lang="ja-JP" altLang="en-US"/>
              <a:t>肩」を抽出し角度計算を行った</a:t>
            </a:r>
            <a:r>
              <a:rPr kumimoji="1" lang="en-US" altLang="ja-JP" dirty="0"/>
              <a:t>.</a:t>
            </a:r>
            <a:r>
              <a:rPr kumimoji="1" lang="ja-JP" altLang="en-US"/>
              <a:t>今回のようなフリースローの解析においては</a:t>
            </a:r>
            <a:r>
              <a:rPr kumimoji="1" lang="en-US" altLang="ja-JP" dirty="0"/>
              <a:t>,</a:t>
            </a:r>
            <a:r>
              <a:rPr kumimoji="1" lang="ja-JP" altLang="en-US"/>
              <a:t>選手の手の動きが重要であり</a:t>
            </a:r>
            <a:r>
              <a:rPr kumimoji="1" lang="en-US" altLang="ja-JP" dirty="0"/>
              <a:t>,</a:t>
            </a:r>
            <a:r>
              <a:rPr lang="ja-JP" altLang="en-US"/>
              <a:t>ジャンプをしないフリースローでは、下半身よりも上半身の動きが結果に大きく影響します。また今回</a:t>
            </a:r>
            <a:r>
              <a:rPr lang="en-US" altLang="ja-JP" dirty="0"/>
              <a:t>,</a:t>
            </a:r>
            <a:r>
              <a:rPr lang="ja-JP" altLang="en-US"/>
              <a:t>膝や足の姿勢推定の精度が低いため</a:t>
            </a:r>
            <a:r>
              <a:rPr lang="en-US" altLang="ja-JP" dirty="0"/>
              <a:t>,</a:t>
            </a:r>
            <a:r>
              <a:rPr lang="ja-JP" altLang="en-US"/>
              <a:t>今回の解析では上半身に注目し、肘、手首、肩の位置を基に角度計算を行いました。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ベクトル計算について簡単に話すと</a:t>
            </a:r>
            <a:r>
              <a:rPr lang="en-US" altLang="ja-JP" dirty="0"/>
              <a:t>,A</a:t>
            </a:r>
            <a:r>
              <a:rPr lang="ja-JP" altLang="en-US"/>
              <a:t>を肩</a:t>
            </a:r>
            <a:r>
              <a:rPr lang="en-US" altLang="ja-JP" dirty="0"/>
              <a:t>,B</a:t>
            </a:r>
            <a:r>
              <a:rPr lang="ja-JP" altLang="en-US"/>
              <a:t>を肘</a:t>
            </a:r>
            <a:r>
              <a:rPr lang="en-US" altLang="ja-JP" dirty="0"/>
              <a:t>,C</a:t>
            </a:r>
            <a:r>
              <a:rPr lang="ja-JP" altLang="en-US"/>
              <a:t>を手首とした際に</a:t>
            </a:r>
            <a:r>
              <a:rPr lang="en-US" altLang="ja-JP" dirty="0"/>
              <a:t>,BA</a:t>
            </a:r>
            <a:r>
              <a:rPr lang="ja-JP" altLang="en-US"/>
              <a:t>は肘から肩</a:t>
            </a:r>
            <a:r>
              <a:rPr lang="en-US" altLang="ja-JP" dirty="0"/>
              <a:t>,BC</a:t>
            </a:r>
            <a:r>
              <a:rPr lang="ja-JP" altLang="en-US"/>
              <a:t>は肘から手首のベクトルを示しており</a:t>
            </a:r>
            <a:r>
              <a:rPr lang="en-US" altLang="ja-JP" dirty="0"/>
              <a:t>,</a:t>
            </a:r>
            <a:r>
              <a:rPr lang="ja-JP" altLang="en-US"/>
              <a:t>これを</a:t>
            </a:r>
            <a:r>
              <a:rPr lang="en-US" altLang="ja-JP" dirty="0" err="1"/>
              <a:t>θ</a:t>
            </a:r>
            <a:r>
              <a:rPr lang="ja-JP" altLang="en-US"/>
              <a:t>を求める公式で肘の角度を求めます</a:t>
            </a:r>
            <a:r>
              <a:rPr lang="en-US" altLang="ja-JP" dirty="0"/>
              <a:t>.</a:t>
            </a:r>
            <a:r>
              <a:rPr lang="ja-JP" altLang="en-US"/>
              <a:t>逆余弦を使用</a:t>
            </a:r>
          </a:p>
          <a:p>
            <a:endParaRPr kumimoji="1" lang="ja-JP" altLang="en-US"/>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7</a:t>
            </a:fld>
            <a:endParaRPr kumimoji="1" lang="ja-JP" altLang="en-US"/>
          </a:p>
        </p:txBody>
      </p:sp>
    </p:spTree>
    <p:extLst>
      <p:ext uri="{BB962C8B-B14F-4D97-AF65-F5344CB8AC3E}">
        <p14:creationId xmlns:p14="http://schemas.microsoft.com/office/powerpoint/2010/main" val="331638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この散布図は肩</a:t>
            </a:r>
            <a:r>
              <a:rPr lang="en-US" altLang="ja-JP" dirty="0"/>
              <a:t>,</a:t>
            </a:r>
            <a:r>
              <a:rPr lang="ja-JP" altLang="en-US"/>
              <a:t>肘</a:t>
            </a:r>
            <a:r>
              <a:rPr lang="en-US" altLang="ja-JP" dirty="0"/>
              <a:t>,</a:t>
            </a:r>
            <a:r>
              <a:rPr lang="ja-JP" altLang="en-US"/>
              <a:t>手首の左右の中で特にばらつき具合が大きかったものを示しており</a:t>
            </a:r>
            <a:r>
              <a:rPr lang="en-US" altLang="ja-JP" dirty="0"/>
              <a:t>,</a:t>
            </a:r>
            <a:r>
              <a:rPr lang="ja-JP" altLang="en-US"/>
              <a:t>それは両方肘でした</a:t>
            </a:r>
            <a:r>
              <a:rPr lang="en-US" altLang="ja-JP" dirty="0"/>
              <a:t>.</a:t>
            </a:r>
          </a:p>
          <a:p>
            <a:r>
              <a:rPr lang="ja-JP" altLang="en-US"/>
              <a:t>散布図を見ると、どちらもゴール成功時のシュート角度が</a:t>
            </a:r>
            <a:r>
              <a:rPr lang="en-US" altLang="ja-JP" dirty="0"/>
              <a:t>110</a:t>
            </a:r>
            <a:r>
              <a:rPr lang="ja-JP" altLang="en-US"/>
              <a:t>度から</a:t>
            </a:r>
            <a:r>
              <a:rPr lang="en-US" altLang="ja-JP" dirty="0"/>
              <a:t>130</a:t>
            </a:r>
            <a:r>
              <a:rPr lang="ja-JP" altLang="en-US"/>
              <a:t>度に集中しており、これはゴール成功の平均的な角度であると読み取れます。</a:t>
            </a:r>
          </a:p>
          <a:p>
            <a:r>
              <a:rPr lang="ja-JP" altLang="en-US"/>
              <a:t>さらに、経験者と初心者のシュート角度の分布に注目すると、経験者のシュート角度は比較的狭い範囲に収束しており、角度のばらつきが少ないことが分かります。これは自分位適したフォームを持っていることを示しており、シュートの成功確率が高いことにつながっています。</a:t>
            </a:r>
          </a:p>
          <a:p>
            <a:r>
              <a:rPr lang="ja-JP" altLang="en-US"/>
              <a:t>一方、初心者のシュート角度は上下に大きく分散しております、安定度が足りないことが確認できる</a:t>
            </a:r>
            <a:r>
              <a:rPr lang="en-US" altLang="ja-JP" dirty="0"/>
              <a:t>.</a:t>
            </a:r>
            <a:endParaRPr lang="ja-JP" altLang="en-US"/>
          </a:p>
          <a:p>
            <a:r>
              <a:rPr lang="ja-JP" altLang="en-US"/>
              <a:t>この結果から、初心者にとってシュートフォームを安定させるためのトレーニングが重要であり、シュート角度を一定範囲に収束させることが成功に繋がる可能性が高いと言えます。</a:t>
            </a:r>
          </a:p>
          <a:p>
            <a:endParaRPr kumimoji="1" lang="ja-JP" altLang="en-US"/>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8</a:t>
            </a:fld>
            <a:endParaRPr kumimoji="1" lang="ja-JP" altLang="en-US"/>
          </a:p>
        </p:txBody>
      </p:sp>
    </p:spTree>
    <p:extLst>
      <p:ext uri="{BB962C8B-B14F-4D97-AF65-F5344CB8AC3E}">
        <p14:creationId xmlns:p14="http://schemas.microsoft.com/office/powerpoint/2010/main" val="345314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これは右肩と右手首における散布図を示しています</a:t>
            </a:r>
            <a:r>
              <a:rPr kumimoji="1" lang="en-US" altLang="ja-JP" dirty="0"/>
              <a:t>.</a:t>
            </a:r>
            <a:r>
              <a:rPr kumimoji="1" lang="ja-JP" altLang="en-US"/>
              <a:t>これを見ると</a:t>
            </a:r>
            <a:r>
              <a:rPr kumimoji="1" lang="en-US" altLang="ja-JP" dirty="0"/>
              <a:t>,</a:t>
            </a:r>
            <a:r>
              <a:rPr kumimoji="1" lang="ja-JP" altLang="en-US"/>
              <a:t>右肘と左肘のばらつき具合に比べてあまりなく</a:t>
            </a:r>
            <a:r>
              <a:rPr kumimoji="1" lang="en-US" altLang="ja-JP" dirty="0"/>
              <a:t>,</a:t>
            </a:r>
            <a:r>
              <a:rPr kumimoji="1" lang="ja-JP" altLang="en-US"/>
              <a:t>経験者と初心者の間に大きな差がないことがわかる</a:t>
            </a:r>
            <a:r>
              <a:rPr kumimoji="1" lang="en-US" altLang="ja-JP" dirty="0"/>
              <a:t>.</a:t>
            </a:r>
            <a:r>
              <a:rPr kumimoji="1" lang="ja-JP" altLang="en-US"/>
              <a:t>このことから初心者のフォームにおいて利き手はある程度安定していることがわかる</a:t>
            </a:r>
            <a:r>
              <a:rPr kumimoji="1" lang="en-US" altLang="ja-JP" dirty="0"/>
              <a:t>.</a:t>
            </a:r>
          </a:p>
          <a:p>
            <a:r>
              <a:rPr kumimoji="1" lang="ja-JP" altLang="en-US"/>
              <a:t>よって以上の結果から</a:t>
            </a:r>
            <a:r>
              <a:rPr kumimoji="1" lang="en-US" altLang="ja-JP" dirty="0"/>
              <a:t>,</a:t>
            </a:r>
            <a:r>
              <a:rPr kumimoji="1" lang="ja-JP" altLang="en-US"/>
              <a:t>初心者のシュートフォームが安定しない要因として肘の角度</a:t>
            </a:r>
            <a:r>
              <a:rPr kumimoji="1" lang="en-US" altLang="ja-JP" dirty="0"/>
              <a:t>,</a:t>
            </a:r>
            <a:r>
              <a:rPr kumimoji="1" lang="ja-JP" altLang="en-US"/>
              <a:t>つまり肘の位置が大きな要因なのではないかと考えた</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9</a:t>
            </a:fld>
            <a:endParaRPr kumimoji="1" lang="ja-JP" altLang="en-US"/>
          </a:p>
        </p:txBody>
      </p:sp>
    </p:spTree>
    <p:extLst>
      <p:ext uri="{BB962C8B-B14F-4D97-AF65-F5344CB8AC3E}">
        <p14:creationId xmlns:p14="http://schemas.microsoft.com/office/powerpoint/2010/main" val="293534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研究結果から</a:t>
            </a:r>
            <a:r>
              <a:rPr kumimoji="1" lang="en-US" altLang="ja-JP" dirty="0"/>
              <a:t>,</a:t>
            </a:r>
            <a:r>
              <a:rPr kumimoji="1" lang="ja-JP" altLang="en-US"/>
              <a:t>初心者のシュートフォームが安定しない要因として肘の角度</a:t>
            </a:r>
            <a:r>
              <a:rPr kumimoji="1" lang="en-US" altLang="ja-JP" dirty="0"/>
              <a:t>,</a:t>
            </a:r>
            <a:r>
              <a:rPr kumimoji="1" lang="ja-JP" altLang="en-US"/>
              <a:t>つまり肘の位置が大きな要因なのではないかと考えた</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そこで実際にどのような改善が必要なのかを考察するために</a:t>
            </a:r>
            <a:r>
              <a:rPr kumimoji="1" lang="en-US" altLang="ja-JP" dirty="0"/>
              <a:t>,</a:t>
            </a:r>
            <a:r>
              <a:rPr kumimoji="1" lang="ja-JP" altLang="en-US"/>
              <a:t>「角度の平均値</a:t>
            </a:r>
            <a:r>
              <a:rPr kumimoji="1" lang="en-US" altLang="ja-JP" dirty="0"/>
              <a:t>,</a:t>
            </a:r>
            <a:r>
              <a:rPr kumimoji="1" lang="ja-JP" altLang="en-US"/>
              <a:t>標準偏差</a:t>
            </a:r>
            <a:r>
              <a:rPr kumimoji="1" lang="en-US" altLang="ja-JP" dirty="0"/>
              <a:t>,</a:t>
            </a:r>
            <a:r>
              <a:rPr kumimoji="1" lang="ja-JP" altLang="en-US"/>
              <a:t>ゴールが成功した際の平均値」の実際の数値を表に示しています</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これを見ると散布図からも読み取れたように</a:t>
            </a:r>
            <a:r>
              <a:rPr kumimoji="1" lang="en-US" altLang="ja-JP" dirty="0"/>
              <a:t>,</a:t>
            </a:r>
            <a:r>
              <a:rPr kumimoji="1" lang="ja-JP" altLang="en-US"/>
              <a:t>標準偏差の値が初心者の方が大きく</a:t>
            </a:r>
            <a:r>
              <a:rPr kumimoji="1" lang="en-US" altLang="ja-JP" dirty="0"/>
              <a:t>,</a:t>
            </a:r>
            <a:r>
              <a:rPr kumimoji="1" lang="ja-JP" altLang="en-US"/>
              <a:t>ばらつきが大きいことが読み取れる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経験者は平均値と差がないのに対して</a:t>
            </a:r>
            <a:r>
              <a:rPr kumimoji="1" lang="en-US" altLang="ja-JP" dirty="0"/>
              <a:t>,</a:t>
            </a:r>
            <a:r>
              <a:rPr kumimoji="1" lang="ja-JP" altLang="en-US"/>
              <a:t>初心者は右と左の両方で約</a:t>
            </a:r>
            <a:r>
              <a:rPr kumimoji="1" lang="en-US" altLang="ja-JP" dirty="0"/>
              <a:t>10°</a:t>
            </a:r>
            <a:r>
              <a:rPr kumimoji="1" lang="ja-JP" altLang="en-US"/>
              <a:t>の差があり</a:t>
            </a:r>
            <a:r>
              <a:rPr kumimoji="1" lang="en-US" altLang="ja-JP" dirty="0"/>
              <a:t>,</a:t>
            </a:r>
            <a:r>
              <a:rPr kumimoji="1" lang="ja-JP" altLang="en-US"/>
              <a:t>これはバスケットボールのシュート動作ではシュート成功率に大きく影響する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実際の改善点がわかったところで</a:t>
            </a:r>
            <a:r>
              <a:rPr kumimoji="1" lang="en-US" altLang="ja-JP" dirty="0"/>
              <a:t>,</a:t>
            </a:r>
            <a:r>
              <a:rPr kumimoji="1" lang="ja-JP" altLang="en-US"/>
              <a:t>次にこの改善に向けた練習法を考察する</a:t>
            </a:r>
            <a:r>
              <a:rPr kumimoji="1" lang="en-US" altLang="ja-JP" dirty="0"/>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70C78BA4-0801-2A4C-AF53-8B04F717C73F}" type="slidenum">
              <a:rPr kumimoji="1" lang="ja-JP" altLang="en-US" smtClean="0"/>
              <a:t>10</a:t>
            </a:fld>
            <a:endParaRPr kumimoji="1" lang="ja-JP" altLang="en-US"/>
          </a:p>
        </p:txBody>
      </p:sp>
    </p:spTree>
    <p:extLst>
      <p:ext uri="{BB962C8B-B14F-4D97-AF65-F5344CB8AC3E}">
        <p14:creationId xmlns:p14="http://schemas.microsoft.com/office/powerpoint/2010/main" val="98319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E918EF7-0C74-1449-888F-9B03B8D06BAF}" type="datetimeFigureOut">
              <a:rPr kumimoji="1" lang="ja-JP" altLang="en-US" smtClean="0"/>
              <a:t>2025/2/2</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4F88B194-E34F-C747-9F3E-C99D3CE85773}"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244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918EF7-0C74-1449-888F-9B03B8D06BAF}" type="datetimeFigureOut">
              <a:rPr kumimoji="1" lang="ja-JP" altLang="en-US" smtClean="0"/>
              <a:t>2025/2/2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88B194-E34F-C747-9F3E-C99D3CE85773}"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44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918EF7-0C74-1449-888F-9B03B8D06BAF}" type="datetimeFigureOut">
              <a:rPr kumimoji="1" lang="ja-JP" altLang="en-US" smtClean="0"/>
              <a:t>2025/2/2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88B194-E34F-C747-9F3E-C99D3CE85773}"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892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E918EF7-0C74-1449-888F-9B03B8D06BAF}" type="datetimeFigureOut">
              <a:rPr kumimoji="1" lang="ja-JP" altLang="en-US" smtClean="0"/>
              <a:t>2025/2/2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88B194-E34F-C747-9F3E-C99D3CE85773}"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455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E918EF7-0C74-1449-888F-9B03B8D06BAF}" type="datetimeFigureOut">
              <a:rPr kumimoji="1" lang="ja-JP" altLang="en-US" smtClean="0"/>
              <a:t>2025/2/2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88B194-E34F-C747-9F3E-C99D3CE85773}"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20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918EF7-0C74-1449-888F-9B03B8D06BAF}" type="datetimeFigureOut">
              <a:rPr kumimoji="1" lang="ja-JP" altLang="en-US" smtClean="0"/>
              <a:t>2025/2/2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88B194-E34F-C747-9F3E-C99D3CE85773}"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3309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E918EF7-0C74-1449-888F-9B03B8D06BAF}" type="datetimeFigureOut">
              <a:rPr kumimoji="1" lang="ja-JP" altLang="en-US" smtClean="0"/>
              <a:t>2025/2/2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88B194-E34F-C747-9F3E-C99D3CE85773}"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48898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E918EF7-0C74-1449-888F-9B03B8D06BAF}" type="datetimeFigureOut">
              <a:rPr kumimoji="1" lang="ja-JP" altLang="en-US" smtClean="0"/>
              <a:t>2025/2/2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88B194-E34F-C747-9F3E-C99D3CE85773}"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135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18EF7-0C74-1449-888F-9B03B8D06BAF}" type="datetimeFigureOut">
              <a:rPr kumimoji="1" lang="ja-JP" altLang="en-US" smtClean="0"/>
              <a:t>2025/2/2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88B194-E34F-C747-9F3E-C99D3CE85773}" type="slidenum">
              <a:rPr kumimoji="1" lang="ja-JP" altLang="en-US" smtClean="0"/>
              <a:t>‹#›</a:t>
            </a:fld>
            <a:endParaRPr kumimoji="1" lang="ja-JP" altLang="en-US"/>
          </a:p>
        </p:txBody>
      </p:sp>
    </p:spTree>
    <p:extLst>
      <p:ext uri="{BB962C8B-B14F-4D97-AF65-F5344CB8AC3E}">
        <p14:creationId xmlns:p14="http://schemas.microsoft.com/office/powerpoint/2010/main" val="42129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E918EF7-0C74-1449-888F-9B03B8D06BAF}" type="datetimeFigureOut">
              <a:rPr kumimoji="1" lang="ja-JP" altLang="en-US" smtClean="0"/>
              <a:t>2025/2/2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88B194-E34F-C747-9F3E-C99D3CE85773}"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99145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E918EF7-0C74-1449-888F-9B03B8D06BAF}" type="datetimeFigureOut">
              <a:rPr kumimoji="1" lang="ja-JP" altLang="en-US" smtClean="0"/>
              <a:t>2025/2/2</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F88B194-E34F-C747-9F3E-C99D3CE85773}"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081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E918EF7-0C74-1449-888F-9B03B8D06BAF}" type="datetimeFigureOut">
              <a:rPr kumimoji="1" lang="ja-JP" altLang="en-US" smtClean="0"/>
              <a:t>2025/2/2</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88B194-E34F-C747-9F3E-C99D3CE85773}"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84580"/>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005B14-3F58-8A60-881B-B17780DB371F}"/>
              </a:ext>
            </a:extLst>
          </p:cNvPr>
          <p:cNvSpPr>
            <a:spLocks noGrp="1"/>
          </p:cNvSpPr>
          <p:nvPr>
            <p:ph type="ctrTitle"/>
          </p:nvPr>
        </p:nvSpPr>
        <p:spPr/>
        <p:txBody>
          <a:bodyPr>
            <a:normAutofit/>
          </a:bodyPr>
          <a:lstStyle/>
          <a:p>
            <a:r>
              <a:rPr kumimoji="1" lang="ja-JP" altLang="en-US" sz="3200" b="1">
                <a:latin typeface="MS PGothic" panose="020B0600070205080204" pitchFamily="34" charset="-128"/>
                <a:ea typeface="MS PGothic" panose="020B0600070205080204" pitchFamily="34" charset="-128"/>
              </a:rPr>
              <a:t>卒業研究発表</a:t>
            </a:r>
            <a:br>
              <a:rPr kumimoji="1" lang="en-US" altLang="ja-JP" sz="3200" b="1" dirty="0">
                <a:latin typeface="MS PGothic" panose="020B0600070205080204" pitchFamily="34" charset="-128"/>
                <a:ea typeface="MS PGothic" panose="020B0600070205080204" pitchFamily="34" charset="-128"/>
              </a:rPr>
            </a:br>
            <a:r>
              <a:rPr kumimoji="1" lang="ja-JP" altLang="en-US" sz="3200" b="1">
                <a:latin typeface="MS PGothic" panose="020B0600070205080204" pitchFamily="34" charset="-128"/>
                <a:ea typeface="MS PGothic" panose="020B0600070205080204" pitchFamily="34" charset="-128"/>
              </a:rPr>
              <a:t>バスケットボール技術向上に向けた</a:t>
            </a:r>
            <a:br>
              <a:rPr kumimoji="1" lang="en-US" altLang="ja-JP" sz="3200" b="1" dirty="0">
                <a:latin typeface="MS PGothic" panose="020B0600070205080204" pitchFamily="34" charset="-128"/>
                <a:ea typeface="MS PGothic" panose="020B0600070205080204" pitchFamily="34" charset="-128"/>
              </a:rPr>
            </a:br>
            <a:r>
              <a:rPr kumimoji="1" lang="ja-JP" altLang="en-US" sz="3200" b="1">
                <a:latin typeface="MS PGothic" panose="020B0600070205080204" pitchFamily="34" charset="-128"/>
                <a:ea typeface="MS PGothic" panose="020B0600070205080204" pitchFamily="34" charset="-128"/>
              </a:rPr>
              <a:t>画像認識の研究と分析</a:t>
            </a:r>
          </a:p>
        </p:txBody>
      </p:sp>
      <p:sp>
        <p:nvSpPr>
          <p:cNvPr id="3" name="字幕 2">
            <a:extLst>
              <a:ext uri="{FF2B5EF4-FFF2-40B4-BE49-F238E27FC236}">
                <a16:creationId xmlns:a16="http://schemas.microsoft.com/office/drawing/2014/main" id="{B40457B9-CFD8-1B68-3DAA-FCBD9B6F5AAD}"/>
              </a:ext>
            </a:extLst>
          </p:cNvPr>
          <p:cNvSpPr>
            <a:spLocks noGrp="1"/>
          </p:cNvSpPr>
          <p:nvPr>
            <p:ph type="subTitle" idx="1"/>
          </p:nvPr>
        </p:nvSpPr>
        <p:spPr/>
        <p:txBody>
          <a:bodyPr>
            <a:normAutofit/>
          </a:bodyPr>
          <a:lstStyle/>
          <a:p>
            <a:pPr algn="r"/>
            <a:r>
              <a:rPr kumimoji="1" lang="en-US" altLang="ja-JP" b="1" dirty="0"/>
              <a:t>2110370267</a:t>
            </a:r>
          </a:p>
          <a:p>
            <a:pPr algn="r"/>
            <a:r>
              <a:rPr lang="ja-JP" altLang="en-US" b="1"/>
              <a:t>情報論理工学研究室　今泉　太貴</a:t>
            </a:r>
            <a:endParaRPr kumimoji="1" lang="ja-JP" altLang="en-US" b="1"/>
          </a:p>
        </p:txBody>
      </p:sp>
    </p:spTree>
    <p:extLst>
      <p:ext uri="{BB962C8B-B14F-4D97-AF65-F5344CB8AC3E}">
        <p14:creationId xmlns:p14="http://schemas.microsoft.com/office/powerpoint/2010/main" val="121145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7513F7-96A4-E3E9-C0B6-A005D68D0F92}"/>
              </a:ext>
            </a:extLst>
          </p:cNvPr>
          <p:cNvSpPr>
            <a:spLocks noGrp="1"/>
          </p:cNvSpPr>
          <p:nvPr>
            <p:ph type="title"/>
          </p:nvPr>
        </p:nvSpPr>
        <p:spPr/>
        <p:txBody>
          <a:bodyPr>
            <a:normAutofit/>
          </a:bodyPr>
          <a:lstStyle/>
          <a:p>
            <a:r>
              <a:rPr kumimoji="1" lang="ja-JP" altLang="en-US" sz="4400" b="1"/>
              <a:t>考察</a:t>
            </a:r>
            <a:r>
              <a:rPr lang="ja-JP" altLang="en-US" sz="4400" b="1"/>
              <a:t>１</a:t>
            </a:r>
            <a:endParaRPr kumimoji="1" lang="ja-JP" altLang="en-US" sz="4400" b="1"/>
          </a:p>
        </p:txBody>
      </p:sp>
      <p:sp>
        <p:nvSpPr>
          <p:cNvPr id="3" name="コンテンツ プレースホルダー 2">
            <a:extLst>
              <a:ext uri="{FF2B5EF4-FFF2-40B4-BE49-F238E27FC236}">
                <a16:creationId xmlns:a16="http://schemas.microsoft.com/office/drawing/2014/main" id="{F222E999-4EB7-ABCC-BF0D-5D8D587A3E20}"/>
              </a:ext>
            </a:extLst>
          </p:cNvPr>
          <p:cNvSpPr>
            <a:spLocks noGrp="1"/>
          </p:cNvSpPr>
          <p:nvPr>
            <p:ph idx="1"/>
          </p:nvPr>
        </p:nvSpPr>
        <p:spPr/>
        <p:txBody>
          <a:bodyPr>
            <a:normAutofit/>
          </a:bodyPr>
          <a:lstStyle/>
          <a:p>
            <a:r>
              <a:rPr lang="ja-JP" altLang="en-US" sz="2800">
                <a:latin typeface="Meiryo" panose="020B0604030504040204" pitchFamily="34" charset="-128"/>
                <a:ea typeface="Meiryo" panose="020B0604030504040204" pitchFamily="34" charset="-128"/>
              </a:rPr>
              <a:t>肘の位置が安定性に起因している</a:t>
            </a:r>
            <a:endParaRPr lang="en-US" altLang="ja-JP" sz="2800" dirty="0">
              <a:latin typeface="Meiryo" panose="020B0604030504040204" pitchFamily="34" charset="-128"/>
              <a:ea typeface="Meiryo" panose="020B0604030504040204" pitchFamily="34" charset="-128"/>
            </a:endParaRPr>
          </a:p>
          <a:p>
            <a:pPr marL="0" indent="0">
              <a:buNone/>
            </a:pPr>
            <a:endParaRPr kumimoji="1" lang="en-US" altLang="ja-JP" sz="2800" dirty="0">
              <a:latin typeface="Meiryo" panose="020B0604030504040204" pitchFamily="34" charset="-128"/>
              <a:ea typeface="Meiryo" panose="020B0604030504040204" pitchFamily="34" charset="-128"/>
            </a:endParaRPr>
          </a:p>
        </p:txBody>
      </p:sp>
      <p:graphicFrame>
        <p:nvGraphicFramePr>
          <p:cNvPr id="4" name="表 3">
            <a:extLst>
              <a:ext uri="{FF2B5EF4-FFF2-40B4-BE49-F238E27FC236}">
                <a16:creationId xmlns:a16="http://schemas.microsoft.com/office/drawing/2014/main" id="{50431F88-B67C-E892-1FA6-6125BA2382E1}"/>
              </a:ext>
            </a:extLst>
          </p:cNvPr>
          <p:cNvGraphicFramePr>
            <a:graphicFrameLocks noGrp="1"/>
          </p:cNvGraphicFramePr>
          <p:nvPr>
            <p:extLst>
              <p:ext uri="{D42A27DB-BD31-4B8C-83A1-F6EECF244321}">
                <p14:modId xmlns:p14="http://schemas.microsoft.com/office/powerpoint/2010/main" val="4245719668"/>
              </p:ext>
            </p:extLst>
          </p:nvPr>
        </p:nvGraphicFramePr>
        <p:xfrm>
          <a:off x="1767017" y="3552122"/>
          <a:ext cx="6955090" cy="1107440"/>
        </p:xfrm>
        <a:graphic>
          <a:graphicData uri="http://schemas.openxmlformats.org/drawingml/2006/table">
            <a:tbl>
              <a:tblPr firstRow="1" bandRow="1">
                <a:tableStyleId>{93296810-A885-4BE3-A3E7-6D5BEEA58F35}</a:tableStyleId>
              </a:tblPr>
              <a:tblGrid>
                <a:gridCol w="1627561">
                  <a:extLst>
                    <a:ext uri="{9D8B030D-6E8A-4147-A177-3AD203B41FA5}">
                      <a16:colId xmlns:a16="http://schemas.microsoft.com/office/drawing/2014/main" val="2057395039"/>
                    </a:ext>
                  </a:extLst>
                </a:gridCol>
                <a:gridCol w="1627561">
                  <a:extLst>
                    <a:ext uri="{9D8B030D-6E8A-4147-A177-3AD203B41FA5}">
                      <a16:colId xmlns:a16="http://schemas.microsoft.com/office/drawing/2014/main" val="422762430"/>
                    </a:ext>
                  </a:extLst>
                </a:gridCol>
                <a:gridCol w="1627561">
                  <a:extLst>
                    <a:ext uri="{9D8B030D-6E8A-4147-A177-3AD203B41FA5}">
                      <a16:colId xmlns:a16="http://schemas.microsoft.com/office/drawing/2014/main" val="3630325304"/>
                    </a:ext>
                  </a:extLst>
                </a:gridCol>
                <a:gridCol w="2072407">
                  <a:extLst>
                    <a:ext uri="{9D8B030D-6E8A-4147-A177-3AD203B41FA5}">
                      <a16:colId xmlns:a16="http://schemas.microsoft.com/office/drawing/2014/main" val="3369844695"/>
                    </a:ext>
                  </a:extLst>
                </a:gridCol>
              </a:tblGrid>
              <a:tr h="370840">
                <a:tc>
                  <a:txBody>
                    <a:bodyPr/>
                    <a:lstStyle/>
                    <a:p>
                      <a:endParaRPr kumimoji="1" lang="ja-JP" altLang="en-US"/>
                    </a:p>
                  </a:txBody>
                  <a:tcPr/>
                </a:tc>
                <a:tc>
                  <a:txBody>
                    <a:bodyPr/>
                    <a:lstStyle/>
                    <a:p>
                      <a:r>
                        <a:rPr kumimoji="1" lang="ja-JP" altLang="en-US" sz="1600" b="1"/>
                        <a:t>平均値</a:t>
                      </a:r>
                    </a:p>
                  </a:txBody>
                  <a:tcPr/>
                </a:tc>
                <a:tc>
                  <a:txBody>
                    <a:bodyPr/>
                    <a:lstStyle/>
                    <a:p>
                      <a:r>
                        <a:rPr kumimoji="1" lang="ja-JP" altLang="en-US" sz="1600" b="1"/>
                        <a:t>標準偏差</a:t>
                      </a:r>
                    </a:p>
                  </a:txBody>
                  <a:tcPr/>
                </a:tc>
                <a:tc>
                  <a:txBody>
                    <a:bodyPr/>
                    <a:lstStyle/>
                    <a:p>
                      <a:r>
                        <a:rPr kumimoji="1" lang="ja-JP" altLang="en-US" sz="1600" b="1"/>
                        <a:t>成功した際の平均値</a:t>
                      </a:r>
                    </a:p>
                  </a:txBody>
                  <a:tcPr/>
                </a:tc>
                <a:extLst>
                  <a:ext uri="{0D108BD9-81ED-4DB2-BD59-A6C34878D82A}">
                    <a16:rowId xmlns:a16="http://schemas.microsoft.com/office/drawing/2014/main" val="568825698"/>
                  </a:ext>
                </a:extLst>
              </a:tr>
              <a:tr h="370840">
                <a:tc>
                  <a:txBody>
                    <a:bodyPr/>
                    <a:lstStyle/>
                    <a:p>
                      <a:r>
                        <a:rPr kumimoji="1" lang="ja-JP" altLang="en-US" sz="1600" b="1"/>
                        <a:t>初心者</a:t>
                      </a:r>
                    </a:p>
                  </a:txBody>
                  <a:tcPr/>
                </a:tc>
                <a:tc>
                  <a:txBody>
                    <a:bodyPr/>
                    <a:lstStyle/>
                    <a:p>
                      <a:r>
                        <a:rPr kumimoji="1" lang="en-US" altLang="ja-JP" dirty="0"/>
                        <a:t>113</a:t>
                      </a:r>
                      <a:endParaRPr kumimoji="1" lang="ja-JP" altLang="en-US"/>
                    </a:p>
                  </a:txBody>
                  <a:tcPr/>
                </a:tc>
                <a:tc>
                  <a:txBody>
                    <a:bodyPr/>
                    <a:lstStyle/>
                    <a:p>
                      <a:r>
                        <a:rPr kumimoji="1" lang="en-US" altLang="ja-JP" dirty="0"/>
                        <a:t>42.8</a:t>
                      </a:r>
                      <a:endParaRPr kumimoji="1" lang="ja-JP" altLang="en-US"/>
                    </a:p>
                  </a:txBody>
                  <a:tcPr/>
                </a:tc>
                <a:tc>
                  <a:txBody>
                    <a:bodyPr/>
                    <a:lstStyle/>
                    <a:p>
                      <a:r>
                        <a:rPr kumimoji="1" lang="en-US" altLang="ja-JP"/>
                        <a:t>126</a:t>
                      </a:r>
                      <a:endParaRPr kumimoji="1" lang="ja-JP" altLang="en-US"/>
                    </a:p>
                  </a:txBody>
                  <a:tcPr/>
                </a:tc>
                <a:extLst>
                  <a:ext uri="{0D108BD9-81ED-4DB2-BD59-A6C34878D82A}">
                    <a16:rowId xmlns:a16="http://schemas.microsoft.com/office/drawing/2014/main" val="2983903901"/>
                  </a:ext>
                </a:extLst>
              </a:tr>
              <a:tr h="0">
                <a:tc>
                  <a:txBody>
                    <a:bodyPr/>
                    <a:lstStyle/>
                    <a:p>
                      <a:r>
                        <a:rPr kumimoji="1" lang="ja-JP" altLang="en-US" sz="1600" b="1"/>
                        <a:t>経験者</a:t>
                      </a:r>
                    </a:p>
                  </a:txBody>
                  <a:tcPr/>
                </a:tc>
                <a:tc>
                  <a:txBody>
                    <a:bodyPr/>
                    <a:lstStyle/>
                    <a:p>
                      <a:r>
                        <a:rPr kumimoji="1" lang="en-US" altLang="ja-JP"/>
                        <a:t>130</a:t>
                      </a:r>
                      <a:endParaRPr kumimoji="1" lang="ja-JP" altLang="en-US"/>
                    </a:p>
                  </a:txBody>
                  <a:tcPr/>
                </a:tc>
                <a:tc>
                  <a:txBody>
                    <a:bodyPr/>
                    <a:lstStyle/>
                    <a:p>
                      <a:r>
                        <a:rPr kumimoji="1" lang="en-US" altLang="ja-JP" dirty="0"/>
                        <a:t>22.6</a:t>
                      </a:r>
                      <a:endParaRPr kumimoji="1" lang="ja-JP" altLang="en-US"/>
                    </a:p>
                  </a:txBody>
                  <a:tcPr/>
                </a:tc>
                <a:tc>
                  <a:txBody>
                    <a:bodyPr/>
                    <a:lstStyle/>
                    <a:p>
                      <a:r>
                        <a:rPr kumimoji="1" lang="en-US" altLang="ja-JP" dirty="0"/>
                        <a:t>132</a:t>
                      </a:r>
                      <a:endParaRPr kumimoji="1" lang="ja-JP" altLang="en-US"/>
                    </a:p>
                  </a:txBody>
                  <a:tcPr/>
                </a:tc>
                <a:extLst>
                  <a:ext uri="{0D108BD9-81ED-4DB2-BD59-A6C34878D82A}">
                    <a16:rowId xmlns:a16="http://schemas.microsoft.com/office/drawing/2014/main" val="2461090903"/>
                  </a:ext>
                </a:extLst>
              </a:tr>
            </a:tbl>
          </a:graphicData>
        </a:graphic>
      </p:graphicFrame>
      <p:sp>
        <p:nvSpPr>
          <p:cNvPr id="5" name="テキスト ボックス 4">
            <a:extLst>
              <a:ext uri="{FF2B5EF4-FFF2-40B4-BE49-F238E27FC236}">
                <a16:creationId xmlns:a16="http://schemas.microsoft.com/office/drawing/2014/main" id="{4E761FF4-C0B6-E0D2-2790-1341AE8E49B9}"/>
              </a:ext>
            </a:extLst>
          </p:cNvPr>
          <p:cNvSpPr txBox="1"/>
          <p:nvPr/>
        </p:nvSpPr>
        <p:spPr>
          <a:xfrm>
            <a:off x="4361935" y="3059668"/>
            <a:ext cx="2625810" cy="369332"/>
          </a:xfrm>
          <a:prstGeom prst="rect">
            <a:avLst/>
          </a:prstGeom>
          <a:noFill/>
        </p:spPr>
        <p:txBody>
          <a:bodyPr wrap="square" rtlCol="0">
            <a:spAutoFit/>
          </a:bodyPr>
          <a:lstStyle/>
          <a:p>
            <a:r>
              <a:rPr kumimoji="1" lang="ja-JP" altLang="en-US" b="1"/>
              <a:t>表</a:t>
            </a:r>
            <a:r>
              <a:rPr kumimoji="1" lang="en-US" altLang="ja-JP" b="1" dirty="0"/>
              <a:t>1:</a:t>
            </a:r>
            <a:r>
              <a:rPr kumimoji="1" lang="ja-JP" altLang="en-US" b="1"/>
              <a:t>左肘の数値比較</a:t>
            </a:r>
          </a:p>
        </p:txBody>
      </p:sp>
      <p:sp>
        <p:nvSpPr>
          <p:cNvPr id="6" name="テキスト ボックス 5">
            <a:extLst>
              <a:ext uri="{FF2B5EF4-FFF2-40B4-BE49-F238E27FC236}">
                <a16:creationId xmlns:a16="http://schemas.microsoft.com/office/drawing/2014/main" id="{981A9BCC-7513-0425-2CFD-EE73E8FB7963}"/>
              </a:ext>
            </a:extLst>
          </p:cNvPr>
          <p:cNvSpPr txBox="1"/>
          <p:nvPr/>
        </p:nvSpPr>
        <p:spPr>
          <a:xfrm>
            <a:off x="4361935" y="4820135"/>
            <a:ext cx="2236573" cy="369332"/>
          </a:xfrm>
          <a:prstGeom prst="rect">
            <a:avLst/>
          </a:prstGeom>
          <a:noFill/>
        </p:spPr>
        <p:txBody>
          <a:bodyPr wrap="square" rtlCol="0">
            <a:spAutoFit/>
          </a:bodyPr>
          <a:lstStyle/>
          <a:p>
            <a:r>
              <a:rPr kumimoji="1" lang="ja-JP" altLang="en-US" b="1"/>
              <a:t>表</a:t>
            </a:r>
            <a:r>
              <a:rPr kumimoji="1" lang="en-US" altLang="ja-JP" b="1" dirty="0"/>
              <a:t>2:</a:t>
            </a:r>
            <a:r>
              <a:rPr kumimoji="1" lang="ja-JP" altLang="en-US" b="1"/>
              <a:t>右肘の数値比較</a:t>
            </a:r>
          </a:p>
        </p:txBody>
      </p:sp>
      <p:graphicFrame>
        <p:nvGraphicFramePr>
          <p:cNvPr id="8" name="表 7">
            <a:extLst>
              <a:ext uri="{FF2B5EF4-FFF2-40B4-BE49-F238E27FC236}">
                <a16:creationId xmlns:a16="http://schemas.microsoft.com/office/drawing/2014/main" id="{3DDE2F80-FE93-5C97-568D-78F6A8FA378F}"/>
              </a:ext>
            </a:extLst>
          </p:cNvPr>
          <p:cNvGraphicFramePr>
            <a:graphicFrameLocks noGrp="1"/>
          </p:cNvGraphicFramePr>
          <p:nvPr>
            <p:extLst>
              <p:ext uri="{D42A27DB-BD31-4B8C-83A1-F6EECF244321}">
                <p14:modId xmlns:p14="http://schemas.microsoft.com/office/powerpoint/2010/main" val="3111649787"/>
              </p:ext>
            </p:extLst>
          </p:nvPr>
        </p:nvGraphicFramePr>
        <p:xfrm>
          <a:off x="1767017" y="5313477"/>
          <a:ext cx="6955090" cy="1112520"/>
        </p:xfrm>
        <a:graphic>
          <a:graphicData uri="http://schemas.openxmlformats.org/drawingml/2006/table">
            <a:tbl>
              <a:tblPr firstRow="1" bandRow="1">
                <a:tableStyleId>{93296810-A885-4BE3-A3E7-6D5BEEA58F35}</a:tableStyleId>
              </a:tblPr>
              <a:tblGrid>
                <a:gridCol w="1627561">
                  <a:extLst>
                    <a:ext uri="{9D8B030D-6E8A-4147-A177-3AD203B41FA5}">
                      <a16:colId xmlns:a16="http://schemas.microsoft.com/office/drawing/2014/main" val="1274344682"/>
                    </a:ext>
                  </a:extLst>
                </a:gridCol>
                <a:gridCol w="1627561">
                  <a:extLst>
                    <a:ext uri="{9D8B030D-6E8A-4147-A177-3AD203B41FA5}">
                      <a16:colId xmlns:a16="http://schemas.microsoft.com/office/drawing/2014/main" val="3231003367"/>
                    </a:ext>
                  </a:extLst>
                </a:gridCol>
                <a:gridCol w="1627561">
                  <a:extLst>
                    <a:ext uri="{9D8B030D-6E8A-4147-A177-3AD203B41FA5}">
                      <a16:colId xmlns:a16="http://schemas.microsoft.com/office/drawing/2014/main" val="200071399"/>
                    </a:ext>
                  </a:extLst>
                </a:gridCol>
                <a:gridCol w="2072407">
                  <a:extLst>
                    <a:ext uri="{9D8B030D-6E8A-4147-A177-3AD203B41FA5}">
                      <a16:colId xmlns:a16="http://schemas.microsoft.com/office/drawing/2014/main" val="2851926410"/>
                    </a:ext>
                  </a:extLst>
                </a:gridCol>
              </a:tblGrid>
              <a:tr h="370840">
                <a:tc>
                  <a:txBody>
                    <a:bodyPr/>
                    <a:lstStyle/>
                    <a:p>
                      <a:endParaRPr kumimoji="1" lang="ja-JP" altLang="en-US"/>
                    </a:p>
                  </a:txBody>
                  <a:tcPr/>
                </a:tc>
                <a:tc>
                  <a:txBody>
                    <a:bodyPr/>
                    <a:lstStyle/>
                    <a:p>
                      <a:r>
                        <a:rPr kumimoji="1" lang="ja-JP" altLang="en-US" sz="1600" b="1"/>
                        <a:t>平均値</a:t>
                      </a:r>
                    </a:p>
                  </a:txBody>
                  <a:tcPr/>
                </a:tc>
                <a:tc>
                  <a:txBody>
                    <a:bodyPr/>
                    <a:lstStyle/>
                    <a:p>
                      <a:r>
                        <a:rPr kumimoji="1" lang="ja-JP" altLang="en-US" sz="1600" b="1"/>
                        <a:t>標準偏差</a:t>
                      </a:r>
                    </a:p>
                  </a:txBody>
                  <a:tcPr/>
                </a:tc>
                <a:tc>
                  <a:txBody>
                    <a:bodyPr/>
                    <a:lstStyle/>
                    <a:p>
                      <a:r>
                        <a:rPr kumimoji="1" lang="ja-JP" altLang="en-US" sz="1600" b="1"/>
                        <a:t>成功した際の平均値</a:t>
                      </a:r>
                    </a:p>
                  </a:txBody>
                  <a:tcPr/>
                </a:tc>
                <a:extLst>
                  <a:ext uri="{0D108BD9-81ED-4DB2-BD59-A6C34878D82A}">
                    <a16:rowId xmlns:a16="http://schemas.microsoft.com/office/drawing/2014/main" val="2816648838"/>
                  </a:ext>
                </a:extLst>
              </a:tr>
              <a:tr h="370840">
                <a:tc>
                  <a:txBody>
                    <a:bodyPr/>
                    <a:lstStyle/>
                    <a:p>
                      <a:r>
                        <a:rPr kumimoji="1" lang="ja-JP" altLang="en-US" sz="1600" b="1"/>
                        <a:t>初心者</a:t>
                      </a:r>
                    </a:p>
                  </a:txBody>
                  <a:tcPr/>
                </a:tc>
                <a:tc>
                  <a:txBody>
                    <a:bodyPr/>
                    <a:lstStyle/>
                    <a:p>
                      <a:r>
                        <a:rPr kumimoji="1" lang="en-US" altLang="ja-JP" dirty="0"/>
                        <a:t>112</a:t>
                      </a:r>
                    </a:p>
                  </a:txBody>
                  <a:tcPr/>
                </a:tc>
                <a:tc>
                  <a:txBody>
                    <a:bodyPr/>
                    <a:lstStyle/>
                    <a:p>
                      <a:r>
                        <a:rPr kumimoji="1" lang="en-US" altLang="ja-JP" dirty="0"/>
                        <a:t>38.2</a:t>
                      </a:r>
                      <a:endParaRPr kumimoji="1" lang="ja-JP" altLang="en-US"/>
                    </a:p>
                  </a:txBody>
                  <a:tcPr/>
                </a:tc>
                <a:tc>
                  <a:txBody>
                    <a:bodyPr/>
                    <a:lstStyle/>
                    <a:p>
                      <a:r>
                        <a:rPr kumimoji="1" lang="en-US" altLang="ja-JP" dirty="0"/>
                        <a:t>123</a:t>
                      </a:r>
                      <a:endParaRPr kumimoji="1" lang="ja-JP" altLang="en-US"/>
                    </a:p>
                  </a:txBody>
                  <a:tcPr/>
                </a:tc>
                <a:extLst>
                  <a:ext uri="{0D108BD9-81ED-4DB2-BD59-A6C34878D82A}">
                    <a16:rowId xmlns:a16="http://schemas.microsoft.com/office/drawing/2014/main" val="3358436339"/>
                  </a:ext>
                </a:extLst>
              </a:tr>
              <a:tr h="370840">
                <a:tc>
                  <a:txBody>
                    <a:bodyPr/>
                    <a:lstStyle/>
                    <a:p>
                      <a:r>
                        <a:rPr kumimoji="1" lang="ja-JP" altLang="en-US" sz="1600" b="1"/>
                        <a:t>経験者</a:t>
                      </a:r>
                    </a:p>
                  </a:txBody>
                  <a:tcPr/>
                </a:tc>
                <a:tc>
                  <a:txBody>
                    <a:bodyPr/>
                    <a:lstStyle/>
                    <a:p>
                      <a:r>
                        <a:rPr kumimoji="1" lang="en-US" altLang="ja-JP" dirty="0"/>
                        <a:t>118</a:t>
                      </a:r>
                      <a:endParaRPr kumimoji="1" lang="ja-JP" altLang="en-US"/>
                    </a:p>
                  </a:txBody>
                  <a:tcPr/>
                </a:tc>
                <a:tc>
                  <a:txBody>
                    <a:bodyPr/>
                    <a:lstStyle/>
                    <a:p>
                      <a:r>
                        <a:rPr kumimoji="1" lang="en-US" altLang="ja-JP" dirty="0"/>
                        <a:t>26.8</a:t>
                      </a:r>
                      <a:endParaRPr kumimoji="1" lang="ja-JP" altLang="en-US"/>
                    </a:p>
                  </a:txBody>
                  <a:tcPr/>
                </a:tc>
                <a:tc>
                  <a:txBody>
                    <a:bodyPr/>
                    <a:lstStyle/>
                    <a:p>
                      <a:r>
                        <a:rPr kumimoji="1" lang="en-US" altLang="ja-JP" dirty="0"/>
                        <a:t>117</a:t>
                      </a:r>
                      <a:endParaRPr kumimoji="1" lang="ja-JP" altLang="en-US"/>
                    </a:p>
                  </a:txBody>
                  <a:tcPr/>
                </a:tc>
                <a:extLst>
                  <a:ext uri="{0D108BD9-81ED-4DB2-BD59-A6C34878D82A}">
                    <a16:rowId xmlns:a16="http://schemas.microsoft.com/office/drawing/2014/main" val="2817399259"/>
                  </a:ext>
                </a:extLst>
              </a:tr>
            </a:tbl>
          </a:graphicData>
        </a:graphic>
      </p:graphicFrame>
    </p:spTree>
    <p:extLst>
      <p:ext uri="{BB962C8B-B14F-4D97-AF65-F5344CB8AC3E}">
        <p14:creationId xmlns:p14="http://schemas.microsoft.com/office/powerpoint/2010/main" val="112633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 name="Rectangle 55">
            <a:extLst>
              <a:ext uri="{FF2B5EF4-FFF2-40B4-BE49-F238E27FC236}">
                <a16:creationId xmlns:a16="http://schemas.microsoft.com/office/drawing/2014/main" id="{01E8EC89-86BC-4558-B010-53DF36A5A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57">
            <a:extLst>
              <a:ext uri="{FF2B5EF4-FFF2-40B4-BE49-F238E27FC236}">
                <a16:creationId xmlns:a16="http://schemas.microsoft.com/office/drawing/2014/main" id="{4CCCDDFF-B9CC-494C-8BEE-2451CD79A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35237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タイトル 1">
            <a:extLst>
              <a:ext uri="{FF2B5EF4-FFF2-40B4-BE49-F238E27FC236}">
                <a16:creationId xmlns:a16="http://schemas.microsoft.com/office/drawing/2014/main" id="{BA605980-CD0F-8019-D02B-8040185388FB}"/>
              </a:ext>
            </a:extLst>
          </p:cNvPr>
          <p:cNvSpPr>
            <a:spLocks noGrp="1"/>
          </p:cNvSpPr>
          <p:nvPr>
            <p:ph type="title"/>
          </p:nvPr>
        </p:nvSpPr>
        <p:spPr>
          <a:xfrm>
            <a:off x="1451580" y="804519"/>
            <a:ext cx="3525184" cy="1049235"/>
          </a:xfrm>
        </p:spPr>
        <p:txBody>
          <a:bodyPr>
            <a:normAutofit/>
          </a:bodyPr>
          <a:lstStyle/>
          <a:p>
            <a:r>
              <a:rPr kumimoji="1" lang="ja-JP" altLang="en-US" sz="4400" b="1"/>
              <a:t>考察</a:t>
            </a:r>
            <a:r>
              <a:rPr lang="ja-JP" altLang="en-US" sz="4400" b="1"/>
              <a:t>２</a:t>
            </a:r>
            <a:endParaRPr kumimoji="1" lang="ja-JP" altLang="en-US" sz="4400" b="1"/>
          </a:p>
        </p:txBody>
      </p:sp>
      <p:sp>
        <p:nvSpPr>
          <p:cNvPr id="74" name="Rectangle 59">
            <a:extLst>
              <a:ext uri="{FF2B5EF4-FFF2-40B4-BE49-F238E27FC236}">
                <a16:creationId xmlns:a16="http://schemas.microsoft.com/office/drawing/2014/main" id="{54977EF3-E0BF-4719-9C15-8564B7D68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コンテンツ プレースホルダー 2">
            <a:extLst>
              <a:ext uri="{FF2B5EF4-FFF2-40B4-BE49-F238E27FC236}">
                <a16:creationId xmlns:a16="http://schemas.microsoft.com/office/drawing/2014/main" id="{6D789FF8-0666-23E4-71C2-B9607D9443D3}"/>
              </a:ext>
            </a:extLst>
          </p:cNvPr>
          <p:cNvSpPr>
            <a:spLocks noGrp="1"/>
          </p:cNvSpPr>
          <p:nvPr>
            <p:ph idx="1"/>
          </p:nvPr>
        </p:nvSpPr>
        <p:spPr>
          <a:xfrm>
            <a:off x="1451580" y="2015732"/>
            <a:ext cx="4028182" cy="3450613"/>
          </a:xfrm>
        </p:spPr>
        <p:txBody>
          <a:bodyPr>
            <a:normAutofit/>
          </a:bodyPr>
          <a:lstStyle/>
          <a:p>
            <a:r>
              <a:rPr kumimoji="1" lang="ja-JP" altLang="en-US">
                <a:latin typeface="Meiryo" panose="020B0604030504040204" pitchFamily="34" charset="-128"/>
                <a:ea typeface="Meiryo" panose="020B0604030504040204" pitchFamily="34" charset="-128"/>
              </a:rPr>
              <a:t>シュート動作改善のためには？</a:t>
            </a:r>
            <a:endParaRPr kumimoji="1" lang="en-US" altLang="ja-JP" dirty="0">
              <a:latin typeface="Meiryo" panose="020B0604030504040204" pitchFamily="34" charset="-128"/>
              <a:ea typeface="Meiryo" panose="020B0604030504040204" pitchFamily="34" charset="-128"/>
            </a:endParaRPr>
          </a:p>
          <a:p>
            <a:pPr marL="0" indent="0">
              <a:buNone/>
            </a:pPr>
            <a:r>
              <a:rPr lang="en-US" altLang="ja-JP" dirty="0">
                <a:latin typeface="Meiryo" panose="020B0604030504040204" pitchFamily="34" charset="-128"/>
                <a:ea typeface="Meiryo" panose="020B0604030504040204" pitchFamily="34" charset="-128"/>
              </a:rPr>
              <a:t>              </a:t>
            </a:r>
            <a:endParaRPr kumimoji="1"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肘の角度を大きくする</a:t>
            </a:r>
            <a:endParaRPr kumimoji="1" lang="en-US" altLang="ja-JP" dirty="0">
              <a:latin typeface="Meiryo" panose="020B0604030504040204" pitchFamily="34" charset="-128"/>
              <a:ea typeface="Meiryo" panose="020B0604030504040204" pitchFamily="34" charset="-128"/>
            </a:endParaRPr>
          </a:p>
          <a:p>
            <a:pPr marL="0" indent="0">
              <a:buNone/>
            </a:pPr>
            <a:endParaRPr kumimoji="1" lang="en-US" altLang="ja-JP" dirty="0">
              <a:latin typeface="Meiryo" panose="020B0604030504040204" pitchFamily="34" charset="-128"/>
              <a:ea typeface="Meiryo" panose="020B0604030504040204" pitchFamily="34" charset="-128"/>
            </a:endParaRPr>
          </a:p>
        </p:txBody>
      </p:sp>
      <p:pic>
        <p:nvPicPr>
          <p:cNvPr id="36" name="図 35" descr="建物, スポーツ, スポーツゲーム, 女性 が含まれている画像&#10;&#10;AI によって生成されたコンテンツは間違っている可能性があります。">
            <a:extLst>
              <a:ext uri="{FF2B5EF4-FFF2-40B4-BE49-F238E27FC236}">
                <a16:creationId xmlns:a16="http://schemas.microsoft.com/office/drawing/2014/main" id="{73A0E350-C881-4509-28B9-D8329F7581B8}"/>
              </a:ext>
            </a:extLst>
          </p:cNvPr>
          <p:cNvPicPr>
            <a:picLocks noChangeAspect="1"/>
          </p:cNvPicPr>
          <p:nvPr/>
        </p:nvPicPr>
        <p:blipFill>
          <a:blip r:embed="rId3"/>
          <a:stretch>
            <a:fillRect/>
          </a:stretch>
        </p:blipFill>
        <p:spPr>
          <a:xfrm>
            <a:off x="8348121" y="1216917"/>
            <a:ext cx="2964032" cy="3952042"/>
          </a:xfrm>
          <a:prstGeom prst="rect">
            <a:avLst/>
          </a:prstGeom>
        </p:spPr>
      </p:pic>
      <p:pic>
        <p:nvPicPr>
          <p:cNvPr id="38" name="図 37" descr="バスケットボールをする女性の白黒写真&#10;&#10;AI によって生成されたコンテンツは間違っている可能性があります。">
            <a:extLst>
              <a:ext uri="{FF2B5EF4-FFF2-40B4-BE49-F238E27FC236}">
                <a16:creationId xmlns:a16="http://schemas.microsoft.com/office/drawing/2014/main" id="{5DF72F95-A877-9DFE-9D44-D823EF01A69E}"/>
              </a:ext>
            </a:extLst>
          </p:cNvPr>
          <p:cNvPicPr>
            <a:picLocks noChangeAspect="1"/>
          </p:cNvPicPr>
          <p:nvPr/>
        </p:nvPicPr>
        <p:blipFill>
          <a:blip r:embed="rId4"/>
          <a:stretch>
            <a:fillRect/>
          </a:stretch>
        </p:blipFill>
        <p:spPr>
          <a:xfrm>
            <a:off x="5722924" y="655768"/>
            <a:ext cx="2382035" cy="5074340"/>
          </a:xfrm>
          <a:prstGeom prst="rect">
            <a:avLst/>
          </a:prstGeom>
        </p:spPr>
      </p:pic>
      <p:pic>
        <p:nvPicPr>
          <p:cNvPr id="75" name="Picture 61">
            <a:extLst>
              <a:ext uri="{FF2B5EF4-FFF2-40B4-BE49-F238E27FC236}">
                <a16:creationId xmlns:a16="http://schemas.microsoft.com/office/drawing/2014/main" id="{A5DC397C-2B77-4200-B02F-47CA26CA2A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63">
            <a:extLst>
              <a:ext uri="{FF2B5EF4-FFF2-40B4-BE49-F238E27FC236}">
                <a16:creationId xmlns:a16="http://schemas.microsoft.com/office/drawing/2014/main" id="{13AFA304-05B8-441F-BA73-B92E08BD6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FBDEEC2B-A735-E4FB-238A-B206B44C79D8}"/>
              </a:ext>
            </a:extLst>
          </p:cNvPr>
          <p:cNvSpPr txBox="1"/>
          <p:nvPr/>
        </p:nvSpPr>
        <p:spPr>
          <a:xfrm>
            <a:off x="6190735" y="260459"/>
            <a:ext cx="1396314" cy="369332"/>
          </a:xfrm>
          <a:prstGeom prst="rect">
            <a:avLst/>
          </a:prstGeom>
          <a:noFill/>
        </p:spPr>
        <p:txBody>
          <a:bodyPr wrap="square" rtlCol="0">
            <a:spAutoFit/>
          </a:bodyPr>
          <a:lstStyle/>
          <a:p>
            <a:r>
              <a:rPr kumimoji="1" lang="ja-JP" altLang="en-US" b="1"/>
              <a:t>修正前</a:t>
            </a:r>
          </a:p>
        </p:txBody>
      </p:sp>
      <p:sp>
        <p:nvSpPr>
          <p:cNvPr id="42" name="テキスト ボックス 41">
            <a:extLst>
              <a:ext uri="{FF2B5EF4-FFF2-40B4-BE49-F238E27FC236}">
                <a16:creationId xmlns:a16="http://schemas.microsoft.com/office/drawing/2014/main" id="{FDA1023E-0927-3F32-A113-DA64E91BA583}"/>
              </a:ext>
            </a:extLst>
          </p:cNvPr>
          <p:cNvSpPr txBox="1"/>
          <p:nvPr/>
        </p:nvSpPr>
        <p:spPr>
          <a:xfrm>
            <a:off x="9385293" y="710813"/>
            <a:ext cx="889687" cy="369332"/>
          </a:xfrm>
          <a:prstGeom prst="rect">
            <a:avLst/>
          </a:prstGeom>
          <a:noFill/>
        </p:spPr>
        <p:txBody>
          <a:bodyPr wrap="square" rtlCol="0">
            <a:spAutoFit/>
          </a:bodyPr>
          <a:lstStyle/>
          <a:p>
            <a:r>
              <a:rPr kumimoji="1" lang="ja-JP" altLang="en-US" b="1"/>
              <a:t>修正後</a:t>
            </a:r>
          </a:p>
        </p:txBody>
      </p:sp>
      <p:sp>
        <p:nvSpPr>
          <p:cNvPr id="48" name="下矢印 47">
            <a:extLst>
              <a:ext uri="{FF2B5EF4-FFF2-40B4-BE49-F238E27FC236}">
                <a16:creationId xmlns:a16="http://schemas.microsoft.com/office/drawing/2014/main" id="{A4BAE046-192C-D63A-3602-BFBEC3832CFF}"/>
              </a:ext>
            </a:extLst>
          </p:cNvPr>
          <p:cNvSpPr/>
          <p:nvPr/>
        </p:nvSpPr>
        <p:spPr>
          <a:xfrm>
            <a:off x="2971856" y="2522198"/>
            <a:ext cx="484632" cy="36746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231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D9973C-1928-DDBD-F5E5-A0DB03F73892}"/>
              </a:ext>
            </a:extLst>
          </p:cNvPr>
          <p:cNvSpPr>
            <a:spLocks noGrp="1"/>
          </p:cNvSpPr>
          <p:nvPr>
            <p:ph type="title"/>
          </p:nvPr>
        </p:nvSpPr>
        <p:spPr/>
        <p:txBody>
          <a:bodyPr>
            <a:normAutofit/>
          </a:bodyPr>
          <a:lstStyle/>
          <a:p>
            <a:r>
              <a:rPr kumimoji="1" lang="ja-JP" altLang="en-US" sz="4400" b="1"/>
              <a:t>まとめと今後の課題</a:t>
            </a:r>
          </a:p>
        </p:txBody>
      </p:sp>
      <p:sp>
        <p:nvSpPr>
          <p:cNvPr id="3" name="コンテンツ プレースホルダー 2">
            <a:extLst>
              <a:ext uri="{FF2B5EF4-FFF2-40B4-BE49-F238E27FC236}">
                <a16:creationId xmlns:a16="http://schemas.microsoft.com/office/drawing/2014/main" id="{5075D908-B1DA-68E1-19E2-22E0D197C0A1}"/>
              </a:ext>
            </a:extLst>
          </p:cNvPr>
          <p:cNvSpPr>
            <a:spLocks noGrp="1"/>
          </p:cNvSpPr>
          <p:nvPr>
            <p:ph idx="1"/>
          </p:nvPr>
        </p:nvSpPr>
        <p:spPr/>
        <p:txBody>
          <a:bodyPr>
            <a:normAutofit/>
          </a:bodyPr>
          <a:lstStyle/>
          <a:p>
            <a:pPr>
              <a:lnSpc>
                <a:spcPct val="200000"/>
              </a:lnSpc>
            </a:pPr>
            <a:r>
              <a:rPr lang="ja-JP" altLang="en-US">
                <a:latin typeface="Meiryo" panose="020B0604030504040204" pitchFamily="34" charset="-128"/>
                <a:ea typeface="Meiryo" panose="020B0604030504040204" pitchFamily="34" charset="-128"/>
              </a:rPr>
              <a:t>関節部位の角度データを活用し</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初心者に対する改善点と練習法を提案</a:t>
            </a:r>
            <a:endParaRPr lang="en-US" altLang="ja-JP" dirty="0">
              <a:latin typeface="Meiryo" panose="020B0604030504040204" pitchFamily="34" charset="-128"/>
              <a:ea typeface="Meiryo" panose="020B0604030504040204" pitchFamily="34" charset="-128"/>
            </a:endParaRPr>
          </a:p>
          <a:p>
            <a:pPr marL="0" indent="0">
              <a:lnSpc>
                <a:spcPct val="200000"/>
              </a:lnSpc>
              <a:buNone/>
            </a:pPr>
            <a:endParaRPr lang="en-US" altLang="ja-JP" dirty="0">
              <a:latin typeface="Meiryo" panose="020B0604030504040204" pitchFamily="34" charset="-128"/>
              <a:ea typeface="Meiryo" panose="020B0604030504040204" pitchFamily="34" charset="-128"/>
            </a:endParaRPr>
          </a:p>
          <a:p>
            <a:pPr>
              <a:lnSpc>
                <a:spcPct val="200000"/>
              </a:lnSpc>
            </a:pPr>
            <a:r>
              <a:rPr lang="ja-JP" altLang="en-US">
                <a:latin typeface="Meiryo" panose="020B0604030504040204" pitchFamily="34" charset="-128"/>
                <a:ea typeface="Meiryo" panose="020B0604030504040204" pitchFamily="34" charset="-128"/>
              </a:rPr>
              <a:t>下半身（膝・足首など）を含む全身の動作分析が不十分</a:t>
            </a:r>
            <a:endParaRPr lang="en-US" altLang="ja-JP" dirty="0">
              <a:latin typeface="Meiryo" panose="020B0604030504040204" pitchFamily="34" charset="-128"/>
              <a:ea typeface="Meiryo" panose="020B0604030504040204" pitchFamily="34" charset="-128"/>
            </a:endParaRPr>
          </a:p>
          <a:p>
            <a:pPr>
              <a:lnSpc>
                <a:spcPct val="200000"/>
              </a:lnSpc>
            </a:pPr>
            <a:r>
              <a:rPr lang="ja-JP" altLang="en-US">
                <a:latin typeface="Meiryo" panose="020B0604030504040204" pitchFamily="34" charset="-128"/>
                <a:ea typeface="Meiryo" panose="020B0604030504040204" pitchFamily="34" charset="-128"/>
              </a:rPr>
              <a:t>異なる角度</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距離による撮影で下半身データを得る</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9790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03453-8011-8BAE-1141-4314DBF8D1B4}"/>
              </a:ext>
            </a:extLst>
          </p:cNvPr>
          <p:cNvSpPr>
            <a:spLocks noGrp="1"/>
          </p:cNvSpPr>
          <p:nvPr>
            <p:ph type="title"/>
          </p:nvPr>
        </p:nvSpPr>
        <p:spPr/>
        <p:txBody>
          <a:bodyPr>
            <a:normAutofit/>
          </a:bodyPr>
          <a:lstStyle/>
          <a:p>
            <a:r>
              <a:rPr kumimoji="1" lang="ja-JP" altLang="en-US" sz="4400" b="1"/>
              <a:t>参考文献</a:t>
            </a:r>
          </a:p>
        </p:txBody>
      </p:sp>
      <p:sp>
        <p:nvSpPr>
          <p:cNvPr id="3" name="コンテンツ プレースホルダー 2">
            <a:extLst>
              <a:ext uri="{FF2B5EF4-FFF2-40B4-BE49-F238E27FC236}">
                <a16:creationId xmlns:a16="http://schemas.microsoft.com/office/drawing/2014/main" id="{EE9FDDB7-6858-1200-8202-04DD5270B1F4}"/>
              </a:ext>
            </a:extLst>
          </p:cNvPr>
          <p:cNvSpPr>
            <a:spLocks noGrp="1"/>
          </p:cNvSpPr>
          <p:nvPr>
            <p:ph idx="1"/>
          </p:nvPr>
        </p:nvSpPr>
        <p:spPr/>
        <p:txBody>
          <a:bodyPr/>
          <a:lstStyle/>
          <a:p>
            <a:r>
              <a:rPr lang="en-US" altLang="ja-JP" dirty="0">
                <a:latin typeface="Meiryo" panose="020B0604030504040204" pitchFamily="34" charset="-128"/>
                <a:ea typeface="Meiryo" panose="020B0604030504040204" pitchFamily="34" charset="-128"/>
              </a:rPr>
              <a:t>[1]:Lu Zaima, "Algorithm of Basketball Posture Motion Feature Extraction Based on Image Processing Technology," </a:t>
            </a:r>
            <a:r>
              <a:rPr lang="en-US" altLang="ja-JP" i="1" dirty="0">
                <a:latin typeface="Meiryo" panose="020B0604030504040204" pitchFamily="34" charset="-128"/>
                <a:ea typeface="Meiryo" panose="020B0604030504040204" pitchFamily="34" charset="-128"/>
              </a:rPr>
              <a:t>IEEE Conference Proceedings</a:t>
            </a:r>
            <a:r>
              <a:rPr lang="en-US" altLang="ja-JP" dirty="0">
                <a:latin typeface="Meiryo" panose="020B0604030504040204" pitchFamily="34" charset="-128"/>
                <a:ea typeface="Meiryo" panose="020B0604030504040204" pitchFamily="34" charset="-128"/>
              </a:rPr>
              <a:t>, vol. 2022, no. FAIML, pp. 219-223, 2022.</a:t>
            </a:r>
          </a:p>
          <a:p>
            <a:r>
              <a:rPr lang="en-US" altLang="ja-JP" dirty="0">
                <a:latin typeface="Meiryo" panose="020B0604030504040204" pitchFamily="34" charset="-128"/>
                <a:ea typeface="Meiryo" panose="020B0604030504040204" pitchFamily="34" charset="-128"/>
              </a:rPr>
              <a:t>[2]:Ji Rong, "Research on Basketball Shooting Action Based on Image Feature Extraction and Machine Learning," </a:t>
            </a:r>
            <a:r>
              <a:rPr lang="en-US" altLang="ja-JP" i="1" dirty="0">
                <a:latin typeface="Meiryo" panose="020B0604030504040204" pitchFamily="34" charset="-128"/>
                <a:ea typeface="Meiryo" panose="020B0604030504040204" pitchFamily="34" charset="-128"/>
              </a:rPr>
              <a:t>IEEE Access</a:t>
            </a:r>
            <a:r>
              <a:rPr lang="en-US" altLang="ja-JP" dirty="0">
                <a:latin typeface="Meiryo" panose="020B0604030504040204" pitchFamily="34" charset="-128"/>
                <a:ea typeface="Meiryo" panose="020B0604030504040204" pitchFamily="34" charset="-128"/>
              </a:rPr>
              <a:t>, vol. 8, pp. 138743-138751, 2020.</a:t>
            </a:r>
          </a:p>
          <a:p>
            <a:r>
              <a:rPr lang="en-US" altLang="ja-JP" dirty="0">
                <a:latin typeface="Meiryo" panose="020B0604030504040204" pitchFamily="34" charset="-128"/>
                <a:ea typeface="Meiryo" panose="020B0604030504040204" pitchFamily="34" charset="-128"/>
              </a:rPr>
              <a:t>[3]:</a:t>
            </a:r>
            <a:r>
              <a:rPr lang="ja-JP" altLang="en-US">
                <a:latin typeface="Meiryo" panose="020B0604030504040204" pitchFamily="34" charset="-128"/>
                <a:ea typeface="Meiryo" panose="020B0604030504040204" pitchFamily="34" charset="-128"/>
              </a:rPr>
              <a:t>石垣 翔太</a:t>
            </a:r>
            <a:r>
              <a:rPr lang="en-US" altLang="ja-JP" dirty="0">
                <a:latin typeface="Meiryo" panose="020B0604030504040204" pitchFamily="34" charset="-128"/>
                <a:ea typeface="Meiryo" panose="020B0604030504040204" pitchFamily="34" charset="-128"/>
              </a:rPr>
              <a:t>, </a:t>
            </a:r>
            <a:r>
              <a:rPr lang="ja-JP" altLang="en-US">
                <a:latin typeface="Meiryo" panose="020B0604030504040204" pitchFamily="34" charset="-128"/>
                <a:ea typeface="Meiryo" panose="020B0604030504040204" pitchFamily="34" charset="-128"/>
              </a:rPr>
              <a:t>安倍 恵一</a:t>
            </a:r>
            <a:r>
              <a:rPr lang="en-US" altLang="ja-JP" dirty="0">
                <a:latin typeface="Meiryo" panose="020B0604030504040204" pitchFamily="34" charset="-128"/>
                <a:ea typeface="Meiryo" panose="020B0604030504040204" pitchFamily="34" charset="-128"/>
              </a:rPr>
              <a:t>, "2</a:t>
            </a:r>
            <a:r>
              <a:rPr lang="ja-JP" altLang="en-US">
                <a:latin typeface="Meiryo" panose="020B0604030504040204" pitchFamily="34" charset="-128"/>
                <a:ea typeface="Meiryo" panose="020B0604030504040204" pitchFamily="34" charset="-128"/>
              </a:rPr>
              <a:t>次元骨格情報を用いたバスケットシュートの姿勢解析評価</a:t>
            </a:r>
            <a:r>
              <a:rPr lang="en-US" altLang="ja-JP" dirty="0">
                <a:latin typeface="Meiryo" panose="020B0604030504040204" pitchFamily="34" charset="-128"/>
                <a:ea typeface="Meiryo" panose="020B0604030504040204" pitchFamily="34" charset="-128"/>
              </a:rPr>
              <a:t>," </a:t>
            </a:r>
            <a:r>
              <a:rPr lang="ja-JP" altLang="en-US" i="1">
                <a:latin typeface="Meiryo" panose="020B0604030504040204" pitchFamily="34" charset="-128"/>
                <a:ea typeface="Meiryo" panose="020B0604030504040204" pitchFamily="34" charset="-128"/>
              </a:rPr>
              <a:t>情報処理学会 </a:t>
            </a:r>
            <a:r>
              <a:rPr lang="en-US" altLang="ja-JP" i="1" dirty="0">
                <a:latin typeface="Meiryo" panose="020B0604030504040204" pitchFamily="34" charset="-128"/>
                <a:ea typeface="Meiryo" panose="020B0604030504040204" pitchFamily="34" charset="-128"/>
              </a:rPr>
              <a:t>84</a:t>
            </a:r>
            <a:r>
              <a:rPr lang="ja-JP" altLang="en-US" i="1">
                <a:latin typeface="Meiryo" panose="020B0604030504040204" pitchFamily="34" charset="-128"/>
                <a:ea typeface="Meiryo" panose="020B0604030504040204" pitchFamily="34" charset="-128"/>
              </a:rPr>
              <a:t>回全国大会</a:t>
            </a:r>
            <a:r>
              <a:rPr lang="en-US" altLang="ja-JP" dirty="0">
                <a:latin typeface="Meiryo" panose="020B0604030504040204" pitchFamily="34" charset="-128"/>
                <a:ea typeface="Meiryo" panose="020B0604030504040204" pitchFamily="34" charset="-128"/>
              </a:rPr>
              <a:t>, 2022</a:t>
            </a:r>
            <a:r>
              <a:rPr lang="ja-JP" altLang="en-US">
                <a:latin typeface="Meiryo" panose="020B0604030504040204" pitchFamily="34" charset="-128"/>
                <a:ea typeface="Meiryo" panose="020B0604030504040204" pitchFamily="34" charset="-128"/>
              </a:rPr>
              <a:t>年</a:t>
            </a:r>
            <a:r>
              <a:rPr lang="en-US" altLang="ja-JP" dirty="0">
                <a:latin typeface="Meiryo" panose="020B0604030504040204" pitchFamily="34" charset="-128"/>
                <a:ea typeface="Meiryo" panose="020B0604030504040204" pitchFamily="34" charset="-128"/>
              </a:rPr>
              <a:t>3</a:t>
            </a:r>
            <a:r>
              <a:rPr lang="ja-JP" altLang="en-US">
                <a:latin typeface="Meiryo" panose="020B0604030504040204" pitchFamily="34" charset="-128"/>
                <a:ea typeface="Meiryo" panose="020B0604030504040204" pitchFamily="34" charset="-128"/>
              </a:rPr>
              <a:t>月</a:t>
            </a:r>
            <a:r>
              <a:rPr lang="en-US" altLang="ja-JP" dirty="0">
                <a:latin typeface="Meiryo" panose="020B0604030504040204" pitchFamily="34" charset="-128"/>
                <a:ea typeface="Meiryo" panose="020B0604030504040204" pitchFamily="34" charset="-128"/>
              </a:rPr>
              <a:t>3</a:t>
            </a:r>
            <a:r>
              <a:rPr lang="ja-JP" altLang="en-US">
                <a:latin typeface="Meiryo" panose="020B0604030504040204" pitchFamily="34" charset="-128"/>
                <a:ea typeface="Meiryo" panose="020B0604030504040204" pitchFamily="34" charset="-128"/>
              </a:rPr>
              <a:t>日</a:t>
            </a:r>
            <a:r>
              <a:rPr lang="en-US" altLang="ja-JP" dirty="0">
                <a:latin typeface="Meiryo" panose="020B0604030504040204" pitchFamily="34" charset="-128"/>
                <a:ea typeface="Meiryo" panose="020B0604030504040204" pitchFamily="34" charset="-128"/>
              </a:rPr>
              <a:t>.</a:t>
            </a:r>
          </a:p>
          <a:p>
            <a:pPr marL="0" indent="0">
              <a:buNone/>
            </a:pPr>
            <a:endParaRPr kumimoji="1" lang="ja-JP" altLang="en-US"/>
          </a:p>
        </p:txBody>
      </p:sp>
    </p:spTree>
    <p:extLst>
      <p:ext uri="{BB962C8B-B14F-4D97-AF65-F5344CB8AC3E}">
        <p14:creationId xmlns:p14="http://schemas.microsoft.com/office/powerpoint/2010/main" val="137146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CB12E6B-B941-CBF2-4185-CE1BB751449E}"/>
              </a:ext>
            </a:extLst>
          </p:cNvPr>
          <p:cNvSpPr>
            <a:spLocks noGrp="1"/>
          </p:cNvSpPr>
          <p:nvPr>
            <p:ph idx="4294967295"/>
          </p:nvPr>
        </p:nvSpPr>
        <p:spPr>
          <a:xfrm>
            <a:off x="1293812" y="1485183"/>
            <a:ext cx="9604375" cy="3449638"/>
          </a:xfrm>
        </p:spPr>
        <p:txBody>
          <a:bodyPr/>
          <a:lstStyle/>
          <a:p>
            <a:pPr marL="0" indent="0">
              <a:buNone/>
            </a:pPr>
            <a:r>
              <a:rPr kumimoji="1" lang="ja-JP" altLang="en-US"/>
              <a:t> </a:t>
            </a:r>
          </a:p>
        </p:txBody>
      </p:sp>
      <p:sp>
        <p:nvSpPr>
          <p:cNvPr id="4" name="テキスト ボックス 3">
            <a:extLst>
              <a:ext uri="{FF2B5EF4-FFF2-40B4-BE49-F238E27FC236}">
                <a16:creationId xmlns:a16="http://schemas.microsoft.com/office/drawing/2014/main" id="{80E9D615-59D1-11DF-A702-0DAF496BF90C}"/>
              </a:ext>
            </a:extLst>
          </p:cNvPr>
          <p:cNvSpPr txBox="1"/>
          <p:nvPr/>
        </p:nvSpPr>
        <p:spPr>
          <a:xfrm>
            <a:off x="232855" y="2614668"/>
            <a:ext cx="11726287" cy="1015663"/>
          </a:xfrm>
          <a:prstGeom prst="rect">
            <a:avLst/>
          </a:prstGeom>
          <a:noFill/>
        </p:spPr>
        <p:txBody>
          <a:bodyPr wrap="none" rtlCol="0">
            <a:spAutoFit/>
          </a:bodyPr>
          <a:lstStyle/>
          <a:p>
            <a:pPr algn="r"/>
            <a:r>
              <a:rPr kumimoji="1" lang="ja-JP" altLang="en-US" sz="6000" b="1"/>
              <a:t>ご清聴ありがとうございました。</a:t>
            </a:r>
          </a:p>
        </p:txBody>
      </p:sp>
    </p:spTree>
    <p:extLst>
      <p:ext uri="{BB962C8B-B14F-4D97-AF65-F5344CB8AC3E}">
        <p14:creationId xmlns:p14="http://schemas.microsoft.com/office/powerpoint/2010/main" val="344492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68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A7D5AF-55F0-8F85-2CDD-CF13AA9370A9}"/>
              </a:ext>
            </a:extLst>
          </p:cNvPr>
          <p:cNvSpPr>
            <a:spLocks noGrp="1"/>
          </p:cNvSpPr>
          <p:nvPr>
            <p:ph type="title" idx="4294967295"/>
          </p:nvPr>
        </p:nvSpPr>
        <p:spPr>
          <a:xfrm>
            <a:off x="2587625" y="804863"/>
            <a:ext cx="9604375" cy="1049337"/>
          </a:xfrm>
        </p:spPr>
        <p:txBody>
          <a:bodyPr>
            <a:normAutofit/>
          </a:bodyPr>
          <a:lstStyle/>
          <a:p>
            <a:r>
              <a:rPr lang="ja-JP" altLang="en-US" sz="4400" b="1"/>
              <a:t>動画のフレーム化</a:t>
            </a:r>
            <a:endParaRPr lang="ja-JP" altLang="en-US" sz="4400"/>
          </a:p>
        </p:txBody>
      </p:sp>
      <p:sp>
        <p:nvSpPr>
          <p:cNvPr id="4" name="正方形/長方形 3">
            <a:extLst>
              <a:ext uri="{FF2B5EF4-FFF2-40B4-BE49-F238E27FC236}">
                <a16:creationId xmlns:a16="http://schemas.microsoft.com/office/drawing/2014/main" id="{2D0774E6-9ABF-DCD4-5A71-E99A227801A3}"/>
              </a:ext>
            </a:extLst>
          </p:cNvPr>
          <p:cNvSpPr/>
          <p:nvPr/>
        </p:nvSpPr>
        <p:spPr>
          <a:xfrm>
            <a:off x="312588" y="2433048"/>
            <a:ext cx="1962614" cy="283241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kumimoji="1" lang="en-US" altLang="ja-JP" b="1" dirty="0"/>
          </a:p>
          <a:p>
            <a:pPr algn="ctr"/>
            <a:endParaRPr lang="en-US" altLang="ja-JP" b="1" dirty="0"/>
          </a:p>
          <a:p>
            <a:pPr algn="ctr"/>
            <a:r>
              <a:rPr kumimoji="1" lang="ja-JP" altLang="en-US" b="1"/>
              <a:t>動画の読み込み</a:t>
            </a:r>
          </a:p>
        </p:txBody>
      </p:sp>
      <p:sp>
        <p:nvSpPr>
          <p:cNvPr id="5" name="右矢印 4">
            <a:extLst>
              <a:ext uri="{FF2B5EF4-FFF2-40B4-BE49-F238E27FC236}">
                <a16:creationId xmlns:a16="http://schemas.microsoft.com/office/drawing/2014/main" id="{515EC680-68C8-6D1C-8EFF-DC2E6AABB271}"/>
              </a:ext>
            </a:extLst>
          </p:cNvPr>
          <p:cNvSpPr/>
          <p:nvPr/>
        </p:nvSpPr>
        <p:spPr>
          <a:xfrm>
            <a:off x="2365828" y="3849253"/>
            <a:ext cx="2276177" cy="3693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6" name="図 5" descr="アイコン&#10;&#10;AI によって生成されたコンテンツは間違っている可能性があります。">
            <a:extLst>
              <a:ext uri="{FF2B5EF4-FFF2-40B4-BE49-F238E27FC236}">
                <a16:creationId xmlns:a16="http://schemas.microsoft.com/office/drawing/2014/main" id="{67C5ED05-1BFA-8C4E-B01C-308F39058466}"/>
              </a:ext>
            </a:extLst>
          </p:cNvPr>
          <p:cNvPicPr>
            <a:picLocks noChangeAspect="1"/>
          </p:cNvPicPr>
          <p:nvPr/>
        </p:nvPicPr>
        <p:blipFill>
          <a:blip r:embed="rId2"/>
          <a:stretch>
            <a:fillRect/>
          </a:stretch>
        </p:blipFill>
        <p:spPr>
          <a:xfrm>
            <a:off x="634911" y="3673157"/>
            <a:ext cx="1297436" cy="1222805"/>
          </a:xfrm>
          <a:prstGeom prst="rect">
            <a:avLst/>
          </a:prstGeom>
        </p:spPr>
      </p:pic>
      <p:sp>
        <p:nvSpPr>
          <p:cNvPr id="7" name="正方形/長方形 6">
            <a:extLst>
              <a:ext uri="{FF2B5EF4-FFF2-40B4-BE49-F238E27FC236}">
                <a16:creationId xmlns:a16="http://schemas.microsoft.com/office/drawing/2014/main" id="{B9CF6350-7AD3-AB1E-7509-3966394892C8}"/>
              </a:ext>
            </a:extLst>
          </p:cNvPr>
          <p:cNvSpPr/>
          <p:nvPr/>
        </p:nvSpPr>
        <p:spPr>
          <a:xfrm>
            <a:off x="4922732" y="2459764"/>
            <a:ext cx="1813932" cy="283241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kumimoji="1" lang="en-US" altLang="ja-JP" dirty="0"/>
          </a:p>
          <a:p>
            <a:pPr algn="ctr"/>
            <a:endParaRPr lang="en-US" altLang="ja-JP" dirty="0"/>
          </a:p>
          <a:p>
            <a:pPr algn="ctr"/>
            <a:endParaRPr kumimoji="1" lang="en-US" altLang="ja-JP" dirty="0"/>
          </a:p>
          <a:p>
            <a:pPr algn="ctr"/>
            <a:r>
              <a:rPr kumimoji="1" lang="ja-JP" altLang="en-US" b="1"/>
              <a:t>フレーム画像</a:t>
            </a:r>
          </a:p>
        </p:txBody>
      </p:sp>
      <p:sp>
        <p:nvSpPr>
          <p:cNvPr id="8" name="右矢印 7">
            <a:extLst>
              <a:ext uri="{FF2B5EF4-FFF2-40B4-BE49-F238E27FC236}">
                <a16:creationId xmlns:a16="http://schemas.microsoft.com/office/drawing/2014/main" id="{A6103DCF-4666-8CF6-604D-ECD6A94CE689}"/>
              </a:ext>
            </a:extLst>
          </p:cNvPr>
          <p:cNvSpPr/>
          <p:nvPr/>
        </p:nvSpPr>
        <p:spPr>
          <a:xfrm>
            <a:off x="7017391" y="3815046"/>
            <a:ext cx="2023947" cy="3330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3FDCAE2-D333-395B-5004-2A3331C48BC8}"/>
              </a:ext>
            </a:extLst>
          </p:cNvPr>
          <p:cNvSpPr/>
          <p:nvPr/>
        </p:nvSpPr>
        <p:spPr>
          <a:xfrm>
            <a:off x="9384194" y="2433048"/>
            <a:ext cx="2807806" cy="283241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kumimoji="1" lang="en-US" altLang="ja-JP" b="1" dirty="0"/>
          </a:p>
          <a:p>
            <a:pPr algn="ctr"/>
            <a:r>
              <a:rPr kumimoji="1" lang="ja-JP" altLang="en-US" b="1"/>
              <a:t>初心者</a:t>
            </a:r>
            <a:r>
              <a:rPr kumimoji="1" lang="en-US" altLang="ja-JP" b="1" dirty="0"/>
              <a:t>,</a:t>
            </a:r>
            <a:r>
              <a:rPr kumimoji="1" lang="ja-JP" altLang="en-US" b="1"/>
              <a:t>経験者</a:t>
            </a:r>
            <a:r>
              <a:rPr lang="ja-JP" altLang="en-US" b="1"/>
              <a:t>それぞれの</a:t>
            </a:r>
            <a:endParaRPr lang="en-US" altLang="ja-JP" b="1" dirty="0"/>
          </a:p>
          <a:p>
            <a:pPr algn="ctr"/>
            <a:r>
              <a:rPr lang="ja-JP" altLang="en-US" b="1"/>
              <a:t>ディレクトリーに分けて保存</a:t>
            </a:r>
            <a:endParaRPr kumimoji="1" lang="ja-JP" altLang="en-US" b="1"/>
          </a:p>
        </p:txBody>
      </p:sp>
      <p:pic>
        <p:nvPicPr>
          <p:cNvPr id="10" name="グラフィックス 9" descr="紙 枠線">
            <a:extLst>
              <a:ext uri="{FF2B5EF4-FFF2-40B4-BE49-F238E27FC236}">
                <a16:creationId xmlns:a16="http://schemas.microsoft.com/office/drawing/2014/main" id="{D25DB643-4931-D108-D318-59A22F3DAE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1874" y="4015769"/>
            <a:ext cx="914400" cy="914400"/>
          </a:xfrm>
          <a:prstGeom prst="rect">
            <a:avLst/>
          </a:prstGeom>
        </p:spPr>
      </p:pic>
      <p:pic>
        <p:nvPicPr>
          <p:cNvPr id="11" name="グラフィックス 10" descr="開いたフォルダー 枠線">
            <a:extLst>
              <a:ext uri="{FF2B5EF4-FFF2-40B4-BE49-F238E27FC236}">
                <a16:creationId xmlns:a16="http://schemas.microsoft.com/office/drawing/2014/main" id="{02E8CF0E-2918-F8E1-13A6-573B773FE0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6562" y="3875969"/>
            <a:ext cx="914400" cy="914400"/>
          </a:xfrm>
          <a:prstGeom prst="rect">
            <a:avLst/>
          </a:prstGeom>
        </p:spPr>
      </p:pic>
      <p:sp>
        <p:nvSpPr>
          <p:cNvPr id="12" name="角丸四角形吹き出し 11">
            <a:extLst>
              <a:ext uri="{FF2B5EF4-FFF2-40B4-BE49-F238E27FC236}">
                <a16:creationId xmlns:a16="http://schemas.microsoft.com/office/drawing/2014/main" id="{7C6BA689-4AD7-5793-16CC-9046F35E5344}"/>
              </a:ext>
            </a:extLst>
          </p:cNvPr>
          <p:cNvSpPr/>
          <p:nvPr/>
        </p:nvSpPr>
        <p:spPr>
          <a:xfrm>
            <a:off x="2482206" y="2406233"/>
            <a:ext cx="2023946" cy="1360449"/>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dirty="0" err="1"/>
              <a:t>Frame_rate</a:t>
            </a:r>
            <a:endParaRPr kumimoji="1" lang="en-US" altLang="ja-JP" b="1" dirty="0"/>
          </a:p>
          <a:p>
            <a:pPr algn="ctr"/>
            <a:r>
              <a:rPr kumimoji="1" lang="ja-JP" altLang="en-US" b="1"/>
              <a:t>に基づき</a:t>
            </a:r>
            <a:endParaRPr kumimoji="1" lang="en-US" altLang="ja-JP" b="1" dirty="0"/>
          </a:p>
          <a:p>
            <a:pPr algn="ctr"/>
            <a:r>
              <a:rPr kumimoji="1" lang="ja-JP" altLang="en-US" b="1"/>
              <a:t>フレーム化し</a:t>
            </a:r>
            <a:endParaRPr kumimoji="1" lang="en-US" altLang="ja-JP" b="1" dirty="0"/>
          </a:p>
          <a:p>
            <a:pPr algn="ctr"/>
            <a:r>
              <a:rPr kumimoji="1" lang="ja-JP" altLang="en-US" b="1"/>
              <a:t>画像にする</a:t>
            </a:r>
          </a:p>
        </p:txBody>
      </p:sp>
      <p:sp>
        <p:nvSpPr>
          <p:cNvPr id="13" name="テキスト ボックス 12">
            <a:extLst>
              <a:ext uri="{FF2B5EF4-FFF2-40B4-BE49-F238E27FC236}">
                <a16:creationId xmlns:a16="http://schemas.microsoft.com/office/drawing/2014/main" id="{7D9ECDFA-BE4B-2F37-8F95-E91E15CE910D}"/>
              </a:ext>
            </a:extLst>
          </p:cNvPr>
          <p:cNvSpPr txBox="1"/>
          <p:nvPr/>
        </p:nvSpPr>
        <p:spPr>
          <a:xfrm>
            <a:off x="2439728" y="4277613"/>
            <a:ext cx="1962614" cy="369332"/>
          </a:xfrm>
          <a:prstGeom prst="rect">
            <a:avLst/>
          </a:prstGeom>
          <a:noFill/>
        </p:spPr>
        <p:txBody>
          <a:bodyPr wrap="square" rtlCol="0">
            <a:spAutoFit/>
          </a:bodyPr>
          <a:lstStyle/>
          <a:p>
            <a:r>
              <a:rPr kumimoji="1" lang="ja-JP" altLang="en-US" b="1"/>
              <a:t>フレームの抽出</a:t>
            </a:r>
          </a:p>
        </p:txBody>
      </p:sp>
      <p:sp>
        <p:nvSpPr>
          <p:cNvPr id="14" name="テキスト ボックス 13">
            <a:extLst>
              <a:ext uri="{FF2B5EF4-FFF2-40B4-BE49-F238E27FC236}">
                <a16:creationId xmlns:a16="http://schemas.microsoft.com/office/drawing/2014/main" id="{2C1E4525-F293-DDA1-3143-C0FFF919CFA4}"/>
              </a:ext>
            </a:extLst>
          </p:cNvPr>
          <p:cNvSpPr txBox="1"/>
          <p:nvPr/>
        </p:nvSpPr>
        <p:spPr>
          <a:xfrm>
            <a:off x="7017391" y="4297131"/>
            <a:ext cx="1813931" cy="646331"/>
          </a:xfrm>
          <a:prstGeom prst="rect">
            <a:avLst/>
          </a:prstGeom>
          <a:noFill/>
        </p:spPr>
        <p:txBody>
          <a:bodyPr wrap="square" rtlCol="0">
            <a:spAutoFit/>
          </a:bodyPr>
          <a:lstStyle/>
          <a:p>
            <a:r>
              <a:rPr kumimoji="1" lang="ja-JP" altLang="en-US" b="1"/>
              <a:t>フレーム画像の保存</a:t>
            </a:r>
          </a:p>
        </p:txBody>
      </p:sp>
    </p:spTree>
    <p:extLst>
      <p:ext uri="{BB962C8B-B14F-4D97-AF65-F5344CB8AC3E}">
        <p14:creationId xmlns:p14="http://schemas.microsoft.com/office/powerpoint/2010/main" val="47901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AD49F-8121-1972-522C-4127D6483242}"/>
              </a:ext>
            </a:extLst>
          </p:cNvPr>
          <p:cNvSpPr>
            <a:spLocks noGrp="1"/>
          </p:cNvSpPr>
          <p:nvPr>
            <p:ph type="title"/>
          </p:nvPr>
        </p:nvSpPr>
        <p:spPr/>
        <p:txBody>
          <a:bodyPr>
            <a:normAutofit/>
          </a:bodyPr>
          <a:lstStyle/>
          <a:p>
            <a:r>
              <a:rPr kumimoji="1" lang="ja-JP" altLang="en-US" sz="4400" b="1"/>
              <a:t>先行研究との違い</a:t>
            </a:r>
          </a:p>
        </p:txBody>
      </p:sp>
      <p:sp>
        <p:nvSpPr>
          <p:cNvPr id="3" name="コンテンツ プレースホルダー 2">
            <a:extLst>
              <a:ext uri="{FF2B5EF4-FFF2-40B4-BE49-F238E27FC236}">
                <a16:creationId xmlns:a16="http://schemas.microsoft.com/office/drawing/2014/main" id="{228FE8AF-D604-1270-D466-73D32075D5B4}"/>
              </a:ext>
            </a:extLst>
          </p:cNvPr>
          <p:cNvSpPr>
            <a:spLocks noGrp="1"/>
          </p:cNvSpPr>
          <p:nvPr>
            <p:ph idx="1"/>
          </p:nvPr>
        </p:nvSpPr>
        <p:spPr/>
        <p:txBody>
          <a:bodyPr/>
          <a:lstStyle/>
          <a:p>
            <a:r>
              <a:rPr lang="ja-JP" altLang="en-US">
                <a:latin typeface="Meiryo" panose="020B0604030504040204" pitchFamily="34" charset="-128"/>
                <a:ea typeface="Meiryo" panose="020B0604030504040204" pitchFamily="34" charset="-128"/>
              </a:rPr>
              <a:t>本研究は技術向上のために具体的な改善点</a:t>
            </a:r>
            <a:r>
              <a:rPr lang="en-US" altLang="ja-JP" dirty="0">
                <a:latin typeface="Meiryo" panose="020B0604030504040204" pitchFamily="34" charset="-128"/>
                <a:ea typeface="Meiryo" panose="020B0604030504040204" pitchFamily="34" charset="-128"/>
              </a:rPr>
              <a:t>,</a:t>
            </a:r>
            <a:r>
              <a:rPr lang="ja-JP" altLang="en-US">
                <a:latin typeface="Meiryo" panose="020B0604030504040204" pitchFamily="34" charset="-128"/>
                <a:ea typeface="Meiryo" panose="020B0604030504040204" pitchFamily="34" charset="-128"/>
              </a:rPr>
              <a:t>練習法を提案</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先行研究→動作分析だけが多い→改善点の洗い出しのみ</a:t>
            </a:r>
            <a:endParaRPr kumimoji="1"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差異の分析のみ　　</a:t>
            </a:r>
            <a:endParaRPr lang="en-US" altLang="ja-JP" dirty="0">
              <a:latin typeface="Meiryo" panose="020B0604030504040204" pitchFamily="34" charset="-128"/>
              <a:ea typeface="Meiryo" panose="020B0604030504040204" pitchFamily="34" charset="-128"/>
            </a:endParaRPr>
          </a:p>
          <a:p>
            <a:r>
              <a:rPr kumimoji="1" lang="ja-JP" altLang="en-US">
                <a:latin typeface="Meiryo" panose="020B0604030504040204" pitchFamily="34" charset="-128"/>
                <a:ea typeface="Meiryo" panose="020B0604030504040204" pitchFamily="34" charset="-128"/>
              </a:rPr>
              <a:t>視線による動作推定の前例あり</a:t>
            </a:r>
          </a:p>
        </p:txBody>
      </p:sp>
    </p:spTree>
    <p:extLst>
      <p:ext uri="{BB962C8B-B14F-4D97-AF65-F5344CB8AC3E}">
        <p14:creationId xmlns:p14="http://schemas.microsoft.com/office/powerpoint/2010/main" val="2596328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BE4DB4-21F0-E169-3821-A5C143A9D7E7}"/>
              </a:ext>
            </a:extLst>
          </p:cNvPr>
          <p:cNvSpPr>
            <a:spLocks noGrp="1"/>
          </p:cNvSpPr>
          <p:nvPr>
            <p:ph type="title"/>
          </p:nvPr>
        </p:nvSpPr>
        <p:spPr/>
        <p:txBody>
          <a:bodyPr/>
          <a:lstStyle/>
          <a:p>
            <a:r>
              <a:rPr kumimoji="1" lang="ja-JP" altLang="en-US" b="1">
                <a:latin typeface="+mn-ea"/>
                <a:ea typeface="+mn-ea"/>
              </a:rPr>
              <a:t>ライブラリーの選定理由</a:t>
            </a:r>
          </a:p>
        </p:txBody>
      </p:sp>
      <p:sp>
        <p:nvSpPr>
          <p:cNvPr id="3" name="コンテンツ プレースホルダー 2">
            <a:extLst>
              <a:ext uri="{FF2B5EF4-FFF2-40B4-BE49-F238E27FC236}">
                <a16:creationId xmlns:a16="http://schemas.microsoft.com/office/drawing/2014/main" id="{DD7A15F4-7F7E-97A6-52C1-164FEF7AE297}"/>
              </a:ext>
            </a:extLst>
          </p:cNvPr>
          <p:cNvSpPr>
            <a:spLocks noGrp="1"/>
          </p:cNvSpPr>
          <p:nvPr>
            <p:ph idx="1"/>
          </p:nvPr>
        </p:nvSpPr>
        <p:spPr/>
        <p:txBody>
          <a:bodyPr/>
          <a:lstStyle/>
          <a:p>
            <a:r>
              <a:rPr kumimoji="1" lang="en-US" altLang="ja-JP" dirty="0"/>
              <a:t>YOLO</a:t>
            </a:r>
            <a:r>
              <a:rPr lang="en-US" altLang="ja-JP" dirty="0"/>
              <a:t>:</a:t>
            </a:r>
            <a:r>
              <a:rPr kumimoji="1" lang="ja-JP" altLang="en-US"/>
              <a:t>ボールの検出</a:t>
            </a:r>
            <a:r>
              <a:rPr lang="ja-JP" altLang="en-US"/>
              <a:t>が可能→ゴールの成功</a:t>
            </a:r>
            <a:r>
              <a:rPr lang="en-US" altLang="ja-JP" dirty="0"/>
              <a:t>/</a:t>
            </a:r>
            <a:r>
              <a:rPr lang="ja-JP" altLang="en-US"/>
              <a:t>失敗の違いをより正確にできる</a:t>
            </a:r>
            <a:endParaRPr lang="en-US" altLang="ja-JP" dirty="0"/>
          </a:p>
          <a:p>
            <a:r>
              <a:rPr kumimoji="1" lang="ja-JP" altLang="en-US"/>
              <a:t>骨格情報が得られない→詳細な姿勢推定が難しい</a:t>
            </a:r>
          </a:p>
        </p:txBody>
      </p:sp>
    </p:spTree>
    <p:extLst>
      <p:ext uri="{BB962C8B-B14F-4D97-AF65-F5344CB8AC3E}">
        <p14:creationId xmlns:p14="http://schemas.microsoft.com/office/powerpoint/2010/main" val="410094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5A1916-9111-F186-E3B7-FF7A68DC3878}"/>
              </a:ext>
            </a:extLst>
          </p:cNvPr>
          <p:cNvSpPr>
            <a:spLocks noGrp="1"/>
          </p:cNvSpPr>
          <p:nvPr>
            <p:ph type="title"/>
          </p:nvPr>
        </p:nvSpPr>
        <p:spPr/>
        <p:txBody>
          <a:bodyPr>
            <a:normAutofit/>
          </a:bodyPr>
          <a:lstStyle/>
          <a:p>
            <a:r>
              <a:rPr lang="ja-JP" altLang="en-US" sz="4400" b="1"/>
              <a:t>有効な画像とそうでない画像</a:t>
            </a:r>
            <a:endParaRPr kumimoji="1" lang="ja-JP" altLang="en-US" sz="4400" b="1"/>
          </a:p>
        </p:txBody>
      </p:sp>
      <p:sp>
        <p:nvSpPr>
          <p:cNvPr id="7" name="コンテンツ プレースホルダー 6">
            <a:extLst>
              <a:ext uri="{FF2B5EF4-FFF2-40B4-BE49-F238E27FC236}">
                <a16:creationId xmlns:a16="http://schemas.microsoft.com/office/drawing/2014/main" id="{D72650FB-96BC-1D93-78D9-C9F1F90B43D6}"/>
              </a:ext>
            </a:extLst>
          </p:cNvPr>
          <p:cNvSpPr>
            <a:spLocks noGrp="1"/>
          </p:cNvSpPr>
          <p:nvPr>
            <p:ph idx="1"/>
          </p:nvPr>
        </p:nvSpPr>
        <p:spPr/>
        <p:txBody>
          <a:bodyPr/>
          <a:lstStyle/>
          <a:p>
            <a:r>
              <a:rPr lang="en-US" altLang="ja-JP" dirty="0">
                <a:latin typeface="Meiryo" panose="020B0604030504040204" pitchFamily="34" charset="-128"/>
                <a:ea typeface="Meiryo" panose="020B0604030504040204" pitchFamily="34" charset="-128"/>
              </a:rPr>
              <a:t>0</a:t>
            </a:r>
            <a:r>
              <a:rPr lang="ja-JP" altLang="en-US">
                <a:latin typeface="Meiryo" panose="020B0604030504040204" pitchFamily="34" charset="-128"/>
                <a:ea typeface="Meiryo" panose="020B0604030504040204" pitchFamily="34" charset="-128"/>
              </a:rPr>
              <a:t>度の画像は比較的下半身の精度高い</a:t>
            </a:r>
            <a:endParaRPr lang="en-US" altLang="ja-JP" dirty="0">
              <a:latin typeface="Meiryo" panose="020B0604030504040204" pitchFamily="34" charset="-128"/>
              <a:ea typeface="Meiryo" panose="020B0604030504040204" pitchFamily="34" charset="-128"/>
            </a:endParaRPr>
          </a:p>
          <a:p>
            <a:r>
              <a:rPr lang="en-US" altLang="ja-JP" dirty="0">
                <a:latin typeface="Meiryo" panose="020B0604030504040204" pitchFamily="34" charset="-128"/>
                <a:ea typeface="Meiryo" panose="020B0604030504040204" pitchFamily="34" charset="-128"/>
              </a:rPr>
              <a:t>45</a:t>
            </a:r>
            <a:r>
              <a:rPr lang="ja-JP" altLang="en-US">
                <a:latin typeface="Meiryo" panose="020B0604030504040204" pitchFamily="34" charset="-128"/>
                <a:ea typeface="Meiryo" panose="020B0604030504040204" pitchFamily="34" charset="-128"/>
              </a:rPr>
              <a:t>度と</a:t>
            </a:r>
            <a:r>
              <a:rPr lang="en-US" altLang="ja-JP" dirty="0">
                <a:latin typeface="Meiryo" panose="020B0604030504040204" pitchFamily="34" charset="-128"/>
                <a:ea typeface="Meiryo" panose="020B0604030504040204" pitchFamily="34" charset="-128"/>
              </a:rPr>
              <a:t>90</a:t>
            </a:r>
            <a:r>
              <a:rPr lang="ja-JP" altLang="en-US">
                <a:latin typeface="Meiryo" panose="020B0604030504040204" pitchFamily="34" charset="-128"/>
                <a:ea typeface="Meiryo" panose="020B0604030504040204" pitchFamily="34" charset="-128"/>
              </a:rPr>
              <a:t>度は下半身の精度が</a:t>
            </a:r>
            <a:r>
              <a:rPr lang="en-US" altLang="ja-JP" dirty="0">
                <a:latin typeface="Meiryo" panose="020B0604030504040204" pitchFamily="34" charset="-128"/>
                <a:ea typeface="Meiryo" panose="020B0604030504040204" pitchFamily="34" charset="-128"/>
              </a:rPr>
              <a:t>0.3~0.7</a:t>
            </a:r>
            <a:r>
              <a:rPr lang="ja-JP" altLang="en-US">
                <a:latin typeface="Meiryo" panose="020B0604030504040204" pitchFamily="34" charset="-128"/>
                <a:ea typeface="Meiryo" panose="020B0604030504040204" pitchFamily="34" charset="-128"/>
              </a:rPr>
              <a:t>の範囲が多い</a:t>
            </a:r>
            <a:endParaRPr lang="en-US" altLang="ja-JP" dirty="0">
              <a:latin typeface="Meiryo" panose="020B0604030504040204" pitchFamily="34" charset="-128"/>
              <a:ea typeface="Meiryo" panose="020B0604030504040204" pitchFamily="34" charset="-128"/>
            </a:endParaRPr>
          </a:p>
          <a:p>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距離を近くすることで修正できる？（特定の部位をより正確に）</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上記の角度以外も考察</a:t>
            </a:r>
            <a:r>
              <a:rPr lang="en-US" altLang="ja-JP" dirty="0">
                <a:latin typeface="Meiryo" panose="020B0604030504040204" pitchFamily="34" charset="-128"/>
                <a:ea typeface="Meiryo" panose="020B0604030504040204" pitchFamily="34" charset="-128"/>
              </a:rPr>
              <a:t>(30</a:t>
            </a:r>
            <a:r>
              <a:rPr lang="ja-JP" altLang="en-US">
                <a:latin typeface="Meiryo" panose="020B0604030504040204" pitchFamily="34" charset="-128"/>
                <a:ea typeface="Meiryo" panose="020B0604030504040204" pitchFamily="34" charset="-128"/>
              </a:rPr>
              <a:t>度</a:t>
            </a:r>
            <a:r>
              <a:rPr lang="en-US" altLang="ja-JP" dirty="0">
                <a:latin typeface="Meiryo" panose="020B0604030504040204" pitchFamily="34" charset="-128"/>
                <a:ea typeface="Meiryo" panose="020B0604030504040204" pitchFamily="34" charset="-128"/>
              </a:rPr>
              <a:t>,60</a:t>
            </a:r>
            <a:r>
              <a:rPr lang="ja-JP" altLang="en-US">
                <a:latin typeface="Meiryo" panose="020B0604030504040204" pitchFamily="34" charset="-128"/>
                <a:ea typeface="Meiryo" panose="020B0604030504040204" pitchFamily="34" charset="-128"/>
              </a:rPr>
              <a:t>度</a:t>
            </a:r>
            <a:r>
              <a:rPr lang="en-US" altLang="ja-JP" dirty="0">
                <a:latin typeface="Meiryo" panose="020B0604030504040204" pitchFamily="34" charset="-128"/>
                <a:ea typeface="Meiryo" panose="020B0604030504040204" pitchFamily="34" charset="-128"/>
              </a:rPr>
              <a:t>)</a:t>
            </a:r>
          </a:p>
          <a:p>
            <a:endParaRPr lang="ja-JP" altLang="en-US"/>
          </a:p>
        </p:txBody>
      </p:sp>
    </p:spTree>
    <p:extLst>
      <p:ext uri="{BB962C8B-B14F-4D97-AF65-F5344CB8AC3E}">
        <p14:creationId xmlns:p14="http://schemas.microsoft.com/office/powerpoint/2010/main" val="370153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58269E-2691-362B-8D30-CC16263A0747}"/>
              </a:ext>
            </a:extLst>
          </p:cNvPr>
          <p:cNvSpPr>
            <a:spLocks noGrp="1"/>
          </p:cNvSpPr>
          <p:nvPr>
            <p:ph type="title"/>
          </p:nvPr>
        </p:nvSpPr>
        <p:spPr/>
        <p:txBody>
          <a:bodyPr anchor="ctr">
            <a:normAutofit/>
          </a:bodyPr>
          <a:lstStyle/>
          <a:p>
            <a:r>
              <a:rPr kumimoji="1" lang="ja-JP" altLang="en-US" sz="4400" b="1"/>
              <a:t>あらまし</a:t>
            </a:r>
          </a:p>
        </p:txBody>
      </p:sp>
      <p:sp>
        <p:nvSpPr>
          <p:cNvPr id="3" name="コンテンツ プレースホルダー 2">
            <a:extLst>
              <a:ext uri="{FF2B5EF4-FFF2-40B4-BE49-F238E27FC236}">
                <a16:creationId xmlns:a16="http://schemas.microsoft.com/office/drawing/2014/main" id="{0F98E15F-F74F-54FD-C749-AF385D53DFEA}"/>
              </a:ext>
            </a:extLst>
          </p:cNvPr>
          <p:cNvSpPr>
            <a:spLocks noGrp="1"/>
          </p:cNvSpPr>
          <p:nvPr>
            <p:ph idx="1"/>
          </p:nvPr>
        </p:nvSpPr>
        <p:spPr/>
        <p:txBody>
          <a:bodyPr>
            <a:normAutofit/>
          </a:bodyPr>
          <a:lstStyle/>
          <a:p>
            <a:pPr>
              <a:lnSpc>
                <a:spcPct val="170000"/>
              </a:lnSpc>
            </a:pPr>
            <a:r>
              <a:rPr lang="ja-JP" altLang="en-US">
                <a:latin typeface="Meiryo" panose="020B0604030504040204" pitchFamily="34" charset="-128"/>
                <a:ea typeface="Meiryo" panose="020B0604030504040204" pitchFamily="34" charset="-128"/>
              </a:rPr>
              <a:t>研究テーマの背景と目的</a:t>
            </a:r>
            <a:endParaRPr lang="en-US" altLang="ja-JP" dirty="0">
              <a:latin typeface="Meiryo" panose="020B0604030504040204" pitchFamily="34" charset="-128"/>
              <a:ea typeface="Meiryo" panose="020B0604030504040204" pitchFamily="34" charset="-128"/>
            </a:endParaRPr>
          </a:p>
          <a:p>
            <a:pPr>
              <a:lnSpc>
                <a:spcPct val="170000"/>
              </a:lnSpc>
            </a:pPr>
            <a:r>
              <a:rPr kumimoji="1" lang="ja-JP" altLang="en-US">
                <a:latin typeface="Meiryo" panose="020B0604030504040204" pitchFamily="34" charset="-128"/>
                <a:ea typeface="Meiryo" panose="020B0604030504040204" pitchFamily="34" charset="-128"/>
              </a:rPr>
              <a:t>研究方法</a:t>
            </a:r>
            <a:endParaRPr kumimoji="1" lang="en-US" altLang="ja-JP" dirty="0">
              <a:latin typeface="Meiryo" panose="020B0604030504040204" pitchFamily="34" charset="-128"/>
              <a:ea typeface="Meiryo" panose="020B0604030504040204" pitchFamily="34" charset="-128"/>
            </a:endParaRPr>
          </a:p>
          <a:p>
            <a:pPr>
              <a:lnSpc>
                <a:spcPct val="170000"/>
              </a:lnSpc>
            </a:pPr>
            <a:r>
              <a:rPr kumimoji="1" lang="ja-JP" altLang="en-US">
                <a:latin typeface="Meiryo" panose="020B0604030504040204" pitchFamily="34" charset="-128"/>
                <a:ea typeface="Meiryo" panose="020B0604030504040204" pitchFamily="34" charset="-128"/>
              </a:rPr>
              <a:t>結果</a:t>
            </a:r>
            <a:endParaRPr kumimoji="1" lang="en-US" altLang="ja-JP" dirty="0">
              <a:latin typeface="Meiryo" panose="020B0604030504040204" pitchFamily="34" charset="-128"/>
              <a:ea typeface="Meiryo" panose="020B0604030504040204" pitchFamily="34" charset="-128"/>
            </a:endParaRPr>
          </a:p>
          <a:p>
            <a:pPr>
              <a:lnSpc>
                <a:spcPct val="170000"/>
              </a:lnSpc>
            </a:pPr>
            <a:r>
              <a:rPr kumimoji="1" lang="ja-JP" altLang="en-US">
                <a:latin typeface="Meiryo" panose="020B0604030504040204" pitchFamily="34" charset="-128"/>
                <a:ea typeface="Meiryo" panose="020B0604030504040204" pitchFamily="34" charset="-128"/>
              </a:rPr>
              <a:t>考察</a:t>
            </a:r>
            <a:endParaRPr kumimoji="1" lang="en-US" altLang="ja-JP" dirty="0">
              <a:latin typeface="Meiryo" panose="020B0604030504040204" pitchFamily="34" charset="-128"/>
              <a:ea typeface="Meiryo" panose="020B0604030504040204" pitchFamily="34" charset="-128"/>
            </a:endParaRPr>
          </a:p>
          <a:p>
            <a:pPr>
              <a:lnSpc>
                <a:spcPct val="170000"/>
              </a:lnSpc>
            </a:pPr>
            <a:r>
              <a:rPr lang="ja-JP" altLang="en-US">
                <a:latin typeface="Meiryo" panose="020B0604030504040204" pitchFamily="34" charset="-128"/>
                <a:ea typeface="Meiryo" panose="020B0604030504040204" pitchFamily="34" charset="-128"/>
              </a:rPr>
              <a:t>まとめと今後の課題</a:t>
            </a:r>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8542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タイトル 1">
            <a:extLst>
              <a:ext uri="{FF2B5EF4-FFF2-40B4-BE49-F238E27FC236}">
                <a16:creationId xmlns:a16="http://schemas.microsoft.com/office/drawing/2014/main" id="{14848791-95C0-5F6D-A288-4A2C741290F0}"/>
              </a:ext>
            </a:extLst>
          </p:cNvPr>
          <p:cNvSpPr>
            <a:spLocks noGrp="1"/>
          </p:cNvSpPr>
          <p:nvPr>
            <p:ph type="title"/>
          </p:nvPr>
        </p:nvSpPr>
        <p:spPr>
          <a:xfrm>
            <a:off x="1451579" y="804519"/>
            <a:ext cx="5550357" cy="1049235"/>
          </a:xfrm>
        </p:spPr>
        <p:txBody>
          <a:bodyPr>
            <a:normAutofit/>
          </a:bodyPr>
          <a:lstStyle/>
          <a:p>
            <a:r>
              <a:rPr kumimoji="1" lang="ja-JP" altLang="en-US" b="1"/>
              <a:t>その他の研究結果</a:t>
            </a:r>
          </a:p>
        </p:txBody>
      </p:sp>
      <p:sp>
        <p:nvSpPr>
          <p:cNvPr id="18" name="Rectangle 17">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Content Placeholder 10">
            <a:extLst>
              <a:ext uri="{FF2B5EF4-FFF2-40B4-BE49-F238E27FC236}">
                <a16:creationId xmlns:a16="http://schemas.microsoft.com/office/drawing/2014/main" id="{2FEC5D83-DFAB-023B-A914-36FE9835F085}"/>
              </a:ext>
            </a:extLst>
          </p:cNvPr>
          <p:cNvSpPr>
            <a:spLocks noGrp="1"/>
          </p:cNvSpPr>
          <p:nvPr>
            <p:ph idx="1"/>
          </p:nvPr>
        </p:nvSpPr>
        <p:spPr>
          <a:xfrm>
            <a:off x="1451579" y="2015732"/>
            <a:ext cx="5550357" cy="3450613"/>
          </a:xfrm>
        </p:spPr>
        <p:txBody>
          <a:bodyPr>
            <a:normAutofit/>
          </a:bodyPr>
          <a:lstStyle/>
          <a:p>
            <a:r>
              <a:rPr lang="en-US" b="1" dirty="0" err="1">
                <a:latin typeface="Meiryo" panose="020B0604030504040204" pitchFamily="34" charset="-128"/>
                <a:ea typeface="Meiryo" panose="020B0604030504040204" pitchFamily="34" charset="-128"/>
              </a:rPr>
              <a:t>左手首,左肩にはほとんど差がない</a:t>
            </a:r>
            <a:endParaRPr lang="en-US" b="1" dirty="0">
              <a:latin typeface="Meiryo" panose="020B0604030504040204" pitchFamily="34" charset="-128"/>
              <a:ea typeface="Meiryo" panose="020B0604030504040204" pitchFamily="34" charset="-128"/>
            </a:endParaRPr>
          </a:p>
          <a:p>
            <a:r>
              <a:rPr lang="en-US" b="1" dirty="0" err="1">
                <a:latin typeface="Meiryo" panose="020B0604030504040204" pitchFamily="34" charset="-128"/>
                <a:ea typeface="Meiryo" panose="020B0604030504040204" pitchFamily="34" charset="-128"/>
              </a:rPr>
              <a:t>肘を改善する→連動して改善</a:t>
            </a:r>
            <a:endParaRPr lang="en-US" b="1" dirty="0">
              <a:latin typeface="Meiryo" panose="020B0604030504040204" pitchFamily="34" charset="-128"/>
              <a:ea typeface="Meiryo" panose="020B0604030504040204" pitchFamily="34" charset="-128"/>
            </a:endParaRPr>
          </a:p>
          <a:p>
            <a:pPr marL="0" indent="0">
              <a:buNone/>
            </a:pPr>
            <a:endParaRPr lang="en-US" dirty="0"/>
          </a:p>
        </p:txBody>
      </p:sp>
      <p:pic>
        <p:nvPicPr>
          <p:cNvPr id="5" name="コンテンツ プレースホルダー 4" descr="グラフ, 散布図&#10;&#10;AI によって生成されたコンテンツは間違っている可能性があります。">
            <a:extLst>
              <a:ext uri="{FF2B5EF4-FFF2-40B4-BE49-F238E27FC236}">
                <a16:creationId xmlns:a16="http://schemas.microsoft.com/office/drawing/2014/main" id="{973DECE7-2FF4-5791-6520-D33293630A6F}"/>
              </a:ext>
            </a:extLst>
          </p:cNvPr>
          <p:cNvPicPr>
            <a:picLocks noChangeAspect="1"/>
          </p:cNvPicPr>
          <p:nvPr/>
        </p:nvPicPr>
        <p:blipFill>
          <a:blip r:embed="rId2"/>
          <a:stretch>
            <a:fillRect/>
          </a:stretch>
        </p:blipFill>
        <p:spPr>
          <a:xfrm>
            <a:off x="7833291" y="274871"/>
            <a:ext cx="3289645" cy="2491906"/>
          </a:xfrm>
          <a:prstGeom prst="rect">
            <a:avLst/>
          </a:prstGeom>
        </p:spPr>
      </p:pic>
      <p:pic>
        <p:nvPicPr>
          <p:cNvPr id="7" name="図 6" descr="グラフ, 散布図&#10;&#10;AI によって生成されたコンテンツは間違っている可能性があります。">
            <a:extLst>
              <a:ext uri="{FF2B5EF4-FFF2-40B4-BE49-F238E27FC236}">
                <a16:creationId xmlns:a16="http://schemas.microsoft.com/office/drawing/2014/main" id="{B569A29B-868E-E7CA-CB8B-2EEE5011853C}"/>
              </a:ext>
            </a:extLst>
          </p:cNvPr>
          <p:cNvPicPr>
            <a:picLocks noChangeAspect="1"/>
          </p:cNvPicPr>
          <p:nvPr/>
        </p:nvPicPr>
        <p:blipFill>
          <a:blip r:embed="rId3"/>
          <a:stretch>
            <a:fillRect/>
          </a:stretch>
        </p:blipFill>
        <p:spPr>
          <a:xfrm>
            <a:off x="7800393" y="3200143"/>
            <a:ext cx="3322543" cy="2491907"/>
          </a:xfrm>
          <a:prstGeom prst="rect">
            <a:avLst/>
          </a:prstGeom>
        </p:spPr>
      </p:pic>
      <p:pic>
        <p:nvPicPr>
          <p:cNvPr id="20" name="Picture 19">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6931534-284C-7AA9-E5D2-7044975EB1FC}"/>
              </a:ext>
            </a:extLst>
          </p:cNvPr>
          <p:cNvSpPr txBox="1"/>
          <p:nvPr/>
        </p:nvSpPr>
        <p:spPr>
          <a:xfrm>
            <a:off x="8602257" y="2798794"/>
            <a:ext cx="1989118" cy="369332"/>
          </a:xfrm>
          <a:prstGeom prst="rect">
            <a:avLst/>
          </a:prstGeom>
          <a:noFill/>
        </p:spPr>
        <p:txBody>
          <a:bodyPr wrap="square" rtlCol="0">
            <a:spAutoFit/>
          </a:bodyPr>
          <a:lstStyle/>
          <a:p>
            <a:r>
              <a:rPr kumimoji="1" lang="ja-JP" altLang="en-US" b="1"/>
              <a:t>図</a:t>
            </a:r>
            <a:r>
              <a:rPr kumimoji="1" lang="en-US" altLang="ja-JP" b="1" dirty="0"/>
              <a:t>5:</a:t>
            </a:r>
            <a:r>
              <a:rPr kumimoji="1" lang="ja-JP" altLang="en-US" b="1"/>
              <a:t>左肩の散布図</a:t>
            </a:r>
            <a:endParaRPr kumimoji="1" lang="en-US" altLang="ja-JP" b="1" dirty="0"/>
          </a:p>
        </p:txBody>
      </p:sp>
      <p:sp>
        <p:nvSpPr>
          <p:cNvPr id="10" name="テキスト ボックス 9">
            <a:extLst>
              <a:ext uri="{FF2B5EF4-FFF2-40B4-BE49-F238E27FC236}">
                <a16:creationId xmlns:a16="http://schemas.microsoft.com/office/drawing/2014/main" id="{6EAD09E0-94F4-B8C7-7B08-30E872D4C390}"/>
              </a:ext>
            </a:extLst>
          </p:cNvPr>
          <p:cNvSpPr txBox="1"/>
          <p:nvPr/>
        </p:nvSpPr>
        <p:spPr>
          <a:xfrm>
            <a:off x="8320550" y="5710469"/>
            <a:ext cx="2315125" cy="369332"/>
          </a:xfrm>
          <a:prstGeom prst="rect">
            <a:avLst/>
          </a:prstGeom>
          <a:noFill/>
        </p:spPr>
        <p:txBody>
          <a:bodyPr wrap="square" rtlCol="0">
            <a:spAutoFit/>
          </a:bodyPr>
          <a:lstStyle/>
          <a:p>
            <a:pPr algn="ctr"/>
            <a:r>
              <a:rPr kumimoji="1" lang="ja-JP" altLang="en-US" b="1"/>
              <a:t>図</a:t>
            </a:r>
            <a:r>
              <a:rPr kumimoji="1" lang="en-US" altLang="ja-JP" b="1" dirty="0"/>
              <a:t>6:</a:t>
            </a:r>
            <a:r>
              <a:rPr kumimoji="1" lang="ja-JP" altLang="en-US" b="1"/>
              <a:t>左手首の散布図</a:t>
            </a:r>
            <a:endParaRPr kumimoji="1" lang="en-US" altLang="ja-JP" b="1" dirty="0"/>
          </a:p>
        </p:txBody>
      </p:sp>
    </p:spTree>
    <p:extLst>
      <p:ext uri="{BB962C8B-B14F-4D97-AF65-F5344CB8AC3E}">
        <p14:creationId xmlns:p14="http://schemas.microsoft.com/office/powerpoint/2010/main" val="10522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11E360-1EF7-50A0-D5C1-117EF3DF2C1F}"/>
              </a:ext>
            </a:extLst>
          </p:cNvPr>
          <p:cNvSpPr>
            <a:spLocks noGrp="1"/>
          </p:cNvSpPr>
          <p:nvPr>
            <p:ph type="title"/>
          </p:nvPr>
        </p:nvSpPr>
        <p:spPr/>
        <p:txBody>
          <a:bodyPr anchor="ctr">
            <a:normAutofit/>
          </a:bodyPr>
          <a:lstStyle/>
          <a:p>
            <a:r>
              <a:rPr kumimoji="1" lang="ja-JP" altLang="en-US" sz="4400" b="1"/>
              <a:t>研究テーマの背景と目的</a:t>
            </a:r>
          </a:p>
        </p:txBody>
      </p:sp>
      <p:sp>
        <p:nvSpPr>
          <p:cNvPr id="6" name="コンテンツ プレースホルダー 5">
            <a:extLst>
              <a:ext uri="{FF2B5EF4-FFF2-40B4-BE49-F238E27FC236}">
                <a16:creationId xmlns:a16="http://schemas.microsoft.com/office/drawing/2014/main" id="{51C434C2-08E8-459E-BD67-A03F2AF2FD98}"/>
              </a:ext>
            </a:extLst>
          </p:cNvPr>
          <p:cNvSpPr>
            <a:spLocks noGrp="1"/>
          </p:cNvSpPr>
          <p:nvPr>
            <p:ph idx="1"/>
          </p:nvPr>
        </p:nvSpPr>
        <p:spPr/>
        <p:txBody>
          <a:bodyPr>
            <a:normAutofit/>
          </a:bodyPr>
          <a:lstStyle/>
          <a:p>
            <a:r>
              <a:rPr lang="ja-JP" altLang="en-US" sz="2400" i="1">
                <a:latin typeface="Meiryo" panose="020B0604030504040204" pitchFamily="34" charset="-128"/>
                <a:ea typeface="Meiryo" panose="020B0604030504040204" pitchFamily="34" charset="-128"/>
              </a:rPr>
              <a:t>初心者は最初どういう練習をすべきかわからない</a:t>
            </a:r>
            <a:endParaRPr lang="en-US" altLang="ja-JP" sz="2400" i="1" dirty="0">
              <a:latin typeface="Meiryo" panose="020B0604030504040204" pitchFamily="34" charset="-128"/>
              <a:ea typeface="Meiryo" panose="020B0604030504040204" pitchFamily="34" charset="-128"/>
            </a:endParaRPr>
          </a:p>
          <a:p>
            <a:r>
              <a:rPr lang="ja-JP" altLang="en-US" sz="2400" i="1">
                <a:latin typeface="Meiryo" panose="020B0604030504040204" pitchFamily="34" charset="-128"/>
                <a:ea typeface="Meiryo" panose="020B0604030504040204" pitchFamily="34" charset="-128"/>
              </a:rPr>
              <a:t>画像や動画を見ただけだと自分のフォームのどこが悪いかの判断が難しい</a:t>
            </a:r>
            <a:endParaRPr lang="en-US" altLang="ja-JP" sz="2400" i="1" dirty="0">
              <a:latin typeface="Meiryo" panose="020B0604030504040204" pitchFamily="34" charset="-128"/>
              <a:ea typeface="Meiryo" panose="020B0604030504040204" pitchFamily="34" charset="-128"/>
            </a:endParaRPr>
          </a:p>
          <a:p>
            <a:endParaRPr lang="en-US" altLang="ja-JP" sz="2400" i="1" dirty="0">
              <a:latin typeface="Meiryo" panose="020B0604030504040204" pitchFamily="34" charset="-128"/>
              <a:ea typeface="Meiryo" panose="020B0604030504040204" pitchFamily="34" charset="-128"/>
            </a:endParaRPr>
          </a:p>
          <a:p>
            <a:r>
              <a:rPr lang="ja-JP" altLang="en-US" sz="2400" i="1">
                <a:latin typeface="Meiryo" panose="020B0604030504040204" pitchFamily="34" charset="-128"/>
                <a:ea typeface="Meiryo" panose="020B0604030504040204" pitchFamily="34" charset="-128"/>
              </a:rPr>
              <a:t>画像認識を用いて初心者と経験者のシュート動作の比較と分析</a:t>
            </a:r>
            <a:endParaRPr lang="en-US" altLang="ja-JP" sz="2400" i="1" dirty="0">
              <a:latin typeface="Meiryo" panose="020B0604030504040204" pitchFamily="34" charset="-128"/>
              <a:ea typeface="Meiryo" panose="020B0604030504040204" pitchFamily="34" charset="-128"/>
            </a:endParaRPr>
          </a:p>
          <a:p>
            <a:r>
              <a:rPr lang="ja-JP" altLang="en-US" sz="2400" i="1">
                <a:latin typeface="Meiryo" panose="020B0604030504040204" pitchFamily="34" charset="-128"/>
                <a:ea typeface="Meiryo" panose="020B0604030504040204" pitchFamily="34" charset="-128"/>
              </a:rPr>
              <a:t>欠点を導き</a:t>
            </a:r>
            <a:r>
              <a:rPr lang="en-US" altLang="ja-JP" sz="2400" i="1" dirty="0">
                <a:latin typeface="Meiryo" panose="020B0604030504040204" pitchFamily="34" charset="-128"/>
                <a:ea typeface="Meiryo" panose="020B0604030504040204" pitchFamily="34" charset="-128"/>
              </a:rPr>
              <a:t>,</a:t>
            </a:r>
            <a:r>
              <a:rPr lang="ja-JP" altLang="en-US" sz="2400" i="1">
                <a:latin typeface="Meiryo" panose="020B0604030504040204" pitchFamily="34" charset="-128"/>
                <a:ea typeface="Meiryo" panose="020B0604030504040204" pitchFamily="34" charset="-128"/>
              </a:rPr>
              <a:t>的確な練習法を提案</a:t>
            </a:r>
            <a:endParaRPr lang="en-US" altLang="ja-JP" sz="2400" i="1" dirty="0">
              <a:latin typeface="Meiryo" panose="020B0604030504040204" pitchFamily="34" charset="-128"/>
              <a:ea typeface="Meiryo" panose="020B0604030504040204" pitchFamily="34" charset="-128"/>
            </a:endParaRPr>
          </a:p>
          <a:p>
            <a:endParaRPr lang="en-US" altLang="ja-JP" b="1" dirty="0">
              <a:latin typeface="Meiryo" panose="020B0604030504040204" pitchFamily="34" charset="-128"/>
              <a:ea typeface="Meiryo" panose="020B0604030504040204" pitchFamily="34" charset="-128"/>
            </a:endParaRPr>
          </a:p>
          <a:p>
            <a:endParaRPr lang="en-US" altLang="ja-JP" b="1" dirty="0">
              <a:latin typeface="Meiryo" panose="020B0604030504040204" pitchFamily="34" charset="-128"/>
              <a:ea typeface="Meiryo" panose="020B0604030504040204" pitchFamily="34" charset="-128"/>
            </a:endParaRPr>
          </a:p>
          <a:p>
            <a:endParaRPr lang="ja-JP" altLang="en-US"/>
          </a:p>
        </p:txBody>
      </p:sp>
    </p:spTree>
    <p:extLst>
      <p:ext uri="{BB962C8B-B14F-4D97-AF65-F5344CB8AC3E}">
        <p14:creationId xmlns:p14="http://schemas.microsoft.com/office/powerpoint/2010/main" val="281177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7C8819-9907-3727-BFB7-31E8154AD145}"/>
              </a:ext>
            </a:extLst>
          </p:cNvPr>
          <p:cNvSpPr>
            <a:spLocks noGrp="1"/>
          </p:cNvSpPr>
          <p:nvPr>
            <p:ph type="title"/>
          </p:nvPr>
        </p:nvSpPr>
        <p:spPr/>
        <p:txBody>
          <a:bodyPr anchor="ctr">
            <a:normAutofit/>
          </a:bodyPr>
          <a:lstStyle/>
          <a:p>
            <a:r>
              <a:rPr kumimoji="1" lang="ja-JP" altLang="en-US" sz="4400" b="1"/>
              <a:t>研究方法</a:t>
            </a:r>
          </a:p>
        </p:txBody>
      </p:sp>
      <p:sp>
        <p:nvSpPr>
          <p:cNvPr id="3" name="コンテンツ プレースホルダー 2">
            <a:extLst>
              <a:ext uri="{FF2B5EF4-FFF2-40B4-BE49-F238E27FC236}">
                <a16:creationId xmlns:a16="http://schemas.microsoft.com/office/drawing/2014/main" id="{9D25189F-A957-5098-8B20-6607BC19EAF5}"/>
              </a:ext>
            </a:extLst>
          </p:cNvPr>
          <p:cNvSpPr>
            <a:spLocks noGrp="1"/>
          </p:cNvSpPr>
          <p:nvPr>
            <p:ph idx="1"/>
          </p:nvPr>
        </p:nvSpPr>
        <p:spPr/>
        <p:txBody>
          <a:bodyPr>
            <a:normAutofit/>
          </a:bodyPr>
          <a:lstStyle/>
          <a:p>
            <a:r>
              <a:rPr kumimoji="1" lang="en-US" altLang="ja-JP" sz="2400" dirty="0">
                <a:latin typeface="Meiryo" panose="020B0604030504040204" pitchFamily="34" charset="-128"/>
                <a:ea typeface="Meiryo" panose="020B0604030504040204" pitchFamily="34" charset="-128"/>
              </a:rPr>
              <a:t>Python</a:t>
            </a:r>
            <a:r>
              <a:rPr kumimoji="1" lang="ja-JP" altLang="en-US" sz="2400">
                <a:latin typeface="Meiryo" panose="020B0604030504040204" pitchFamily="34" charset="-128"/>
                <a:ea typeface="Meiryo" panose="020B0604030504040204" pitchFamily="34" charset="-128"/>
              </a:rPr>
              <a:t>を用いて画像認識プログラムを作成</a:t>
            </a:r>
            <a:endParaRPr kumimoji="1"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姿勢推定によるシュートフォームの解析</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解析結果の数値から角度を計算</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角度による初心者と経験者の比較</a:t>
            </a:r>
            <a:endParaRPr lang="en-US" altLang="ja-JP" sz="2400" dirty="0">
              <a:latin typeface="Meiryo" panose="020B0604030504040204" pitchFamily="34" charset="-128"/>
              <a:ea typeface="Meiryo" panose="020B0604030504040204" pitchFamily="34" charset="-128"/>
            </a:endParaRPr>
          </a:p>
          <a:p>
            <a:endParaRPr kumimoji="1" lang="ja-JP" altLang="en-US" sz="28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8479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F52A3-32BB-97D1-85D1-B371C58124CB}"/>
              </a:ext>
            </a:extLst>
          </p:cNvPr>
          <p:cNvSpPr>
            <a:spLocks noGrp="1"/>
          </p:cNvSpPr>
          <p:nvPr>
            <p:ph type="title"/>
          </p:nvPr>
        </p:nvSpPr>
        <p:spPr/>
        <p:txBody>
          <a:bodyPr anchor="ctr">
            <a:normAutofit/>
          </a:bodyPr>
          <a:lstStyle/>
          <a:p>
            <a:r>
              <a:rPr lang="ja-JP" altLang="en-US" sz="4400" b="1"/>
              <a:t>研究内容１</a:t>
            </a:r>
            <a:r>
              <a:rPr lang="en-US" altLang="ja-JP" sz="4400" b="1" dirty="0"/>
              <a:t>:</a:t>
            </a:r>
            <a:r>
              <a:rPr lang="ja-JP" altLang="en-US" sz="4400" b="1"/>
              <a:t>データ収集</a:t>
            </a:r>
            <a:endParaRPr kumimoji="1" lang="ja-JP" altLang="en-US" sz="4400" b="1"/>
          </a:p>
        </p:txBody>
      </p:sp>
      <p:pic>
        <p:nvPicPr>
          <p:cNvPr id="4" name="グラフィックス 3" descr="ユーザー 単色塗りつぶし">
            <a:extLst>
              <a:ext uri="{FF2B5EF4-FFF2-40B4-BE49-F238E27FC236}">
                <a16:creationId xmlns:a16="http://schemas.microsoft.com/office/drawing/2014/main" id="{9C32398F-7365-9E66-DAE0-CF012EDA2F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643" y="2350022"/>
            <a:ext cx="914400" cy="914400"/>
          </a:xfrm>
          <a:prstGeom prst="rect">
            <a:avLst/>
          </a:prstGeom>
        </p:spPr>
      </p:pic>
      <p:sp>
        <p:nvSpPr>
          <p:cNvPr id="6" name="テキスト ボックス 5">
            <a:extLst>
              <a:ext uri="{FF2B5EF4-FFF2-40B4-BE49-F238E27FC236}">
                <a16:creationId xmlns:a16="http://schemas.microsoft.com/office/drawing/2014/main" id="{10D1E13E-B2FB-06F2-0D53-900E345F4A71}"/>
              </a:ext>
            </a:extLst>
          </p:cNvPr>
          <p:cNvSpPr txBox="1"/>
          <p:nvPr/>
        </p:nvSpPr>
        <p:spPr>
          <a:xfrm>
            <a:off x="556735" y="2021612"/>
            <a:ext cx="914400" cy="369332"/>
          </a:xfrm>
          <a:prstGeom prst="rect">
            <a:avLst/>
          </a:prstGeom>
          <a:noFill/>
        </p:spPr>
        <p:txBody>
          <a:bodyPr wrap="square" rtlCol="0">
            <a:spAutoFit/>
          </a:bodyPr>
          <a:lstStyle/>
          <a:p>
            <a:r>
              <a:rPr kumimoji="1" lang="ja-JP" altLang="en-US"/>
              <a:t>初心者</a:t>
            </a:r>
            <a:endParaRPr kumimoji="1" lang="en-US" altLang="ja-JP" dirty="0"/>
          </a:p>
        </p:txBody>
      </p:sp>
      <p:sp>
        <p:nvSpPr>
          <p:cNvPr id="7" name="テキスト ボックス 6">
            <a:extLst>
              <a:ext uri="{FF2B5EF4-FFF2-40B4-BE49-F238E27FC236}">
                <a16:creationId xmlns:a16="http://schemas.microsoft.com/office/drawing/2014/main" id="{301583A7-CEA5-991F-3D3F-42994267A39C}"/>
              </a:ext>
            </a:extLst>
          </p:cNvPr>
          <p:cNvSpPr txBox="1"/>
          <p:nvPr/>
        </p:nvSpPr>
        <p:spPr>
          <a:xfrm>
            <a:off x="514162" y="3732050"/>
            <a:ext cx="914400" cy="369332"/>
          </a:xfrm>
          <a:prstGeom prst="rect">
            <a:avLst/>
          </a:prstGeom>
          <a:noFill/>
        </p:spPr>
        <p:txBody>
          <a:bodyPr wrap="square" rtlCol="0">
            <a:spAutoFit/>
          </a:bodyPr>
          <a:lstStyle/>
          <a:p>
            <a:r>
              <a:rPr lang="ja-JP" altLang="en-US"/>
              <a:t>経験者</a:t>
            </a:r>
            <a:endParaRPr kumimoji="1" lang="en-US" altLang="ja-JP" dirty="0"/>
          </a:p>
        </p:txBody>
      </p:sp>
      <p:sp>
        <p:nvSpPr>
          <p:cNvPr id="8" name="右矢印 7">
            <a:extLst>
              <a:ext uri="{FF2B5EF4-FFF2-40B4-BE49-F238E27FC236}">
                <a16:creationId xmlns:a16="http://schemas.microsoft.com/office/drawing/2014/main" id="{F717D489-15E1-C82D-4876-27A4C6D99EF1}"/>
              </a:ext>
            </a:extLst>
          </p:cNvPr>
          <p:cNvSpPr/>
          <p:nvPr/>
        </p:nvSpPr>
        <p:spPr>
          <a:xfrm>
            <a:off x="1941898" y="3396224"/>
            <a:ext cx="2832409" cy="3693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9" name="グラフィックス 8" descr="カメラ 枠線">
            <a:extLst>
              <a:ext uri="{FF2B5EF4-FFF2-40B4-BE49-F238E27FC236}">
                <a16:creationId xmlns:a16="http://schemas.microsoft.com/office/drawing/2014/main" id="{DDA9B83D-D3EB-5004-E7BD-8F70165AC0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9402" y="3765556"/>
            <a:ext cx="914400" cy="914400"/>
          </a:xfrm>
          <a:prstGeom prst="rect">
            <a:avLst/>
          </a:prstGeom>
        </p:spPr>
      </p:pic>
      <p:sp>
        <p:nvSpPr>
          <p:cNvPr id="10" name="テキスト ボックス 9">
            <a:extLst>
              <a:ext uri="{FF2B5EF4-FFF2-40B4-BE49-F238E27FC236}">
                <a16:creationId xmlns:a16="http://schemas.microsoft.com/office/drawing/2014/main" id="{C67CF40B-51AE-5EAA-C8B3-BB9A7AEB4363}"/>
              </a:ext>
            </a:extLst>
          </p:cNvPr>
          <p:cNvSpPr txBox="1"/>
          <p:nvPr/>
        </p:nvSpPr>
        <p:spPr>
          <a:xfrm>
            <a:off x="2204298" y="4768545"/>
            <a:ext cx="2184824" cy="368611"/>
          </a:xfrm>
          <a:prstGeom prst="rect">
            <a:avLst/>
          </a:prstGeom>
          <a:noFill/>
        </p:spPr>
        <p:txBody>
          <a:bodyPr wrap="square" rtlCol="0">
            <a:spAutoFit/>
          </a:bodyPr>
          <a:lstStyle/>
          <a:p>
            <a:r>
              <a:rPr kumimoji="1" lang="ja-JP" altLang="en-US" b="1"/>
              <a:t>動画</a:t>
            </a:r>
            <a:r>
              <a:rPr kumimoji="1" lang="en-US" altLang="ja-JP" b="1" dirty="0"/>
              <a:t>,</a:t>
            </a:r>
            <a:r>
              <a:rPr kumimoji="1" lang="ja-JP" altLang="en-US" b="1"/>
              <a:t>画像の撮影</a:t>
            </a:r>
          </a:p>
        </p:txBody>
      </p:sp>
      <p:pic>
        <p:nvPicPr>
          <p:cNvPr id="11" name="グラフィックス 10" descr="ノート PC 単色塗りつぶし">
            <a:extLst>
              <a:ext uri="{FF2B5EF4-FFF2-40B4-BE49-F238E27FC236}">
                <a16:creationId xmlns:a16="http://schemas.microsoft.com/office/drawing/2014/main" id="{8C72CB1C-9B58-1006-07F4-25094B9689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02857" y="2350022"/>
            <a:ext cx="2832408" cy="2832408"/>
          </a:xfrm>
          <a:prstGeom prst="rect">
            <a:avLst/>
          </a:prstGeom>
        </p:spPr>
      </p:pic>
      <p:sp>
        <p:nvSpPr>
          <p:cNvPr id="12" name="角丸四角形吹き出し 11">
            <a:extLst>
              <a:ext uri="{FF2B5EF4-FFF2-40B4-BE49-F238E27FC236}">
                <a16:creationId xmlns:a16="http://schemas.microsoft.com/office/drawing/2014/main" id="{F539E388-F096-8843-F42E-06C22B2B298E}"/>
              </a:ext>
            </a:extLst>
          </p:cNvPr>
          <p:cNvSpPr/>
          <p:nvPr/>
        </p:nvSpPr>
        <p:spPr>
          <a:xfrm>
            <a:off x="2009699" y="2172568"/>
            <a:ext cx="2832408" cy="1130856"/>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角度をそれぞれ</a:t>
            </a:r>
            <a:endParaRPr kumimoji="1" lang="en-US" altLang="ja-JP" dirty="0"/>
          </a:p>
          <a:p>
            <a:pPr algn="ctr"/>
            <a:r>
              <a:rPr kumimoji="1" lang="en-US" altLang="ja-JP" dirty="0"/>
              <a:t>0°45°90°</a:t>
            </a:r>
          </a:p>
          <a:p>
            <a:pPr algn="ctr"/>
            <a:r>
              <a:rPr lang="ja-JP" altLang="en-US"/>
              <a:t>で撮影</a:t>
            </a:r>
            <a:endParaRPr kumimoji="1" lang="ja-JP" altLang="en-US"/>
          </a:p>
        </p:txBody>
      </p:sp>
      <p:pic>
        <p:nvPicPr>
          <p:cNvPr id="13" name="図 12" descr="アイコン, 正方形&#10;&#10;AI によって生成されたコンテンツは間違っている可能性があります。">
            <a:extLst>
              <a:ext uri="{FF2B5EF4-FFF2-40B4-BE49-F238E27FC236}">
                <a16:creationId xmlns:a16="http://schemas.microsoft.com/office/drawing/2014/main" id="{C35DAE73-4798-681F-3BB5-E7D69B2D7458}"/>
              </a:ext>
            </a:extLst>
          </p:cNvPr>
          <p:cNvPicPr>
            <a:picLocks noChangeAspect="1"/>
          </p:cNvPicPr>
          <p:nvPr/>
        </p:nvPicPr>
        <p:blipFill>
          <a:blip r:embed="rId9"/>
          <a:stretch>
            <a:fillRect/>
          </a:stretch>
        </p:blipFill>
        <p:spPr>
          <a:xfrm>
            <a:off x="5106611" y="2921006"/>
            <a:ext cx="965200" cy="1689100"/>
          </a:xfrm>
          <a:prstGeom prst="rect">
            <a:avLst/>
          </a:prstGeom>
        </p:spPr>
      </p:pic>
      <p:sp>
        <p:nvSpPr>
          <p:cNvPr id="14" name="右矢印 13">
            <a:extLst>
              <a:ext uri="{FF2B5EF4-FFF2-40B4-BE49-F238E27FC236}">
                <a16:creationId xmlns:a16="http://schemas.microsoft.com/office/drawing/2014/main" id="{61239055-B0E0-7FB9-E7A4-39C68DFB716F}"/>
              </a:ext>
            </a:extLst>
          </p:cNvPr>
          <p:cNvSpPr/>
          <p:nvPr/>
        </p:nvSpPr>
        <p:spPr>
          <a:xfrm>
            <a:off x="6443266" y="3468028"/>
            <a:ext cx="2100154" cy="29752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AF0EE31-8F4B-E4E1-20DB-087C2541F8CE}"/>
              </a:ext>
            </a:extLst>
          </p:cNvPr>
          <p:cNvSpPr txBox="1"/>
          <p:nvPr/>
        </p:nvSpPr>
        <p:spPr>
          <a:xfrm>
            <a:off x="6460481" y="4101382"/>
            <a:ext cx="2208439" cy="400110"/>
          </a:xfrm>
          <a:prstGeom prst="rect">
            <a:avLst/>
          </a:prstGeom>
          <a:noFill/>
        </p:spPr>
        <p:txBody>
          <a:bodyPr wrap="square" rtlCol="0">
            <a:spAutoFit/>
          </a:bodyPr>
          <a:lstStyle/>
          <a:p>
            <a:r>
              <a:rPr lang="en-US" altLang="ja-JP" sz="2000" b="1" dirty="0"/>
              <a:t>png,mp3</a:t>
            </a:r>
            <a:r>
              <a:rPr kumimoji="1" lang="ja-JP" altLang="en-US" sz="2000" b="1"/>
              <a:t>に変換</a:t>
            </a:r>
          </a:p>
        </p:txBody>
      </p:sp>
      <p:sp>
        <p:nvSpPr>
          <p:cNvPr id="16" name="四角形吹き出し 15">
            <a:extLst>
              <a:ext uri="{FF2B5EF4-FFF2-40B4-BE49-F238E27FC236}">
                <a16:creationId xmlns:a16="http://schemas.microsoft.com/office/drawing/2014/main" id="{CA4575B0-C11D-FF6D-4E1B-AF3B1AD16075}"/>
              </a:ext>
            </a:extLst>
          </p:cNvPr>
          <p:cNvSpPr/>
          <p:nvPr/>
        </p:nvSpPr>
        <p:spPr>
          <a:xfrm>
            <a:off x="6138779" y="2021612"/>
            <a:ext cx="2208439" cy="1368026"/>
          </a:xfrm>
          <a:prstGeom prst="wedge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a:t>初心者</a:t>
            </a:r>
            <a:r>
              <a:rPr kumimoji="1" lang="en-US" altLang="ja-JP" b="1" dirty="0"/>
              <a:t>,</a:t>
            </a:r>
            <a:r>
              <a:rPr kumimoji="1" lang="ja-JP" altLang="en-US" b="1"/>
              <a:t>経験者</a:t>
            </a:r>
            <a:endParaRPr kumimoji="1" lang="en-US" altLang="ja-JP" b="1" dirty="0"/>
          </a:p>
          <a:p>
            <a:pPr algn="ctr"/>
            <a:r>
              <a:rPr lang="ja-JP" altLang="en-US" b="1"/>
              <a:t>それぞれの</a:t>
            </a:r>
            <a:endParaRPr lang="en-US" altLang="ja-JP" b="1" dirty="0"/>
          </a:p>
          <a:p>
            <a:pPr algn="ctr"/>
            <a:r>
              <a:rPr kumimoji="1" lang="ja-JP" altLang="en-US" b="1"/>
              <a:t>ディレクトリーに保存</a:t>
            </a:r>
          </a:p>
        </p:txBody>
      </p:sp>
      <p:pic>
        <p:nvPicPr>
          <p:cNvPr id="3" name="グラフィックス 2" descr="ユーザー 単色塗りつぶし">
            <a:extLst>
              <a:ext uri="{FF2B5EF4-FFF2-40B4-BE49-F238E27FC236}">
                <a16:creationId xmlns:a16="http://schemas.microsoft.com/office/drawing/2014/main" id="{3A50EA85-73DD-F630-2EFF-32EC93E550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643" y="4044292"/>
            <a:ext cx="914400" cy="914400"/>
          </a:xfrm>
          <a:prstGeom prst="rect">
            <a:avLst/>
          </a:prstGeom>
        </p:spPr>
      </p:pic>
    </p:spTree>
    <p:extLst>
      <p:ext uri="{BB962C8B-B14F-4D97-AF65-F5344CB8AC3E}">
        <p14:creationId xmlns:p14="http://schemas.microsoft.com/office/powerpoint/2010/main" val="206439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61CC9-2004-D486-C29F-101AC23B6879}"/>
              </a:ext>
            </a:extLst>
          </p:cNvPr>
          <p:cNvSpPr>
            <a:spLocks noGrp="1"/>
          </p:cNvSpPr>
          <p:nvPr>
            <p:ph type="title"/>
          </p:nvPr>
        </p:nvSpPr>
        <p:spPr/>
        <p:txBody>
          <a:bodyPr anchor="ctr">
            <a:normAutofit/>
          </a:bodyPr>
          <a:lstStyle/>
          <a:p>
            <a:r>
              <a:rPr kumimoji="1" lang="ja-JP" altLang="en-US" sz="4400" b="1"/>
              <a:t>研究内容２</a:t>
            </a:r>
            <a:r>
              <a:rPr lang="en-US" altLang="ja-JP" sz="4400" b="1" dirty="0"/>
              <a:t>:</a:t>
            </a:r>
            <a:r>
              <a:rPr lang="ja-JP" altLang="en-US" sz="4400" b="1"/>
              <a:t>姿勢推定</a:t>
            </a:r>
            <a:endParaRPr kumimoji="1" lang="ja-JP" altLang="en-US" sz="4400"/>
          </a:p>
        </p:txBody>
      </p:sp>
      <p:sp>
        <p:nvSpPr>
          <p:cNvPr id="3" name="コンテンツ プレースホルダー 2">
            <a:extLst>
              <a:ext uri="{FF2B5EF4-FFF2-40B4-BE49-F238E27FC236}">
                <a16:creationId xmlns:a16="http://schemas.microsoft.com/office/drawing/2014/main" id="{7341657A-9E3F-4DDB-A009-27849BED335A}"/>
              </a:ext>
            </a:extLst>
          </p:cNvPr>
          <p:cNvSpPr>
            <a:spLocks noGrp="1"/>
          </p:cNvSpPr>
          <p:nvPr>
            <p:ph idx="1"/>
          </p:nvPr>
        </p:nvSpPr>
        <p:spPr/>
        <p:txBody>
          <a:bodyPr>
            <a:normAutofit/>
          </a:bodyPr>
          <a:lstStyle/>
          <a:p>
            <a:r>
              <a:rPr kumimoji="1" lang="en-US" altLang="ja-JP" sz="2800" dirty="0" err="1">
                <a:latin typeface="Meiryo" panose="020B0604030504040204" pitchFamily="34" charset="-128"/>
                <a:ea typeface="Meiryo" panose="020B0604030504040204" pitchFamily="34" charset="-128"/>
              </a:rPr>
              <a:t>MediaPipe</a:t>
            </a:r>
            <a:r>
              <a:rPr kumimoji="1" lang="ja-JP" altLang="en-US" sz="2800">
                <a:latin typeface="Meiryo" panose="020B0604030504040204" pitchFamily="34" charset="-128"/>
                <a:ea typeface="Meiryo" panose="020B0604030504040204" pitchFamily="34" charset="-128"/>
              </a:rPr>
              <a:t>を使用</a:t>
            </a:r>
            <a:endParaRPr kumimoji="1" lang="en-US" altLang="ja-JP" sz="2800" dirty="0">
              <a:latin typeface="Meiryo" panose="020B0604030504040204" pitchFamily="34" charset="-128"/>
              <a:ea typeface="Meiryo" panose="020B0604030504040204" pitchFamily="34" charset="-128"/>
            </a:endParaRPr>
          </a:p>
          <a:p>
            <a:r>
              <a:rPr lang="ja-JP" altLang="en-US" sz="2800">
                <a:latin typeface="Meiryo" panose="020B0604030504040204" pitchFamily="34" charset="-128"/>
                <a:ea typeface="Meiryo" panose="020B0604030504040204" pitchFamily="34" charset="-128"/>
              </a:rPr>
              <a:t>静止画像</a:t>
            </a:r>
            <a:r>
              <a:rPr lang="en-US" altLang="ja-JP" sz="2800" dirty="0">
                <a:latin typeface="Meiryo" panose="020B0604030504040204" pitchFamily="34" charset="-128"/>
                <a:ea typeface="Meiryo" panose="020B0604030504040204" pitchFamily="34" charset="-128"/>
              </a:rPr>
              <a:t>,</a:t>
            </a:r>
            <a:r>
              <a:rPr lang="ja-JP" altLang="en-US" sz="2800">
                <a:latin typeface="Meiryo" panose="020B0604030504040204" pitchFamily="34" charset="-128"/>
                <a:ea typeface="Meiryo" panose="020B0604030504040204" pitchFamily="34" charset="-128"/>
              </a:rPr>
              <a:t>フレーム画像それぞれを処理</a:t>
            </a:r>
            <a:endParaRPr lang="en-US" altLang="ja-JP" sz="2800" dirty="0">
              <a:latin typeface="Meiryo" panose="020B0604030504040204" pitchFamily="34" charset="-128"/>
              <a:ea typeface="Meiryo" panose="020B0604030504040204" pitchFamily="34" charset="-128"/>
            </a:endParaRPr>
          </a:p>
          <a:p>
            <a:r>
              <a:rPr kumimoji="1" lang="ja-JP" altLang="en-US" sz="2800">
                <a:latin typeface="Meiryo" panose="020B0604030504040204" pitchFamily="34" charset="-128"/>
                <a:ea typeface="Meiryo" panose="020B0604030504040204" pitchFamily="34" charset="-128"/>
              </a:rPr>
              <a:t>各関節の</a:t>
            </a:r>
            <a:r>
              <a:rPr lang="ja-JP" altLang="en-US" sz="2800">
                <a:latin typeface="Meiryo" panose="020B0604030504040204" pitchFamily="34" charset="-128"/>
                <a:ea typeface="Meiryo" panose="020B0604030504040204" pitchFamily="34" charset="-128"/>
              </a:rPr>
              <a:t>「</a:t>
            </a:r>
            <a:r>
              <a:rPr lang="en-US" altLang="ja-JP" sz="2800" dirty="0">
                <a:latin typeface="Meiryo" panose="020B0604030504040204" pitchFamily="34" charset="-128"/>
                <a:ea typeface="Meiryo" panose="020B0604030504040204" pitchFamily="34" charset="-128"/>
              </a:rPr>
              <a:t>x</a:t>
            </a:r>
            <a:r>
              <a:rPr lang="ja-JP" altLang="en-US" sz="2800">
                <a:latin typeface="Meiryo" panose="020B0604030504040204" pitchFamily="34" charset="-128"/>
                <a:ea typeface="Meiryo" panose="020B0604030504040204" pitchFamily="34" charset="-128"/>
              </a:rPr>
              <a:t>座標</a:t>
            </a:r>
            <a:r>
              <a:rPr lang="en-US" altLang="ja-JP" sz="2800" dirty="0">
                <a:latin typeface="Meiryo" panose="020B0604030504040204" pitchFamily="34" charset="-128"/>
                <a:ea typeface="Meiryo" panose="020B0604030504040204" pitchFamily="34" charset="-128"/>
              </a:rPr>
              <a:t>,y</a:t>
            </a:r>
            <a:r>
              <a:rPr lang="ja-JP" altLang="en-US" sz="2800">
                <a:latin typeface="Meiryo" panose="020B0604030504040204" pitchFamily="34" charset="-128"/>
                <a:ea typeface="Meiryo" panose="020B0604030504040204" pitchFamily="34" charset="-128"/>
              </a:rPr>
              <a:t>座標</a:t>
            </a:r>
            <a:r>
              <a:rPr lang="en-US" altLang="ja-JP" sz="2800" dirty="0">
                <a:latin typeface="Meiryo" panose="020B0604030504040204" pitchFamily="34" charset="-128"/>
                <a:ea typeface="Meiryo" panose="020B0604030504040204" pitchFamily="34" charset="-128"/>
              </a:rPr>
              <a:t>,z</a:t>
            </a:r>
            <a:r>
              <a:rPr lang="ja-JP" altLang="en-US" sz="2800">
                <a:latin typeface="Meiryo" panose="020B0604030504040204" pitchFamily="34" charset="-128"/>
                <a:ea typeface="Meiryo" panose="020B0604030504040204" pitchFamily="34" charset="-128"/>
              </a:rPr>
              <a:t>座標</a:t>
            </a:r>
            <a:r>
              <a:rPr lang="en-US" altLang="ja-JP" sz="2800" dirty="0">
                <a:latin typeface="Meiryo" panose="020B0604030504040204" pitchFamily="34" charset="-128"/>
                <a:ea typeface="Meiryo" panose="020B0604030504040204" pitchFamily="34" charset="-128"/>
              </a:rPr>
              <a:t>,</a:t>
            </a:r>
            <a:r>
              <a:rPr lang="ja-JP" altLang="en-US" sz="2800">
                <a:latin typeface="Meiryo" panose="020B0604030504040204" pitchFamily="34" charset="-128"/>
                <a:ea typeface="Meiryo" panose="020B0604030504040204" pitchFamily="34" charset="-128"/>
              </a:rPr>
              <a:t>認識精度」を</a:t>
            </a:r>
            <a:r>
              <a:rPr lang="en-US" altLang="ja-JP" sz="2800" dirty="0">
                <a:latin typeface="Meiryo" panose="020B0604030504040204" pitchFamily="34" charset="-128"/>
                <a:ea typeface="Meiryo" panose="020B0604030504040204" pitchFamily="34" charset="-128"/>
              </a:rPr>
              <a:t>csv</a:t>
            </a:r>
            <a:r>
              <a:rPr lang="ja-JP" altLang="en-US" sz="2800">
                <a:latin typeface="Meiryo" panose="020B0604030504040204" pitchFamily="34" charset="-128"/>
                <a:ea typeface="Meiryo" panose="020B0604030504040204" pitchFamily="34" charset="-128"/>
              </a:rPr>
              <a:t>ファイルで保存</a:t>
            </a:r>
            <a:endParaRPr kumimoji="1" lang="ja-JP" altLang="en-US" sz="28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20041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F6133-93A9-DC33-899F-B967F09C66ED}"/>
              </a:ext>
            </a:extLst>
          </p:cNvPr>
          <p:cNvSpPr>
            <a:spLocks noGrp="1"/>
          </p:cNvSpPr>
          <p:nvPr>
            <p:ph type="title"/>
          </p:nvPr>
        </p:nvSpPr>
        <p:spPr/>
        <p:txBody>
          <a:bodyPr anchor="ctr">
            <a:normAutofit/>
          </a:bodyPr>
          <a:lstStyle/>
          <a:p>
            <a:r>
              <a:rPr kumimoji="1" lang="ja-JP" altLang="en-US" sz="4400" b="1"/>
              <a:t>研究内容３</a:t>
            </a:r>
            <a:r>
              <a:rPr lang="en-US" altLang="ja-JP" sz="4400" b="1"/>
              <a:t>:</a:t>
            </a:r>
            <a:r>
              <a:rPr lang="ja-JP" altLang="en-US" sz="4400" b="1"/>
              <a:t>角度計算</a:t>
            </a:r>
            <a:endParaRPr kumimoji="1" lang="ja-JP" altLang="en-US" sz="440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1F2F5833-19FE-060C-BBAC-FEA117B845AB}"/>
                  </a:ext>
                </a:extLst>
              </p:cNvPr>
              <p:cNvSpPr>
                <a:spLocks noGrp="1"/>
              </p:cNvSpPr>
              <p:nvPr>
                <p:ph idx="1"/>
              </p:nvPr>
            </p:nvSpPr>
            <p:spPr>
              <a:xfrm>
                <a:off x="1451579" y="2015732"/>
                <a:ext cx="10740421" cy="3630489"/>
              </a:xfrm>
            </p:spPr>
            <p:txBody>
              <a:bodyPr>
                <a:normAutofit fontScale="85000" lnSpcReduction="10000"/>
              </a:bodyPr>
              <a:lstStyle/>
              <a:p>
                <a:r>
                  <a:rPr lang="ja-JP" altLang="en-US" sz="2800" b="0" i="1">
                    <a:latin typeface="Cambria Math" panose="02040503050406030204" pitchFamily="18" charset="0"/>
                    <a:ea typeface="Meiryo" panose="020B0604030504040204" pitchFamily="34" charset="-128"/>
                  </a:rPr>
                  <a:t>手首</a:t>
                </a:r>
                <a:r>
                  <a:rPr lang="en-US" altLang="ja-JP" sz="2800" b="0" i="1" dirty="0">
                    <a:latin typeface="Cambria Math" panose="02040503050406030204" pitchFamily="18" charset="0"/>
                    <a:ea typeface="Meiryo" panose="020B0604030504040204" pitchFamily="34" charset="-128"/>
                  </a:rPr>
                  <a:t>,</a:t>
                </a:r>
                <a:r>
                  <a:rPr lang="ja-JP" altLang="en-US" sz="2800" b="0" i="1">
                    <a:latin typeface="Cambria Math" panose="02040503050406030204" pitchFamily="18" charset="0"/>
                    <a:ea typeface="Meiryo" panose="020B0604030504040204" pitchFamily="34" charset="-128"/>
                  </a:rPr>
                  <a:t>肩</a:t>
                </a:r>
                <a:r>
                  <a:rPr lang="en-US" altLang="ja-JP" sz="2800" b="0" i="1" dirty="0">
                    <a:latin typeface="Cambria Math" panose="02040503050406030204" pitchFamily="18" charset="0"/>
                    <a:ea typeface="Meiryo" panose="020B0604030504040204" pitchFamily="34" charset="-128"/>
                  </a:rPr>
                  <a:t>,</a:t>
                </a:r>
                <a:r>
                  <a:rPr lang="ja-JP" altLang="en-US" sz="2800" b="0" i="1">
                    <a:latin typeface="Cambria Math" panose="02040503050406030204" pitchFamily="18" charset="0"/>
                    <a:ea typeface="Meiryo" panose="020B0604030504040204" pitchFamily="34" charset="-128"/>
                  </a:rPr>
                  <a:t>肘に着目して角度を計算</a:t>
                </a:r>
                <a:endParaRPr lang="en-US" altLang="ja-JP" sz="2800" b="0" i="1" dirty="0">
                  <a:latin typeface="Cambria Math" panose="02040503050406030204" pitchFamily="18" charset="0"/>
                  <a:ea typeface="Meiryo" panose="020B0604030504040204" pitchFamily="34" charset="-128"/>
                </a:endParaRPr>
              </a:p>
              <a:p>
                <a14:m>
                  <m:oMath xmlns:m="http://schemas.openxmlformats.org/officeDocument/2006/math">
                    <m:acc>
                      <m:accPr>
                        <m:chr m:val="⃗"/>
                        <m:ctrlPr>
                          <a:rPr lang="en-US" altLang="ja-JP" sz="2800" b="0" i="1" smtClean="0">
                            <a:latin typeface="Cambria Math" panose="02040503050406030204" pitchFamily="18" charset="0"/>
                            <a:ea typeface="Meiryo" panose="020B0604030504040204" pitchFamily="34" charset="-128"/>
                          </a:rPr>
                        </m:ctrlPr>
                      </m:accPr>
                      <m:e>
                        <m:r>
                          <a:rPr lang="en-US" altLang="ja-JP" sz="2800" b="0" i="1" smtClean="0">
                            <a:latin typeface="Cambria Math" panose="02040503050406030204" pitchFamily="18" charset="0"/>
                            <a:ea typeface="Meiryo" panose="020B0604030504040204" pitchFamily="34" charset="-128"/>
                          </a:rPr>
                          <m:t>𝐵𝐴</m:t>
                        </m:r>
                      </m:e>
                    </m:acc>
                    <m:r>
                      <a:rPr lang="en-US" altLang="ja-JP" sz="2800" b="0" i="1" smtClean="0">
                        <a:latin typeface="Cambria Math" panose="02040503050406030204" pitchFamily="18" charset="0"/>
                        <a:ea typeface="Meiryo" panose="020B0604030504040204" pitchFamily="34" charset="-128"/>
                      </a:rPr>
                      <m:t>=</m:t>
                    </m:r>
                    <m:d>
                      <m:dPr>
                        <m:ctrlPr>
                          <a:rPr lang="en-US" altLang="ja-JP" sz="2800" b="0" i="1" smtClean="0">
                            <a:latin typeface="Cambria Math" panose="02040503050406030204" pitchFamily="18" charset="0"/>
                            <a:ea typeface="Meiryo" panose="020B0604030504040204" pitchFamily="34" charset="-128"/>
                          </a:rPr>
                        </m:ctrlPr>
                      </m:dPr>
                      <m:e>
                        <m:sSub>
                          <m:sSubPr>
                            <m:ctrlPr>
                              <a:rPr lang="en-US" altLang="ja-JP" sz="2800" b="0" i="1" smtClean="0">
                                <a:latin typeface="Cambria Math" panose="02040503050406030204" pitchFamily="18" charset="0"/>
                                <a:ea typeface="Meiryo" panose="020B0604030504040204" pitchFamily="34" charset="-128"/>
                              </a:rPr>
                            </m:ctrlPr>
                          </m:sSubPr>
                          <m:e>
                            <m:r>
                              <a:rPr lang="en-US" altLang="ja-JP" sz="2800" b="0" i="1" smtClean="0">
                                <a:latin typeface="Cambria Math" panose="02040503050406030204" pitchFamily="18" charset="0"/>
                                <a:ea typeface="Meiryo" panose="020B0604030504040204" pitchFamily="34" charset="-128"/>
                              </a:rPr>
                              <m:t>𝑋</m:t>
                            </m:r>
                          </m:e>
                          <m:sub>
                            <m:r>
                              <a:rPr lang="en-US" altLang="ja-JP" sz="2800" b="0" i="1" smtClean="0">
                                <a:latin typeface="Cambria Math" panose="02040503050406030204" pitchFamily="18" charset="0"/>
                                <a:ea typeface="Meiryo" panose="020B0604030504040204" pitchFamily="34" charset="-128"/>
                              </a:rPr>
                              <m:t>𝐴</m:t>
                            </m:r>
                          </m:sub>
                        </m:sSub>
                        <m:r>
                          <a:rPr lang="en-US" altLang="ja-JP" sz="2800" b="0" i="1" smtClean="0">
                            <a:latin typeface="Cambria Math" panose="02040503050406030204" pitchFamily="18" charset="0"/>
                            <a:ea typeface="Meiryo" panose="020B0604030504040204" pitchFamily="34" charset="-128"/>
                          </a:rPr>
                          <m:t>−</m:t>
                        </m:r>
                        <m:sSub>
                          <m:sSubPr>
                            <m:ctrlPr>
                              <a:rPr lang="en-US" altLang="ja-JP" sz="2800" b="0" i="1" smtClean="0">
                                <a:latin typeface="Cambria Math" panose="02040503050406030204" pitchFamily="18" charset="0"/>
                                <a:ea typeface="Meiryo" panose="020B0604030504040204" pitchFamily="34" charset="-128"/>
                              </a:rPr>
                            </m:ctrlPr>
                          </m:sSubPr>
                          <m:e>
                            <m:r>
                              <a:rPr lang="en-US" altLang="ja-JP" sz="2800" b="0" i="1" smtClean="0">
                                <a:latin typeface="Cambria Math" panose="02040503050406030204" pitchFamily="18" charset="0"/>
                                <a:ea typeface="Meiryo" panose="020B0604030504040204" pitchFamily="34" charset="-128"/>
                              </a:rPr>
                              <m:t>𝑋</m:t>
                            </m:r>
                          </m:e>
                          <m:sub>
                            <m:r>
                              <a:rPr lang="en-US" altLang="ja-JP" sz="2800" b="0" i="1" smtClean="0">
                                <a:latin typeface="Cambria Math" panose="02040503050406030204" pitchFamily="18" charset="0"/>
                                <a:ea typeface="Meiryo" panose="020B0604030504040204" pitchFamily="34" charset="-128"/>
                              </a:rPr>
                              <m:t>𝐵</m:t>
                            </m:r>
                          </m:sub>
                        </m:sSub>
                        <m:r>
                          <a:rPr lang="en-US" altLang="ja-JP" sz="2800" b="0" i="1" smtClean="0">
                            <a:latin typeface="Cambria Math" panose="02040503050406030204" pitchFamily="18" charset="0"/>
                            <a:ea typeface="Meiryo" panose="020B0604030504040204" pitchFamily="34" charset="-128"/>
                          </a:rPr>
                          <m:t>,</m:t>
                        </m:r>
                        <m:sSub>
                          <m:sSubPr>
                            <m:ctrlPr>
                              <a:rPr lang="en-US" altLang="ja-JP" sz="2800" b="0" i="1" smtClean="0">
                                <a:latin typeface="Cambria Math" panose="02040503050406030204" pitchFamily="18" charset="0"/>
                                <a:ea typeface="Meiryo" panose="020B0604030504040204" pitchFamily="34" charset="-128"/>
                              </a:rPr>
                            </m:ctrlPr>
                          </m:sSubPr>
                          <m:e>
                            <m:r>
                              <a:rPr lang="en-US" altLang="ja-JP" sz="2800" b="0" i="1" smtClean="0">
                                <a:latin typeface="Cambria Math" panose="02040503050406030204" pitchFamily="18" charset="0"/>
                                <a:ea typeface="Meiryo" panose="020B0604030504040204" pitchFamily="34" charset="-128"/>
                              </a:rPr>
                              <m:t>𝑌</m:t>
                            </m:r>
                          </m:e>
                          <m:sub>
                            <m:r>
                              <a:rPr lang="en-US" altLang="ja-JP" sz="2800" b="0" i="1" smtClean="0">
                                <a:latin typeface="Cambria Math" panose="02040503050406030204" pitchFamily="18" charset="0"/>
                                <a:ea typeface="Meiryo" panose="020B0604030504040204" pitchFamily="34" charset="-128"/>
                              </a:rPr>
                              <m:t>𝐴</m:t>
                            </m:r>
                          </m:sub>
                        </m:sSub>
                        <m:r>
                          <a:rPr lang="en-US" altLang="ja-JP" sz="2800" b="0" i="1" smtClean="0">
                            <a:latin typeface="Cambria Math" panose="02040503050406030204" pitchFamily="18" charset="0"/>
                            <a:ea typeface="Meiryo" panose="020B0604030504040204" pitchFamily="34" charset="-128"/>
                          </a:rPr>
                          <m:t>−</m:t>
                        </m:r>
                        <m:sSub>
                          <m:sSubPr>
                            <m:ctrlPr>
                              <a:rPr lang="en-US" altLang="ja-JP" sz="2800" b="0" i="1" smtClean="0">
                                <a:latin typeface="Cambria Math" panose="02040503050406030204" pitchFamily="18" charset="0"/>
                                <a:ea typeface="Meiryo" panose="020B0604030504040204" pitchFamily="34" charset="-128"/>
                              </a:rPr>
                            </m:ctrlPr>
                          </m:sSubPr>
                          <m:e>
                            <m:r>
                              <a:rPr lang="en-US" altLang="ja-JP" sz="2800" b="0" i="1" smtClean="0">
                                <a:latin typeface="Cambria Math" panose="02040503050406030204" pitchFamily="18" charset="0"/>
                                <a:ea typeface="Meiryo" panose="020B0604030504040204" pitchFamily="34" charset="-128"/>
                              </a:rPr>
                              <m:t>𝑌</m:t>
                            </m:r>
                          </m:e>
                          <m:sub>
                            <m:r>
                              <a:rPr lang="en-US" altLang="ja-JP" sz="2800" b="0" i="1" smtClean="0">
                                <a:latin typeface="Cambria Math" panose="02040503050406030204" pitchFamily="18" charset="0"/>
                                <a:ea typeface="Meiryo" panose="020B0604030504040204" pitchFamily="34" charset="-128"/>
                              </a:rPr>
                              <m:t>𝐵</m:t>
                            </m:r>
                          </m:sub>
                        </m:sSub>
                      </m:e>
                    </m:d>
                    <m:r>
                      <a:rPr lang="en-US" altLang="ja-JP" sz="2800" b="0" i="1" smtClean="0">
                        <a:latin typeface="Cambria Math" panose="02040503050406030204" pitchFamily="18" charset="0"/>
                        <a:ea typeface="Meiryo" panose="020B0604030504040204" pitchFamily="34" charset="-128"/>
                      </a:rPr>
                      <m:t>,</m:t>
                    </m:r>
                    <m:acc>
                      <m:accPr>
                        <m:chr m:val="⃗"/>
                        <m:ctrlPr>
                          <a:rPr lang="en-US" altLang="ja-JP" sz="2800" b="0" i="1" smtClean="0">
                            <a:latin typeface="Cambria Math" panose="02040503050406030204" pitchFamily="18" charset="0"/>
                            <a:ea typeface="Meiryo" panose="020B0604030504040204" pitchFamily="34" charset="-128"/>
                          </a:rPr>
                        </m:ctrlPr>
                      </m:accPr>
                      <m:e>
                        <m:r>
                          <a:rPr lang="en-US" altLang="ja-JP" sz="2800" b="0" i="1" smtClean="0">
                            <a:latin typeface="Cambria Math" panose="02040503050406030204" pitchFamily="18" charset="0"/>
                            <a:ea typeface="Meiryo" panose="020B0604030504040204" pitchFamily="34" charset="-128"/>
                          </a:rPr>
                          <m:t>𝐵𝐶</m:t>
                        </m:r>
                      </m:e>
                    </m:acc>
                    <m:r>
                      <a:rPr lang="en-US" altLang="ja-JP" sz="2800" b="0" i="1" smtClean="0">
                        <a:latin typeface="Cambria Math" panose="02040503050406030204" pitchFamily="18" charset="0"/>
                        <a:ea typeface="Meiryo" panose="020B0604030504040204" pitchFamily="34" charset="-128"/>
                      </a:rPr>
                      <m:t>=</m:t>
                    </m:r>
                    <m:d>
                      <m:dPr>
                        <m:ctrlPr>
                          <a:rPr lang="en-US" altLang="ja-JP" sz="2800" b="0" i="1" smtClean="0">
                            <a:latin typeface="Cambria Math" panose="02040503050406030204" pitchFamily="18" charset="0"/>
                            <a:ea typeface="Meiryo" panose="020B0604030504040204" pitchFamily="34" charset="-128"/>
                          </a:rPr>
                        </m:ctrlPr>
                      </m:dPr>
                      <m:e>
                        <m:sSub>
                          <m:sSubPr>
                            <m:ctrlPr>
                              <a:rPr lang="en-US" altLang="ja-JP" sz="2800" b="0" i="1" smtClean="0">
                                <a:latin typeface="Cambria Math" panose="02040503050406030204" pitchFamily="18" charset="0"/>
                                <a:ea typeface="Meiryo" panose="020B0604030504040204" pitchFamily="34" charset="-128"/>
                              </a:rPr>
                            </m:ctrlPr>
                          </m:sSubPr>
                          <m:e>
                            <m:r>
                              <a:rPr lang="en-US" altLang="ja-JP" sz="2800" b="0" i="1" smtClean="0">
                                <a:latin typeface="Cambria Math" panose="02040503050406030204" pitchFamily="18" charset="0"/>
                                <a:ea typeface="Meiryo" panose="020B0604030504040204" pitchFamily="34" charset="-128"/>
                              </a:rPr>
                              <m:t>𝑋</m:t>
                            </m:r>
                          </m:e>
                          <m:sub>
                            <m:r>
                              <a:rPr lang="en-US" altLang="ja-JP" sz="2800" b="0" i="1" smtClean="0">
                                <a:latin typeface="Cambria Math" panose="02040503050406030204" pitchFamily="18" charset="0"/>
                                <a:ea typeface="Meiryo" panose="020B0604030504040204" pitchFamily="34" charset="-128"/>
                              </a:rPr>
                              <m:t>𝐶</m:t>
                            </m:r>
                          </m:sub>
                        </m:sSub>
                        <m:r>
                          <a:rPr lang="en-US" altLang="ja-JP" sz="2800" b="0" i="1" smtClean="0">
                            <a:latin typeface="Cambria Math" panose="02040503050406030204" pitchFamily="18" charset="0"/>
                            <a:ea typeface="Meiryo" panose="020B0604030504040204" pitchFamily="34" charset="-128"/>
                          </a:rPr>
                          <m:t>−</m:t>
                        </m:r>
                        <m:sSub>
                          <m:sSubPr>
                            <m:ctrlPr>
                              <a:rPr lang="en-US" altLang="ja-JP" sz="2800" b="0" i="1" smtClean="0">
                                <a:latin typeface="Cambria Math" panose="02040503050406030204" pitchFamily="18" charset="0"/>
                                <a:ea typeface="Meiryo" panose="020B0604030504040204" pitchFamily="34" charset="-128"/>
                              </a:rPr>
                            </m:ctrlPr>
                          </m:sSubPr>
                          <m:e>
                            <m:r>
                              <a:rPr lang="en-US" altLang="ja-JP" sz="2800" b="0" i="1" smtClean="0">
                                <a:latin typeface="Cambria Math" panose="02040503050406030204" pitchFamily="18" charset="0"/>
                                <a:ea typeface="Meiryo" panose="020B0604030504040204" pitchFamily="34" charset="-128"/>
                              </a:rPr>
                              <m:t>𝑋</m:t>
                            </m:r>
                          </m:e>
                          <m:sub>
                            <m:r>
                              <a:rPr lang="en-US" altLang="ja-JP" sz="2800" b="0" i="1" smtClean="0">
                                <a:latin typeface="Cambria Math" panose="02040503050406030204" pitchFamily="18" charset="0"/>
                                <a:ea typeface="Meiryo" panose="020B0604030504040204" pitchFamily="34" charset="-128"/>
                              </a:rPr>
                              <m:t>𝐵</m:t>
                            </m:r>
                          </m:sub>
                        </m:sSub>
                        <m:r>
                          <a:rPr lang="en-US" altLang="ja-JP" sz="2800" b="0" i="1" smtClean="0">
                            <a:latin typeface="Cambria Math" panose="02040503050406030204" pitchFamily="18" charset="0"/>
                            <a:ea typeface="Meiryo" panose="020B0604030504040204" pitchFamily="34" charset="-128"/>
                          </a:rPr>
                          <m:t>,</m:t>
                        </m:r>
                        <m:sSub>
                          <m:sSubPr>
                            <m:ctrlPr>
                              <a:rPr lang="en-US" altLang="ja-JP" sz="2800" b="0" i="1" smtClean="0">
                                <a:latin typeface="Cambria Math" panose="02040503050406030204" pitchFamily="18" charset="0"/>
                                <a:ea typeface="Meiryo" panose="020B0604030504040204" pitchFamily="34" charset="-128"/>
                              </a:rPr>
                            </m:ctrlPr>
                          </m:sSubPr>
                          <m:e>
                            <m:r>
                              <a:rPr lang="en-US" altLang="ja-JP" sz="2800" b="0" i="1" smtClean="0">
                                <a:latin typeface="Cambria Math" panose="02040503050406030204" pitchFamily="18" charset="0"/>
                                <a:ea typeface="Meiryo" panose="020B0604030504040204" pitchFamily="34" charset="-128"/>
                              </a:rPr>
                              <m:t>𝑌</m:t>
                            </m:r>
                          </m:e>
                          <m:sub>
                            <m:r>
                              <a:rPr lang="en-US" altLang="ja-JP" sz="2800" b="0" i="1" smtClean="0">
                                <a:latin typeface="Cambria Math" panose="02040503050406030204" pitchFamily="18" charset="0"/>
                                <a:ea typeface="Meiryo" panose="020B0604030504040204" pitchFamily="34" charset="-128"/>
                              </a:rPr>
                              <m:t>𝐶</m:t>
                            </m:r>
                          </m:sub>
                        </m:sSub>
                        <m:r>
                          <a:rPr lang="en-US" altLang="ja-JP" sz="2800" b="0" i="1" smtClean="0">
                            <a:latin typeface="Cambria Math" panose="02040503050406030204" pitchFamily="18" charset="0"/>
                            <a:ea typeface="Meiryo" panose="020B0604030504040204" pitchFamily="34" charset="-128"/>
                          </a:rPr>
                          <m:t>−</m:t>
                        </m:r>
                        <m:sSub>
                          <m:sSubPr>
                            <m:ctrlPr>
                              <a:rPr lang="en-US" altLang="ja-JP" sz="2800" b="0" i="1" smtClean="0">
                                <a:latin typeface="Cambria Math" panose="02040503050406030204" pitchFamily="18" charset="0"/>
                                <a:ea typeface="Meiryo" panose="020B0604030504040204" pitchFamily="34" charset="-128"/>
                              </a:rPr>
                            </m:ctrlPr>
                          </m:sSubPr>
                          <m:e>
                            <m:r>
                              <a:rPr lang="en-US" altLang="ja-JP" sz="2800" b="0" i="1" smtClean="0">
                                <a:latin typeface="Cambria Math" panose="02040503050406030204" pitchFamily="18" charset="0"/>
                                <a:ea typeface="Meiryo" panose="020B0604030504040204" pitchFamily="34" charset="-128"/>
                              </a:rPr>
                              <m:t>𝑌</m:t>
                            </m:r>
                          </m:e>
                          <m:sub>
                            <m:r>
                              <a:rPr lang="en-US" altLang="ja-JP" sz="2800" b="0" i="1" smtClean="0">
                                <a:latin typeface="Cambria Math" panose="02040503050406030204" pitchFamily="18" charset="0"/>
                                <a:ea typeface="Meiryo" panose="020B0604030504040204" pitchFamily="34" charset="-128"/>
                              </a:rPr>
                              <m:t>𝐵</m:t>
                            </m:r>
                          </m:sub>
                        </m:sSub>
                      </m:e>
                    </m:d>
                    <m:r>
                      <a:rPr lang="en-US" altLang="ja-JP" sz="2800" b="0" i="1" smtClean="0">
                        <a:latin typeface="Cambria Math" panose="02040503050406030204" pitchFamily="18" charset="0"/>
                        <a:ea typeface="Meiryo" panose="020B0604030504040204" pitchFamily="34" charset="-128"/>
                      </a:rPr>
                      <m:t>  </m:t>
                    </m:r>
                  </m:oMath>
                </a14:m>
                <a:r>
                  <a:rPr lang="en-US" altLang="ja-JP" sz="2800" b="1" dirty="0">
                    <a:latin typeface="+mn-ea"/>
                  </a:rPr>
                  <a:t>                                 </a:t>
                </a:r>
                <a:endParaRPr lang="en-US" altLang="ja-JP" sz="2800" b="0" i="1" dirty="0">
                  <a:latin typeface="Cambria Math" panose="02040503050406030204" pitchFamily="18" charset="0"/>
                  <a:ea typeface="Meiryo" panose="020B0604030504040204" pitchFamily="34" charset="-128"/>
                </a:endParaRPr>
              </a:p>
              <a:p>
                <a14:m>
                  <m:oMath xmlns:m="http://schemas.openxmlformats.org/officeDocument/2006/math">
                    <m:r>
                      <m:rPr>
                        <m:sty m:val="p"/>
                      </m:rPr>
                      <a:rPr lang="el-GR" altLang="ja-JP" sz="2800" i="1" dirty="0" smtClean="0">
                        <a:latin typeface="Cambria Math" panose="02040503050406030204" pitchFamily="18" charset="0"/>
                        <a:ea typeface="Meiryo" panose="020B0604030504040204" pitchFamily="34" charset="-128"/>
                      </a:rPr>
                      <m:t>Θ</m:t>
                    </m:r>
                    <m:r>
                      <a:rPr lang="en-US" altLang="ja-JP" sz="2800" b="0" i="1" dirty="0" smtClean="0">
                        <a:latin typeface="Cambria Math" panose="02040503050406030204" pitchFamily="18" charset="0"/>
                        <a:ea typeface="Meiryo" panose="020B0604030504040204" pitchFamily="34" charset="-128"/>
                      </a:rPr>
                      <m:t>=</m:t>
                    </m:r>
                    <m:func>
                      <m:funcPr>
                        <m:ctrlPr>
                          <a:rPr lang="en-US" altLang="ja-JP" sz="2800" b="0" i="1" dirty="0" smtClean="0">
                            <a:latin typeface="Cambria Math" panose="02040503050406030204" pitchFamily="18" charset="0"/>
                            <a:ea typeface="Meiryo" panose="020B0604030504040204" pitchFamily="34" charset="-128"/>
                          </a:rPr>
                        </m:ctrlPr>
                      </m:funcPr>
                      <m:fName>
                        <m:sSup>
                          <m:sSupPr>
                            <m:ctrlPr>
                              <a:rPr lang="en-US" altLang="ja-JP" sz="2800" b="0" i="1" dirty="0" smtClean="0">
                                <a:latin typeface="Cambria Math" panose="02040503050406030204" pitchFamily="18" charset="0"/>
                                <a:ea typeface="Meiryo" panose="020B0604030504040204" pitchFamily="34" charset="-128"/>
                              </a:rPr>
                            </m:ctrlPr>
                          </m:sSupPr>
                          <m:e>
                            <m:r>
                              <m:rPr>
                                <m:sty m:val="p"/>
                              </m:rPr>
                              <a:rPr lang="en-US" altLang="ja-JP" sz="2800" b="0" i="0" dirty="0" smtClean="0">
                                <a:latin typeface="Cambria Math" panose="02040503050406030204" pitchFamily="18" charset="0"/>
                                <a:ea typeface="Meiryo" panose="020B0604030504040204" pitchFamily="34" charset="-128"/>
                              </a:rPr>
                              <m:t>cos</m:t>
                            </m:r>
                          </m:e>
                          <m:sup>
                            <m:r>
                              <a:rPr lang="en-US" altLang="ja-JP" sz="2800" b="0" i="1" dirty="0" smtClean="0">
                                <a:latin typeface="Cambria Math" panose="02040503050406030204" pitchFamily="18" charset="0"/>
                                <a:ea typeface="Meiryo" panose="020B0604030504040204" pitchFamily="34" charset="-128"/>
                              </a:rPr>
                              <m:t>−1</m:t>
                            </m:r>
                          </m:sup>
                        </m:sSup>
                        <m:r>
                          <a:rPr lang="en-US" altLang="ja-JP" sz="2800" b="0" i="1" dirty="0" smtClean="0">
                            <a:latin typeface="Cambria Math" panose="02040503050406030204" pitchFamily="18" charset="0"/>
                            <a:ea typeface="Meiryo" panose="020B0604030504040204" pitchFamily="34" charset="-128"/>
                          </a:rPr>
                          <m:t>(</m:t>
                        </m:r>
                      </m:fName>
                      <m:e>
                        <m:f>
                          <m:fPr>
                            <m:ctrlPr>
                              <a:rPr lang="en-US" altLang="ja-JP" sz="2800" b="0" i="1" dirty="0" smtClean="0">
                                <a:latin typeface="Cambria Math" panose="02040503050406030204" pitchFamily="18" charset="0"/>
                                <a:ea typeface="Meiryo" panose="020B0604030504040204" pitchFamily="34" charset="-128"/>
                              </a:rPr>
                            </m:ctrlPr>
                          </m:fPr>
                          <m:num>
                            <m:acc>
                              <m:accPr>
                                <m:chr m:val="⃗"/>
                                <m:ctrlPr>
                                  <a:rPr lang="en-US" altLang="ja-JP" sz="2800" b="0" i="1" dirty="0" smtClean="0">
                                    <a:latin typeface="Cambria Math" panose="02040503050406030204" pitchFamily="18" charset="0"/>
                                    <a:ea typeface="Meiryo" panose="020B0604030504040204" pitchFamily="34" charset="-128"/>
                                  </a:rPr>
                                </m:ctrlPr>
                              </m:accPr>
                              <m:e>
                                <m:r>
                                  <a:rPr lang="en-US" altLang="ja-JP" sz="2800" b="0" i="1" dirty="0" smtClean="0">
                                    <a:latin typeface="Cambria Math" panose="02040503050406030204" pitchFamily="18" charset="0"/>
                                    <a:ea typeface="Meiryo" panose="020B0604030504040204" pitchFamily="34" charset="-128"/>
                                  </a:rPr>
                                  <m:t>𝐵𝐴</m:t>
                                </m:r>
                              </m:e>
                            </m:acc>
                            <m:r>
                              <a:rPr lang="en-US" altLang="ja-JP" sz="2800" b="0" i="1" smtClean="0">
                                <a:latin typeface="Cambria Math" panose="02040503050406030204" pitchFamily="18" charset="0"/>
                                <a:ea typeface="Meiryo" panose="020B0604030504040204" pitchFamily="34" charset="-128"/>
                              </a:rPr>
                              <m:t> ∗</m:t>
                            </m:r>
                            <m:acc>
                              <m:accPr>
                                <m:chr m:val="⃗"/>
                                <m:ctrlPr>
                                  <a:rPr lang="en-US" altLang="ja-JP" sz="2800" b="0" i="1" smtClean="0">
                                    <a:latin typeface="Cambria Math" panose="02040503050406030204" pitchFamily="18" charset="0"/>
                                    <a:ea typeface="Meiryo" panose="020B0604030504040204" pitchFamily="34" charset="-128"/>
                                  </a:rPr>
                                </m:ctrlPr>
                              </m:accPr>
                              <m:e>
                                <m:r>
                                  <a:rPr lang="en-US" altLang="ja-JP" sz="2800" b="0" i="1" smtClean="0">
                                    <a:latin typeface="Cambria Math" panose="02040503050406030204" pitchFamily="18" charset="0"/>
                                    <a:ea typeface="Meiryo" panose="020B0604030504040204" pitchFamily="34" charset="-128"/>
                                  </a:rPr>
                                  <m:t>𝐵𝐶</m:t>
                                </m:r>
                              </m:e>
                            </m:acc>
                          </m:num>
                          <m:den>
                            <m:r>
                              <a:rPr lang="en-US" altLang="ja-JP" sz="2800" i="1" dirty="0">
                                <a:latin typeface="Cambria Math" panose="02040503050406030204" pitchFamily="18" charset="0"/>
                                <a:ea typeface="Meiryo" panose="020B0604030504040204" pitchFamily="34" charset="-128"/>
                              </a:rPr>
                              <m:t>|</m:t>
                            </m:r>
                            <m:r>
                              <a:rPr lang="en-US" altLang="ja-JP" sz="2800" b="0" i="1" dirty="0" smtClean="0">
                                <a:latin typeface="Cambria Math" panose="02040503050406030204" pitchFamily="18" charset="0"/>
                                <a:ea typeface="Meiryo" panose="020B0604030504040204" pitchFamily="34" charset="-128"/>
                              </a:rPr>
                              <m:t>|</m:t>
                            </m:r>
                            <m:acc>
                              <m:accPr>
                                <m:chr m:val="⃗"/>
                                <m:ctrlPr>
                                  <a:rPr lang="en-US" altLang="ja-JP" sz="2800" b="0" i="1" dirty="0" smtClean="0">
                                    <a:latin typeface="Cambria Math" panose="02040503050406030204" pitchFamily="18" charset="0"/>
                                    <a:ea typeface="Meiryo" panose="020B0604030504040204" pitchFamily="34" charset="-128"/>
                                  </a:rPr>
                                </m:ctrlPr>
                              </m:accPr>
                              <m:e>
                                <m:r>
                                  <a:rPr lang="en-US" altLang="ja-JP" sz="2800" b="0" i="1" dirty="0" smtClean="0">
                                    <a:latin typeface="Cambria Math" panose="02040503050406030204" pitchFamily="18" charset="0"/>
                                    <a:ea typeface="Meiryo" panose="020B0604030504040204" pitchFamily="34" charset="-128"/>
                                  </a:rPr>
                                  <m:t>𝐵𝐴</m:t>
                                </m:r>
                              </m:e>
                            </m:acc>
                            <m:r>
                              <a:rPr lang="en-US" altLang="ja-JP" sz="2800" b="0" i="1" dirty="0" smtClean="0">
                                <a:latin typeface="Cambria Math" panose="02040503050406030204" pitchFamily="18" charset="0"/>
                                <a:ea typeface="Meiryo" panose="020B0604030504040204" pitchFamily="34" charset="-128"/>
                              </a:rPr>
                              <m:t> |</m:t>
                            </m:r>
                            <m:r>
                              <a:rPr lang="en-US" altLang="ja-JP" sz="2800" i="1" dirty="0">
                                <a:latin typeface="Cambria Math" panose="02040503050406030204" pitchFamily="18" charset="0"/>
                                <a:ea typeface="Meiryo" panose="020B0604030504040204" pitchFamily="34" charset="-128"/>
                              </a:rPr>
                              <m:t>|</m:t>
                            </m:r>
                            <m:r>
                              <a:rPr lang="en-US" altLang="ja-JP" sz="2800" b="0" i="1" dirty="0" smtClean="0">
                                <a:latin typeface="Cambria Math" panose="02040503050406030204" pitchFamily="18" charset="0"/>
                                <a:ea typeface="Meiryo" panose="020B0604030504040204" pitchFamily="34" charset="-128"/>
                              </a:rPr>
                              <m:t>∗</m:t>
                            </m:r>
                            <m:r>
                              <a:rPr lang="en-US" altLang="ja-JP" sz="2800" i="1" dirty="0">
                                <a:latin typeface="Cambria Math" panose="02040503050406030204" pitchFamily="18" charset="0"/>
                                <a:ea typeface="Meiryo" panose="020B0604030504040204" pitchFamily="34" charset="-128"/>
                              </a:rPr>
                              <m:t>||</m:t>
                            </m:r>
                            <m:acc>
                              <m:accPr>
                                <m:chr m:val="⃗"/>
                                <m:ctrlPr>
                                  <a:rPr lang="en-US" altLang="ja-JP" sz="2800" i="1" dirty="0">
                                    <a:latin typeface="Cambria Math" panose="02040503050406030204" pitchFamily="18" charset="0"/>
                                    <a:ea typeface="Meiryo" panose="020B0604030504040204" pitchFamily="34" charset="-128"/>
                                  </a:rPr>
                                </m:ctrlPr>
                              </m:accPr>
                              <m:e>
                                <m:r>
                                  <a:rPr lang="en-US" altLang="ja-JP" sz="2800" i="1" dirty="0">
                                    <a:latin typeface="Cambria Math" panose="02040503050406030204" pitchFamily="18" charset="0"/>
                                    <a:ea typeface="Meiryo" panose="020B0604030504040204" pitchFamily="34" charset="-128"/>
                                  </a:rPr>
                                  <m:t>𝐵</m:t>
                                </m:r>
                                <m:r>
                                  <a:rPr lang="en-US" altLang="ja-JP" sz="2800" b="0" i="1" dirty="0" smtClean="0">
                                    <a:latin typeface="Cambria Math" panose="02040503050406030204" pitchFamily="18" charset="0"/>
                                    <a:ea typeface="Meiryo" panose="020B0604030504040204" pitchFamily="34" charset="-128"/>
                                  </a:rPr>
                                  <m:t>𝐶</m:t>
                                </m:r>
                                <m:r>
                                  <a:rPr lang="en-US" altLang="ja-JP" sz="2800" i="1" dirty="0">
                                    <a:latin typeface="Cambria Math" panose="02040503050406030204" pitchFamily="18" charset="0"/>
                                    <a:ea typeface="Meiryo" panose="020B0604030504040204" pitchFamily="34" charset="-128"/>
                                  </a:rPr>
                                  <m:t>||</m:t>
                                </m:r>
                              </m:e>
                            </m:acc>
                          </m:den>
                        </m:f>
                      </m:e>
                    </m:func>
                    <m:r>
                      <a:rPr lang="en-US" altLang="ja-JP" sz="2800" b="0" i="1" dirty="0" smtClean="0">
                        <a:latin typeface="Cambria Math" panose="02040503050406030204" pitchFamily="18" charset="0"/>
                        <a:ea typeface="Meiryo" panose="020B0604030504040204" pitchFamily="34" charset="-128"/>
                      </a:rPr>
                      <m:t>)</m:t>
                    </m:r>
                  </m:oMath>
                </a14:m>
                <a:r>
                  <a:rPr lang="ja-JP" altLang="en-US" sz="2800" b="1"/>
                  <a:t>　　</a:t>
                </a:r>
                <a:r>
                  <a:rPr lang="ja-JP" altLang="en-US" sz="2400" b="1"/>
                  <a:t>　　　</a:t>
                </a:r>
                <a:r>
                  <a:rPr lang="ja-JP" altLang="en-US" sz="2800" b="1"/>
                  <a:t>　　</a:t>
                </a:r>
                <a:r>
                  <a:rPr lang="en-US" altLang="ja-JP" sz="2800" b="1" dirty="0"/>
                  <a:t>                                                                  </a:t>
                </a:r>
                <a:endParaRPr lang="ja-JP" altLang="en-US" sz="1900" b="1"/>
              </a:p>
              <a:p>
                <a:endParaRPr lang="en-US" altLang="ja-JP" sz="2800" b="0" i="1" dirty="0">
                  <a:latin typeface="Cambria Math" panose="02040503050406030204" pitchFamily="18" charset="0"/>
                  <a:ea typeface="Meiryo" panose="020B0604030504040204" pitchFamily="34" charset="-128"/>
                </a:endParaRPr>
              </a:p>
              <a:p>
                <a:pPr marL="0" indent="0">
                  <a:buNone/>
                </a:pPr>
                <a:endParaRPr lang="en-US" altLang="ja-JP" sz="2800" i="1" dirty="0">
                  <a:latin typeface="Cambria Math" panose="02040503050406030204" pitchFamily="18" charset="0"/>
                  <a:ea typeface="Meiryo" panose="020B0604030504040204" pitchFamily="34" charset="-128"/>
                </a:endParaRPr>
              </a:p>
              <a:p>
                <a:endParaRPr lang="en-US" altLang="ja-JP" sz="2800" i="1" dirty="0">
                  <a:latin typeface="Cambria Math" panose="02040503050406030204" pitchFamily="18" charset="0"/>
                  <a:ea typeface="Meiryo" panose="020B0604030504040204" pitchFamily="34" charset="-128"/>
                </a:endParaRPr>
              </a:p>
              <a:p>
                <a:endParaRPr lang="en-US" altLang="ja-JP" sz="2800" i="1" dirty="0">
                  <a:latin typeface="Cambria Math" panose="02040503050406030204" pitchFamily="18" charset="0"/>
                  <a:ea typeface="Meiryo" panose="020B0604030504040204" pitchFamily="34" charset="-128"/>
                </a:endParaRPr>
              </a:p>
              <a:p>
                <a:endParaRPr kumimoji="1" lang="en-US" altLang="ja-JP" sz="2800" dirty="0">
                  <a:latin typeface="Meiryo" panose="020B0604030504040204" pitchFamily="34" charset="-128"/>
                  <a:ea typeface="Meiryo" panose="020B0604030504040204" pitchFamily="34" charset="-128"/>
                </a:endParaRPr>
              </a:p>
              <a:p>
                <a:endParaRPr kumimoji="1" lang="ja-JP" altLang="en-US" sz="2800">
                  <a:latin typeface="Meiryo" panose="020B0604030504040204" pitchFamily="34" charset="-128"/>
                  <a:ea typeface="Meiryo" panose="020B0604030504040204" pitchFamily="34" charset="-128"/>
                </a:endParaRPr>
              </a:p>
            </p:txBody>
          </p:sp>
        </mc:Choice>
        <mc:Fallback>
          <p:sp>
            <p:nvSpPr>
              <p:cNvPr id="3" name="コンテンツ プレースホルダー 2">
                <a:extLst>
                  <a:ext uri="{FF2B5EF4-FFF2-40B4-BE49-F238E27FC236}">
                    <a16:creationId xmlns:a16="http://schemas.microsoft.com/office/drawing/2014/main" id="{1F2F5833-19FE-060C-BBAC-FEA117B845AB}"/>
                  </a:ext>
                </a:extLst>
              </p:cNvPr>
              <p:cNvSpPr>
                <a:spLocks noGrp="1" noRot="1" noChangeAspect="1" noMove="1" noResize="1" noEditPoints="1" noAdjustHandles="1" noChangeArrowheads="1" noChangeShapeType="1" noTextEdit="1"/>
              </p:cNvSpPr>
              <p:nvPr>
                <p:ph idx="1"/>
              </p:nvPr>
            </p:nvSpPr>
            <p:spPr>
              <a:xfrm>
                <a:off x="1451579" y="2015732"/>
                <a:ext cx="10740421" cy="3630489"/>
              </a:xfrm>
              <a:blipFill>
                <a:blip r:embed="rId3"/>
                <a:stretch>
                  <a:fillRect l="-826" t="-697"/>
                </a:stretch>
              </a:blipFill>
            </p:spPr>
            <p:txBody>
              <a:bodyPr/>
              <a:lstStyle/>
              <a:p>
                <a:r>
                  <a:rPr lang="ja-JP" altLang="en-US">
                    <a:noFill/>
                  </a:rPr>
                  <a:t> </a:t>
                </a:r>
              </a:p>
            </p:txBody>
          </p:sp>
        </mc:Fallback>
      </mc:AlternateContent>
      <p:pic>
        <p:nvPicPr>
          <p:cNvPr id="13" name="グラフィックス 12" descr="筋骨たくましい腕 枠線">
            <a:extLst>
              <a:ext uri="{FF2B5EF4-FFF2-40B4-BE49-F238E27FC236}">
                <a16:creationId xmlns:a16="http://schemas.microsoft.com/office/drawing/2014/main" id="{20DEC6B5-6FC8-BCDF-3FEE-7FFBDAC1E1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7310" y="2964873"/>
            <a:ext cx="3304940" cy="2681348"/>
          </a:xfrm>
          <a:prstGeom prst="rect">
            <a:avLst/>
          </a:prstGeom>
        </p:spPr>
      </p:pic>
      <p:sp>
        <p:nvSpPr>
          <p:cNvPr id="34" name="円/楕円 33">
            <a:extLst>
              <a:ext uri="{FF2B5EF4-FFF2-40B4-BE49-F238E27FC236}">
                <a16:creationId xmlns:a16="http://schemas.microsoft.com/office/drawing/2014/main" id="{68A1DD00-8C60-DF24-F350-18711DD1595E}"/>
              </a:ext>
            </a:extLst>
          </p:cNvPr>
          <p:cNvSpPr/>
          <p:nvPr/>
        </p:nvSpPr>
        <p:spPr>
          <a:xfrm>
            <a:off x="10943481" y="4671309"/>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5" name="円/楕円 34">
            <a:extLst>
              <a:ext uri="{FF2B5EF4-FFF2-40B4-BE49-F238E27FC236}">
                <a16:creationId xmlns:a16="http://schemas.microsoft.com/office/drawing/2014/main" id="{21551357-0005-60B8-CC16-AD76B08904E2}"/>
              </a:ext>
            </a:extLst>
          </p:cNvPr>
          <p:cNvSpPr/>
          <p:nvPr/>
        </p:nvSpPr>
        <p:spPr>
          <a:xfrm>
            <a:off x="10390944" y="3459338"/>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6" name="円/楕円 35">
            <a:extLst>
              <a:ext uri="{FF2B5EF4-FFF2-40B4-BE49-F238E27FC236}">
                <a16:creationId xmlns:a16="http://schemas.microsoft.com/office/drawing/2014/main" id="{031A247E-5DF8-FA8B-1FD9-2339B8A3F037}"/>
              </a:ext>
            </a:extLst>
          </p:cNvPr>
          <p:cNvSpPr/>
          <p:nvPr/>
        </p:nvSpPr>
        <p:spPr>
          <a:xfrm>
            <a:off x="8494763" y="4851309"/>
            <a:ext cx="180000" cy="180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9" name="直線矢印コネクタ 38">
            <a:extLst>
              <a:ext uri="{FF2B5EF4-FFF2-40B4-BE49-F238E27FC236}">
                <a16:creationId xmlns:a16="http://schemas.microsoft.com/office/drawing/2014/main" id="{1B60498E-E98A-D2A0-9FF5-EC90B644C3BE}"/>
              </a:ext>
            </a:extLst>
          </p:cNvPr>
          <p:cNvCxnSpPr>
            <a:cxnSpLocks/>
            <a:stCxn id="34" idx="2"/>
          </p:cNvCxnSpPr>
          <p:nvPr/>
        </p:nvCxnSpPr>
        <p:spPr>
          <a:xfrm flipH="1">
            <a:off x="8674763" y="4761309"/>
            <a:ext cx="2268718" cy="17809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直線矢印コネクタ 43">
            <a:extLst>
              <a:ext uri="{FF2B5EF4-FFF2-40B4-BE49-F238E27FC236}">
                <a16:creationId xmlns:a16="http://schemas.microsoft.com/office/drawing/2014/main" id="{CAFA066E-F0BE-B43A-AA88-685DE2B4C482}"/>
              </a:ext>
            </a:extLst>
          </p:cNvPr>
          <p:cNvCxnSpPr>
            <a:cxnSpLocks/>
            <a:stCxn id="34" idx="3"/>
            <a:endCxn id="35" idx="5"/>
          </p:cNvCxnSpPr>
          <p:nvPr/>
        </p:nvCxnSpPr>
        <p:spPr>
          <a:xfrm flipH="1" flipV="1">
            <a:off x="10544584" y="3612978"/>
            <a:ext cx="425257" cy="121197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8" name="テキスト ボックス 47">
            <a:extLst>
              <a:ext uri="{FF2B5EF4-FFF2-40B4-BE49-F238E27FC236}">
                <a16:creationId xmlns:a16="http://schemas.microsoft.com/office/drawing/2014/main" id="{4C4AD371-8356-E91F-B4CE-B0172D5D2DD4}"/>
              </a:ext>
            </a:extLst>
          </p:cNvPr>
          <p:cNvSpPr txBox="1"/>
          <p:nvPr/>
        </p:nvSpPr>
        <p:spPr>
          <a:xfrm>
            <a:off x="11154955" y="4762560"/>
            <a:ext cx="678764" cy="369332"/>
          </a:xfrm>
          <a:prstGeom prst="rect">
            <a:avLst/>
          </a:prstGeom>
          <a:noFill/>
        </p:spPr>
        <p:txBody>
          <a:bodyPr wrap="square" rtlCol="0">
            <a:spAutoFit/>
          </a:bodyPr>
          <a:lstStyle/>
          <a:p>
            <a:r>
              <a:rPr kumimoji="1" lang="en-US" altLang="ja-JP" b="1" dirty="0">
                <a:latin typeface="+mn-ea"/>
              </a:rPr>
              <a:t>B:</a:t>
            </a:r>
            <a:r>
              <a:rPr kumimoji="1" lang="ja-JP" altLang="en-US" b="1">
                <a:latin typeface="+mn-ea"/>
              </a:rPr>
              <a:t>肘</a:t>
            </a:r>
          </a:p>
        </p:txBody>
      </p:sp>
      <p:sp>
        <p:nvSpPr>
          <p:cNvPr id="11" name="テキスト ボックス 10">
            <a:extLst>
              <a:ext uri="{FF2B5EF4-FFF2-40B4-BE49-F238E27FC236}">
                <a16:creationId xmlns:a16="http://schemas.microsoft.com/office/drawing/2014/main" id="{C27E9D1E-9AD3-E73E-11FA-4AA8FCB9C365}"/>
              </a:ext>
            </a:extLst>
          </p:cNvPr>
          <p:cNvSpPr txBox="1"/>
          <p:nvPr/>
        </p:nvSpPr>
        <p:spPr>
          <a:xfrm>
            <a:off x="7985841" y="5029405"/>
            <a:ext cx="919024" cy="369332"/>
          </a:xfrm>
          <a:prstGeom prst="rect">
            <a:avLst/>
          </a:prstGeom>
          <a:noFill/>
        </p:spPr>
        <p:txBody>
          <a:bodyPr wrap="square" rtlCol="0">
            <a:spAutoFit/>
          </a:bodyPr>
          <a:lstStyle/>
          <a:p>
            <a:r>
              <a:rPr kumimoji="1" lang="en-US" altLang="ja-JP" b="1" dirty="0">
                <a:latin typeface="+mn-ea"/>
              </a:rPr>
              <a:t>A</a:t>
            </a:r>
            <a:r>
              <a:rPr kumimoji="1" lang="en-US" altLang="ja-JP" b="1" dirty="0"/>
              <a:t>:</a:t>
            </a:r>
            <a:r>
              <a:rPr kumimoji="1" lang="ja-JP" altLang="en-US" b="1"/>
              <a:t>肩</a:t>
            </a:r>
          </a:p>
        </p:txBody>
      </p:sp>
      <p:sp>
        <p:nvSpPr>
          <p:cNvPr id="12" name="テキスト ボックス 11">
            <a:extLst>
              <a:ext uri="{FF2B5EF4-FFF2-40B4-BE49-F238E27FC236}">
                <a16:creationId xmlns:a16="http://schemas.microsoft.com/office/drawing/2014/main" id="{6FCE43EF-C856-D0BD-383E-CE434B9E0C15}"/>
              </a:ext>
            </a:extLst>
          </p:cNvPr>
          <p:cNvSpPr txBox="1"/>
          <p:nvPr/>
        </p:nvSpPr>
        <p:spPr>
          <a:xfrm>
            <a:off x="10709564" y="3075709"/>
            <a:ext cx="1006326" cy="369332"/>
          </a:xfrm>
          <a:prstGeom prst="rect">
            <a:avLst/>
          </a:prstGeom>
          <a:noFill/>
        </p:spPr>
        <p:txBody>
          <a:bodyPr wrap="square" rtlCol="0">
            <a:spAutoFit/>
          </a:bodyPr>
          <a:lstStyle/>
          <a:p>
            <a:r>
              <a:rPr kumimoji="1" lang="en-US" altLang="ja-JP" b="1" dirty="0">
                <a:latin typeface="+mn-ea"/>
              </a:rPr>
              <a:t>C:</a:t>
            </a:r>
            <a:r>
              <a:rPr kumimoji="1" lang="ja-JP" altLang="en-US" b="1">
                <a:latin typeface="+mn-ea"/>
              </a:rPr>
              <a:t>手首</a:t>
            </a:r>
          </a:p>
        </p:txBody>
      </p:sp>
    </p:spTree>
    <p:extLst>
      <p:ext uri="{BB962C8B-B14F-4D97-AF65-F5344CB8AC3E}">
        <p14:creationId xmlns:p14="http://schemas.microsoft.com/office/powerpoint/2010/main" val="330572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タイトル 1">
            <a:extLst>
              <a:ext uri="{FF2B5EF4-FFF2-40B4-BE49-F238E27FC236}">
                <a16:creationId xmlns:a16="http://schemas.microsoft.com/office/drawing/2014/main" id="{D7DCEF7F-6BB7-264D-1C3A-7D365911791A}"/>
              </a:ext>
            </a:extLst>
          </p:cNvPr>
          <p:cNvSpPr>
            <a:spLocks noGrp="1"/>
          </p:cNvSpPr>
          <p:nvPr>
            <p:ph type="title"/>
          </p:nvPr>
        </p:nvSpPr>
        <p:spPr>
          <a:xfrm>
            <a:off x="1451579" y="804519"/>
            <a:ext cx="5550357" cy="1049235"/>
          </a:xfrm>
        </p:spPr>
        <p:txBody>
          <a:bodyPr>
            <a:normAutofit/>
          </a:bodyPr>
          <a:lstStyle/>
          <a:p>
            <a:r>
              <a:rPr kumimoji="1" lang="ja-JP" altLang="en-US" sz="4400" b="1"/>
              <a:t>研究結果</a:t>
            </a:r>
            <a:r>
              <a:rPr lang="ja-JP" altLang="en-US" sz="4400" b="1"/>
              <a:t>１</a:t>
            </a:r>
            <a:endParaRPr kumimoji="1" lang="ja-JP" altLang="en-US" sz="4400" b="1"/>
          </a:p>
        </p:txBody>
      </p:sp>
      <p:sp>
        <p:nvSpPr>
          <p:cNvPr id="50" name="Rectangle 49">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Content Placeholder 14">
            <a:extLst>
              <a:ext uri="{FF2B5EF4-FFF2-40B4-BE49-F238E27FC236}">
                <a16:creationId xmlns:a16="http://schemas.microsoft.com/office/drawing/2014/main" id="{CA486B5C-DBF8-D53B-7BAE-B0DDB46AE963}"/>
              </a:ext>
            </a:extLst>
          </p:cNvPr>
          <p:cNvSpPr>
            <a:spLocks noGrp="1"/>
          </p:cNvSpPr>
          <p:nvPr>
            <p:ph idx="1"/>
          </p:nvPr>
        </p:nvSpPr>
        <p:spPr>
          <a:xfrm>
            <a:off x="1451579" y="2015732"/>
            <a:ext cx="5550357" cy="3450613"/>
          </a:xfrm>
        </p:spPr>
        <p:txBody>
          <a:bodyPr>
            <a:normAutofit/>
          </a:bodyPr>
          <a:lstStyle/>
          <a:p>
            <a:r>
              <a:rPr lang="en-US" sz="2400" dirty="0" err="1">
                <a:latin typeface="Meiryo" panose="020B0604030504040204" pitchFamily="34" charset="-128"/>
                <a:ea typeface="Meiryo" panose="020B0604030504040204" pitchFamily="34" charset="-128"/>
              </a:rPr>
              <a:t>初心者,経験者の角度の数値</a:t>
            </a:r>
            <a:endParaRPr lang="en-US" sz="2400" dirty="0">
              <a:latin typeface="Meiryo" panose="020B0604030504040204" pitchFamily="34" charset="-128"/>
              <a:ea typeface="Meiryo" panose="020B0604030504040204" pitchFamily="34" charset="-128"/>
            </a:endParaRPr>
          </a:p>
          <a:p>
            <a:r>
              <a:rPr lang="en-US" sz="2400" dirty="0" err="1">
                <a:solidFill>
                  <a:srgbClr val="0070C0"/>
                </a:solidFill>
                <a:latin typeface="Meiryo" panose="020B0604030504040204" pitchFamily="34" charset="-128"/>
                <a:ea typeface="Meiryo" panose="020B0604030504040204" pitchFamily="34" charset="-128"/>
              </a:rPr>
              <a:t>初心者,ゴール失敗→青</a:t>
            </a:r>
            <a:endParaRPr lang="en-US" sz="2400" dirty="0">
              <a:solidFill>
                <a:srgbClr val="0070C0"/>
              </a:solidFill>
              <a:latin typeface="Meiryo" panose="020B0604030504040204" pitchFamily="34" charset="-128"/>
              <a:ea typeface="Meiryo" panose="020B0604030504040204" pitchFamily="34" charset="-128"/>
            </a:endParaRPr>
          </a:p>
          <a:p>
            <a:r>
              <a:rPr lang="en-US" altLang="ja-JP" sz="2400" dirty="0" err="1">
                <a:solidFill>
                  <a:srgbClr val="00B050"/>
                </a:solidFill>
                <a:latin typeface="Meiryo" panose="020B0604030504040204" pitchFamily="34" charset="-128"/>
                <a:ea typeface="Meiryo" panose="020B0604030504040204" pitchFamily="34" charset="-128"/>
              </a:rPr>
              <a:t>初心者,ゴール</a:t>
            </a:r>
            <a:r>
              <a:rPr lang="ja-JP" altLang="en-US" sz="2400">
                <a:solidFill>
                  <a:srgbClr val="00B050"/>
                </a:solidFill>
                <a:latin typeface="Meiryo" panose="020B0604030504040204" pitchFamily="34" charset="-128"/>
                <a:ea typeface="Meiryo" panose="020B0604030504040204" pitchFamily="34" charset="-128"/>
              </a:rPr>
              <a:t>成功</a:t>
            </a:r>
            <a:r>
              <a:rPr lang="en-US" altLang="ja-JP" sz="2400" dirty="0">
                <a:solidFill>
                  <a:srgbClr val="00B050"/>
                </a:solidFill>
                <a:latin typeface="Meiryo" panose="020B0604030504040204" pitchFamily="34" charset="-128"/>
                <a:ea typeface="Meiryo" panose="020B0604030504040204" pitchFamily="34" charset="-128"/>
              </a:rPr>
              <a:t>→</a:t>
            </a:r>
            <a:r>
              <a:rPr lang="ja-JP" altLang="en-US" sz="2400">
                <a:solidFill>
                  <a:srgbClr val="00B050"/>
                </a:solidFill>
                <a:latin typeface="Meiryo" panose="020B0604030504040204" pitchFamily="34" charset="-128"/>
                <a:ea typeface="Meiryo" panose="020B0604030504040204" pitchFamily="34" charset="-128"/>
              </a:rPr>
              <a:t>緑</a:t>
            </a:r>
            <a:endParaRPr lang="en-US" altLang="ja-JP" sz="2400" dirty="0">
              <a:solidFill>
                <a:srgbClr val="00B050"/>
              </a:solidFill>
              <a:latin typeface="Meiryo" panose="020B0604030504040204" pitchFamily="34" charset="-128"/>
              <a:ea typeface="Meiryo" panose="020B0604030504040204" pitchFamily="34" charset="-128"/>
            </a:endParaRPr>
          </a:p>
          <a:p>
            <a:r>
              <a:rPr lang="ja-JP" altLang="en-US" sz="2400">
                <a:solidFill>
                  <a:srgbClr val="FF0000"/>
                </a:solidFill>
                <a:latin typeface="Meiryo" panose="020B0604030504040204" pitchFamily="34" charset="-128"/>
                <a:ea typeface="Meiryo" panose="020B0604030504040204" pitchFamily="34" charset="-128"/>
              </a:rPr>
              <a:t>経験者</a:t>
            </a:r>
            <a:r>
              <a:rPr lang="en-US" altLang="ja-JP" sz="2400" dirty="0">
                <a:solidFill>
                  <a:srgbClr val="FF0000"/>
                </a:solidFill>
                <a:latin typeface="Meiryo" panose="020B0604030504040204" pitchFamily="34" charset="-128"/>
                <a:ea typeface="Meiryo" panose="020B0604030504040204" pitchFamily="34" charset="-128"/>
              </a:rPr>
              <a:t>,</a:t>
            </a:r>
            <a:r>
              <a:rPr lang="en-US" altLang="ja-JP" sz="2400" dirty="0" err="1">
                <a:solidFill>
                  <a:srgbClr val="FF0000"/>
                </a:solidFill>
                <a:latin typeface="Meiryo" panose="020B0604030504040204" pitchFamily="34" charset="-128"/>
                <a:ea typeface="Meiryo" panose="020B0604030504040204" pitchFamily="34" charset="-128"/>
              </a:rPr>
              <a:t>ゴール失敗</a:t>
            </a:r>
            <a:r>
              <a:rPr lang="en-US" altLang="ja-JP" sz="2400" dirty="0">
                <a:solidFill>
                  <a:srgbClr val="FF0000"/>
                </a:solidFill>
                <a:latin typeface="Meiryo" panose="020B0604030504040204" pitchFamily="34" charset="-128"/>
                <a:ea typeface="Meiryo" panose="020B0604030504040204" pitchFamily="34" charset="-128"/>
              </a:rPr>
              <a:t>→</a:t>
            </a:r>
            <a:r>
              <a:rPr lang="ja-JP" altLang="en-US" sz="2400">
                <a:solidFill>
                  <a:srgbClr val="FF0000"/>
                </a:solidFill>
                <a:latin typeface="Meiryo" panose="020B0604030504040204" pitchFamily="34" charset="-128"/>
                <a:ea typeface="Meiryo" panose="020B0604030504040204" pitchFamily="34" charset="-128"/>
              </a:rPr>
              <a:t>赤</a:t>
            </a:r>
            <a:endParaRPr lang="en-US" altLang="ja-JP" sz="2400" dirty="0">
              <a:solidFill>
                <a:srgbClr val="FF0000"/>
              </a:solidFill>
              <a:latin typeface="Meiryo" panose="020B0604030504040204" pitchFamily="34" charset="-128"/>
              <a:ea typeface="Meiryo" panose="020B0604030504040204" pitchFamily="34" charset="-128"/>
            </a:endParaRPr>
          </a:p>
          <a:p>
            <a:r>
              <a:rPr lang="ja-JP" altLang="en-US" sz="2400">
                <a:solidFill>
                  <a:srgbClr val="7030A0"/>
                </a:solidFill>
                <a:latin typeface="Meiryo" panose="020B0604030504040204" pitchFamily="34" charset="-128"/>
                <a:ea typeface="Meiryo" panose="020B0604030504040204" pitchFamily="34" charset="-128"/>
              </a:rPr>
              <a:t>経験者</a:t>
            </a:r>
            <a:r>
              <a:rPr lang="en-US" altLang="ja-JP" sz="2400" dirty="0">
                <a:solidFill>
                  <a:srgbClr val="7030A0"/>
                </a:solidFill>
                <a:latin typeface="Meiryo" panose="020B0604030504040204" pitchFamily="34" charset="-128"/>
                <a:ea typeface="Meiryo" panose="020B0604030504040204" pitchFamily="34" charset="-128"/>
              </a:rPr>
              <a:t>,</a:t>
            </a:r>
            <a:r>
              <a:rPr lang="en-US" altLang="ja-JP" sz="2400" dirty="0" err="1">
                <a:solidFill>
                  <a:srgbClr val="7030A0"/>
                </a:solidFill>
                <a:latin typeface="Meiryo" panose="020B0604030504040204" pitchFamily="34" charset="-128"/>
                <a:ea typeface="Meiryo" panose="020B0604030504040204" pitchFamily="34" charset="-128"/>
              </a:rPr>
              <a:t>ゴール</a:t>
            </a:r>
            <a:r>
              <a:rPr lang="ja-JP" altLang="en-US" sz="2400">
                <a:solidFill>
                  <a:srgbClr val="7030A0"/>
                </a:solidFill>
                <a:latin typeface="Meiryo" panose="020B0604030504040204" pitchFamily="34" charset="-128"/>
                <a:ea typeface="Meiryo" panose="020B0604030504040204" pitchFamily="34" charset="-128"/>
              </a:rPr>
              <a:t>成功</a:t>
            </a:r>
            <a:r>
              <a:rPr lang="en-US" altLang="ja-JP" sz="2400" dirty="0">
                <a:solidFill>
                  <a:srgbClr val="7030A0"/>
                </a:solidFill>
                <a:latin typeface="Meiryo" panose="020B0604030504040204" pitchFamily="34" charset="-128"/>
                <a:ea typeface="Meiryo" panose="020B0604030504040204" pitchFamily="34" charset="-128"/>
              </a:rPr>
              <a:t>→</a:t>
            </a:r>
            <a:r>
              <a:rPr lang="ja-JP" altLang="en-US" sz="2400">
                <a:solidFill>
                  <a:srgbClr val="7030A0"/>
                </a:solidFill>
                <a:latin typeface="Meiryo" panose="020B0604030504040204" pitchFamily="34" charset="-128"/>
                <a:ea typeface="Meiryo" panose="020B0604030504040204" pitchFamily="34" charset="-128"/>
              </a:rPr>
              <a:t>紫</a:t>
            </a:r>
            <a:endParaRPr lang="en-US" altLang="ja-JP" sz="2400" dirty="0">
              <a:solidFill>
                <a:srgbClr val="7030A0"/>
              </a:solidFill>
              <a:latin typeface="Meiryo" panose="020B0604030504040204" pitchFamily="34" charset="-128"/>
              <a:ea typeface="Meiryo" panose="020B0604030504040204" pitchFamily="34" charset="-128"/>
            </a:endParaRPr>
          </a:p>
          <a:p>
            <a:endParaRPr lang="en-US" dirty="0">
              <a:latin typeface="Meiryo" panose="020B0604030504040204" pitchFamily="34" charset="-128"/>
              <a:ea typeface="Meiryo" panose="020B0604030504040204" pitchFamily="34" charset="-128"/>
            </a:endParaRPr>
          </a:p>
          <a:p>
            <a:endParaRPr lang="en-US" dirty="0">
              <a:latin typeface="Meiryo" panose="020B0604030504040204" pitchFamily="34" charset="-128"/>
              <a:ea typeface="Meiryo" panose="020B0604030504040204" pitchFamily="34" charset="-128"/>
            </a:endParaRPr>
          </a:p>
        </p:txBody>
      </p:sp>
      <p:pic>
        <p:nvPicPr>
          <p:cNvPr id="52" name="Picture 51">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4" name="Straight Connector 53">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0BAF111-6F71-9128-184B-B94FCEC9B03A}"/>
              </a:ext>
            </a:extLst>
          </p:cNvPr>
          <p:cNvSpPr txBox="1"/>
          <p:nvPr/>
        </p:nvSpPr>
        <p:spPr>
          <a:xfrm>
            <a:off x="8453513" y="2804158"/>
            <a:ext cx="2128436" cy="369332"/>
          </a:xfrm>
          <a:prstGeom prst="rect">
            <a:avLst/>
          </a:prstGeom>
          <a:noFill/>
        </p:spPr>
        <p:txBody>
          <a:bodyPr wrap="square" rtlCol="0">
            <a:spAutoFit/>
          </a:bodyPr>
          <a:lstStyle/>
          <a:p>
            <a:pPr algn="ctr"/>
            <a:r>
              <a:rPr kumimoji="1" lang="ja-JP" altLang="en-US" b="1"/>
              <a:t>図</a:t>
            </a:r>
            <a:r>
              <a:rPr kumimoji="1" lang="en-US" altLang="ja-JP" b="1" dirty="0"/>
              <a:t>1:</a:t>
            </a:r>
            <a:r>
              <a:rPr kumimoji="1" lang="ja-JP" altLang="en-US" b="1"/>
              <a:t>右肘の散布図</a:t>
            </a:r>
          </a:p>
        </p:txBody>
      </p:sp>
      <p:sp>
        <p:nvSpPr>
          <p:cNvPr id="5" name="テキスト ボックス 4">
            <a:extLst>
              <a:ext uri="{FF2B5EF4-FFF2-40B4-BE49-F238E27FC236}">
                <a16:creationId xmlns:a16="http://schemas.microsoft.com/office/drawing/2014/main" id="{3D68CB73-02F7-229C-9FC6-18C6F11131BC}"/>
              </a:ext>
            </a:extLst>
          </p:cNvPr>
          <p:cNvSpPr txBox="1"/>
          <p:nvPr/>
        </p:nvSpPr>
        <p:spPr>
          <a:xfrm>
            <a:off x="8536942" y="5774499"/>
            <a:ext cx="2119746" cy="369332"/>
          </a:xfrm>
          <a:prstGeom prst="rect">
            <a:avLst/>
          </a:prstGeom>
          <a:noFill/>
        </p:spPr>
        <p:txBody>
          <a:bodyPr wrap="square" rtlCol="0">
            <a:spAutoFit/>
          </a:bodyPr>
          <a:lstStyle/>
          <a:p>
            <a:r>
              <a:rPr kumimoji="1" lang="ja-JP" altLang="en-US" b="1"/>
              <a:t>図</a:t>
            </a:r>
            <a:r>
              <a:rPr kumimoji="1" lang="en-US" altLang="ja-JP" b="1" dirty="0"/>
              <a:t>2:</a:t>
            </a:r>
            <a:r>
              <a:rPr kumimoji="1" lang="ja-JP" altLang="en-US" b="1"/>
              <a:t>左肘の散布図</a:t>
            </a:r>
          </a:p>
        </p:txBody>
      </p:sp>
      <p:pic>
        <p:nvPicPr>
          <p:cNvPr id="9" name="図 8" descr="グラフ, 散布図&#10;&#10;AI によって生成されたコンテンツは間違っている可能性があります。">
            <a:extLst>
              <a:ext uri="{FF2B5EF4-FFF2-40B4-BE49-F238E27FC236}">
                <a16:creationId xmlns:a16="http://schemas.microsoft.com/office/drawing/2014/main" id="{2C3FA02A-2D0C-03BF-855F-3BFC30072FB9}"/>
              </a:ext>
            </a:extLst>
          </p:cNvPr>
          <p:cNvPicPr>
            <a:picLocks noChangeAspect="1"/>
          </p:cNvPicPr>
          <p:nvPr/>
        </p:nvPicPr>
        <p:blipFill>
          <a:blip r:embed="rId4"/>
          <a:stretch>
            <a:fillRect/>
          </a:stretch>
        </p:blipFill>
        <p:spPr>
          <a:xfrm>
            <a:off x="7761839" y="197722"/>
            <a:ext cx="3708000" cy="2555951"/>
          </a:xfrm>
          <a:prstGeom prst="rect">
            <a:avLst/>
          </a:prstGeom>
        </p:spPr>
      </p:pic>
      <p:pic>
        <p:nvPicPr>
          <p:cNvPr id="12" name="図 11" descr="グラフ, 散布図&#10;&#10;AI によって生成されたコンテンツは間違っている可能性があります。">
            <a:extLst>
              <a:ext uri="{FF2B5EF4-FFF2-40B4-BE49-F238E27FC236}">
                <a16:creationId xmlns:a16="http://schemas.microsoft.com/office/drawing/2014/main" id="{11058EAB-0DD2-8209-373F-00BA2821C7F0}"/>
              </a:ext>
            </a:extLst>
          </p:cNvPr>
          <p:cNvPicPr>
            <a:picLocks noChangeAspect="1"/>
          </p:cNvPicPr>
          <p:nvPr/>
        </p:nvPicPr>
        <p:blipFill>
          <a:blip r:embed="rId5"/>
          <a:stretch>
            <a:fillRect/>
          </a:stretch>
        </p:blipFill>
        <p:spPr>
          <a:xfrm>
            <a:off x="7761838" y="3201278"/>
            <a:ext cx="3754498" cy="2556000"/>
          </a:xfrm>
          <a:prstGeom prst="rect">
            <a:avLst/>
          </a:prstGeom>
        </p:spPr>
      </p:pic>
      <p:sp>
        <p:nvSpPr>
          <p:cNvPr id="14" name="正方形/長方形 13">
            <a:extLst>
              <a:ext uri="{FF2B5EF4-FFF2-40B4-BE49-F238E27FC236}">
                <a16:creationId xmlns:a16="http://schemas.microsoft.com/office/drawing/2014/main" id="{7A60945F-32D0-8816-97F5-0FD88D8CA807}"/>
              </a:ext>
            </a:extLst>
          </p:cNvPr>
          <p:cNvSpPr/>
          <p:nvPr/>
        </p:nvSpPr>
        <p:spPr>
          <a:xfrm>
            <a:off x="8274230" y="552538"/>
            <a:ext cx="1479370" cy="151060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16C4939-500A-40A7-7357-2128CA68614F}"/>
              </a:ext>
            </a:extLst>
          </p:cNvPr>
          <p:cNvSpPr/>
          <p:nvPr/>
        </p:nvSpPr>
        <p:spPr>
          <a:xfrm>
            <a:off x="9769115" y="1055870"/>
            <a:ext cx="1286812" cy="78468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4FE1AB2-78C4-AB6A-036B-107154D917EF}"/>
              </a:ext>
            </a:extLst>
          </p:cNvPr>
          <p:cNvSpPr/>
          <p:nvPr/>
        </p:nvSpPr>
        <p:spPr>
          <a:xfrm>
            <a:off x="8274229" y="3596446"/>
            <a:ext cx="1479371" cy="159651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5356788-9AD4-3C60-A03E-C9DED7644061}"/>
              </a:ext>
            </a:extLst>
          </p:cNvPr>
          <p:cNvSpPr/>
          <p:nvPr/>
        </p:nvSpPr>
        <p:spPr>
          <a:xfrm>
            <a:off x="9753601" y="3750153"/>
            <a:ext cx="1302326" cy="1113469"/>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5032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タイトル 1">
            <a:extLst>
              <a:ext uri="{FF2B5EF4-FFF2-40B4-BE49-F238E27FC236}">
                <a16:creationId xmlns:a16="http://schemas.microsoft.com/office/drawing/2014/main" id="{DD2EE8AB-FD25-1138-AE69-3B8142042108}"/>
              </a:ext>
            </a:extLst>
          </p:cNvPr>
          <p:cNvSpPr>
            <a:spLocks noGrp="1"/>
          </p:cNvSpPr>
          <p:nvPr>
            <p:ph type="title"/>
          </p:nvPr>
        </p:nvSpPr>
        <p:spPr>
          <a:xfrm>
            <a:off x="1451579" y="804519"/>
            <a:ext cx="5550357" cy="1049235"/>
          </a:xfrm>
        </p:spPr>
        <p:txBody>
          <a:bodyPr>
            <a:normAutofit/>
          </a:bodyPr>
          <a:lstStyle/>
          <a:p>
            <a:r>
              <a:rPr kumimoji="1" lang="ja-JP" altLang="en-US" sz="4400" b="1"/>
              <a:t>研究結果</a:t>
            </a:r>
            <a:r>
              <a:rPr lang="ja-JP" altLang="en-US" sz="4400" b="1"/>
              <a:t>２</a:t>
            </a:r>
            <a:endParaRPr kumimoji="1" lang="ja-JP" altLang="en-US" sz="4400" b="1"/>
          </a:p>
        </p:txBody>
      </p:sp>
      <p:sp>
        <p:nvSpPr>
          <p:cNvPr id="46" name="Rectangle 45">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ontent Placeholder 10">
            <a:extLst>
              <a:ext uri="{FF2B5EF4-FFF2-40B4-BE49-F238E27FC236}">
                <a16:creationId xmlns:a16="http://schemas.microsoft.com/office/drawing/2014/main" id="{C8C0A9CE-B20E-9A7D-EAFA-0DE26E10750A}"/>
              </a:ext>
            </a:extLst>
          </p:cNvPr>
          <p:cNvSpPr>
            <a:spLocks noGrp="1"/>
          </p:cNvSpPr>
          <p:nvPr>
            <p:ph idx="1"/>
          </p:nvPr>
        </p:nvSpPr>
        <p:spPr>
          <a:xfrm>
            <a:off x="1451579" y="2015732"/>
            <a:ext cx="6123113" cy="3450613"/>
          </a:xfrm>
        </p:spPr>
        <p:txBody>
          <a:bodyPr>
            <a:normAutofit/>
          </a:bodyPr>
          <a:lstStyle/>
          <a:p>
            <a:r>
              <a:rPr lang="en-US" dirty="0" err="1">
                <a:latin typeface="Meiryo" panose="020B0604030504040204" pitchFamily="34" charset="-128"/>
                <a:ea typeface="Meiryo" panose="020B0604030504040204" pitchFamily="34" charset="-128"/>
              </a:rPr>
              <a:t>利き手</a:t>
            </a:r>
            <a:r>
              <a:rPr lang="en-US" dirty="0">
                <a:latin typeface="Meiryo" panose="020B0604030504040204" pitchFamily="34" charset="-128"/>
                <a:ea typeface="Meiryo" panose="020B0604030504040204" pitchFamily="34" charset="-128"/>
              </a:rPr>
              <a:t>(</a:t>
            </a:r>
            <a:r>
              <a:rPr lang="en-US" dirty="0" err="1">
                <a:latin typeface="Meiryo" panose="020B0604030504040204" pitchFamily="34" charset="-128"/>
                <a:ea typeface="Meiryo" panose="020B0604030504040204" pitchFamily="34" charset="-128"/>
              </a:rPr>
              <a:t>右手</a:t>
            </a:r>
            <a:r>
              <a:rPr lang="en-US">
                <a:latin typeface="Meiryo" panose="020B0604030504040204" pitchFamily="34" charset="-128"/>
                <a:ea typeface="Meiryo" panose="020B0604030504040204" pitchFamily="34" charset="-128"/>
              </a:rPr>
              <a:t>)の数値は研究結果1に比べて大差はない</a:t>
            </a:r>
            <a:endParaRPr lang="en-US" dirty="0">
              <a:latin typeface="Meiryo" panose="020B0604030504040204" pitchFamily="34" charset="-128"/>
              <a:ea typeface="Meiryo" panose="020B0604030504040204" pitchFamily="34" charset="-128"/>
            </a:endParaRPr>
          </a:p>
          <a:p>
            <a:r>
              <a:rPr lang="en-US" dirty="0" err="1">
                <a:latin typeface="Meiryo" panose="020B0604030504040204" pitchFamily="34" charset="-128"/>
                <a:ea typeface="Meiryo" panose="020B0604030504040204" pitchFamily="34" charset="-128"/>
              </a:rPr>
              <a:t>安定性の違いの要因は</a:t>
            </a:r>
            <a:r>
              <a:rPr lang="en-US" dirty="0">
                <a:latin typeface="Meiryo" panose="020B0604030504040204" pitchFamily="34" charset="-128"/>
                <a:ea typeface="Meiryo" panose="020B0604030504040204" pitchFamily="34" charset="-128"/>
              </a:rPr>
              <a:t>？</a:t>
            </a:r>
          </a:p>
          <a:p>
            <a:pPr marL="0" indent="0">
              <a:buNone/>
            </a:pPr>
            <a:endParaRPr lang="en-US" dirty="0">
              <a:latin typeface="Meiryo" panose="020B0604030504040204" pitchFamily="34" charset="-128"/>
              <a:ea typeface="Meiryo" panose="020B0604030504040204" pitchFamily="34" charset="-128"/>
            </a:endParaRPr>
          </a:p>
          <a:p>
            <a:pPr marL="0" indent="0">
              <a:buNone/>
            </a:pPr>
            <a:endParaRPr lang="en-US" dirty="0"/>
          </a:p>
        </p:txBody>
      </p:sp>
      <p:pic>
        <p:nvPicPr>
          <p:cNvPr id="48" name="Picture 47">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1EB1F18-D326-F774-471B-8BAB021014AC}"/>
              </a:ext>
            </a:extLst>
          </p:cNvPr>
          <p:cNvSpPr txBox="1"/>
          <p:nvPr/>
        </p:nvSpPr>
        <p:spPr>
          <a:xfrm>
            <a:off x="8591478" y="2659186"/>
            <a:ext cx="2148943" cy="369332"/>
          </a:xfrm>
          <a:prstGeom prst="rect">
            <a:avLst/>
          </a:prstGeom>
          <a:noFill/>
        </p:spPr>
        <p:txBody>
          <a:bodyPr wrap="square" rtlCol="0">
            <a:spAutoFit/>
          </a:bodyPr>
          <a:lstStyle/>
          <a:p>
            <a:pPr algn="ctr"/>
            <a:r>
              <a:rPr kumimoji="1" lang="ja-JP" altLang="en-US" b="1"/>
              <a:t>図</a:t>
            </a:r>
            <a:r>
              <a:rPr kumimoji="1" lang="en-US" altLang="ja-JP" b="1" dirty="0"/>
              <a:t>3:</a:t>
            </a:r>
            <a:r>
              <a:rPr kumimoji="1" lang="ja-JP" altLang="en-US" b="1"/>
              <a:t>右肩の散布図</a:t>
            </a:r>
          </a:p>
        </p:txBody>
      </p:sp>
      <p:sp>
        <p:nvSpPr>
          <p:cNvPr id="8" name="テキスト ボックス 7">
            <a:extLst>
              <a:ext uri="{FF2B5EF4-FFF2-40B4-BE49-F238E27FC236}">
                <a16:creationId xmlns:a16="http://schemas.microsoft.com/office/drawing/2014/main" id="{C2635557-1878-EA3E-D3E3-ED009C3A540A}"/>
              </a:ext>
            </a:extLst>
          </p:cNvPr>
          <p:cNvSpPr txBox="1"/>
          <p:nvPr/>
        </p:nvSpPr>
        <p:spPr>
          <a:xfrm>
            <a:off x="8591478" y="5531180"/>
            <a:ext cx="2250840" cy="369332"/>
          </a:xfrm>
          <a:prstGeom prst="rect">
            <a:avLst/>
          </a:prstGeom>
          <a:noFill/>
        </p:spPr>
        <p:txBody>
          <a:bodyPr wrap="square" rtlCol="0">
            <a:spAutoFit/>
          </a:bodyPr>
          <a:lstStyle/>
          <a:p>
            <a:r>
              <a:rPr kumimoji="1" lang="ja-JP" altLang="en-US" b="1"/>
              <a:t>図</a:t>
            </a:r>
            <a:r>
              <a:rPr kumimoji="1" lang="en-US" altLang="ja-JP" b="1" dirty="0"/>
              <a:t>4:</a:t>
            </a:r>
            <a:r>
              <a:rPr kumimoji="1" lang="ja-JP" altLang="en-US" b="1"/>
              <a:t>右手首の散布図</a:t>
            </a:r>
          </a:p>
        </p:txBody>
      </p:sp>
      <p:pic>
        <p:nvPicPr>
          <p:cNvPr id="6" name="図 5" descr="グラフ, 散布図&#10;&#10;AI によって生成されたコンテンツは間違っている可能性があります。">
            <a:extLst>
              <a:ext uri="{FF2B5EF4-FFF2-40B4-BE49-F238E27FC236}">
                <a16:creationId xmlns:a16="http://schemas.microsoft.com/office/drawing/2014/main" id="{4EC0B663-AE75-CBDD-F5D7-E0C8B2FF584B}"/>
              </a:ext>
            </a:extLst>
          </p:cNvPr>
          <p:cNvPicPr>
            <a:picLocks noChangeAspect="1"/>
          </p:cNvPicPr>
          <p:nvPr/>
        </p:nvPicPr>
        <p:blipFill>
          <a:blip r:embed="rId4"/>
          <a:stretch>
            <a:fillRect/>
          </a:stretch>
        </p:blipFill>
        <p:spPr>
          <a:xfrm>
            <a:off x="8090405" y="168047"/>
            <a:ext cx="3699811" cy="2470558"/>
          </a:xfrm>
          <a:prstGeom prst="rect">
            <a:avLst/>
          </a:prstGeom>
        </p:spPr>
      </p:pic>
      <p:pic>
        <p:nvPicPr>
          <p:cNvPr id="10" name="図 9" descr="グラフ, 散布図&#10;&#10;AI によって生成されたコンテンツは間違っている可能性があります。">
            <a:extLst>
              <a:ext uri="{FF2B5EF4-FFF2-40B4-BE49-F238E27FC236}">
                <a16:creationId xmlns:a16="http://schemas.microsoft.com/office/drawing/2014/main" id="{EB9B668E-C4DE-896C-C88B-A862FD3CEF91}"/>
              </a:ext>
            </a:extLst>
          </p:cNvPr>
          <p:cNvPicPr>
            <a:picLocks noChangeAspect="1"/>
          </p:cNvPicPr>
          <p:nvPr/>
        </p:nvPicPr>
        <p:blipFill>
          <a:blip r:embed="rId5"/>
          <a:stretch>
            <a:fillRect/>
          </a:stretch>
        </p:blipFill>
        <p:spPr>
          <a:xfrm>
            <a:off x="8090405" y="2958956"/>
            <a:ext cx="3699811" cy="2448000"/>
          </a:xfrm>
          <a:prstGeom prst="rect">
            <a:avLst/>
          </a:prstGeom>
        </p:spPr>
      </p:pic>
      <p:sp>
        <p:nvSpPr>
          <p:cNvPr id="11" name="正方形/長方形 10">
            <a:extLst>
              <a:ext uri="{FF2B5EF4-FFF2-40B4-BE49-F238E27FC236}">
                <a16:creationId xmlns:a16="http://schemas.microsoft.com/office/drawing/2014/main" id="{EB300369-F619-192B-FEC1-549385F05BAC}"/>
              </a:ext>
            </a:extLst>
          </p:cNvPr>
          <p:cNvSpPr/>
          <p:nvPr/>
        </p:nvSpPr>
        <p:spPr>
          <a:xfrm>
            <a:off x="8663162" y="729586"/>
            <a:ext cx="1409093" cy="155602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3082AFC-45F7-A5C5-7958-1752DFE7DC67}"/>
              </a:ext>
            </a:extLst>
          </p:cNvPr>
          <p:cNvSpPr/>
          <p:nvPr/>
        </p:nvSpPr>
        <p:spPr>
          <a:xfrm>
            <a:off x="10072255" y="957487"/>
            <a:ext cx="1274618" cy="1005795"/>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9E9C5DF-35F6-1E27-B86C-089C085BB0B7}"/>
              </a:ext>
            </a:extLst>
          </p:cNvPr>
          <p:cNvSpPr/>
          <p:nvPr/>
        </p:nvSpPr>
        <p:spPr>
          <a:xfrm>
            <a:off x="8663162" y="3829483"/>
            <a:ext cx="1519626" cy="132440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25530D3-9DDD-8200-77E9-F8B2E497F651}"/>
              </a:ext>
            </a:extLst>
          </p:cNvPr>
          <p:cNvSpPr/>
          <p:nvPr/>
        </p:nvSpPr>
        <p:spPr>
          <a:xfrm>
            <a:off x="10183091" y="4103963"/>
            <a:ext cx="1330036" cy="68620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70125061"/>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8424</TotalTime>
  <Words>2372</Words>
  <Application>Microsoft Macintosh PowerPoint</Application>
  <PresentationFormat>ワイド画面</PresentationFormat>
  <Paragraphs>174</Paragraphs>
  <Slides>20</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MS PGothic</vt:lpstr>
      <vt:lpstr>Meiryo</vt:lpstr>
      <vt:lpstr>游ゴシック</vt:lpstr>
      <vt:lpstr>Arial</vt:lpstr>
      <vt:lpstr>Cambria Math</vt:lpstr>
      <vt:lpstr>Gill Sans MT</vt:lpstr>
      <vt:lpstr>ギャラリー</vt:lpstr>
      <vt:lpstr>卒業研究発表 バスケットボール技術向上に向けた 画像認識の研究と分析</vt:lpstr>
      <vt:lpstr>あらまし</vt:lpstr>
      <vt:lpstr>研究テーマの背景と目的</vt:lpstr>
      <vt:lpstr>研究方法</vt:lpstr>
      <vt:lpstr>研究内容１:データ収集</vt:lpstr>
      <vt:lpstr>研究内容２:姿勢推定</vt:lpstr>
      <vt:lpstr>研究内容３:角度計算</vt:lpstr>
      <vt:lpstr>研究結果１</vt:lpstr>
      <vt:lpstr>研究結果２</vt:lpstr>
      <vt:lpstr>考察１</vt:lpstr>
      <vt:lpstr>考察２</vt:lpstr>
      <vt:lpstr>まとめと今後の課題</vt:lpstr>
      <vt:lpstr>参考文献</vt:lpstr>
      <vt:lpstr>PowerPoint プレゼンテーション</vt:lpstr>
      <vt:lpstr>PowerPoint プレゼンテーション</vt:lpstr>
      <vt:lpstr>動画のフレーム化</vt:lpstr>
      <vt:lpstr>先行研究との違い</vt:lpstr>
      <vt:lpstr>ライブラリーの選定理由</vt:lpstr>
      <vt:lpstr>有効な画像とそうでない画像</vt:lpstr>
      <vt:lpstr>その他の研究結果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今泉太貴</dc:creator>
  <cp:lastModifiedBy>今泉太貴</cp:lastModifiedBy>
  <cp:revision>2</cp:revision>
  <cp:lastPrinted>2025-02-02T10:16:02Z</cp:lastPrinted>
  <dcterms:created xsi:type="dcterms:W3CDTF">2025-01-26T10:09:29Z</dcterms:created>
  <dcterms:modified xsi:type="dcterms:W3CDTF">2025-02-02T18:51:54Z</dcterms:modified>
</cp:coreProperties>
</file>