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2" r:id="rId5"/>
    <p:sldId id="280" r:id="rId6"/>
    <p:sldId id="275" r:id="rId7"/>
    <p:sldId id="277" r:id="rId8"/>
    <p:sldId id="278" r:id="rId9"/>
    <p:sldId id="279" r:id="rId10"/>
    <p:sldId id="260" r:id="rId11"/>
    <p:sldId id="270" r:id="rId12"/>
    <p:sldId id="271" r:id="rId13"/>
    <p:sldId id="261" r:id="rId14"/>
    <p:sldId id="262" r:id="rId15"/>
    <p:sldId id="281" r:id="rId16"/>
    <p:sldId id="282" r:id="rId17"/>
    <p:sldId id="285"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F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6"/>
    <p:restoredTop sz="96132"/>
  </p:normalViewPr>
  <p:slideViewPr>
    <p:cSldViewPr snapToGrid="0">
      <p:cViewPr varScale="1">
        <p:scale>
          <a:sx n="121" d="100"/>
          <a:sy n="121" d="100"/>
        </p:scale>
        <p:origin x="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880FE2-23EE-764F-B7B7-7A35CF6909F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511BE0E-61B7-BD48-8FBE-F4A66C76C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D0696CF-CABE-A0B3-6D79-A0D90D669A67}"/>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01801F04-9B09-2DCB-65F1-8921F8796A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138B65-681C-EA1E-B0DE-DDD81E245613}"/>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332971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1CB2DF-34AA-548A-10A8-DA7408EAB80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73B48B-8D77-C86A-5FFE-4B3AD42F852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17BD87-A505-3094-90DF-135D835892BE}"/>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9D351B0F-EC49-E085-A5DA-E7862F28D9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0B4EAE-4E7C-FE6E-0828-D28E8CD61583}"/>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372757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84C35C5-5E72-4A5B-36E0-CE9288FA545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2FF76F0-B7EF-F443-713A-4FC8ED928A1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4133BA-A328-8F9C-55C1-EB4F085129A4}"/>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AF691B26-DBA0-93AD-8F1E-47D316B752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18FDA8-51FB-58F6-65D3-DC3E88833FAE}"/>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30196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8C8AF1-111F-68DB-BABA-E603CBB2B46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B63DB6-5658-A391-BBFC-F73FE5CEFDE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490E72-F619-19E8-55E0-8FE81FFD9F6D}"/>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5535D3A0-5AEA-C74A-4C3F-7791D29EF5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D6F338-5292-AB4D-3A6A-792DDD355B59}"/>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187285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D86561-F48A-C6F7-828C-69EB558707E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6B7FFB-F56F-4566-A4EE-9B4FD6250A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35A741A-6E82-1BA7-CE06-E0415ECB0E3C}"/>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A89D30FB-B3E1-BF7C-B288-42AD03F92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B45B1D-389B-2C3B-7294-CAD0B840F711}"/>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5806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B3B7D-6F8D-18F5-18EF-FE16178447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B1F771-9E67-AE6F-0FC8-536B8116B17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D9364EA-C32F-541D-333A-973B77231FB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3174B3-B4F5-42D1-B254-9740C3E2F868}"/>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6" name="フッター プレースホルダー 5">
            <a:extLst>
              <a:ext uri="{FF2B5EF4-FFF2-40B4-BE49-F238E27FC236}">
                <a16:creationId xmlns:a16="http://schemas.microsoft.com/office/drawing/2014/main" id="{4A01B887-38B9-C960-36EE-D3B95B1B2F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317461-24D5-63B1-0FEF-D4C1FD203399}"/>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166404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C96EE5-A030-08EB-29E7-B23C4639BB1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DC21672-2BB9-D565-5CB8-5DF3D4027A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3E9C0B-052B-8D6C-E7E0-3623427F6D1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0D766A2-E1EF-8BEC-471F-9C38CE0E1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8BA7401-61A2-4482-8F9D-C6BE8BB496F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31D0F3C-EEC4-7BBC-9B17-F95492F2BEE3}"/>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8" name="フッター プレースホルダー 7">
            <a:extLst>
              <a:ext uri="{FF2B5EF4-FFF2-40B4-BE49-F238E27FC236}">
                <a16:creationId xmlns:a16="http://schemas.microsoft.com/office/drawing/2014/main" id="{2ECC8C3C-34BD-379A-D3D9-F63F36DE0E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C3BA8FE-911F-9F54-1E0E-C667B67F415B}"/>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212256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12F8A-913E-EEF8-6988-14EB3819008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6C94502-9E0A-2424-C12F-02248F7DBBAA}"/>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4" name="フッター プレースホルダー 3">
            <a:extLst>
              <a:ext uri="{FF2B5EF4-FFF2-40B4-BE49-F238E27FC236}">
                <a16:creationId xmlns:a16="http://schemas.microsoft.com/office/drawing/2014/main" id="{8D74CF5A-35D0-9C2C-E0F5-445D4E59716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7FBF3DA-4ECB-D774-E754-2C6045E38889}"/>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160871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1399EF9-0356-F634-3B3A-3CE0134F270B}"/>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3" name="フッター プレースホルダー 2">
            <a:extLst>
              <a:ext uri="{FF2B5EF4-FFF2-40B4-BE49-F238E27FC236}">
                <a16:creationId xmlns:a16="http://schemas.microsoft.com/office/drawing/2014/main" id="{39330B6F-FDB2-ED38-6022-221BE5BE26A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7B4212C-3027-5D41-E6EB-9AD89C6ED03D}"/>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380992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9868C6-3CEF-2AA5-3F9F-23896201FCA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4F02EE-0460-E6B9-1B1C-54E2507B5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469FA1-5C99-2C96-773B-423DF48F5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A1321F-07E7-BB26-3BBE-9B27E19B2965}"/>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6" name="フッター プレースホルダー 5">
            <a:extLst>
              <a:ext uri="{FF2B5EF4-FFF2-40B4-BE49-F238E27FC236}">
                <a16:creationId xmlns:a16="http://schemas.microsoft.com/office/drawing/2014/main" id="{ED87D09D-0A7E-AD5F-3A37-64DD94B067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11C23E5-B9C9-80AF-4098-7D6CC2FCFE02}"/>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266577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B08CE-AEA1-AE94-8C15-1940AEA5A41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AD58DE4-4B04-F161-B848-5F522CA0C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543A8C0-ADCF-02A4-B939-A13B2EADB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A169EC1-81D8-255D-67B4-F53460D39883}"/>
              </a:ext>
            </a:extLst>
          </p:cNvPr>
          <p:cNvSpPr>
            <a:spLocks noGrp="1"/>
          </p:cNvSpPr>
          <p:nvPr>
            <p:ph type="dt" sz="half" idx="10"/>
          </p:nvPr>
        </p:nvSpPr>
        <p:spPr/>
        <p:txBody>
          <a:bodyPr/>
          <a:lstStyle/>
          <a:p>
            <a:fld id="{EFD4EE01-C20D-B942-8ECD-5C4836426120}" type="datetimeFigureOut">
              <a:rPr kumimoji="1" lang="ja-JP" altLang="en-US" smtClean="0"/>
              <a:t>2025/1/27</a:t>
            </a:fld>
            <a:endParaRPr kumimoji="1" lang="ja-JP" altLang="en-US"/>
          </a:p>
        </p:txBody>
      </p:sp>
      <p:sp>
        <p:nvSpPr>
          <p:cNvPr id="6" name="フッター プレースホルダー 5">
            <a:extLst>
              <a:ext uri="{FF2B5EF4-FFF2-40B4-BE49-F238E27FC236}">
                <a16:creationId xmlns:a16="http://schemas.microsoft.com/office/drawing/2014/main" id="{4504F381-5F86-557C-7CB5-DC52903289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680691-502F-8A44-29E4-66806BB0D0BF}"/>
              </a:ext>
            </a:extLst>
          </p:cNvPr>
          <p:cNvSpPr>
            <a:spLocks noGrp="1"/>
          </p:cNvSpPr>
          <p:nvPr>
            <p:ph type="sldNum" sz="quarter" idx="12"/>
          </p:nvPr>
        </p:nvSpPr>
        <p:spPr/>
        <p:txBody>
          <a:body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104886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702D20D-FE7C-A802-F9D0-561BA2A41F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309B86-5E91-17B3-023A-C6D9E9C3F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479E46-C6CA-9333-3E95-ED19EE5FE0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D4EE01-C20D-B942-8ECD-5C4836426120}" type="datetimeFigureOut">
              <a:rPr kumimoji="1" lang="ja-JP" altLang="en-US" smtClean="0"/>
              <a:t>2025/1/27</a:t>
            </a:fld>
            <a:endParaRPr kumimoji="1" lang="ja-JP" altLang="en-US"/>
          </a:p>
        </p:txBody>
      </p:sp>
      <p:sp>
        <p:nvSpPr>
          <p:cNvPr id="5" name="フッター プレースホルダー 4">
            <a:extLst>
              <a:ext uri="{FF2B5EF4-FFF2-40B4-BE49-F238E27FC236}">
                <a16:creationId xmlns:a16="http://schemas.microsoft.com/office/drawing/2014/main" id="{B50E262A-3F13-E5A1-C085-7F0B5DD7D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ECE42E7-14E2-8294-41BD-7DDAB4BB1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171ABD-F39A-B742-866D-84205A41673E}" type="slidenum">
              <a:rPr kumimoji="1" lang="ja-JP" altLang="en-US" smtClean="0"/>
              <a:t>‹#›</a:t>
            </a:fld>
            <a:endParaRPr kumimoji="1" lang="ja-JP" altLang="en-US"/>
          </a:p>
        </p:txBody>
      </p:sp>
    </p:spTree>
    <p:extLst>
      <p:ext uri="{BB962C8B-B14F-4D97-AF65-F5344CB8AC3E}">
        <p14:creationId xmlns:p14="http://schemas.microsoft.com/office/powerpoint/2010/main" val="60311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xa.ac/ja/games/%E6%9D%B1%E6%96%B9%E9%9B%BB%E5%B9%BB%E6%99%AF/?v=0f177369a3b7" TargetMode="External"/><Relationship Id="rId2" Type="http://schemas.openxmlformats.org/officeDocument/2006/relationships/hyperlink" Target="https://www.ea.com/ja-jp/games/apex-legend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www.ea.com/ja-jp/games/apex-legends" TargetMode="External"/><Relationship Id="rId4" Type="http://schemas.openxmlformats.org/officeDocument/2006/relationships/hyperlink" Target="https://exa.ac/ja/games/%E6%9D%B1%E6%96%B9%E9%9B%BB%E5%B9%BB%E6%99%AF/?v=0f177369a3b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D5F15-BA08-7D9F-B5FD-7707141BCAEA}"/>
              </a:ext>
            </a:extLst>
          </p:cNvPr>
          <p:cNvSpPr>
            <a:spLocks noGrp="1"/>
          </p:cNvSpPr>
          <p:nvPr>
            <p:ph type="ctrTitle"/>
          </p:nvPr>
        </p:nvSpPr>
        <p:spPr/>
        <p:txBody>
          <a:bodyPr/>
          <a:lstStyle/>
          <a:p>
            <a:r>
              <a:rPr lang="ja-JP" altLang="ja-JP" sz="4000">
                <a:effectLst/>
                <a:ea typeface="ＭＳ Ｐゴシック" panose="020B0600070205080204" pitchFamily="34" charset="-128"/>
                <a:cs typeface="ＭＳ Ｐゴシック" panose="020B0600070205080204" pitchFamily="34" charset="-128"/>
              </a:rPr>
              <a:t>シューティングゲームにおける</a:t>
            </a:r>
            <a:br>
              <a:rPr lang="en-US" altLang="ja-JP" sz="4000" dirty="0">
                <a:effectLst/>
                <a:ea typeface="ＭＳ Ｐゴシック" panose="020B0600070205080204" pitchFamily="34" charset="-128"/>
                <a:cs typeface="ＭＳ Ｐゴシック" panose="020B0600070205080204" pitchFamily="34" charset="-128"/>
              </a:rPr>
            </a:br>
            <a:r>
              <a:rPr lang="ja-JP" altLang="ja-JP" sz="4000">
                <a:effectLst/>
                <a:ea typeface="ＭＳ Ｐゴシック" panose="020B0600070205080204" pitchFamily="34" charset="-128"/>
                <a:cs typeface="ＭＳ Ｐゴシック" panose="020B0600070205080204" pitchFamily="34" charset="-128"/>
              </a:rPr>
              <a:t>自律的武器選択アルゴリズム</a:t>
            </a:r>
            <a:br>
              <a:rPr lang="ja-JP" altLang="ja-JP" sz="18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endParaRPr kumimoji="1" lang="ja-JP" altLang="en-US"/>
          </a:p>
        </p:txBody>
      </p:sp>
      <p:sp>
        <p:nvSpPr>
          <p:cNvPr id="3" name="字幕 2">
            <a:extLst>
              <a:ext uri="{FF2B5EF4-FFF2-40B4-BE49-F238E27FC236}">
                <a16:creationId xmlns:a16="http://schemas.microsoft.com/office/drawing/2014/main" id="{83AA0E2D-92B9-E453-EF8D-78712AA2B54A}"/>
              </a:ext>
            </a:extLst>
          </p:cNvPr>
          <p:cNvSpPr>
            <a:spLocks noGrp="1"/>
          </p:cNvSpPr>
          <p:nvPr>
            <p:ph type="subTitle" idx="1"/>
          </p:nvPr>
        </p:nvSpPr>
        <p:spPr/>
        <p:txBody>
          <a:bodyPr/>
          <a:lstStyle/>
          <a:p>
            <a:r>
              <a:rPr kumimoji="1" lang="ja-JP" altLang="en-US">
                <a:latin typeface="+mj-lt"/>
                <a:ea typeface="MS PGothic" panose="020B0600070205080204" pitchFamily="34" charset="-128"/>
              </a:rPr>
              <a:t>情報論理工学研究室</a:t>
            </a:r>
            <a:endParaRPr kumimoji="1" lang="en-US" altLang="ja-JP" dirty="0">
              <a:latin typeface="+mj-lt"/>
              <a:ea typeface="MS PGothic" panose="020B0600070205080204" pitchFamily="34" charset="-128"/>
            </a:endParaRPr>
          </a:p>
          <a:p>
            <a:r>
              <a:rPr lang="en-US" altLang="ja-JP" dirty="0">
                <a:latin typeface="+mj-lt"/>
                <a:ea typeface="MS PGothic" panose="020B0600070205080204" pitchFamily="34" charset="-128"/>
              </a:rPr>
              <a:t>2110370255 </a:t>
            </a:r>
            <a:r>
              <a:rPr lang="ja-JP" altLang="en-US">
                <a:latin typeface="+mj-lt"/>
                <a:ea typeface="MS PGothic" panose="020B0600070205080204" pitchFamily="34" charset="-128"/>
              </a:rPr>
              <a:t>内田陸来</a:t>
            </a:r>
            <a:endParaRPr kumimoji="1" lang="ja-JP" altLang="en-US">
              <a:latin typeface="+mj-lt"/>
              <a:ea typeface="MS PGothic" panose="020B0600070205080204" pitchFamily="34" charset="-128"/>
            </a:endParaRPr>
          </a:p>
        </p:txBody>
      </p:sp>
    </p:spTree>
    <p:extLst>
      <p:ext uri="{BB962C8B-B14F-4D97-AF65-F5344CB8AC3E}">
        <p14:creationId xmlns:p14="http://schemas.microsoft.com/office/powerpoint/2010/main" val="116872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52B85-D346-376B-EC73-8F736C565CC9}"/>
              </a:ext>
            </a:extLst>
          </p:cNvPr>
          <p:cNvSpPr>
            <a:spLocks noGrp="1"/>
          </p:cNvSpPr>
          <p:nvPr>
            <p:ph type="title"/>
          </p:nvPr>
        </p:nvSpPr>
        <p:spPr>
          <a:xfrm>
            <a:off x="838200" y="18255"/>
            <a:ext cx="10515600" cy="1325563"/>
          </a:xfrm>
        </p:spPr>
        <p:txBody>
          <a:bodyPr/>
          <a:lstStyle/>
          <a:p>
            <a:r>
              <a:rPr kumimoji="1" lang="ja-JP" altLang="en-US"/>
              <a:t>結果</a:t>
            </a:r>
            <a:r>
              <a:rPr lang="en-US" altLang="ja-JP" dirty="0"/>
              <a:t>,</a:t>
            </a:r>
            <a:r>
              <a:rPr lang="ja-JP" altLang="en-US"/>
              <a:t>考察</a:t>
            </a:r>
            <a:endParaRPr kumimoji="1" lang="ja-JP" altLang="en-US"/>
          </a:p>
        </p:txBody>
      </p:sp>
      <p:pic>
        <p:nvPicPr>
          <p:cNvPr id="5" name="コンテンツ プレースホルダー 4" descr="グラフ&#10;&#10;自動的に生成された説明">
            <a:extLst>
              <a:ext uri="{FF2B5EF4-FFF2-40B4-BE49-F238E27FC236}">
                <a16:creationId xmlns:a16="http://schemas.microsoft.com/office/drawing/2014/main" id="{4B7775F5-1286-3BE7-970D-8EEDAA1A67A4}"/>
              </a:ext>
            </a:extLst>
          </p:cNvPr>
          <p:cNvPicPr>
            <a:picLocks noGrp="1" noChangeAspect="1"/>
          </p:cNvPicPr>
          <p:nvPr>
            <p:ph idx="1"/>
          </p:nvPr>
        </p:nvPicPr>
        <p:blipFill>
          <a:blip r:embed="rId2"/>
          <a:stretch>
            <a:fillRect/>
          </a:stretch>
        </p:blipFill>
        <p:spPr>
          <a:xfrm>
            <a:off x="2631152" y="1343818"/>
            <a:ext cx="6929695" cy="3456782"/>
          </a:xfrm>
        </p:spPr>
      </p:pic>
      <p:sp>
        <p:nvSpPr>
          <p:cNvPr id="7" name="テキスト ボックス 6">
            <a:extLst>
              <a:ext uri="{FF2B5EF4-FFF2-40B4-BE49-F238E27FC236}">
                <a16:creationId xmlns:a16="http://schemas.microsoft.com/office/drawing/2014/main" id="{AB8C1755-3E22-39BB-BE2A-2202AF5EF046}"/>
              </a:ext>
            </a:extLst>
          </p:cNvPr>
          <p:cNvSpPr txBox="1"/>
          <p:nvPr/>
        </p:nvSpPr>
        <p:spPr>
          <a:xfrm>
            <a:off x="838200" y="5098683"/>
            <a:ext cx="10515600" cy="461665"/>
          </a:xfrm>
          <a:prstGeom prst="rect">
            <a:avLst/>
          </a:prstGeom>
          <a:noFill/>
        </p:spPr>
        <p:txBody>
          <a:bodyPr wrap="square" rtlCol="0">
            <a:spAutoFit/>
          </a:bodyPr>
          <a:lstStyle/>
          <a:p>
            <a:r>
              <a:rPr lang="ja-JP" altLang="en-US" sz="2400" b="0" i="0">
                <a:effectLst/>
                <a:latin typeface="+mj-lt"/>
              </a:rPr>
              <a:t>一定のばらつきがあり</a:t>
            </a:r>
            <a:r>
              <a:rPr lang="en-US" altLang="ja-JP" sz="2400" b="0" i="0" dirty="0">
                <a:effectLst/>
                <a:latin typeface="+mj-lt"/>
              </a:rPr>
              <a:t>,</a:t>
            </a:r>
            <a:r>
              <a:rPr lang="ja-JP" altLang="en-US" sz="2400" b="0" i="0">
                <a:effectLst/>
                <a:latin typeface="+mj-lt"/>
              </a:rPr>
              <a:t>学習の進行に伴うスコアの明確な増加傾向はない</a:t>
            </a:r>
            <a:endParaRPr kumimoji="1" lang="ja-JP" altLang="en-US" sz="2400">
              <a:latin typeface="+mj-lt"/>
            </a:endParaRPr>
          </a:p>
        </p:txBody>
      </p:sp>
    </p:spTree>
    <p:extLst>
      <p:ext uri="{BB962C8B-B14F-4D97-AF65-F5344CB8AC3E}">
        <p14:creationId xmlns:p14="http://schemas.microsoft.com/office/powerpoint/2010/main" val="163474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52B85-D346-376B-EC73-8F736C565CC9}"/>
              </a:ext>
            </a:extLst>
          </p:cNvPr>
          <p:cNvSpPr>
            <a:spLocks noGrp="1"/>
          </p:cNvSpPr>
          <p:nvPr>
            <p:ph type="title"/>
          </p:nvPr>
        </p:nvSpPr>
        <p:spPr>
          <a:xfrm>
            <a:off x="838200" y="18255"/>
            <a:ext cx="10515600" cy="1325563"/>
          </a:xfrm>
        </p:spPr>
        <p:txBody>
          <a:bodyPr/>
          <a:lstStyle/>
          <a:p>
            <a:r>
              <a:rPr kumimoji="1" lang="ja-JP" altLang="en-US"/>
              <a:t>結果</a:t>
            </a:r>
            <a:r>
              <a:rPr lang="en-US" altLang="ja-JP" dirty="0"/>
              <a:t>,</a:t>
            </a:r>
            <a:r>
              <a:rPr lang="ja-JP" altLang="en-US"/>
              <a:t>考察</a:t>
            </a:r>
            <a:endParaRPr kumimoji="1" lang="ja-JP" altLang="en-US"/>
          </a:p>
        </p:txBody>
      </p:sp>
      <p:graphicFrame>
        <p:nvGraphicFramePr>
          <p:cNvPr id="4" name="コンテンツ プレースホルダー 3">
            <a:extLst>
              <a:ext uri="{FF2B5EF4-FFF2-40B4-BE49-F238E27FC236}">
                <a16:creationId xmlns:a16="http://schemas.microsoft.com/office/drawing/2014/main" id="{780FDC07-9F0B-99CA-8A18-28172C2B8171}"/>
              </a:ext>
            </a:extLst>
          </p:cNvPr>
          <p:cNvGraphicFramePr>
            <a:graphicFrameLocks noGrp="1"/>
          </p:cNvGraphicFramePr>
          <p:nvPr>
            <p:ph idx="1"/>
            <p:extLst>
              <p:ext uri="{D42A27DB-BD31-4B8C-83A1-F6EECF244321}">
                <p14:modId xmlns:p14="http://schemas.microsoft.com/office/powerpoint/2010/main" val="1832651680"/>
              </p:ext>
            </p:extLst>
          </p:nvPr>
        </p:nvGraphicFramePr>
        <p:xfrm>
          <a:off x="838200" y="4197943"/>
          <a:ext cx="5257800" cy="2468880"/>
        </p:xfrm>
        <a:graphic>
          <a:graphicData uri="http://schemas.openxmlformats.org/drawingml/2006/table">
            <a:tbl>
              <a:tblPr firstRow="1" firstCol="1" bandRow="1">
                <a:tableStyleId>{5940675A-B579-460E-94D1-54222C63F5DA}</a:tableStyleId>
              </a:tblPr>
              <a:tblGrid>
                <a:gridCol w="2103120">
                  <a:extLst>
                    <a:ext uri="{9D8B030D-6E8A-4147-A177-3AD203B41FA5}">
                      <a16:colId xmlns:a16="http://schemas.microsoft.com/office/drawing/2014/main" val="1928062110"/>
                    </a:ext>
                  </a:extLst>
                </a:gridCol>
                <a:gridCol w="1051560">
                  <a:extLst>
                    <a:ext uri="{9D8B030D-6E8A-4147-A177-3AD203B41FA5}">
                      <a16:colId xmlns:a16="http://schemas.microsoft.com/office/drawing/2014/main" val="812416266"/>
                    </a:ext>
                  </a:extLst>
                </a:gridCol>
                <a:gridCol w="1051560">
                  <a:extLst>
                    <a:ext uri="{9D8B030D-6E8A-4147-A177-3AD203B41FA5}">
                      <a16:colId xmlns:a16="http://schemas.microsoft.com/office/drawing/2014/main" val="3549340510"/>
                    </a:ext>
                  </a:extLst>
                </a:gridCol>
                <a:gridCol w="1051560">
                  <a:extLst>
                    <a:ext uri="{9D8B030D-6E8A-4147-A177-3AD203B41FA5}">
                      <a16:colId xmlns:a16="http://schemas.microsoft.com/office/drawing/2014/main" val="976939023"/>
                    </a:ext>
                  </a:extLst>
                </a:gridCol>
              </a:tblGrid>
              <a:tr h="254000">
                <a:tc>
                  <a:txBody>
                    <a:bodyPr/>
                    <a:lstStyle/>
                    <a:p>
                      <a:r>
                        <a:rPr lang="ja-JP" sz="1800" kern="100">
                          <a:effectLst/>
                          <a:latin typeface="+mj-lt"/>
                        </a:rPr>
                        <a:t>　</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r>
                        <a:rPr lang="ja-JP" sz="1800" kern="100">
                          <a:effectLst/>
                          <a:latin typeface="+mj-lt"/>
                        </a:rPr>
                        <a:t>通常弾</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r>
                        <a:rPr lang="ja-JP" sz="1800" kern="100">
                          <a:effectLst/>
                          <a:latin typeface="+mj-lt"/>
                        </a:rPr>
                        <a:t>スピード弾</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r>
                        <a:rPr lang="ja-JP" sz="1800" kern="100">
                          <a:effectLst/>
                          <a:latin typeface="+mj-lt"/>
                        </a:rPr>
                        <a:t>拡散弾</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extLst>
                  <a:ext uri="{0D108BD9-81ED-4DB2-BD59-A6C34878D82A}">
                    <a16:rowId xmlns:a16="http://schemas.microsoft.com/office/drawing/2014/main" val="2977591150"/>
                  </a:ext>
                </a:extLst>
              </a:tr>
              <a:tr h="254000">
                <a:tc>
                  <a:txBody>
                    <a:bodyPr/>
                    <a:lstStyle/>
                    <a:p>
                      <a:r>
                        <a:rPr lang="en-US" sz="1800" kern="100">
                          <a:effectLst/>
                          <a:latin typeface="+mj-lt"/>
                        </a:rPr>
                        <a:t>1</a:t>
                      </a:r>
                      <a:r>
                        <a:rPr lang="ja-JP" sz="1800" kern="100">
                          <a:effectLst/>
                          <a:latin typeface="+mj-lt"/>
                        </a:rPr>
                        <a:t>秒以内に倒した対象の数</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dirty="0">
                          <a:effectLst/>
                          <a:latin typeface="+mj-lt"/>
                        </a:rPr>
                        <a:t>2568</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a:effectLst/>
                          <a:latin typeface="+mj-lt"/>
                        </a:rPr>
                        <a:t>11642</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a:effectLst/>
                          <a:latin typeface="+mj-lt"/>
                        </a:rPr>
                        <a:t>3188</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extLst>
                  <a:ext uri="{0D108BD9-81ED-4DB2-BD59-A6C34878D82A}">
                    <a16:rowId xmlns:a16="http://schemas.microsoft.com/office/drawing/2014/main" val="714761122"/>
                  </a:ext>
                </a:extLst>
              </a:tr>
              <a:tr h="254000">
                <a:tc>
                  <a:txBody>
                    <a:bodyPr/>
                    <a:lstStyle/>
                    <a:p>
                      <a:r>
                        <a:rPr lang="ja-JP" sz="1800" kern="100">
                          <a:effectLst/>
                          <a:latin typeface="+mj-lt"/>
                        </a:rPr>
                        <a:t>倒した敵の数</a:t>
                      </a:r>
                      <a:r>
                        <a:rPr lang="en-US" sz="1800" kern="100">
                          <a:effectLst/>
                          <a:latin typeface="+mj-lt"/>
                        </a:rPr>
                        <a:t>(</a:t>
                      </a:r>
                      <a:r>
                        <a:rPr lang="ja-JP" sz="1800" kern="100">
                          <a:effectLst/>
                          <a:latin typeface="+mj-lt"/>
                        </a:rPr>
                        <a:t>敵</a:t>
                      </a:r>
                      <a:r>
                        <a:rPr lang="en-US" sz="1800" kern="100">
                          <a:effectLst/>
                          <a:latin typeface="+mj-lt"/>
                        </a:rPr>
                        <a:t>1)</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dirty="0">
                          <a:effectLst/>
                          <a:latin typeface="+mj-lt"/>
                        </a:rPr>
                        <a:t>41</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dirty="0">
                          <a:effectLst/>
                          <a:latin typeface="+mj-lt"/>
                        </a:rPr>
                        <a:t>174</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a:effectLst/>
                          <a:latin typeface="+mj-lt"/>
                        </a:rPr>
                        <a:t>35</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extLst>
                  <a:ext uri="{0D108BD9-81ED-4DB2-BD59-A6C34878D82A}">
                    <a16:rowId xmlns:a16="http://schemas.microsoft.com/office/drawing/2014/main" val="2423746702"/>
                  </a:ext>
                </a:extLst>
              </a:tr>
              <a:tr h="254000">
                <a:tc>
                  <a:txBody>
                    <a:bodyPr/>
                    <a:lstStyle/>
                    <a:p>
                      <a:r>
                        <a:rPr lang="ja-JP" sz="1800" kern="100">
                          <a:effectLst/>
                          <a:latin typeface="+mj-lt"/>
                        </a:rPr>
                        <a:t>倒した敵の数</a:t>
                      </a:r>
                      <a:r>
                        <a:rPr lang="en-US" sz="1800" kern="100">
                          <a:effectLst/>
                          <a:latin typeface="+mj-lt"/>
                        </a:rPr>
                        <a:t>(</a:t>
                      </a:r>
                      <a:r>
                        <a:rPr lang="ja-JP" sz="1800" kern="100">
                          <a:effectLst/>
                          <a:latin typeface="+mj-lt"/>
                        </a:rPr>
                        <a:t>敵</a:t>
                      </a:r>
                      <a:r>
                        <a:rPr lang="en-US" sz="1800" kern="100">
                          <a:effectLst/>
                          <a:latin typeface="+mj-lt"/>
                        </a:rPr>
                        <a:t>2)</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a:effectLst/>
                          <a:latin typeface="+mj-lt"/>
                        </a:rPr>
                        <a:t>5</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dirty="0">
                          <a:effectLst/>
                          <a:latin typeface="+mj-lt"/>
                        </a:rPr>
                        <a:t>10</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dirty="0">
                          <a:effectLst/>
                          <a:latin typeface="+mj-lt"/>
                        </a:rPr>
                        <a:t>2</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extLst>
                  <a:ext uri="{0D108BD9-81ED-4DB2-BD59-A6C34878D82A}">
                    <a16:rowId xmlns:a16="http://schemas.microsoft.com/office/drawing/2014/main" val="1275837941"/>
                  </a:ext>
                </a:extLst>
              </a:tr>
              <a:tr h="254000">
                <a:tc>
                  <a:txBody>
                    <a:bodyPr/>
                    <a:lstStyle/>
                    <a:p>
                      <a:r>
                        <a:rPr lang="ja-JP" sz="1800" kern="100">
                          <a:effectLst/>
                          <a:latin typeface="+mj-lt"/>
                        </a:rPr>
                        <a:t>倒した敵の数</a:t>
                      </a:r>
                      <a:r>
                        <a:rPr lang="en-US" sz="1800" kern="100">
                          <a:effectLst/>
                          <a:latin typeface="+mj-lt"/>
                        </a:rPr>
                        <a:t>(</a:t>
                      </a:r>
                      <a:r>
                        <a:rPr lang="ja-JP" sz="1800" kern="100">
                          <a:effectLst/>
                          <a:latin typeface="+mj-lt"/>
                        </a:rPr>
                        <a:t>敵</a:t>
                      </a:r>
                      <a:r>
                        <a:rPr lang="en-US" sz="1800" kern="100">
                          <a:effectLst/>
                          <a:latin typeface="+mj-lt"/>
                        </a:rPr>
                        <a:t>3)</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a:effectLst/>
                          <a:latin typeface="+mj-lt"/>
                        </a:rPr>
                        <a:t>0</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a:effectLst/>
                          <a:latin typeface="+mj-lt"/>
                        </a:rPr>
                        <a:t>0</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dirty="0">
                          <a:effectLst/>
                          <a:latin typeface="+mj-lt"/>
                        </a:rPr>
                        <a:t>0</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extLst>
                  <a:ext uri="{0D108BD9-81ED-4DB2-BD59-A6C34878D82A}">
                    <a16:rowId xmlns:a16="http://schemas.microsoft.com/office/drawing/2014/main" val="4163655994"/>
                  </a:ext>
                </a:extLst>
              </a:tr>
              <a:tr h="254000">
                <a:tc>
                  <a:txBody>
                    <a:bodyPr/>
                    <a:lstStyle/>
                    <a:p>
                      <a:r>
                        <a:rPr lang="ja-JP" sz="1800" kern="100">
                          <a:effectLst/>
                          <a:latin typeface="+mj-lt"/>
                        </a:rPr>
                        <a:t>撃ち落とした敵の近い弾の数</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a:effectLst/>
                          <a:latin typeface="+mj-lt"/>
                        </a:rPr>
                        <a:t>373</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a:effectLst/>
                          <a:latin typeface="+mj-lt"/>
                        </a:rPr>
                        <a:t>4330</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tc>
                  <a:txBody>
                    <a:bodyPr/>
                    <a:lstStyle/>
                    <a:p>
                      <a:pPr algn="r"/>
                      <a:r>
                        <a:rPr lang="en-US" sz="1800" kern="100" dirty="0">
                          <a:effectLst/>
                          <a:latin typeface="+mj-lt"/>
                        </a:rPr>
                        <a:t>383</a:t>
                      </a:r>
                      <a:endParaRPr lang="ja-JP" sz="1800">
                        <a:effectLst/>
                        <a:latin typeface="+mj-lt"/>
                        <a:ea typeface="ＭＳ Ｐゴシック" panose="020B0600070205080204" pitchFamily="34" charset="-128"/>
                        <a:cs typeface="ＭＳ Ｐゴシック" panose="020B0600070205080204" pitchFamily="34" charset="-128"/>
                      </a:endParaRPr>
                    </a:p>
                  </a:txBody>
                  <a:tcPr marL="62865" marR="62865" marT="0" marB="0" anchor="ctr"/>
                </a:tc>
                <a:extLst>
                  <a:ext uri="{0D108BD9-81ED-4DB2-BD59-A6C34878D82A}">
                    <a16:rowId xmlns:a16="http://schemas.microsoft.com/office/drawing/2014/main" val="1672673450"/>
                  </a:ext>
                </a:extLst>
              </a:tr>
            </a:tbl>
          </a:graphicData>
        </a:graphic>
      </p:graphicFrame>
      <p:pic>
        <p:nvPicPr>
          <p:cNvPr id="6" name="図 5" descr="グラフ, 棒グラフ, ヒストグラム&#10;&#10;自動的に生成された説明">
            <a:extLst>
              <a:ext uri="{FF2B5EF4-FFF2-40B4-BE49-F238E27FC236}">
                <a16:creationId xmlns:a16="http://schemas.microsoft.com/office/drawing/2014/main" id="{12FDB161-E473-5253-3E20-B1FDC18D9BDF}"/>
              </a:ext>
            </a:extLst>
          </p:cNvPr>
          <p:cNvPicPr>
            <a:picLocks noChangeAspect="1"/>
          </p:cNvPicPr>
          <p:nvPr/>
        </p:nvPicPr>
        <p:blipFill>
          <a:blip r:embed="rId2"/>
          <a:stretch>
            <a:fillRect/>
          </a:stretch>
        </p:blipFill>
        <p:spPr>
          <a:xfrm>
            <a:off x="838200" y="1343818"/>
            <a:ext cx="3403600" cy="2713015"/>
          </a:xfrm>
          <a:prstGeom prst="rect">
            <a:avLst/>
          </a:prstGeom>
        </p:spPr>
      </p:pic>
      <p:sp>
        <p:nvSpPr>
          <p:cNvPr id="7" name="テキスト ボックス 6">
            <a:extLst>
              <a:ext uri="{FF2B5EF4-FFF2-40B4-BE49-F238E27FC236}">
                <a16:creationId xmlns:a16="http://schemas.microsoft.com/office/drawing/2014/main" id="{48E259E8-2629-5C57-E11C-38DF90AFD09D}"/>
              </a:ext>
            </a:extLst>
          </p:cNvPr>
          <p:cNvSpPr txBox="1"/>
          <p:nvPr/>
        </p:nvSpPr>
        <p:spPr>
          <a:xfrm>
            <a:off x="6502400" y="1219178"/>
            <a:ext cx="4851400" cy="5447645"/>
          </a:xfrm>
          <a:prstGeom prst="rect">
            <a:avLst/>
          </a:prstGeom>
          <a:noFill/>
        </p:spPr>
        <p:txBody>
          <a:bodyPr wrap="square" rtlCol="0">
            <a:spAutoFit/>
          </a:bodyPr>
          <a:lstStyle/>
          <a:p>
            <a:endParaRPr lang="en-US" altLang="ja-JP" sz="2400" b="0" i="0" dirty="0">
              <a:effectLst/>
              <a:latin typeface="Arial" panose="020B0604020202020204" pitchFamily="34" charset="0"/>
            </a:endParaRPr>
          </a:p>
          <a:p>
            <a:endParaRPr lang="en-US" altLang="ja-JP" sz="2400" dirty="0">
              <a:latin typeface="Arial" panose="020B0604020202020204" pitchFamily="34" charset="0"/>
            </a:endParaRPr>
          </a:p>
          <a:p>
            <a:r>
              <a:rPr lang="ja-JP" altLang="en-US" sz="2400" b="0" i="0">
                <a:effectLst/>
                <a:latin typeface="+mj-lt"/>
              </a:rPr>
              <a:t>スピード弾の使用時間が他の弾種と比較して明らかに短い</a:t>
            </a:r>
            <a:endParaRPr lang="en-US" altLang="ja-JP" sz="2400" b="0" i="0" dirty="0">
              <a:effectLst/>
              <a:latin typeface="+mj-lt"/>
            </a:endParaRPr>
          </a:p>
          <a:p>
            <a:endParaRPr lang="en-US" altLang="ja-JP" sz="2400" dirty="0">
              <a:latin typeface="+mj-lt"/>
            </a:endParaRPr>
          </a:p>
          <a:p>
            <a:r>
              <a:rPr lang="ja-JP" altLang="en-US" sz="2400" b="0" i="0">
                <a:effectLst/>
                <a:latin typeface="+mj-lt"/>
              </a:rPr>
              <a:t>スピード弾は全ての評価指標において最も高い効果を発揮</a:t>
            </a:r>
            <a:br>
              <a:rPr lang="ja-JP" altLang="en-US" sz="2400">
                <a:latin typeface="+mj-lt"/>
              </a:rPr>
            </a:br>
            <a:endParaRPr lang="en-US" altLang="ja-JP" sz="2400" dirty="0">
              <a:latin typeface="+mj-lt"/>
            </a:endParaRPr>
          </a:p>
          <a:p>
            <a:pPr algn="ctr"/>
            <a:r>
              <a:rPr lang="ja-JP" altLang="en-US" sz="2400">
                <a:latin typeface="+mj-lt"/>
              </a:rPr>
              <a:t>↓</a:t>
            </a:r>
            <a:endParaRPr lang="en-US" altLang="ja-JP" sz="2400" dirty="0">
              <a:latin typeface="+mj-lt"/>
            </a:endParaRPr>
          </a:p>
          <a:p>
            <a:endParaRPr lang="en-US" altLang="ja-JP" sz="2400" b="0" i="0" dirty="0">
              <a:effectLst/>
              <a:latin typeface="+mj-lt"/>
            </a:endParaRPr>
          </a:p>
          <a:p>
            <a:r>
              <a:rPr lang="en" altLang="ja-JP" sz="2400" b="0" i="0" dirty="0">
                <a:effectLst/>
                <a:latin typeface="+mj-lt"/>
              </a:rPr>
              <a:t>AI </a:t>
            </a:r>
            <a:r>
              <a:rPr lang="ja-JP" altLang="en-US" sz="2400" b="0" i="0">
                <a:effectLst/>
                <a:latin typeface="+mj-lt"/>
              </a:rPr>
              <a:t>が報酬の増加と敵や敵弾の撃破の関連性を十分に学習できていない</a:t>
            </a:r>
            <a:endParaRPr lang="en-US" altLang="ja-JP" sz="2400" b="0" i="0" dirty="0">
              <a:effectLst/>
              <a:latin typeface="+mj-lt"/>
            </a:endParaRPr>
          </a:p>
          <a:p>
            <a:endParaRPr kumimoji="1" lang="en-US" altLang="ja-JP" dirty="0">
              <a:latin typeface="+mj-lt"/>
            </a:endParaRPr>
          </a:p>
          <a:p>
            <a:endParaRPr kumimoji="1" lang="ja-JP" altLang="en-US"/>
          </a:p>
        </p:txBody>
      </p:sp>
      <p:sp>
        <p:nvSpPr>
          <p:cNvPr id="10" name="テキスト ボックス 9">
            <a:extLst>
              <a:ext uri="{FF2B5EF4-FFF2-40B4-BE49-F238E27FC236}">
                <a16:creationId xmlns:a16="http://schemas.microsoft.com/office/drawing/2014/main" id="{919FD5DE-0BA3-E6A5-BA18-7807617A4823}"/>
              </a:ext>
            </a:extLst>
          </p:cNvPr>
          <p:cNvSpPr txBox="1"/>
          <p:nvPr/>
        </p:nvSpPr>
        <p:spPr>
          <a:xfrm>
            <a:off x="4241800" y="1951672"/>
            <a:ext cx="1981200" cy="1754326"/>
          </a:xfrm>
          <a:prstGeom prst="rect">
            <a:avLst/>
          </a:prstGeom>
          <a:noFill/>
        </p:spPr>
        <p:txBody>
          <a:bodyPr wrap="square" rtlCol="0">
            <a:spAutoFit/>
          </a:bodyPr>
          <a:lstStyle/>
          <a:p>
            <a:r>
              <a:rPr lang="ja-JP" altLang="en-US">
                <a:latin typeface="+mj-lt"/>
              </a:rPr>
              <a:t>水色</a:t>
            </a:r>
            <a:r>
              <a:rPr lang="en-US" altLang="ja-JP" dirty="0">
                <a:latin typeface="+mj-lt"/>
              </a:rPr>
              <a:t>…</a:t>
            </a:r>
            <a:r>
              <a:rPr lang="ja-JP" altLang="en-US">
                <a:latin typeface="+mj-lt"/>
              </a:rPr>
              <a:t>拡散弾</a:t>
            </a:r>
            <a:endParaRPr kumimoji="1" lang="ja-JP" altLang="en-US">
              <a:latin typeface="+mj-lt"/>
            </a:endParaRPr>
          </a:p>
          <a:p>
            <a:endParaRPr lang="en-US" altLang="ja-JP" dirty="0">
              <a:latin typeface="+mj-lt"/>
            </a:endParaRPr>
          </a:p>
          <a:p>
            <a:r>
              <a:rPr lang="ja-JP" altLang="en-US">
                <a:latin typeface="+mj-lt"/>
              </a:rPr>
              <a:t>紫</a:t>
            </a:r>
            <a:r>
              <a:rPr lang="en-US" altLang="ja-JP" dirty="0">
                <a:latin typeface="+mj-lt"/>
              </a:rPr>
              <a:t>…</a:t>
            </a:r>
            <a:r>
              <a:rPr lang="ja-JP" altLang="en-US">
                <a:latin typeface="+mj-lt"/>
              </a:rPr>
              <a:t>スピード弾</a:t>
            </a:r>
            <a:endParaRPr lang="en-US" altLang="ja-JP" dirty="0">
              <a:latin typeface="+mj-lt"/>
            </a:endParaRPr>
          </a:p>
          <a:p>
            <a:endParaRPr lang="en-US" altLang="ja-JP" dirty="0">
              <a:latin typeface="+mj-lt"/>
            </a:endParaRPr>
          </a:p>
          <a:p>
            <a:r>
              <a:rPr lang="ja-JP" altLang="en-US">
                <a:latin typeface="+mj-lt"/>
              </a:rPr>
              <a:t>黄緑</a:t>
            </a:r>
            <a:r>
              <a:rPr lang="en-US" altLang="ja-JP" dirty="0">
                <a:latin typeface="+mj-lt"/>
              </a:rPr>
              <a:t>…</a:t>
            </a:r>
            <a:r>
              <a:rPr lang="ja-JP" altLang="en-US">
                <a:latin typeface="+mj-lt"/>
              </a:rPr>
              <a:t>普通弾</a:t>
            </a:r>
            <a:endParaRPr lang="en-US" altLang="ja-JP" dirty="0">
              <a:latin typeface="+mj-lt"/>
            </a:endParaRPr>
          </a:p>
          <a:p>
            <a:endParaRPr lang="en-US" altLang="ja-JP" dirty="0"/>
          </a:p>
        </p:txBody>
      </p:sp>
    </p:spTree>
    <p:extLst>
      <p:ext uri="{BB962C8B-B14F-4D97-AF65-F5344CB8AC3E}">
        <p14:creationId xmlns:p14="http://schemas.microsoft.com/office/powerpoint/2010/main" val="79501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52B85-D346-376B-EC73-8F736C565CC9}"/>
              </a:ext>
            </a:extLst>
          </p:cNvPr>
          <p:cNvSpPr>
            <a:spLocks noGrp="1"/>
          </p:cNvSpPr>
          <p:nvPr>
            <p:ph type="title"/>
          </p:nvPr>
        </p:nvSpPr>
        <p:spPr>
          <a:xfrm>
            <a:off x="838200" y="18255"/>
            <a:ext cx="10515600" cy="1325563"/>
          </a:xfrm>
        </p:spPr>
        <p:txBody>
          <a:bodyPr/>
          <a:lstStyle/>
          <a:p>
            <a:r>
              <a:rPr kumimoji="1" lang="ja-JP" altLang="en-US"/>
              <a:t>結果</a:t>
            </a:r>
            <a:r>
              <a:rPr lang="en-US" altLang="ja-JP" dirty="0"/>
              <a:t>,</a:t>
            </a:r>
            <a:r>
              <a:rPr lang="ja-JP" altLang="en-US"/>
              <a:t>考察</a:t>
            </a:r>
            <a:endParaRPr kumimoji="1" lang="ja-JP" altLang="en-US"/>
          </a:p>
        </p:txBody>
      </p:sp>
      <p:pic>
        <p:nvPicPr>
          <p:cNvPr id="5" name="コンテンツ プレースホルダー 4" descr="グラフ, 折れ線グラフ&#10;&#10;自動的に生成された説明">
            <a:extLst>
              <a:ext uri="{FF2B5EF4-FFF2-40B4-BE49-F238E27FC236}">
                <a16:creationId xmlns:a16="http://schemas.microsoft.com/office/drawing/2014/main" id="{9251E3FF-9F9B-80BC-85A7-6C57BE5CB561}"/>
              </a:ext>
            </a:extLst>
          </p:cNvPr>
          <p:cNvPicPr>
            <a:picLocks noGrp="1" noChangeAspect="1"/>
          </p:cNvPicPr>
          <p:nvPr>
            <p:ph idx="1"/>
          </p:nvPr>
        </p:nvPicPr>
        <p:blipFill>
          <a:blip r:embed="rId2"/>
          <a:stretch>
            <a:fillRect/>
          </a:stretch>
        </p:blipFill>
        <p:spPr>
          <a:xfrm>
            <a:off x="838200" y="1343819"/>
            <a:ext cx="5257800" cy="3160506"/>
          </a:xfrm>
        </p:spPr>
      </p:pic>
      <p:sp>
        <p:nvSpPr>
          <p:cNvPr id="6" name="テキスト ボックス 5">
            <a:extLst>
              <a:ext uri="{FF2B5EF4-FFF2-40B4-BE49-F238E27FC236}">
                <a16:creationId xmlns:a16="http://schemas.microsoft.com/office/drawing/2014/main" id="{976CF1C2-E147-A4D1-55F0-D71221E8FB1A}"/>
              </a:ext>
            </a:extLst>
          </p:cNvPr>
          <p:cNvSpPr txBox="1"/>
          <p:nvPr/>
        </p:nvSpPr>
        <p:spPr>
          <a:xfrm>
            <a:off x="6832600" y="1343818"/>
            <a:ext cx="4521200" cy="5262979"/>
          </a:xfrm>
          <a:prstGeom prst="rect">
            <a:avLst/>
          </a:prstGeom>
          <a:noFill/>
        </p:spPr>
        <p:txBody>
          <a:bodyPr wrap="square" rtlCol="0">
            <a:spAutoFit/>
          </a:bodyPr>
          <a:lstStyle/>
          <a:p>
            <a:r>
              <a:rPr lang="ja-JP" altLang="en-US" sz="2400" b="0" i="0">
                <a:effectLst/>
                <a:latin typeface="+mj-lt"/>
              </a:rPr>
              <a:t>スコアが高い</a:t>
            </a:r>
            <a:r>
              <a:rPr lang="ja-JP" altLang="en-US" sz="2400">
                <a:latin typeface="+mj-lt"/>
              </a:rPr>
              <a:t>時</a:t>
            </a:r>
            <a:r>
              <a:rPr lang="en-US" altLang="ja-JP" sz="2400" dirty="0">
                <a:latin typeface="+mj-lt"/>
              </a:rPr>
              <a:t>,</a:t>
            </a:r>
            <a:r>
              <a:rPr lang="ja-JP" altLang="en-US" sz="2400" b="0" i="0">
                <a:effectLst/>
                <a:latin typeface="+mj-lt"/>
              </a:rPr>
              <a:t>多いエリアに自機がいる時間の割合が低くなる傾向がある</a:t>
            </a:r>
            <a:br>
              <a:rPr lang="en-US" altLang="ja-JP" sz="2400" b="0" i="0" dirty="0">
                <a:effectLst/>
                <a:latin typeface="+mj-lt"/>
              </a:rPr>
            </a:br>
            <a:br>
              <a:rPr lang="en-US" altLang="ja-JP" sz="2400" dirty="0">
                <a:latin typeface="+mj-lt"/>
              </a:rPr>
            </a:br>
            <a:r>
              <a:rPr lang="ja-JP" altLang="en-US" sz="2400">
                <a:latin typeface="+mj-lt"/>
              </a:rPr>
              <a:t>しかし</a:t>
            </a:r>
            <a:r>
              <a:rPr lang="en-US" altLang="ja-JP" sz="2400" dirty="0">
                <a:latin typeface="+mj-lt"/>
              </a:rPr>
              <a:t>…</a:t>
            </a:r>
            <a:br>
              <a:rPr lang="en-US" altLang="ja-JP" sz="2400" dirty="0">
                <a:latin typeface="+mj-lt"/>
              </a:rPr>
            </a:br>
            <a:br>
              <a:rPr lang="ja-JP" altLang="en-US" sz="2400" b="0" i="0">
                <a:effectLst/>
                <a:latin typeface="+mj-lt"/>
              </a:rPr>
            </a:br>
            <a:r>
              <a:rPr lang="ja-JP" altLang="en-US" sz="2400" b="0" i="0">
                <a:effectLst/>
                <a:latin typeface="+mj-lt"/>
              </a:rPr>
              <a:t>グラフ全体の傾向はばらつき</a:t>
            </a:r>
            <a:r>
              <a:rPr lang="en-US" altLang="ja-JP" sz="2400" b="0" i="0" dirty="0">
                <a:effectLst/>
                <a:latin typeface="+mj-lt"/>
              </a:rPr>
              <a:t>,</a:t>
            </a:r>
            <a:r>
              <a:rPr lang="ja-JP" altLang="en-US" sz="2400" b="0" i="0">
                <a:effectLst/>
                <a:latin typeface="+mj-lt"/>
              </a:rPr>
              <a:t>スコアおよび割合のどちらも安定がない</a:t>
            </a:r>
            <a:br>
              <a:rPr lang="en-US" altLang="ja-JP" sz="2400" dirty="0">
                <a:latin typeface="+mj-lt"/>
              </a:rPr>
            </a:br>
            <a:r>
              <a:rPr lang="ja-JP" altLang="en-US" sz="2400">
                <a:latin typeface="+mj-lt"/>
              </a:rPr>
              <a:t>　　　　　　　↓</a:t>
            </a:r>
            <a:br>
              <a:rPr lang="en-US" altLang="ja-JP" sz="2400" dirty="0">
                <a:latin typeface="+mj-lt"/>
              </a:rPr>
            </a:br>
            <a:endParaRPr lang="en-US" altLang="ja-JP" sz="2400" dirty="0">
              <a:latin typeface="+mj-lt"/>
            </a:endParaRPr>
          </a:p>
          <a:p>
            <a:r>
              <a:rPr lang="ja-JP" altLang="en-US" sz="2400" b="0" i="0">
                <a:effectLst/>
                <a:latin typeface="+mj-lt"/>
              </a:rPr>
              <a:t>報酬の増加と敵弾の回避行動との関連性を</a:t>
            </a:r>
            <a:r>
              <a:rPr lang="en" altLang="ja-JP" sz="2400" b="0" i="0" dirty="0">
                <a:effectLst/>
                <a:latin typeface="+mj-lt"/>
              </a:rPr>
              <a:t>AI </a:t>
            </a:r>
            <a:r>
              <a:rPr lang="ja-JP" altLang="en-US" sz="2400" b="0" i="0">
                <a:effectLst/>
                <a:latin typeface="+mj-lt"/>
              </a:rPr>
              <a:t>が十分に学習できていない</a:t>
            </a:r>
            <a:endParaRPr kumimoji="1" lang="ja-JP" altLang="en-US" sz="2400">
              <a:latin typeface="+mj-lt"/>
            </a:endParaRPr>
          </a:p>
        </p:txBody>
      </p:sp>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8309BC2D-5551-F550-251E-03E7BC395681}"/>
                  </a:ext>
                </a:extLst>
              </p:cNvPr>
              <p:cNvSpPr txBox="1"/>
              <p:nvPr/>
            </p:nvSpPr>
            <p:spPr>
              <a:xfrm>
                <a:off x="581572" y="4840855"/>
                <a:ext cx="5771055" cy="67332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ja-JP" altLang="en-US" i="1" smtClean="0">
                          <a:latin typeface="Cambria Math" panose="02040503050406030204" pitchFamily="18" charset="0"/>
                        </a:rPr>
                        <m:t>エリアの割合</m:t>
                      </m:r>
                      <m:r>
                        <a:rPr kumimoji="1" lang="en-US" altLang="ja-JP" b="0" i="1" smtClean="0">
                          <a:latin typeface="Cambria Math" panose="02040503050406030204" pitchFamily="18" charset="0"/>
                        </a:rPr>
                        <m:t>=</m:t>
                      </m:r>
                      <m:f>
                        <m:fPr>
                          <m:ctrlPr>
                            <a:rPr kumimoji="1" lang="en-US" altLang="ja-JP" i="1" smtClean="0">
                              <a:latin typeface="Cambria Math" panose="02040503050406030204" pitchFamily="18" charset="0"/>
                            </a:rPr>
                          </m:ctrlPr>
                        </m:fPr>
                        <m:num>
                          <m:r>
                            <a:rPr lang="ja-JP" altLang="en-US" i="1">
                              <a:latin typeface="Cambria Math" panose="02040503050406030204" pitchFamily="18" charset="0"/>
                            </a:rPr>
                            <m:t>最も</m:t>
                          </m:r>
                          <m:r>
                            <a:rPr lang="ja-JP" altLang="en-US" i="1" smtClean="0">
                              <a:latin typeface="Cambria Math" panose="02040503050406030204" pitchFamily="18" charset="0"/>
                            </a:rPr>
                            <m:t>敵や</m:t>
                          </m:r>
                          <m:r>
                            <a:rPr lang="ja-JP" altLang="en-US" i="1">
                              <a:latin typeface="Cambria Math" panose="02040503050406030204" pitchFamily="18" charset="0"/>
                            </a:rPr>
                            <m:t>弾が</m:t>
                          </m:r>
                          <m:r>
                            <a:rPr lang="ja-JP" altLang="en-US" i="1" smtClean="0">
                              <a:latin typeface="Cambria Math" panose="02040503050406030204" pitchFamily="18" charset="0"/>
                            </a:rPr>
                            <m:t>多い</m:t>
                          </m:r>
                          <m:r>
                            <a:rPr lang="ja-JP" altLang="en-US" i="1">
                              <a:latin typeface="Cambria Math" panose="02040503050406030204" pitchFamily="18" charset="0"/>
                            </a:rPr>
                            <m:t>エリアにいる</m:t>
                          </m:r>
                          <m:r>
                            <a:rPr lang="ja-JP" altLang="en-US" i="1" smtClean="0">
                              <a:latin typeface="Cambria Math" panose="02040503050406030204" pitchFamily="18" charset="0"/>
                            </a:rPr>
                            <m:t>時間</m:t>
                          </m:r>
                        </m:num>
                        <m:den>
                          <m:r>
                            <a:rPr lang="ja-JP" altLang="en-US" i="1" smtClean="0">
                              <a:latin typeface="Cambria Math" panose="02040503050406030204" pitchFamily="18" charset="0"/>
                            </a:rPr>
                            <m:t>最も</m:t>
                          </m:r>
                          <m:r>
                            <a:rPr lang="ja-JP" altLang="en-US" i="1" smtClean="0">
                              <a:latin typeface="Cambria Math" panose="02040503050406030204" pitchFamily="18" charset="0"/>
                            </a:rPr>
                            <m:t>敵や</m:t>
                          </m:r>
                          <m:r>
                            <a:rPr lang="ja-JP" altLang="en-US" i="1">
                              <a:latin typeface="Cambria Math" panose="02040503050406030204" pitchFamily="18" charset="0"/>
                            </a:rPr>
                            <m:t>弾が</m:t>
                          </m:r>
                          <m:r>
                            <a:rPr lang="ja-JP" altLang="en-US" i="1">
                              <a:latin typeface="Cambria Math" panose="02040503050406030204" pitchFamily="18" charset="0"/>
                            </a:rPr>
                            <m:t>少な</m:t>
                          </m:r>
                          <m:r>
                            <a:rPr lang="ja-JP" altLang="en-US" i="1" smtClean="0">
                              <a:latin typeface="Cambria Math" panose="02040503050406030204" pitchFamily="18" charset="0"/>
                            </a:rPr>
                            <m:t>い</m:t>
                          </m:r>
                          <m:r>
                            <a:rPr lang="ja-JP" altLang="en-US" i="1">
                              <a:latin typeface="Cambria Math" panose="02040503050406030204" pitchFamily="18" charset="0"/>
                            </a:rPr>
                            <m:t>エリアにいる</m:t>
                          </m:r>
                          <m:r>
                            <a:rPr lang="ja-JP" altLang="en-US" i="1" smtClean="0">
                              <a:latin typeface="Cambria Math" panose="02040503050406030204" pitchFamily="18" charset="0"/>
                            </a:rPr>
                            <m:t>時間</m:t>
                          </m:r>
                        </m:den>
                      </m:f>
                    </m:oMath>
                  </m:oMathPara>
                </a14:m>
                <a:endParaRPr kumimoji="1" lang="ja-JP" altLang="en-US"/>
              </a:p>
            </p:txBody>
          </p:sp>
        </mc:Choice>
        <mc:Fallback>
          <p:sp>
            <p:nvSpPr>
              <p:cNvPr id="7" name="テキスト ボックス 6">
                <a:extLst>
                  <a:ext uri="{FF2B5EF4-FFF2-40B4-BE49-F238E27FC236}">
                    <a16:creationId xmlns:a16="http://schemas.microsoft.com/office/drawing/2014/main" id="{8309BC2D-5551-F550-251E-03E7BC395681}"/>
                  </a:ext>
                </a:extLst>
              </p:cNvPr>
              <p:cNvSpPr txBox="1">
                <a:spLocks noRot="1" noChangeAspect="1" noMove="1" noResize="1" noEditPoints="1" noAdjustHandles="1" noChangeArrowheads="1" noChangeShapeType="1" noTextEdit="1"/>
              </p:cNvSpPr>
              <p:nvPr/>
            </p:nvSpPr>
            <p:spPr>
              <a:xfrm>
                <a:off x="581572" y="4840855"/>
                <a:ext cx="5771055" cy="673326"/>
              </a:xfrm>
              <a:prstGeom prst="rect">
                <a:avLst/>
              </a:prstGeom>
              <a:blipFill>
                <a:blip r:embed="rId3"/>
                <a:stretch>
                  <a:fillRect b="-740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8003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5139B1-A731-DCFD-1171-D9D689857413}"/>
              </a:ext>
            </a:extLst>
          </p:cNvPr>
          <p:cNvSpPr>
            <a:spLocks noGrp="1"/>
          </p:cNvSpPr>
          <p:nvPr>
            <p:ph type="title"/>
          </p:nvPr>
        </p:nvSpPr>
        <p:spPr>
          <a:xfrm>
            <a:off x="838200" y="18255"/>
            <a:ext cx="10515600" cy="1325563"/>
          </a:xfrm>
        </p:spPr>
        <p:txBody>
          <a:bodyPr/>
          <a:lstStyle/>
          <a:p>
            <a:r>
              <a:rPr kumimoji="1" lang="ja-JP" altLang="en-US"/>
              <a:t>結論</a:t>
            </a:r>
            <a:r>
              <a:rPr kumimoji="1" lang="en-US" altLang="ja-JP" dirty="0"/>
              <a:t>,</a:t>
            </a:r>
            <a:r>
              <a:rPr kumimoji="1" lang="ja-JP" altLang="en-US"/>
              <a:t>課題</a:t>
            </a:r>
          </a:p>
        </p:txBody>
      </p:sp>
      <p:sp>
        <p:nvSpPr>
          <p:cNvPr id="3" name="コンテンツ プレースホルダー 2">
            <a:extLst>
              <a:ext uri="{FF2B5EF4-FFF2-40B4-BE49-F238E27FC236}">
                <a16:creationId xmlns:a16="http://schemas.microsoft.com/office/drawing/2014/main" id="{18A39590-D22A-892C-9F23-D8A73D27C099}"/>
              </a:ext>
            </a:extLst>
          </p:cNvPr>
          <p:cNvSpPr>
            <a:spLocks noGrp="1"/>
          </p:cNvSpPr>
          <p:nvPr>
            <p:ph idx="1"/>
          </p:nvPr>
        </p:nvSpPr>
        <p:spPr/>
        <p:txBody>
          <a:bodyPr>
            <a:normAutofit/>
          </a:bodyPr>
          <a:lstStyle/>
          <a:p>
            <a:r>
              <a:rPr lang="en" altLang="ja-JP" sz="2400" b="0" i="0" dirty="0">
                <a:effectLst/>
                <a:latin typeface="+mj-lt"/>
              </a:rPr>
              <a:t>AI </a:t>
            </a:r>
            <a:r>
              <a:rPr lang="ja-JP" altLang="en-US" sz="2400" b="0" i="0">
                <a:effectLst/>
                <a:latin typeface="+mj-lt"/>
              </a:rPr>
              <a:t>のスコアは安定せず</a:t>
            </a:r>
            <a:r>
              <a:rPr lang="en-US" altLang="ja-JP" sz="2400" b="0" i="0" dirty="0">
                <a:effectLst/>
                <a:latin typeface="+mj-lt"/>
              </a:rPr>
              <a:t>.</a:t>
            </a:r>
            <a:r>
              <a:rPr lang="ja-JP" altLang="en-US" sz="2400" b="0" i="0">
                <a:effectLst/>
                <a:latin typeface="+mj-lt"/>
              </a:rPr>
              <a:t>特に</a:t>
            </a:r>
            <a:r>
              <a:rPr lang="en-US" altLang="ja-JP" sz="2400" b="0" i="0" dirty="0">
                <a:effectLst/>
                <a:latin typeface="+mj-lt"/>
              </a:rPr>
              <a:t>,</a:t>
            </a:r>
            <a:r>
              <a:rPr lang="ja-JP" altLang="en-US" sz="2400" b="0" i="0">
                <a:effectLst/>
                <a:latin typeface="+mj-lt"/>
              </a:rPr>
              <a:t>スピード弾の使用頻度が他の弾より少なく</a:t>
            </a:r>
            <a:r>
              <a:rPr lang="en-US" altLang="ja-JP" sz="2400" b="0" i="0" dirty="0">
                <a:effectLst/>
                <a:latin typeface="+mj-lt"/>
              </a:rPr>
              <a:t>,</a:t>
            </a:r>
            <a:r>
              <a:rPr lang="ja-JP" altLang="en-US" sz="2400" b="0" i="0">
                <a:effectLst/>
                <a:latin typeface="+mj-lt"/>
              </a:rPr>
              <a:t>報酬と敵撃破や弾回避の関連性を十分に学習できなかった</a:t>
            </a:r>
            <a:r>
              <a:rPr lang="en-US" altLang="ja-JP" sz="2400" b="0" i="0" dirty="0">
                <a:effectLst/>
                <a:latin typeface="+mj-lt"/>
              </a:rPr>
              <a:t>.</a:t>
            </a:r>
          </a:p>
          <a:p>
            <a:endParaRPr lang="en-US" altLang="ja-JP" sz="2400" dirty="0">
              <a:latin typeface="+mj-lt"/>
            </a:endParaRPr>
          </a:p>
          <a:p>
            <a:r>
              <a:rPr lang="ja-JP" altLang="en-US" sz="2400" b="0" i="0">
                <a:effectLst/>
                <a:latin typeface="+mj-lt"/>
              </a:rPr>
              <a:t>報酬設計における複数の増加要因や学習エピソード数の不足が影響したと考えられる</a:t>
            </a:r>
            <a:r>
              <a:rPr lang="en-US" altLang="ja-JP" sz="2400" b="0" i="0" dirty="0">
                <a:effectLst/>
                <a:latin typeface="+mj-lt"/>
              </a:rPr>
              <a:t>.</a:t>
            </a:r>
          </a:p>
          <a:p>
            <a:endParaRPr lang="en-US" altLang="ja-JP" sz="2400" dirty="0">
              <a:latin typeface="+mj-lt"/>
            </a:endParaRPr>
          </a:p>
          <a:p>
            <a:r>
              <a:rPr lang="ja-JP" altLang="en-US" sz="2400" b="0" i="0">
                <a:effectLst/>
                <a:latin typeface="+mj-lt"/>
              </a:rPr>
              <a:t>今後は報酬設計を単純化し</a:t>
            </a:r>
            <a:r>
              <a:rPr lang="en-US" altLang="ja-JP" sz="2400" b="0" i="0" dirty="0">
                <a:effectLst/>
                <a:latin typeface="+mj-lt"/>
              </a:rPr>
              <a:t>,</a:t>
            </a:r>
            <a:r>
              <a:rPr lang="ja-JP" altLang="en-US" sz="2400" b="0" i="0">
                <a:effectLst/>
                <a:latin typeface="+mj-lt"/>
              </a:rPr>
              <a:t>エピソード数を増加させることで</a:t>
            </a:r>
            <a:r>
              <a:rPr lang="en-US" altLang="ja-JP" sz="2400" b="0" i="0" dirty="0">
                <a:effectLst/>
                <a:latin typeface="+mj-lt"/>
              </a:rPr>
              <a:t>,</a:t>
            </a:r>
            <a:r>
              <a:rPr lang="ja-JP" altLang="en-US" sz="2400" b="0" i="0">
                <a:effectLst/>
                <a:latin typeface="+mj-lt"/>
              </a:rPr>
              <a:t>効率的な学習と武器選択の向上が期待される</a:t>
            </a:r>
            <a:r>
              <a:rPr lang="en-US" altLang="ja-JP" sz="2400" b="0" i="0" dirty="0">
                <a:effectLst/>
                <a:latin typeface="+mj-lt"/>
              </a:rPr>
              <a:t>.</a:t>
            </a:r>
            <a:br>
              <a:rPr lang="ja-JP" altLang="en-US"/>
            </a:br>
            <a:endParaRPr kumimoji="1" lang="ja-JP" altLang="en-US"/>
          </a:p>
        </p:txBody>
      </p:sp>
    </p:spTree>
    <p:extLst>
      <p:ext uri="{BB962C8B-B14F-4D97-AF65-F5344CB8AC3E}">
        <p14:creationId xmlns:p14="http://schemas.microsoft.com/office/powerpoint/2010/main" val="219581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4AC252-6F62-9D2A-220F-7B941A13C743}"/>
              </a:ext>
            </a:extLst>
          </p:cNvPr>
          <p:cNvSpPr>
            <a:spLocks noGrp="1"/>
          </p:cNvSpPr>
          <p:nvPr>
            <p:ph type="title"/>
          </p:nvPr>
        </p:nvSpPr>
        <p:spPr>
          <a:xfrm>
            <a:off x="838200" y="0"/>
            <a:ext cx="10515600" cy="1325563"/>
          </a:xfrm>
        </p:spPr>
        <p:txBody>
          <a:bodyPr/>
          <a:lstStyle/>
          <a:p>
            <a:r>
              <a:rPr kumimoji="1" lang="ja-JP" altLang="en-US"/>
              <a:t>参考文献</a:t>
            </a:r>
          </a:p>
        </p:txBody>
      </p:sp>
      <p:sp>
        <p:nvSpPr>
          <p:cNvPr id="3" name="コンテンツ プレースホルダー 2">
            <a:extLst>
              <a:ext uri="{FF2B5EF4-FFF2-40B4-BE49-F238E27FC236}">
                <a16:creationId xmlns:a16="http://schemas.microsoft.com/office/drawing/2014/main" id="{B2B36252-0711-876C-C7E4-A03F0F6140AD}"/>
              </a:ext>
            </a:extLst>
          </p:cNvPr>
          <p:cNvSpPr>
            <a:spLocks noGrp="1"/>
          </p:cNvSpPr>
          <p:nvPr>
            <p:ph idx="1"/>
          </p:nvPr>
        </p:nvSpPr>
        <p:spPr/>
        <p:txBody>
          <a:bodyPr/>
          <a:lstStyle/>
          <a:p>
            <a:pPr marL="514350" indent="-514350">
              <a:buFont typeface="Arial" panose="020B0604020202020204" pitchFamily="34" charset="0"/>
              <a:buAutoNum type="arabicParenR"/>
            </a:pPr>
            <a:r>
              <a:rPr lang="en" altLang="ja-JP" b="1" dirty="0">
                <a:latin typeface="+mj-lt"/>
              </a:rPr>
              <a:t>Apex Legends</a:t>
            </a:r>
            <a:r>
              <a:rPr lang="ja-JP" altLang="en-US">
                <a:latin typeface="+mj-lt"/>
              </a:rPr>
              <a:t>公式サイト</a:t>
            </a:r>
            <a:br>
              <a:rPr lang="ja-JP" altLang="en-US">
                <a:latin typeface="+mj-lt"/>
              </a:rPr>
            </a:br>
            <a:r>
              <a:rPr lang="en" altLang="ja-JP" dirty="0">
                <a:latin typeface="+mj-lt"/>
              </a:rPr>
              <a:t>Electronic Arts. </a:t>
            </a:r>
            <a:r>
              <a:rPr lang="en" altLang="ja-JP" i="1" dirty="0">
                <a:latin typeface="+mj-lt"/>
              </a:rPr>
              <a:t>Apex Legends</a:t>
            </a:r>
            <a:r>
              <a:rPr lang="en" altLang="ja-JP" dirty="0">
                <a:latin typeface="+mj-lt"/>
              </a:rPr>
              <a:t>. Electronic Arts, Accessed 30 Jan. 2025, </a:t>
            </a:r>
            <a:r>
              <a:rPr lang="en" altLang="ja-JP" dirty="0">
                <a:latin typeface="+mj-lt"/>
                <a:hlinkClick r:id="rId2"/>
              </a:rPr>
              <a:t>https://www.ea.com/ja-jp/games/apex-legends</a:t>
            </a:r>
            <a:r>
              <a:rPr lang="en" altLang="ja-JP" dirty="0">
                <a:latin typeface="+mj-lt"/>
              </a:rPr>
              <a:t>.</a:t>
            </a:r>
            <a:endParaRPr lang="en" altLang="ja-JP" dirty="0"/>
          </a:p>
          <a:p>
            <a:pPr marL="514350" indent="-514350">
              <a:buAutoNum type="arabicParenR"/>
            </a:pPr>
            <a:r>
              <a:rPr lang="en" altLang="ja-JP" dirty="0" err="1"/>
              <a:t>ExA</a:t>
            </a:r>
            <a:r>
              <a:rPr lang="en" altLang="ja-JP" dirty="0"/>
              <a:t>.</a:t>
            </a:r>
            <a:r>
              <a:rPr lang="ja-JP" altLang="en-US"/>
              <a:t>東方電幻景</a:t>
            </a:r>
            <a:r>
              <a:rPr lang="en-US" altLang="ja-JP" dirty="0"/>
              <a:t>. </a:t>
            </a:r>
            <a:r>
              <a:rPr lang="en" altLang="ja-JP" dirty="0" err="1"/>
              <a:t>ExA</a:t>
            </a:r>
            <a:r>
              <a:rPr lang="en" altLang="ja-JP" dirty="0"/>
              <a:t>, Accessed 30 Jan. 2025,   </a:t>
            </a:r>
            <a:r>
              <a:rPr lang="en" altLang="ja-JP" dirty="0">
                <a:hlinkClick r:id="rId3"/>
              </a:rPr>
              <a:t>https://exa.ac/ja/games/%E6%9D%B1%E6%96%B9%E9%9B%BB%E5%B9%BB%E6%99%AF/?v=0f177369a3b7</a:t>
            </a:r>
            <a:r>
              <a:rPr lang="en" altLang="ja-JP" dirty="0"/>
              <a:t>.</a:t>
            </a:r>
          </a:p>
        </p:txBody>
      </p:sp>
    </p:spTree>
    <p:extLst>
      <p:ext uri="{BB962C8B-B14F-4D97-AF65-F5344CB8AC3E}">
        <p14:creationId xmlns:p14="http://schemas.microsoft.com/office/powerpoint/2010/main" val="383936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C14FE3E1-FF10-B67F-B3A2-E3EE1D31B15A}"/>
              </a:ext>
            </a:extLst>
          </p:cNvPr>
          <p:cNvSpPr/>
          <p:nvPr/>
        </p:nvSpPr>
        <p:spPr>
          <a:xfrm rot="5400000">
            <a:off x="6446153" y="1558839"/>
            <a:ext cx="319086" cy="80405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AC53B2B1-EF40-AAF6-166D-27E2BB0F9654}"/>
              </a:ext>
            </a:extLst>
          </p:cNvPr>
          <p:cNvSpPr/>
          <p:nvPr/>
        </p:nvSpPr>
        <p:spPr>
          <a:xfrm>
            <a:off x="10474565" y="2188745"/>
            <a:ext cx="319086" cy="35404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D29C09D-6978-A489-2334-CC4169A3AA61}"/>
              </a:ext>
            </a:extLst>
          </p:cNvPr>
          <p:cNvSpPr/>
          <p:nvPr/>
        </p:nvSpPr>
        <p:spPr>
          <a:xfrm>
            <a:off x="10466418" y="2200289"/>
            <a:ext cx="319086" cy="35404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F63AC36A-16E5-29AE-6832-89FBE7699CCC}"/>
              </a:ext>
            </a:extLst>
          </p:cNvPr>
          <p:cNvSpPr/>
          <p:nvPr/>
        </p:nvSpPr>
        <p:spPr>
          <a:xfrm rot="5400000">
            <a:off x="6237519" y="-1890165"/>
            <a:ext cx="294290" cy="84825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曲折矢印 33">
            <a:extLst>
              <a:ext uri="{FF2B5EF4-FFF2-40B4-BE49-F238E27FC236}">
                <a16:creationId xmlns:a16="http://schemas.microsoft.com/office/drawing/2014/main" id="{D6A70668-F393-20C3-20BB-132C65323B10}"/>
              </a:ext>
            </a:extLst>
          </p:cNvPr>
          <p:cNvSpPr/>
          <p:nvPr/>
        </p:nvSpPr>
        <p:spPr>
          <a:xfrm rot="16200000">
            <a:off x="3598634" y="2526370"/>
            <a:ext cx="2727072" cy="3679050"/>
          </a:xfrm>
          <a:prstGeom prst="bentArrow">
            <a:avLst>
              <a:gd name="adj1" fmla="val 11818"/>
              <a:gd name="adj2" fmla="val 13033"/>
              <a:gd name="adj3" fmla="val 20144"/>
              <a:gd name="adj4" fmla="val 126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a:extLst>
              <a:ext uri="{FF2B5EF4-FFF2-40B4-BE49-F238E27FC236}">
                <a16:creationId xmlns:a16="http://schemas.microsoft.com/office/drawing/2014/main" id="{BBFE4514-CF48-FEE1-93DF-3202F732EAC6}"/>
              </a:ext>
            </a:extLst>
          </p:cNvPr>
          <p:cNvSpPr>
            <a:spLocks noGrp="1"/>
          </p:cNvSpPr>
          <p:nvPr>
            <p:ph type="title"/>
          </p:nvPr>
        </p:nvSpPr>
        <p:spPr/>
        <p:txBody>
          <a:bodyPr/>
          <a:lstStyle/>
          <a:p>
            <a:r>
              <a:rPr kumimoji="1" lang="ja-JP" altLang="en-US"/>
              <a:t>補足資料</a:t>
            </a:r>
          </a:p>
        </p:txBody>
      </p:sp>
      <p:sp>
        <p:nvSpPr>
          <p:cNvPr id="4" name="正方形/長方形 3">
            <a:extLst>
              <a:ext uri="{FF2B5EF4-FFF2-40B4-BE49-F238E27FC236}">
                <a16:creationId xmlns:a16="http://schemas.microsoft.com/office/drawing/2014/main" id="{AAD21F0C-44E0-DB4F-FB70-C81F13B5C356}"/>
              </a:ext>
            </a:extLst>
          </p:cNvPr>
          <p:cNvSpPr/>
          <p:nvPr/>
        </p:nvSpPr>
        <p:spPr>
          <a:xfrm>
            <a:off x="838200" y="1690685"/>
            <a:ext cx="1303282" cy="1303283"/>
          </a:xfrm>
          <a:prstGeom prst="rect">
            <a:avLst/>
          </a:prstGeom>
          <a:solidFill>
            <a:schemeClr val="accent1">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BE5AE9B-7066-A2DF-4B41-13CC20EEE0A2}"/>
              </a:ext>
            </a:extLst>
          </p:cNvPr>
          <p:cNvSpPr/>
          <p:nvPr/>
        </p:nvSpPr>
        <p:spPr>
          <a:xfrm>
            <a:off x="9909281" y="4872432"/>
            <a:ext cx="1444519" cy="130328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ターゲット</a:t>
            </a:r>
            <a:r>
              <a:rPr kumimoji="1" lang="en-US" altLang="ja-JP" dirty="0"/>
              <a:t>Q</a:t>
            </a:r>
            <a:r>
              <a:rPr kumimoji="1" lang="ja-JP" altLang="en-US"/>
              <a:t>値</a:t>
            </a:r>
          </a:p>
        </p:txBody>
      </p:sp>
      <p:sp>
        <p:nvSpPr>
          <p:cNvPr id="7" name="正方形/長方形 6">
            <a:extLst>
              <a:ext uri="{FF2B5EF4-FFF2-40B4-BE49-F238E27FC236}">
                <a16:creationId xmlns:a16="http://schemas.microsoft.com/office/drawing/2014/main" id="{2F89A6FA-4BDC-DDD8-22E3-77589F38A208}"/>
              </a:ext>
            </a:extLst>
          </p:cNvPr>
          <p:cNvSpPr/>
          <p:nvPr/>
        </p:nvSpPr>
        <p:spPr>
          <a:xfrm>
            <a:off x="2817035" y="1683834"/>
            <a:ext cx="1303282" cy="130328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4CC82A5-0DF4-2B78-3835-89F78A3C729F}"/>
              </a:ext>
            </a:extLst>
          </p:cNvPr>
          <p:cNvSpPr/>
          <p:nvPr/>
        </p:nvSpPr>
        <p:spPr>
          <a:xfrm>
            <a:off x="4791934" y="1699715"/>
            <a:ext cx="4416316" cy="130328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F6E2B51-6B8E-3D18-E4AB-8A31E62DABED}"/>
              </a:ext>
            </a:extLst>
          </p:cNvPr>
          <p:cNvSpPr/>
          <p:nvPr/>
        </p:nvSpPr>
        <p:spPr>
          <a:xfrm>
            <a:off x="9909281" y="3286696"/>
            <a:ext cx="1444519" cy="1303283"/>
          </a:xfrm>
          <a:prstGeom prst="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ランダムに選ばれた</a:t>
            </a:r>
            <a:endParaRPr kumimoji="1" lang="en-US" altLang="ja-JP" dirty="0"/>
          </a:p>
          <a:p>
            <a:pPr algn="ctr"/>
            <a:r>
              <a:rPr kumimoji="1" lang="en-US" altLang="ja-JP" dirty="0"/>
              <a:t>Q</a:t>
            </a:r>
            <a:r>
              <a:rPr kumimoji="1" lang="ja-JP" altLang="en-US"/>
              <a:t>値</a:t>
            </a:r>
          </a:p>
        </p:txBody>
      </p:sp>
      <p:sp>
        <p:nvSpPr>
          <p:cNvPr id="10" name="正方形/長方形 9">
            <a:extLst>
              <a:ext uri="{FF2B5EF4-FFF2-40B4-BE49-F238E27FC236}">
                <a16:creationId xmlns:a16="http://schemas.microsoft.com/office/drawing/2014/main" id="{567CFCD6-4AE3-E0CC-D7A8-1B5D43AE1A7F}"/>
              </a:ext>
            </a:extLst>
          </p:cNvPr>
          <p:cNvSpPr/>
          <p:nvPr/>
        </p:nvSpPr>
        <p:spPr>
          <a:xfrm>
            <a:off x="7904968" y="4878574"/>
            <a:ext cx="1303282" cy="130328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両</a:t>
            </a:r>
            <a:r>
              <a:rPr kumimoji="1" lang="en-US" altLang="ja-JP" dirty="0"/>
              <a:t>Q</a:t>
            </a:r>
            <a:r>
              <a:rPr kumimoji="1" lang="ja-JP" altLang="en-US"/>
              <a:t>値の</a:t>
            </a:r>
            <a:endParaRPr kumimoji="1" lang="en-US" altLang="ja-JP" dirty="0"/>
          </a:p>
          <a:p>
            <a:pPr algn="ctr"/>
            <a:r>
              <a:rPr kumimoji="1" lang="ja-JP" altLang="en-US"/>
              <a:t>損失計算</a:t>
            </a:r>
          </a:p>
        </p:txBody>
      </p:sp>
      <p:sp>
        <p:nvSpPr>
          <p:cNvPr id="11" name="正方形/長方形 10">
            <a:extLst>
              <a:ext uri="{FF2B5EF4-FFF2-40B4-BE49-F238E27FC236}">
                <a16:creationId xmlns:a16="http://schemas.microsoft.com/office/drawing/2014/main" id="{2284134F-1889-D217-05A0-B9DE98C34B36}"/>
              </a:ext>
            </a:extLst>
          </p:cNvPr>
          <p:cNvSpPr/>
          <p:nvPr/>
        </p:nvSpPr>
        <p:spPr>
          <a:xfrm>
            <a:off x="9909281" y="1699713"/>
            <a:ext cx="1444519" cy="130328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7D62F46-F413-79C6-3BF4-9045DE72E129}"/>
              </a:ext>
            </a:extLst>
          </p:cNvPr>
          <p:cNvSpPr txBox="1"/>
          <p:nvPr/>
        </p:nvSpPr>
        <p:spPr>
          <a:xfrm>
            <a:off x="1026072" y="2170818"/>
            <a:ext cx="927538" cy="369332"/>
          </a:xfrm>
          <a:prstGeom prst="rect">
            <a:avLst/>
          </a:prstGeom>
          <a:noFill/>
        </p:spPr>
        <p:txBody>
          <a:bodyPr wrap="square" rtlCol="0">
            <a:spAutoFit/>
          </a:bodyPr>
          <a:lstStyle/>
          <a:p>
            <a:r>
              <a:rPr kumimoji="1" lang="ja-JP" altLang="en-US"/>
              <a:t>初期化</a:t>
            </a:r>
          </a:p>
        </p:txBody>
      </p:sp>
      <p:sp>
        <p:nvSpPr>
          <p:cNvPr id="13" name="テキスト ボックス 12">
            <a:extLst>
              <a:ext uri="{FF2B5EF4-FFF2-40B4-BE49-F238E27FC236}">
                <a16:creationId xmlns:a16="http://schemas.microsoft.com/office/drawing/2014/main" id="{28FBA499-FEF5-A569-CC50-259E46753D66}"/>
              </a:ext>
            </a:extLst>
          </p:cNvPr>
          <p:cNvSpPr txBox="1"/>
          <p:nvPr/>
        </p:nvSpPr>
        <p:spPr>
          <a:xfrm>
            <a:off x="3127747" y="2188745"/>
            <a:ext cx="681857" cy="369332"/>
          </a:xfrm>
          <a:prstGeom prst="rect">
            <a:avLst/>
          </a:prstGeom>
          <a:noFill/>
        </p:spPr>
        <p:txBody>
          <a:bodyPr wrap="square" rtlCol="0">
            <a:spAutoFit/>
          </a:bodyPr>
          <a:lstStyle/>
          <a:p>
            <a:r>
              <a:rPr kumimoji="1" lang="ja-JP" altLang="en-US"/>
              <a:t>状態</a:t>
            </a:r>
          </a:p>
        </p:txBody>
      </p:sp>
      <p:sp>
        <p:nvSpPr>
          <p:cNvPr id="14" name="テキスト ボックス 13">
            <a:extLst>
              <a:ext uri="{FF2B5EF4-FFF2-40B4-BE49-F238E27FC236}">
                <a16:creationId xmlns:a16="http://schemas.microsoft.com/office/drawing/2014/main" id="{5C57BA97-7F62-0995-17AB-70FB6A3C12DA}"/>
              </a:ext>
            </a:extLst>
          </p:cNvPr>
          <p:cNvSpPr txBox="1"/>
          <p:nvPr/>
        </p:nvSpPr>
        <p:spPr>
          <a:xfrm>
            <a:off x="4821348" y="1880661"/>
            <a:ext cx="4416316" cy="923330"/>
          </a:xfrm>
          <a:prstGeom prst="rect">
            <a:avLst/>
          </a:prstGeom>
          <a:noFill/>
        </p:spPr>
        <p:txBody>
          <a:bodyPr wrap="square" rtlCol="0">
            <a:spAutoFit/>
          </a:bodyPr>
          <a:lstStyle/>
          <a:p>
            <a:pPr algn="ctr"/>
            <a:r>
              <a:rPr kumimoji="1" lang="ja-JP" altLang="en-US"/>
              <a:t>ニューラルネットワークによる行動選択</a:t>
            </a:r>
            <a:endParaRPr kumimoji="1" lang="en-US" altLang="ja-JP" dirty="0"/>
          </a:p>
          <a:p>
            <a:pPr algn="ctr"/>
            <a:r>
              <a:rPr lang="en-US" altLang="ja-JP" dirty="0"/>
              <a:t>or</a:t>
            </a:r>
          </a:p>
          <a:p>
            <a:pPr algn="ctr"/>
            <a:r>
              <a:rPr lang="ja-JP" altLang="en-US"/>
              <a:t>ランダムな行動選択</a:t>
            </a:r>
            <a:endParaRPr lang="en-US" altLang="ja-JP" dirty="0"/>
          </a:p>
        </p:txBody>
      </p:sp>
      <p:sp>
        <p:nvSpPr>
          <p:cNvPr id="15" name="テキスト ボックス 14">
            <a:extLst>
              <a:ext uri="{FF2B5EF4-FFF2-40B4-BE49-F238E27FC236}">
                <a16:creationId xmlns:a16="http://schemas.microsoft.com/office/drawing/2014/main" id="{9D19A576-5730-B5BA-D7B4-CB1C01C2B490}"/>
              </a:ext>
            </a:extLst>
          </p:cNvPr>
          <p:cNvSpPr txBox="1"/>
          <p:nvPr/>
        </p:nvSpPr>
        <p:spPr>
          <a:xfrm>
            <a:off x="7361844" y="4946597"/>
            <a:ext cx="526830" cy="620110"/>
          </a:xfrm>
          <a:prstGeom prst="rect">
            <a:avLst/>
          </a:prstGeom>
          <a:noFill/>
        </p:spPr>
        <p:txBody>
          <a:bodyPr wrap="square" rtlCol="0">
            <a:spAutoFit/>
          </a:bodyPr>
          <a:lstStyle/>
          <a:p>
            <a:endParaRPr kumimoji="1" lang="ja-JP" altLang="en-US"/>
          </a:p>
        </p:txBody>
      </p:sp>
      <p:sp>
        <p:nvSpPr>
          <p:cNvPr id="16" name="テキスト ボックス 15">
            <a:extLst>
              <a:ext uri="{FF2B5EF4-FFF2-40B4-BE49-F238E27FC236}">
                <a16:creationId xmlns:a16="http://schemas.microsoft.com/office/drawing/2014/main" id="{9123ABEB-2FC7-B672-E03A-ABE53F7C44A3}"/>
              </a:ext>
            </a:extLst>
          </p:cNvPr>
          <p:cNvSpPr txBox="1"/>
          <p:nvPr/>
        </p:nvSpPr>
        <p:spPr>
          <a:xfrm>
            <a:off x="9597259" y="2035309"/>
            <a:ext cx="526830" cy="620110"/>
          </a:xfrm>
          <a:prstGeom prst="rect">
            <a:avLst/>
          </a:prstGeom>
          <a:noFill/>
        </p:spPr>
        <p:txBody>
          <a:bodyPr wrap="square" rtlCol="0">
            <a:spAutoFit/>
          </a:bodyPr>
          <a:lstStyle/>
          <a:p>
            <a:endParaRPr kumimoji="1" lang="ja-JP" altLang="en-US"/>
          </a:p>
        </p:txBody>
      </p:sp>
      <p:sp>
        <p:nvSpPr>
          <p:cNvPr id="17" name="テキスト ボックス 16">
            <a:extLst>
              <a:ext uri="{FF2B5EF4-FFF2-40B4-BE49-F238E27FC236}">
                <a16:creationId xmlns:a16="http://schemas.microsoft.com/office/drawing/2014/main" id="{9B103470-BB11-CCF8-A9E2-C8604257B23C}"/>
              </a:ext>
            </a:extLst>
          </p:cNvPr>
          <p:cNvSpPr txBox="1"/>
          <p:nvPr/>
        </p:nvSpPr>
        <p:spPr>
          <a:xfrm>
            <a:off x="9909280" y="1889690"/>
            <a:ext cx="1444519" cy="923330"/>
          </a:xfrm>
          <a:prstGeom prst="rect">
            <a:avLst/>
          </a:prstGeom>
          <a:noFill/>
        </p:spPr>
        <p:txBody>
          <a:bodyPr wrap="square" rtlCol="0">
            <a:spAutoFit/>
          </a:bodyPr>
          <a:lstStyle/>
          <a:p>
            <a:pPr algn="ctr"/>
            <a:r>
              <a:rPr kumimoji="1" lang="ja-JP" altLang="en-US"/>
              <a:t>報酬</a:t>
            </a:r>
            <a:endParaRPr kumimoji="1" lang="en-US" altLang="ja-JP" dirty="0"/>
          </a:p>
          <a:p>
            <a:pPr algn="ctr"/>
            <a:r>
              <a:rPr kumimoji="1" lang="ja-JP" altLang="en-US"/>
              <a:t>と</a:t>
            </a:r>
            <a:endParaRPr kumimoji="1" lang="en-US" altLang="ja-JP" dirty="0"/>
          </a:p>
          <a:p>
            <a:pPr algn="ctr"/>
            <a:r>
              <a:rPr kumimoji="1" lang="ja-JP" altLang="en-US"/>
              <a:t>次の状態</a:t>
            </a:r>
          </a:p>
        </p:txBody>
      </p:sp>
      <p:sp>
        <p:nvSpPr>
          <p:cNvPr id="19" name="正方形/長方形 18">
            <a:extLst>
              <a:ext uri="{FF2B5EF4-FFF2-40B4-BE49-F238E27FC236}">
                <a16:creationId xmlns:a16="http://schemas.microsoft.com/office/drawing/2014/main" id="{C68C7EDB-2FBA-83E6-9DBB-E69FDC64108C}"/>
              </a:ext>
            </a:extLst>
          </p:cNvPr>
          <p:cNvSpPr/>
          <p:nvPr/>
        </p:nvSpPr>
        <p:spPr>
          <a:xfrm>
            <a:off x="5178055" y="4872431"/>
            <a:ext cx="2025882" cy="130328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終了条件</a:t>
            </a:r>
            <a:endParaRPr kumimoji="1" lang="en-US" altLang="ja-JP" dirty="0"/>
          </a:p>
          <a:p>
            <a:pPr algn="ctr"/>
            <a:r>
              <a:rPr lang="ja-JP" altLang="en-US"/>
              <a:t>満たしているか？</a:t>
            </a:r>
            <a:endParaRPr kumimoji="1" lang="ja-JP" altLang="en-US"/>
          </a:p>
        </p:txBody>
      </p:sp>
      <p:sp>
        <p:nvSpPr>
          <p:cNvPr id="33" name="曲折矢印 32">
            <a:extLst>
              <a:ext uri="{FF2B5EF4-FFF2-40B4-BE49-F238E27FC236}">
                <a16:creationId xmlns:a16="http://schemas.microsoft.com/office/drawing/2014/main" id="{14CC3B7C-BEF7-D350-C76E-9D3680A31266}"/>
              </a:ext>
            </a:extLst>
          </p:cNvPr>
          <p:cNvSpPr/>
          <p:nvPr/>
        </p:nvSpPr>
        <p:spPr>
          <a:xfrm rot="16200000">
            <a:off x="1787480" y="2348072"/>
            <a:ext cx="2727072" cy="4054079"/>
          </a:xfrm>
          <a:prstGeom prst="bentArrow">
            <a:avLst>
              <a:gd name="adj1" fmla="val 11818"/>
              <a:gd name="adj2" fmla="val 13033"/>
              <a:gd name="adj3" fmla="val 20144"/>
              <a:gd name="adj4" fmla="val 126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正方形/長方形 19">
            <a:extLst>
              <a:ext uri="{FF2B5EF4-FFF2-40B4-BE49-F238E27FC236}">
                <a16:creationId xmlns:a16="http://schemas.microsoft.com/office/drawing/2014/main" id="{00E29956-E86A-0EB2-3ACD-33224A8FA9BF}"/>
              </a:ext>
            </a:extLst>
          </p:cNvPr>
          <p:cNvSpPr/>
          <p:nvPr/>
        </p:nvSpPr>
        <p:spPr>
          <a:xfrm>
            <a:off x="825861" y="3962400"/>
            <a:ext cx="1646850" cy="119662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一定間隔で</a:t>
            </a:r>
            <a:endParaRPr kumimoji="1" lang="en-US" altLang="ja-JP" dirty="0"/>
          </a:p>
          <a:p>
            <a:pPr algn="ctr"/>
            <a:r>
              <a:rPr kumimoji="1" lang="ja-JP" altLang="en-US"/>
              <a:t>ターゲットネットワーク更新</a:t>
            </a:r>
          </a:p>
        </p:txBody>
      </p:sp>
      <p:sp>
        <p:nvSpPr>
          <p:cNvPr id="48" name="テキスト ボックス 47">
            <a:extLst>
              <a:ext uri="{FF2B5EF4-FFF2-40B4-BE49-F238E27FC236}">
                <a16:creationId xmlns:a16="http://schemas.microsoft.com/office/drawing/2014/main" id="{16523800-0CB5-F2B3-92BA-C4BF88EBBDBD}"/>
              </a:ext>
            </a:extLst>
          </p:cNvPr>
          <p:cNvSpPr txBox="1"/>
          <p:nvPr/>
        </p:nvSpPr>
        <p:spPr>
          <a:xfrm>
            <a:off x="1915574" y="5419561"/>
            <a:ext cx="1114274" cy="369332"/>
          </a:xfrm>
          <a:prstGeom prst="rect">
            <a:avLst/>
          </a:prstGeom>
          <a:noFill/>
        </p:spPr>
        <p:txBody>
          <a:bodyPr wrap="square" rtlCol="0">
            <a:spAutoFit/>
          </a:bodyPr>
          <a:lstStyle/>
          <a:p>
            <a:r>
              <a:rPr kumimoji="1" lang="en-US" altLang="ja-JP" dirty="0">
                <a:solidFill>
                  <a:schemeClr val="bg1"/>
                </a:solidFill>
              </a:rPr>
              <a:t>Yes</a:t>
            </a:r>
            <a:endParaRPr kumimoji="1" lang="ja-JP" altLang="en-US">
              <a:solidFill>
                <a:schemeClr val="bg1"/>
              </a:solidFill>
            </a:endParaRPr>
          </a:p>
        </p:txBody>
      </p:sp>
      <p:sp>
        <p:nvSpPr>
          <p:cNvPr id="49" name="テキスト ボックス 48">
            <a:extLst>
              <a:ext uri="{FF2B5EF4-FFF2-40B4-BE49-F238E27FC236}">
                <a16:creationId xmlns:a16="http://schemas.microsoft.com/office/drawing/2014/main" id="{98B3DAD8-3A97-DFF1-662E-02C588291427}"/>
              </a:ext>
            </a:extLst>
          </p:cNvPr>
          <p:cNvSpPr txBox="1"/>
          <p:nvPr/>
        </p:nvSpPr>
        <p:spPr>
          <a:xfrm>
            <a:off x="3233420" y="4365894"/>
            <a:ext cx="793084" cy="369332"/>
          </a:xfrm>
          <a:prstGeom prst="rect">
            <a:avLst/>
          </a:prstGeom>
          <a:noFill/>
        </p:spPr>
        <p:txBody>
          <a:bodyPr wrap="square" rtlCol="0">
            <a:spAutoFit/>
          </a:bodyPr>
          <a:lstStyle/>
          <a:p>
            <a:r>
              <a:rPr lang="en-US" altLang="ja-JP" dirty="0">
                <a:solidFill>
                  <a:schemeClr val="bg1"/>
                </a:solidFill>
              </a:rPr>
              <a:t>No</a:t>
            </a:r>
            <a:endParaRPr kumimoji="1" lang="ja-JP" altLang="en-US">
              <a:solidFill>
                <a:schemeClr val="bg1"/>
              </a:solidFill>
            </a:endParaRPr>
          </a:p>
        </p:txBody>
      </p:sp>
    </p:spTree>
    <p:extLst>
      <p:ext uri="{BB962C8B-B14F-4D97-AF65-F5344CB8AC3E}">
        <p14:creationId xmlns:p14="http://schemas.microsoft.com/office/powerpoint/2010/main" val="12977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F5B973-FAE2-EC7E-E887-74EA4E14F63A}"/>
              </a:ext>
            </a:extLst>
          </p:cNvPr>
          <p:cNvSpPr>
            <a:spLocks noGrp="1"/>
          </p:cNvSpPr>
          <p:nvPr>
            <p:ph type="title"/>
          </p:nvPr>
        </p:nvSpPr>
        <p:spPr/>
        <p:txBody>
          <a:bodyPr/>
          <a:lstStyle/>
          <a:p>
            <a:r>
              <a:rPr kumimoji="1" lang="ja-JP" altLang="en-US"/>
              <a:t>補足資料</a:t>
            </a:r>
          </a:p>
        </p:txBody>
      </p:sp>
      <p:sp>
        <p:nvSpPr>
          <p:cNvPr id="3" name="コンテンツ プレースホルダー 2">
            <a:extLst>
              <a:ext uri="{FF2B5EF4-FFF2-40B4-BE49-F238E27FC236}">
                <a16:creationId xmlns:a16="http://schemas.microsoft.com/office/drawing/2014/main" id="{49DAE3CC-ED69-9BBD-2D4C-61AF00752A64}"/>
              </a:ext>
            </a:extLst>
          </p:cNvPr>
          <p:cNvSpPr>
            <a:spLocks noGrp="1"/>
          </p:cNvSpPr>
          <p:nvPr>
            <p:ph idx="1"/>
          </p:nvPr>
        </p:nvSpPr>
        <p:spPr>
          <a:xfrm>
            <a:off x="838200" y="1690688"/>
            <a:ext cx="10515600" cy="4351338"/>
          </a:xfrm>
        </p:spPr>
        <p:txBody>
          <a:bodyPr/>
          <a:lstStyle/>
          <a:p>
            <a:pPr marL="0" indent="0">
              <a:buNone/>
            </a:pPr>
            <a:r>
              <a:rPr kumimoji="1" lang="ja-JP" altLang="en-US" sz="2000"/>
              <a:t>行動選択</a:t>
            </a:r>
            <a:endParaRPr kumimoji="1" lang="en-US" altLang="ja-JP" sz="2000" dirty="0"/>
          </a:p>
          <a:p>
            <a:pPr marL="0" indent="0">
              <a:buNone/>
            </a:pPr>
            <a:r>
              <a:rPr lang="en-US" altLang="ja-JP" sz="2000" dirty="0" err="1"/>
              <a:t>ε</a:t>
            </a:r>
            <a:r>
              <a:rPr kumimoji="1" lang="en-US" altLang="ja-JP" sz="2000" dirty="0"/>
              <a:t>…</a:t>
            </a:r>
            <a:r>
              <a:rPr kumimoji="1" lang="ja-JP" altLang="en-US" sz="2000"/>
              <a:t>探索率</a:t>
            </a:r>
            <a:endParaRPr kumimoji="1" lang="en-US" altLang="ja-JP" sz="2000" dirty="0"/>
          </a:p>
          <a:p>
            <a:pPr marL="0" indent="0">
              <a:buNone/>
            </a:pPr>
            <a:endParaRPr lang="en-US" altLang="ja-JP" dirty="0"/>
          </a:p>
          <a:p>
            <a:pPr marL="0" indent="0">
              <a:buNone/>
            </a:pPr>
            <a:endParaRPr kumimoji="1" lang="ja-JP" altLang="en-US"/>
          </a:p>
        </p:txBody>
      </p:sp>
      <p:sp>
        <p:nvSpPr>
          <p:cNvPr id="4" name="テキスト ボックス 3">
            <a:extLst>
              <a:ext uri="{FF2B5EF4-FFF2-40B4-BE49-F238E27FC236}">
                <a16:creationId xmlns:a16="http://schemas.microsoft.com/office/drawing/2014/main" id="{CEE45F10-023D-3B6D-3605-109ACCDEEBF7}"/>
              </a:ext>
            </a:extLst>
          </p:cNvPr>
          <p:cNvSpPr txBox="1"/>
          <p:nvPr/>
        </p:nvSpPr>
        <p:spPr>
          <a:xfrm>
            <a:off x="1827485" y="2690336"/>
            <a:ext cx="738353" cy="369332"/>
          </a:xfrm>
          <a:prstGeom prst="rect">
            <a:avLst/>
          </a:prstGeom>
          <a:noFill/>
        </p:spPr>
        <p:txBody>
          <a:bodyPr wrap="square" rtlCol="0">
            <a:spAutoFit/>
          </a:bodyPr>
          <a:lstStyle/>
          <a:p>
            <a:pPr algn="ctr"/>
            <a:r>
              <a:rPr kumimoji="1" lang="ja-JP" altLang="en-US"/>
              <a:t>初期</a:t>
            </a:r>
          </a:p>
        </p:txBody>
      </p:sp>
      <p:sp>
        <p:nvSpPr>
          <p:cNvPr id="6" name="テキスト ボックス 5">
            <a:extLst>
              <a:ext uri="{FF2B5EF4-FFF2-40B4-BE49-F238E27FC236}">
                <a16:creationId xmlns:a16="http://schemas.microsoft.com/office/drawing/2014/main" id="{AAB7263F-2F4F-0658-9270-2A61F588FC66}"/>
              </a:ext>
            </a:extLst>
          </p:cNvPr>
          <p:cNvSpPr txBox="1"/>
          <p:nvPr/>
        </p:nvSpPr>
        <p:spPr>
          <a:xfrm>
            <a:off x="6096000" y="2690336"/>
            <a:ext cx="738353" cy="369332"/>
          </a:xfrm>
          <a:prstGeom prst="rect">
            <a:avLst/>
          </a:prstGeom>
          <a:noFill/>
        </p:spPr>
        <p:txBody>
          <a:bodyPr wrap="square" rtlCol="0">
            <a:spAutoFit/>
          </a:bodyPr>
          <a:lstStyle/>
          <a:p>
            <a:r>
              <a:rPr lang="ja-JP" altLang="en-US"/>
              <a:t>末</a:t>
            </a:r>
            <a:r>
              <a:rPr kumimoji="1" lang="ja-JP" altLang="en-US"/>
              <a:t>期</a:t>
            </a:r>
          </a:p>
        </p:txBody>
      </p:sp>
      <p:sp>
        <p:nvSpPr>
          <p:cNvPr id="7" name="テキスト ボックス 6">
            <a:extLst>
              <a:ext uri="{FF2B5EF4-FFF2-40B4-BE49-F238E27FC236}">
                <a16:creationId xmlns:a16="http://schemas.microsoft.com/office/drawing/2014/main" id="{AE0EC898-0D2C-C6EE-C70F-8F94B2D26DAD}"/>
              </a:ext>
            </a:extLst>
          </p:cNvPr>
          <p:cNvSpPr txBox="1"/>
          <p:nvPr/>
        </p:nvSpPr>
        <p:spPr>
          <a:xfrm>
            <a:off x="935420" y="3059668"/>
            <a:ext cx="2522482" cy="369332"/>
          </a:xfrm>
          <a:prstGeom prst="rect">
            <a:avLst/>
          </a:prstGeom>
          <a:noFill/>
        </p:spPr>
        <p:txBody>
          <a:bodyPr wrap="square" rtlCol="0">
            <a:spAutoFit/>
          </a:bodyPr>
          <a:lstStyle/>
          <a:p>
            <a:r>
              <a:rPr kumimoji="1" lang="ja-JP" altLang="en-US"/>
              <a:t>ランダムに行動を選択</a:t>
            </a:r>
          </a:p>
        </p:txBody>
      </p:sp>
      <p:sp>
        <p:nvSpPr>
          <p:cNvPr id="9" name="テキスト ボックス 8">
            <a:extLst>
              <a:ext uri="{FF2B5EF4-FFF2-40B4-BE49-F238E27FC236}">
                <a16:creationId xmlns:a16="http://schemas.microsoft.com/office/drawing/2014/main" id="{8EE7ABE1-F8F5-A1C2-821F-772444296464}"/>
              </a:ext>
            </a:extLst>
          </p:cNvPr>
          <p:cNvSpPr txBox="1"/>
          <p:nvPr/>
        </p:nvSpPr>
        <p:spPr>
          <a:xfrm>
            <a:off x="4960883" y="3059668"/>
            <a:ext cx="3008586" cy="369332"/>
          </a:xfrm>
          <a:prstGeom prst="rect">
            <a:avLst/>
          </a:prstGeom>
          <a:noFill/>
        </p:spPr>
        <p:txBody>
          <a:bodyPr wrap="square" rtlCol="0">
            <a:spAutoFit/>
          </a:bodyPr>
          <a:lstStyle/>
          <a:p>
            <a:r>
              <a:rPr lang="ja-JP" altLang="en-US"/>
              <a:t>最も価値の高い行動を選択</a:t>
            </a:r>
            <a:endParaRPr kumimoji="1" lang="ja-JP" altLang="en-US"/>
          </a:p>
        </p:txBody>
      </p:sp>
      <p:cxnSp>
        <p:nvCxnSpPr>
          <p:cNvPr id="11" name="直線矢印コネクタ 10">
            <a:extLst>
              <a:ext uri="{FF2B5EF4-FFF2-40B4-BE49-F238E27FC236}">
                <a16:creationId xmlns:a16="http://schemas.microsoft.com/office/drawing/2014/main" id="{355397B8-7F3C-ADB2-AB79-AE135AF3A18E}"/>
              </a:ext>
            </a:extLst>
          </p:cNvPr>
          <p:cNvCxnSpPr>
            <a:stCxn id="4" idx="3"/>
            <a:endCxn id="6" idx="1"/>
          </p:cNvCxnSpPr>
          <p:nvPr/>
        </p:nvCxnSpPr>
        <p:spPr>
          <a:xfrm>
            <a:off x="2565838" y="2875002"/>
            <a:ext cx="353016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テキスト ボックス 11">
            <a:extLst>
              <a:ext uri="{FF2B5EF4-FFF2-40B4-BE49-F238E27FC236}">
                <a16:creationId xmlns:a16="http://schemas.microsoft.com/office/drawing/2014/main" id="{1B484325-13E6-128B-373B-46BE6506C3BD}"/>
              </a:ext>
            </a:extLst>
          </p:cNvPr>
          <p:cNvSpPr txBox="1"/>
          <p:nvPr/>
        </p:nvSpPr>
        <p:spPr>
          <a:xfrm>
            <a:off x="3526877" y="2509878"/>
            <a:ext cx="1608084" cy="369332"/>
          </a:xfrm>
          <a:prstGeom prst="rect">
            <a:avLst/>
          </a:prstGeom>
          <a:noFill/>
        </p:spPr>
        <p:txBody>
          <a:bodyPr wrap="square" rtlCol="0">
            <a:spAutoFit/>
          </a:bodyPr>
          <a:lstStyle/>
          <a:p>
            <a:r>
              <a:rPr kumimoji="1" lang="ja-JP" altLang="en-US"/>
              <a:t>徐々に減少</a:t>
            </a:r>
            <a:r>
              <a:rPr kumimoji="1" lang="en-US" altLang="ja-JP" dirty="0"/>
              <a:t>…</a:t>
            </a:r>
            <a:endParaRPr kumimoji="1" lang="ja-JP" altLang="en-US"/>
          </a:p>
        </p:txBody>
      </p:sp>
      <p:sp>
        <p:nvSpPr>
          <p:cNvPr id="13" name="テキスト ボックス 12">
            <a:extLst>
              <a:ext uri="{FF2B5EF4-FFF2-40B4-BE49-F238E27FC236}">
                <a16:creationId xmlns:a16="http://schemas.microsoft.com/office/drawing/2014/main" id="{F68B3644-3550-CD62-0DE5-50C9607A6035}"/>
              </a:ext>
            </a:extLst>
          </p:cNvPr>
          <p:cNvSpPr txBox="1"/>
          <p:nvPr/>
        </p:nvSpPr>
        <p:spPr>
          <a:xfrm>
            <a:off x="838200" y="3798332"/>
            <a:ext cx="10515600" cy="369332"/>
          </a:xfrm>
          <a:prstGeom prst="rect">
            <a:avLst/>
          </a:prstGeom>
          <a:noFill/>
        </p:spPr>
        <p:txBody>
          <a:bodyPr wrap="square" rtlCol="0">
            <a:spAutoFit/>
          </a:bodyPr>
          <a:lstStyle/>
          <a:p>
            <a:r>
              <a:rPr lang="ja-JP" altLang="en-US"/>
              <a:t>最も価値の高い行動を選択</a:t>
            </a:r>
            <a:r>
              <a:rPr lang="en-US" altLang="ja-JP" dirty="0"/>
              <a:t> = Q</a:t>
            </a:r>
            <a:r>
              <a:rPr lang="ja-JP" altLang="en-US"/>
              <a:t>値が高い</a:t>
            </a:r>
            <a:r>
              <a:rPr lang="en-US" altLang="ja-JP" dirty="0"/>
              <a:t> </a:t>
            </a:r>
            <a:endParaRPr kumimoji="1" lang="ja-JP" altLang="en-US"/>
          </a:p>
        </p:txBody>
      </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0667E88C-2415-858A-28ED-C0592E3CB2FB}"/>
                  </a:ext>
                </a:extLst>
              </p:cNvPr>
              <p:cNvSpPr txBox="1"/>
              <p:nvPr/>
            </p:nvSpPr>
            <p:spPr>
              <a:xfrm>
                <a:off x="838200" y="4348579"/>
                <a:ext cx="10515600" cy="376834"/>
              </a:xfrm>
              <a:prstGeom prst="rect">
                <a:avLst/>
              </a:prstGeom>
              <a:noFill/>
            </p:spPr>
            <p:txBody>
              <a:bodyPr wrap="square" rtlCol="0">
                <a:spAutoFit/>
              </a:bodyPr>
              <a:lstStyle/>
              <a:p>
                <a:pPr/>
                <a:r>
                  <a:rPr lang="ja-JP" altLang="en-US" b="0"/>
                  <a:t>例</a:t>
                </a:r>
                <a:r>
                  <a:rPr lang="en-US" altLang="ja-JP" b="0" dirty="0"/>
                  <a:t>:</a:t>
                </a:r>
                <a:r>
                  <a:rPr lang="ja-JP" altLang="en-US" b="0"/>
                  <a:t>入力層→隠れ層→出力層</a:t>
                </a:r>
                <a:r>
                  <a:rPr lang="en-US" altLang="ja-JP" b="0" dirty="0"/>
                  <a:t> </a:t>
                </a:r>
                <a14:m>
                  <m:oMath xmlns:m="http://schemas.openxmlformats.org/officeDocument/2006/math">
                    <m:r>
                      <a:rPr lang="en-US" altLang="ja-JP" b="0" i="1" smtClean="0">
                        <a:latin typeface="Cambria Math" panose="02040503050406030204" pitchFamily="18" charset="0"/>
                      </a:rPr>
                      <m:t>𝑄</m:t>
                    </m:r>
                    <m:r>
                      <a:rPr lang="en-US" altLang="ja-JP" b="0" i="1" smtClean="0">
                        <a:latin typeface="Cambria Math" panose="02040503050406030204" pitchFamily="18" charset="0"/>
                      </a:rPr>
                      <m:t>(</m:t>
                    </m:r>
                    <m:r>
                      <a:rPr lang="en-US" altLang="ja-JP" b="0" i="1" smtClean="0">
                        <a:latin typeface="Cambria Math" panose="02040503050406030204" pitchFamily="18" charset="0"/>
                      </a:rPr>
                      <m:t>𝑠</m:t>
                    </m:r>
                    <m:r>
                      <a:rPr lang="en-US" altLang="ja-JP" b="0" i="1" smtClean="0">
                        <a:latin typeface="Cambria Math" panose="02040503050406030204" pitchFamily="18" charset="0"/>
                      </a:rPr>
                      <m:t>,</m:t>
                    </m:r>
                    <m:r>
                      <a:rPr lang="en-US" altLang="ja-JP" b="0" i="1" smtClean="0">
                        <a:latin typeface="Cambria Math" panose="02040503050406030204" pitchFamily="18" charset="0"/>
                      </a:rPr>
                      <m:t>𝑎</m:t>
                    </m:r>
                    <m:r>
                      <a:rPr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sSub>
                          <m:sSubPr>
                            <m:ctrlPr>
                              <a:rPr lang="en-US" altLang="ja-JP" i="1">
                                <a:latin typeface="Cambria Math" panose="02040503050406030204" pitchFamily="18" charset="0"/>
                              </a:rPr>
                            </m:ctrlPr>
                          </m:sSubPr>
                          <m:e>
                            <m:r>
                              <a:rPr lang="en-US" altLang="ja-JP" i="1">
                                <a:latin typeface="Cambria Math" panose="02040503050406030204" pitchFamily="18" charset="0"/>
                              </a:rPr>
                              <m:t>𝑊</m:t>
                            </m:r>
                          </m:e>
                          <m:sub>
                            <m:r>
                              <a:rPr lang="en-US" altLang="ja-JP" b="0" i="1" smtClean="0">
                                <a:latin typeface="Cambria Math" panose="02040503050406030204" pitchFamily="18" charset="0"/>
                              </a:rPr>
                              <m:t>3</m:t>
                            </m:r>
                          </m:sub>
                        </m:s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𝑅𝑒𝐿𝑈</m:t>
                        </m:r>
                        <m:r>
                          <a:rPr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rPr>
                          <m:t>𝑊</m:t>
                        </m:r>
                      </m:e>
                      <m:sub>
                        <m:r>
                          <a:rPr kumimoji="1" lang="en-US" altLang="ja-JP" b="0" i="1" smtClean="0">
                            <a:latin typeface="Cambria Math" panose="02040503050406030204" pitchFamily="18" charset="0"/>
                          </a:rPr>
                          <m:t>2</m:t>
                        </m:r>
                      </m:sub>
                    </m:sSub>
                    <m:r>
                      <a:rPr lang="en-US" altLang="ja-JP" i="1">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𝑅𝑒𝐿𝑈</m:t>
                    </m:r>
                    <m:d>
                      <m:dPr>
                        <m:ctrlPr>
                          <a:rPr lang="en-US" altLang="ja-JP" b="0" i="1" smtClean="0">
                            <a:latin typeface="Cambria Math" panose="02040503050406030204" pitchFamily="18" charset="0"/>
                            <a:ea typeface="Cambria Math" panose="02040503050406030204" pitchFamily="18" charset="0"/>
                          </a:rPr>
                        </m:ctrlPr>
                      </m:dPr>
                      <m:e>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𝑊</m:t>
                            </m:r>
                          </m:e>
                          <m:sub>
                            <m:r>
                              <a:rPr lang="en-US" altLang="ja-JP" b="0" i="1" smtClean="0">
                                <a:latin typeface="Cambria Math" panose="02040503050406030204" pitchFamily="18" charset="0"/>
                                <a:ea typeface="Cambria Math" panose="02040503050406030204" pitchFamily="18" charset="0"/>
                              </a:rPr>
                              <m:t>1</m:t>
                            </m:r>
                          </m:sub>
                        </m:sSub>
                        <m:r>
                          <a:rPr lang="en-US" altLang="ja-JP" b="0" i="1" smtClean="0">
                            <a:latin typeface="Cambria Math" panose="02040503050406030204" pitchFamily="18" charset="0"/>
                            <a:ea typeface="Cambria Math" panose="02040503050406030204" pitchFamily="18" charset="0"/>
                          </a:rPr>
                          <m:t>𝑠</m:t>
                        </m:r>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𝑏</m:t>
                            </m:r>
                          </m:e>
                          <m:sub>
                            <m:r>
                              <a:rPr lang="en-US" altLang="ja-JP" b="0" i="1" smtClean="0">
                                <a:latin typeface="Cambria Math" panose="02040503050406030204" pitchFamily="18" charset="0"/>
                                <a:ea typeface="Cambria Math" panose="02040503050406030204" pitchFamily="18" charset="0"/>
                              </a:rPr>
                              <m:t>1</m:t>
                            </m:r>
                          </m:sub>
                        </m:sSub>
                      </m:e>
                    </m:d>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𝑏</m:t>
                        </m:r>
                      </m:e>
                      <m:sub>
                        <m:r>
                          <a:rPr lang="en-US" altLang="ja-JP" b="0" i="1" smtClean="0">
                            <a:latin typeface="Cambria Math" panose="02040503050406030204" pitchFamily="18" charset="0"/>
                            <a:ea typeface="Cambria Math" panose="02040503050406030204" pitchFamily="18" charset="0"/>
                          </a:rPr>
                          <m:t>2</m:t>
                        </m:r>
                      </m:sub>
                    </m:sSub>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𝑏</m:t>
                        </m:r>
                      </m:e>
                      <m:sub>
                        <m:r>
                          <a:rPr lang="en-US" altLang="ja-JP" b="0" i="1" smtClean="0">
                            <a:latin typeface="Cambria Math" panose="02040503050406030204" pitchFamily="18" charset="0"/>
                            <a:ea typeface="Cambria Math" panose="02040503050406030204" pitchFamily="18" charset="0"/>
                          </a:rPr>
                          <m:t>3</m:t>
                        </m:r>
                      </m:sub>
                    </m:sSub>
                  </m:oMath>
                </a14:m>
                <a:endParaRPr kumimoji="1" lang="ja-JP" altLang="en-US"/>
              </a:p>
            </p:txBody>
          </p:sp>
        </mc:Choice>
        <mc:Fallback>
          <p:sp>
            <p:nvSpPr>
              <p:cNvPr id="14" name="テキスト ボックス 13">
                <a:extLst>
                  <a:ext uri="{FF2B5EF4-FFF2-40B4-BE49-F238E27FC236}">
                    <a16:creationId xmlns:a16="http://schemas.microsoft.com/office/drawing/2014/main" id="{0667E88C-2415-858A-28ED-C0592E3CB2FB}"/>
                  </a:ext>
                </a:extLst>
              </p:cNvPr>
              <p:cNvSpPr txBox="1">
                <a:spLocks noRot="1" noChangeAspect="1" noMove="1" noResize="1" noEditPoints="1" noAdjustHandles="1" noChangeArrowheads="1" noChangeShapeType="1" noTextEdit="1"/>
              </p:cNvSpPr>
              <p:nvPr/>
            </p:nvSpPr>
            <p:spPr>
              <a:xfrm>
                <a:off x="838200" y="4348579"/>
                <a:ext cx="10515600" cy="376834"/>
              </a:xfrm>
              <a:prstGeom prst="rect">
                <a:avLst/>
              </a:prstGeom>
              <a:blipFill>
                <a:blip r:embed="rId2"/>
                <a:stretch>
                  <a:fillRect l="-603" t="-6667" b="-2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C2BADD0C-8AF1-B3B2-9CC9-23EB720E9ADE}"/>
                  </a:ext>
                </a:extLst>
              </p:cNvPr>
              <p:cNvSpPr txBox="1"/>
              <p:nvPr/>
            </p:nvSpPr>
            <p:spPr>
              <a:xfrm>
                <a:off x="838200" y="4906328"/>
                <a:ext cx="10331669" cy="923330"/>
              </a:xfrm>
              <a:prstGeom prst="rect">
                <a:avLst/>
              </a:prstGeom>
              <a:noFill/>
            </p:spPr>
            <p:txBody>
              <a:bodyPr wrap="square" rtlCol="0">
                <a:spAutoFit/>
              </a:bodyPr>
              <a:lstStyle/>
              <a:p>
                <a14:m>
                  <m:oMath xmlns:m="http://schemas.openxmlformats.org/officeDocument/2006/math">
                    <m:r>
                      <a:rPr lang="en-US" altLang="ja-JP" b="0" i="1" smtClean="0">
                        <a:latin typeface="Cambria Math" panose="02040503050406030204" pitchFamily="18" charset="0"/>
                        <a:ea typeface="Cambria Math" panose="02040503050406030204" pitchFamily="18" charset="0"/>
                      </a:rPr>
                      <m:t>𝑅𝑒𝐿𝑈</m:t>
                    </m:r>
                    <m:r>
                      <a:rPr lang="en-US" altLang="ja-JP" b="0" i="1" smtClean="0">
                        <a:latin typeface="Cambria Math" panose="02040503050406030204" pitchFamily="18" charset="0"/>
                        <a:ea typeface="Cambria Math" panose="02040503050406030204" pitchFamily="18" charset="0"/>
                      </a:rPr>
                      <m:t>: </m:t>
                    </m:r>
                  </m:oMath>
                </a14:m>
                <a:r>
                  <a:rPr lang="ja-JP" altLang="en-US"/>
                  <a:t>活性化関数</a:t>
                </a:r>
                <a:r>
                  <a:rPr lang="en-US" altLang="ja-JP" dirty="0"/>
                  <a:t>(</a:t>
                </a:r>
                <a:r>
                  <a:rPr lang="ja-JP" altLang="en-US"/>
                  <a:t>非線形性を持たせ複雑なパターンに対応</a:t>
                </a:r>
                <a:r>
                  <a:rPr lang="en-US" altLang="ja-JP" dirty="0"/>
                  <a:t>)</a:t>
                </a:r>
              </a:p>
              <a:p>
                <a14:m>
                  <m:oMath xmlns:m="http://schemas.openxmlformats.org/officeDocument/2006/math">
                    <m:r>
                      <a:rPr lang="en-US" altLang="ja-JP" i="1" smtClean="0">
                        <a:latin typeface="Cambria Math" panose="02040503050406030204" pitchFamily="18" charset="0"/>
                      </a:rPr>
                      <m:t>𝑊</m:t>
                    </m:r>
                    <m:r>
                      <a:rPr lang="en-US" altLang="ja-JP" b="0" i="1" smtClean="0">
                        <a:latin typeface="Cambria Math" panose="02040503050406030204" pitchFamily="18" charset="0"/>
                      </a:rPr>
                      <m:t>:</m:t>
                    </m:r>
                  </m:oMath>
                </a14:m>
                <a:r>
                  <a:rPr lang="ja-JP" altLang="en-US" b="0" i="1" dirty="0">
                    <a:latin typeface="Cambria Math" panose="02040503050406030204" pitchFamily="18" charset="0"/>
                  </a:rPr>
                  <a:t> </a:t>
                </a:r>
                <a:r>
                  <a:rPr lang="ja-JP" altLang="en-US"/>
                  <a:t>重み</a:t>
                </a:r>
                <a:r>
                  <a:rPr lang="en-US" altLang="ja-JP" dirty="0"/>
                  <a:t>(</a:t>
                </a:r>
                <a:r>
                  <a:rPr lang="ja-JP" altLang="en-US"/>
                  <a:t>どの状態でも最適な行動が選択するため</a:t>
                </a:r>
                <a:r>
                  <a:rPr lang="en-US" altLang="ja-JP" dirty="0"/>
                  <a:t>)</a:t>
                </a:r>
              </a:p>
              <a:p>
                <a14:m>
                  <m:oMath xmlns:m="http://schemas.openxmlformats.org/officeDocument/2006/math">
                    <m:r>
                      <a:rPr lang="en-US" altLang="ja-JP" b="0" i="1" smtClean="0">
                        <a:latin typeface="Cambria Math" panose="02040503050406030204" pitchFamily="18" charset="0"/>
                        <a:ea typeface="Cambria Math" panose="02040503050406030204" pitchFamily="18" charset="0"/>
                      </a:rPr>
                      <m:t>𝑏</m:t>
                    </m:r>
                  </m:oMath>
                </a14:m>
                <a:r>
                  <a:rPr kumimoji="1" lang="en-US" altLang="ja-JP" dirty="0"/>
                  <a:t>: </a:t>
                </a:r>
                <a:r>
                  <a:rPr kumimoji="1" lang="ja-JP" altLang="en-US"/>
                  <a:t>バイアス</a:t>
                </a:r>
                <a:r>
                  <a:rPr kumimoji="1" lang="en-US" altLang="ja-JP" dirty="0"/>
                  <a:t>(</a:t>
                </a:r>
                <a:r>
                  <a:rPr lang="ja-JP" altLang="en-US"/>
                  <a:t>出力が</a:t>
                </a:r>
                <a:r>
                  <a:rPr lang="en-US" altLang="ja-JP" dirty="0"/>
                  <a:t>0</a:t>
                </a:r>
                <a:r>
                  <a:rPr lang="ja-JP" altLang="en-US"/>
                  <a:t>にならないようにするため</a:t>
                </a:r>
                <a:r>
                  <a:rPr kumimoji="1" lang="en-US" altLang="ja-JP" dirty="0"/>
                  <a:t>)</a:t>
                </a:r>
                <a:endParaRPr kumimoji="1" lang="ja-JP" altLang="en-US"/>
              </a:p>
            </p:txBody>
          </p:sp>
        </mc:Choice>
        <mc:Fallback>
          <p:sp>
            <p:nvSpPr>
              <p:cNvPr id="16" name="テキスト ボックス 15">
                <a:extLst>
                  <a:ext uri="{FF2B5EF4-FFF2-40B4-BE49-F238E27FC236}">
                    <a16:creationId xmlns:a16="http://schemas.microsoft.com/office/drawing/2014/main" id="{C2BADD0C-8AF1-B3B2-9CC9-23EB720E9ADE}"/>
                  </a:ext>
                </a:extLst>
              </p:cNvPr>
              <p:cNvSpPr txBox="1">
                <a:spLocks noRot="1" noChangeAspect="1" noMove="1" noResize="1" noEditPoints="1" noAdjustHandles="1" noChangeArrowheads="1" noChangeShapeType="1" noTextEdit="1"/>
              </p:cNvSpPr>
              <p:nvPr/>
            </p:nvSpPr>
            <p:spPr>
              <a:xfrm>
                <a:off x="838200" y="4906328"/>
                <a:ext cx="10331669" cy="923330"/>
              </a:xfrm>
              <a:prstGeom prst="rect">
                <a:avLst/>
              </a:prstGeom>
              <a:blipFill>
                <a:blip r:embed="rId3"/>
                <a:stretch>
                  <a:fillRect t="-2740" b="-1095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5726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FDD7DE-1B91-1F53-7879-A2FC220DABB3}"/>
              </a:ext>
            </a:extLst>
          </p:cNvPr>
          <p:cNvSpPr>
            <a:spLocks noGrp="1"/>
          </p:cNvSpPr>
          <p:nvPr>
            <p:ph type="title"/>
          </p:nvPr>
        </p:nvSpPr>
        <p:spPr/>
        <p:txBody>
          <a:bodyPr/>
          <a:lstStyle/>
          <a:p>
            <a:r>
              <a:rPr kumimoji="1" lang="ja-JP" altLang="en-US"/>
              <a:t>補足資料</a:t>
            </a:r>
          </a:p>
        </p:txBody>
      </p:sp>
      <p:sp>
        <p:nvSpPr>
          <p:cNvPr id="4" name="テキスト ボックス 3">
            <a:extLst>
              <a:ext uri="{FF2B5EF4-FFF2-40B4-BE49-F238E27FC236}">
                <a16:creationId xmlns:a16="http://schemas.microsoft.com/office/drawing/2014/main" id="{33D7DAF7-FEBD-8C1A-8F23-FA2216790D4B}"/>
              </a:ext>
            </a:extLst>
          </p:cNvPr>
          <p:cNvSpPr txBox="1"/>
          <p:nvPr/>
        </p:nvSpPr>
        <p:spPr>
          <a:xfrm>
            <a:off x="838200" y="1690688"/>
            <a:ext cx="10068911" cy="369332"/>
          </a:xfrm>
          <a:prstGeom prst="rect">
            <a:avLst/>
          </a:prstGeom>
          <a:noFill/>
        </p:spPr>
        <p:txBody>
          <a:bodyPr wrap="square" rtlCol="0">
            <a:spAutoFit/>
          </a:bodyPr>
          <a:lstStyle/>
          <a:p>
            <a:r>
              <a:rPr kumimoji="1" lang="ja-JP" altLang="en-US"/>
              <a:t>損失計算</a:t>
            </a:r>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D9DA5C8E-285A-1AFC-37B4-A263E4CF6977}"/>
                  </a:ext>
                </a:extLst>
              </p:cNvPr>
              <p:cNvSpPr txBox="1"/>
              <p:nvPr/>
            </p:nvSpPr>
            <p:spPr>
              <a:xfrm>
                <a:off x="838200" y="2060020"/>
                <a:ext cx="10068911" cy="9003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𝐿</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𝑁</m:t>
                          </m:r>
                        </m:den>
                      </m:f>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=1</m:t>
                          </m:r>
                        </m:sub>
                        <m:sup>
                          <m:r>
                            <a:rPr kumimoji="1" lang="en-US" altLang="ja-JP" b="0" i="1" smtClean="0">
                              <a:latin typeface="Cambria Math" panose="02040503050406030204" pitchFamily="18" charset="0"/>
                            </a:rPr>
                            <m:t>𝑁</m:t>
                          </m:r>
                        </m:sup>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𝑄</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𝑠</m:t>
                                      </m:r>
                                    </m:e>
                                    <m:sub>
                                      <m:r>
                                        <a:rPr lang="en-US" altLang="ja-JP" b="0" i="1" smtClean="0">
                                          <a:latin typeface="Cambria Math" panose="02040503050406030204" pitchFamily="18" charset="0"/>
                                        </a:rPr>
                                        <m:t>𝑖</m:t>
                                      </m:r>
                                    </m:sub>
                                    <m:sup/>
                                  </m:sSubSup>
                                  <m:r>
                                    <a:rPr lang="en-US" altLang="ja-JP" b="0" i="1" smtClean="0">
                                      <a:latin typeface="Cambria Math" panose="02040503050406030204" pitchFamily="18" charset="0"/>
                                    </a:rPr>
                                    <m:t>,</m:t>
                                  </m:r>
                                  <m:sSubSup>
                                    <m:sSubSupPr>
                                      <m:ctrlPr>
                                        <a:rPr lang="en-US" altLang="ja-JP" b="0" i="1" smtClean="0">
                                          <a:latin typeface="Cambria Math" panose="02040503050406030204" pitchFamily="18" charset="0"/>
                                        </a:rPr>
                                      </m:ctrlPr>
                                    </m:sSubSupPr>
                                    <m:e>
                                      <m:r>
                                        <a:rPr lang="en-US" altLang="ja-JP" b="0" i="1" smtClean="0">
                                          <a:latin typeface="Cambria Math" panose="02040503050406030204" pitchFamily="18" charset="0"/>
                                        </a:rPr>
                                        <m:t>𝑎</m:t>
                                      </m:r>
                                    </m:e>
                                    <m:sub>
                                      <m:r>
                                        <a:rPr lang="en-US" altLang="ja-JP" b="0" i="1" smtClean="0">
                                          <a:latin typeface="Cambria Math" panose="02040503050406030204" pitchFamily="18" charset="0"/>
                                        </a:rPr>
                                        <m:t>𝑖</m:t>
                                      </m:r>
                                    </m:sub>
                                    <m:sup/>
                                  </m:sSubSup>
                                </m:e>
                              </m:d>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𝑅</m:t>
                                      </m:r>
                                    </m:e>
                                    <m:sub/>
                                    <m:sup/>
                                  </m:sSubSup>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𝛾</m:t>
                                  </m:r>
                                  <m:r>
                                    <a:rPr lang="en-US" altLang="ja-JP" b="0" i="1" smtClean="0">
                                      <a:latin typeface="Cambria Math" panose="02040503050406030204" pitchFamily="18" charset="0"/>
                                      <a:ea typeface="Cambria Math" panose="02040503050406030204" pitchFamily="18" charset="0"/>
                                    </a:rPr>
                                    <m:t>𝑚𝑎𝑥𝑄</m:t>
                                  </m:r>
                                  <m:d>
                                    <m:dPr>
                                      <m:ctrlPr>
                                        <a:rPr lang="en-US" altLang="ja-JP" b="0" i="1" smtClean="0">
                                          <a:latin typeface="Cambria Math" panose="02040503050406030204" pitchFamily="18" charset="0"/>
                                          <a:ea typeface="Cambria Math" panose="02040503050406030204" pitchFamily="18" charset="0"/>
                                        </a:rPr>
                                      </m:ctrlPr>
                                    </m:dPr>
                                    <m:e>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𝑠</m:t>
                                          </m:r>
                                        </m:e>
                                        <m:sup>
                                          <m:r>
                                            <a:rPr lang="en-US" altLang="ja-JP" b="0" i="1" smtClean="0">
                                              <a:latin typeface="Cambria Math" panose="02040503050406030204" pitchFamily="18" charset="0"/>
                                              <a:ea typeface="Cambria Math" panose="02040503050406030204" pitchFamily="18" charset="0"/>
                                            </a:rPr>
                                            <m:t>′</m:t>
                                          </m:r>
                                        </m:sup>
                                      </m:sSup>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𝑎</m:t>
                                          </m:r>
                                        </m:e>
                                        <m:sup>
                                          <m:r>
                                            <a:rPr lang="en-US" altLang="ja-JP" b="0" i="1" smtClean="0">
                                              <a:latin typeface="Cambria Math" panose="02040503050406030204" pitchFamily="18" charset="0"/>
                                              <a:ea typeface="Cambria Math" panose="02040503050406030204" pitchFamily="18" charset="0"/>
                                            </a:rPr>
                                            <m:t>′</m:t>
                                          </m:r>
                                        </m:sup>
                                      </m:sSup>
                                    </m:e>
                                  </m:d>
                                </m:e>
                              </m:d>
                              <m:r>
                                <a:rPr kumimoji="1" lang="en-US" altLang="ja-JP" b="0" i="1" smtClean="0">
                                  <a:latin typeface="Cambria Math" panose="02040503050406030204" pitchFamily="18" charset="0"/>
                                </a:rPr>
                                <m:t>)</m:t>
                              </m:r>
                            </m:e>
                            <m:sup>
                              <m:r>
                                <a:rPr kumimoji="1" lang="en-US" altLang="ja-JP" b="0" i="1" smtClean="0">
                                  <a:latin typeface="Cambria Math" panose="02040503050406030204" pitchFamily="18" charset="0"/>
                                </a:rPr>
                                <m:t>2</m:t>
                              </m:r>
                            </m:sup>
                          </m:sSup>
                        </m:e>
                      </m:nary>
                    </m:oMath>
                  </m:oMathPara>
                </a14:m>
                <a:endParaRPr kumimoji="1" lang="ja-JP" altLang="en-US"/>
              </a:p>
            </p:txBody>
          </p:sp>
        </mc:Choice>
        <mc:Fallback>
          <p:sp>
            <p:nvSpPr>
              <p:cNvPr id="5" name="テキスト ボックス 4">
                <a:extLst>
                  <a:ext uri="{FF2B5EF4-FFF2-40B4-BE49-F238E27FC236}">
                    <a16:creationId xmlns:a16="http://schemas.microsoft.com/office/drawing/2014/main" id="{D9DA5C8E-285A-1AFC-37B4-A263E4CF6977}"/>
                  </a:ext>
                </a:extLst>
              </p:cNvPr>
              <p:cNvSpPr txBox="1">
                <a:spLocks noRot="1" noChangeAspect="1" noMove="1" noResize="1" noEditPoints="1" noAdjustHandles="1" noChangeArrowheads="1" noChangeShapeType="1" noTextEdit="1"/>
              </p:cNvSpPr>
              <p:nvPr/>
            </p:nvSpPr>
            <p:spPr>
              <a:xfrm>
                <a:off x="838200" y="2060020"/>
                <a:ext cx="10068911" cy="900375"/>
              </a:xfrm>
              <a:prstGeom prst="rect">
                <a:avLst/>
              </a:prstGeom>
              <a:blipFill>
                <a:blip r:embed="rId2"/>
                <a:stretch>
                  <a:fillRect t="-91667" b="-141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7538AD0C-CAB0-E61B-1E87-2C9707ACAB04}"/>
                  </a:ext>
                </a:extLst>
              </p:cNvPr>
              <p:cNvSpPr txBox="1"/>
              <p:nvPr/>
            </p:nvSpPr>
            <p:spPr>
              <a:xfrm>
                <a:off x="838200" y="2960395"/>
                <a:ext cx="10068911" cy="3164649"/>
              </a:xfrm>
              <a:prstGeom prst="rect">
                <a:avLst/>
              </a:prstGeom>
              <a:noFill/>
            </p:spPr>
            <p:txBody>
              <a:bodyPr wrap="square" rtlCol="0">
                <a:spAutoFit/>
              </a:bodyPr>
              <a:lstStyle/>
              <a:p>
                <a:endParaRPr lang="en-US" altLang="ja-JP" i="1" dirty="0">
                  <a:latin typeface="Cambria Math" panose="02040503050406030204" pitchFamily="18" charset="0"/>
                </a:endParaRPr>
              </a:p>
              <a:p>
                <a14:m>
                  <m:oMath xmlns:m="http://schemas.openxmlformats.org/officeDocument/2006/math">
                    <m:r>
                      <a:rPr lang="ja-JP" altLang="en-US" i="1" smtClean="0">
                        <a:latin typeface="Cambria Math" panose="02040503050406030204" pitchFamily="18" charset="0"/>
                      </a:rPr>
                      <m:t>ターゲット</m:t>
                    </m:r>
                  </m:oMath>
                </a14:m>
                <a:r>
                  <a:rPr lang="en-US" altLang="ja-JP" dirty="0">
                    <a:latin typeface="Cambria Math" panose="02040503050406030204" pitchFamily="18" charset="0"/>
                  </a:rPr>
                  <a:t>Q</a:t>
                </a:r>
                <a:r>
                  <a:rPr lang="ja-JP" altLang="en-US" dirty="0">
                    <a:latin typeface="Cambria Math" panose="02040503050406030204" pitchFamily="18" charset="0"/>
                  </a:rPr>
                  <a:t>値</a:t>
                </a:r>
                <a:endParaRPr lang="en-US" altLang="ja-JP"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Sup>
                        <m:sSubSupPr>
                          <m:ctrlPr>
                            <a:rPr lang="en-US" altLang="ja-JP" i="1" smtClean="0">
                              <a:latin typeface="Cambria Math" panose="02040503050406030204" pitchFamily="18" charset="0"/>
                            </a:rPr>
                          </m:ctrlPr>
                        </m:sSubSupPr>
                        <m:e>
                          <m:r>
                            <a:rPr lang="en-US" altLang="ja-JP" i="1">
                              <a:latin typeface="Cambria Math" panose="02040503050406030204" pitchFamily="18" charset="0"/>
                            </a:rPr>
                            <m:t>𝑅</m:t>
                          </m:r>
                        </m:e>
                        <m:sub/>
                        <m:sup/>
                      </m:sSubSup>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𝛾</m:t>
                      </m:r>
                      <m:r>
                        <a:rPr lang="en-US" altLang="ja-JP" b="0" i="1" smtClean="0">
                          <a:latin typeface="Cambria Math" panose="02040503050406030204" pitchFamily="18" charset="0"/>
                          <a:ea typeface="Cambria Math" panose="02040503050406030204" pitchFamily="18" charset="0"/>
                        </a:rPr>
                        <m:t>𝑚𝑎𝑥𝑄</m:t>
                      </m:r>
                      <m:d>
                        <m:dPr>
                          <m:ctrlPr>
                            <a:rPr lang="en-US" altLang="ja-JP" b="0" i="1" smtClean="0">
                              <a:latin typeface="Cambria Math" panose="02040503050406030204" pitchFamily="18" charset="0"/>
                              <a:ea typeface="Cambria Math" panose="02040503050406030204" pitchFamily="18" charset="0"/>
                            </a:rPr>
                          </m:ctrlPr>
                        </m:dPr>
                        <m:e>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𝑠</m:t>
                              </m:r>
                            </m:e>
                            <m:sup>
                              <m:r>
                                <a:rPr lang="en-US" altLang="ja-JP" b="0" i="1" smtClean="0">
                                  <a:latin typeface="Cambria Math" panose="02040503050406030204" pitchFamily="18" charset="0"/>
                                  <a:ea typeface="Cambria Math" panose="02040503050406030204" pitchFamily="18" charset="0"/>
                                </a:rPr>
                                <m:t>′</m:t>
                              </m:r>
                            </m:sup>
                          </m:sSup>
                          <m:r>
                            <a:rPr lang="en-US" altLang="ja-JP" b="0" i="1" smtClean="0">
                              <a:latin typeface="Cambria Math" panose="02040503050406030204" pitchFamily="18" charset="0"/>
                              <a:ea typeface="Cambria Math" panose="02040503050406030204" pitchFamily="18" charset="0"/>
                            </a:rPr>
                            <m:t>,</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𝑎</m:t>
                              </m:r>
                            </m:e>
                            <m:sup>
                              <m:r>
                                <a:rPr lang="en-US" altLang="ja-JP" b="0" i="1" smtClean="0">
                                  <a:latin typeface="Cambria Math" panose="02040503050406030204" pitchFamily="18" charset="0"/>
                                  <a:ea typeface="Cambria Math" panose="02040503050406030204" pitchFamily="18" charset="0"/>
                                </a:rPr>
                                <m:t>′</m:t>
                              </m:r>
                            </m:sup>
                          </m:sSup>
                        </m:e>
                      </m:d>
                    </m:oMath>
                  </m:oMathPara>
                </a14:m>
                <a:endParaRPr kumimoji="1" lang="en-US" altLang="ja-JP" dirty="0"/>
              </a:p>
              <a:p>
                <a:endParaRPr lang="en-US" altLang="ja-JP" dirty="0"/>
              </a:p>
              <a:p>
                <a14:m>
                  <m:oMath xmlns:m="http://schemas.openxmlformats.org/officeDocument/2006/math">
                    <m:r>
                      <a:rPr lang="en-US" altLang="ja-JP" b="0" i="1" smtClean="0">
                        <a:latin typeface="Cambria Math" panose="02040503050406030204" pitchFamily="18" charset="0"/>
                        <a:ea typeface="Cambria Math" panose="02040503050406030204" pitchFamily="18" charset="0"/>
                      </a:rPr>
                      <m:t>𝛾</m:t>
                    </m:r>
                  </m:oMath>
                </a14:m>
                <a:r>
                  <a:rPr kumimoji="1" lang="en-US" altLang="ja-JP" dirty="0"/>
                  <a:t>: </a:t>
                </a:r>
                <a:r>
                  <a:rPr kumimoji="1" lang="ja-JP" altLang="en-US"/>
                  <a:t>割引率</a:t>
                </a:r>
                <a:r>
                  <a:rPr kumimoji="1" lang="en-US" altLang="ja-JP" dirty="0"/>
                  <a:t>(</a:t>
                </a:r>
                <a:r>
                  <a:rPr kumimoji="1" lang="ja-JP" altLang="en-US"/>
                  <a:t>将来の</a:t>
                </a:r>
                <a:r>
                  <a:rPr kumimoji="1" lang="en-US" altLang="ja-JP" dirty="0"/>
                  <a:t>Q</a:t>
                </a:r>
                <a:r>
                  <a:rPr kumimoji="1" lang="ja-JP" altLang="en-US"/>
                  <a:t>値をどれだけ重視するか</a:t>
                </a:r>
                <a:r>
                  <a:rPr kumimoji="1" lang="en-US" altLang="ja-JP" dirty="0"/>
                  <a:t>)</a:t>
                </a:r>
              </a:p>
              <a:p>
                <a14:m>
                  <m:oMath xmlns:m="http://schemas.openxmlformats.org/officeDocument/2006/math">
                    <m:r>
                      <a:rPr lang="en-US" altLang="ja-JP" i="1" smtClean="0">
                        <a:latin typeface="Cambria Math" panose="02040503050406030204" pitchFamily="18" charset="0"/>
                      </a:rPr>
                      <m:t>𝑅</m:t>
                    </m:r>
                    <m:r>
                      <a:rPr lang="en-US" altLang="ja-JP" b="0" i="1" smtClean="0">
                        <a:latin typeface="Cambria Math" panose="02040503050406030204" pitchFamily="18" charset="0"/>
                      </a:rPr>
                      <m:t>:</m:t>
                    </m:r>
                  </m:oMath>
                </a14:m>
                <a:r>
                  <a:rPr kumimoji="1" lang="en-US" altLang="ja-JP" dirty="0"/>
                  <a:t> </a:t>
                </a:r>
                <a:r>
                  <a:rPr kumimoji="1" lang="ja-JP" altLang="en-US"/>
                  <a:t>報酬</a:t>
                </a:r>
                <a:endParaRPr kumimoji="1" lang="en-US" altLang="ja-JP" dirty="0"/>
              </a:p>
              <a:p>
                <a:endParaRPr lang="en-US" altLang="ja-JP" dirty="0"/>
              </a:p>
              <a:p>
                <a:r>
                  <a:rPr kumimoji="1" lang="ja-JP" altLang="en-US"/>
                  <a:t>パラメータ</a:t>
                </a:r>
                <a14:m>
                  <m:oMath xmlns:m="http://schemas.openxmlformats.org/officeDocument/2006/math">
                    <m:r>
                      <m:rPr>
                        <m:sty m:val="p"/>
                      </m:rPr>
                      <a:rPr lang="el-GR" altLang="ja-JP" i="1" smtClean="0">
                        <a:latin typeface="Cambria Math" panose="02040503050406030204" pitchFamily="18" charset="0"/>
                        <a:ea typeface="Cambria Math" panose="02040503050406030204" pitchFamily="18" charset="0"/>
                      </a:rPr>
                      <m:t>θ</m:t>
                    </m:r>
                  </m:oMath>
                </a14:m>
                <a:r>
                  <a:rPr kumimoji="1" lang="en-US" altLang="ja-JP" dirty="0"/>
                  <a:t>(</a:t>
                </a:r>
                <a14:m>
                  <m:oMath xmlns:m="http://schemas.openxmlformats.org/officeDocument/2006/math">
                    <m:r>
                      <a:rPr lang="en-US" altLang="ja-JP" i="1" smtClean="0">
                        <a:latin typeface="Cambria Math" panose="02040503050406030204" pitchFamily="18" charset="0"/>
                      </a:rPr>
                      <m:t>𝑊</m:t>
                    </m:r>
                    <m:r>
                      <a:rPr lang="en-US" altLang="ja-JP" b="0" i="1" smtClean="0">
                        <a:latin typeface="Cambria Math" panose="02040503050406030204" pitchFamily="18" charset="0"/>
                      </a:rPr>
                      <m:t>,</m:t>
                    </m:r>
                    <m:r>
                      <a:rPr lang="en-US" altLang="ja-JP" b="0" i="1" smtClean="0">
                        <a:latin typeface="Cambria Math" panose="02040503050406030204" pitchFamily="18" charset="0"/>
                      </a:rPr>
                      <m:t>𝑏</m:t>
                    </m:r>
                  </m:oMath>
                </a14:m>
                <a:r>
                  <a:rPr kumimoji="1" lang="en-US" altLang="ja-JP" dirty="0"/>
                  <a:t>)</a:t>
                </a:r>
                <a:r>
                  <a:rPr kumimoji="1" lang="ja-JP" altLang="en-US"/>
                  <a:t>更新</a:t>
                </a:r>
                <a:r>
                  <a:rPr kumimoji="1" lang="en-US" altLang="ja-JP" dirty="0"/>
                  <a:t>(</a:t>
                </a:r>
                <a:r>
                  <a:rPr lang="ja-JP" altLang="en-US"/>
                  <a:t>勾配降下法</a:t>
                </a:r>
                <a:r>
                  <a:rPr kumimoji="1" lang="en-US" altLang="ja-JP" dirty="0"/>
                  <a:t>)</a:t>
                </a:r>
              </a:p>
              <a:p>
                <a14:m>
                  <m:oMathPara xmlns:m="http://schemas.openxmlformats.org/officeDocument/2006/math">
                    <m:oMathParaPr>
                      <m:jc m:val="centerGroup"/>
                    </m:oMathParaPr>
                    <m:oMath xmlns:m="http://schemas.openxmlformats.org/officeDocument/2006/math">
                      <m:r>
                        <m:rPr>
                          <m:sty m:val="p"/>
                        </m:rPr>
                        <a:rPr lang="el-GR" altLang="ja-JP" i="1" smtClean="0">
                          <a:latin typeface="Cambria Math" panose="02040503050406030204" pitchFamily="18" charset="0"/>
                          <a:ea typeface="Cambria Math" panose="02040503050406030204" pitchFamily="18" charset="0"/>
                        </a:rPr>
                        <m:t>Θ</m:t>
                      </m:r>
                      <m:r>
                        <a:rPr lang="ja-JP" altLang="en-US" i="1">
                          <a:latin typeface="Cambria Math" panose="02040503050406030204" pitchFamily="18" charset="0"/>
                          <a:ea typeface="Cambria Math" panose="02040503050406030204" pitchFamily="18" charset="0"/>
                        </a:rPr>
                        <m:t>←</m:t>
                      </m:r>
                      <m:r>
                        <m:rPr>
                          <m:sty m:val="p"/>
                        </m:rPr>
                        <a:rPr lang="el-GR" altLang="ja-JP" i="1" smtClean="0">
                          <a:latin typeface="Cambria Math" panose="02040503050406030204" pitchFamily="18" charset="0"/>
                          <a:ea typeface="Cambria Math" panose="02040503050406030204" pitchFamily="18" charset="0"/>
                        </a:rPr>
                        <m:t>θ</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𝛼</m:t>
                      </m:r>
                      <m:f>
                        <m:fPr>
                          <m:ctrlPr>
                            <a:rPr kumimoji="1" lang="en" altLang="ja-JP" i="1" smtClean="0">
                              <a:latin typeface="Cambria Math" panose="02040503050406030204" pitchFamily="18" charset="0"/>
                            </a:rPr>
                          </m:ctrlPr>
                        </m:fPr>
                        <m:num>
                          <m:r>
                            <a:rPr kumimoji="1" lang="en" altLang="ja-JP" i="1" smtClean="0">
                              <a:latin typeface="Cambria Math" panose="02040503050406030204" pitchFamily="18" charset="0"/>
                            </a:rPr>
                            <m:t>𝑑</m:t>
                          </m:r>
                          <m:r>
                            <m:rPr>
                              <m:sty m:val="p"/>
                            </m:rPr>
                            <a:rPr lang="en" altLang="ja-JP" i="1">
                              <a:latin typeface="Cambria Math" panose="02040503050406030204" pitchFamily="18" charset="0"/>
                            </a:rPr>
                            <m:t>L</m:t>
                          </m:r>
                        </m:num>
                        <m:den>
                          <m:r>
                            <a:rPr kumimoji="1" lang="en" altLang="ja-JP" i="1" smtClean="0">
                              <a:latin typeface="Cambria Math" panose="02040503050406030204" pitchFamily="18" charset="0"/>
                            </a:rPr>
                            <m:t>𝑑</m:t>
                          </m:r>
                          <m:r>
                            <m:rPr>
                              <m:sty m:val="p"/>
                            </m:rPr>
                            <a:rPr lang="el-GR" altLang="ja-JP" i="1" smtClean="0">
                              <a:latin typeface="Cambria Math" panose="02040503050406030204" pitchFamily="18" charset="0"/>
                              <a:ea typeface="Cambria Math" panose="02040503050406030204" pitchFamily="18" charset="0"/>
                            </a:rPr>
                            <m:t>θ</m:t>
                          </m:r>
                        </m:den>
                      </m:f>
                    </m:oMath>
                  </m:oMathPara>
                </a14:m>
                <a:endParaRPr kumimoji="1" lang="en-US" altLang="ja-JP" dirty="0"/>
              </a:p>
              <a:p>
                <a14:m>
                  <m:oMath xmlns:m="http://schemas.openxmlformats.org/officeDocument/2006/math">
                    <m:r>
                      <a:rPr lang="en-US" altLang="ja-JP" b="0" i="1" smtClean="0">
                        <a:latin typeface="Cambria Math" panose="02040503050406030204" pitchFamily="18" charset="0"/>
                        <a:ea typeface="Cambria Math" panose="02040503050406030204" pitchFamily="18" charset="0"/>
                      </a:rPr>
                      <m:t>𝛼</m:t>
                    </m:r>
                  </m:oMath>
                </a14:m>
                <a:r>
                  <a:rPr kumimoji="1" lang="en-US" altLang="ja-JP" dirty="0"/>
                  <a:t>: </a:t>
                </a:r>
                <a:r>
                  <a:rPr kumimoji="1" lang="ja-JP" altLang="en-US"/>
                  <a:t>学習率</a:t>
                </a:r>
              </a:p>
            </p:txBody>
          </p:sp>
        </mc:Choice>
        <mc:Fallback>
          <p:sp>
            <p:nvSpPr>
              <p:cNvPr id="6" name="テキスト ボックス 5">
                <a:extLst>
                  <a:ext uri="{FF2B5EF4-FFF2-40B4-BE49-F238E27FC236}">
                    <a16:creationId xmlns:a16="http://schemas.microsoft.com/office/drawing/2014/main" id="{7538AD0C-CAB0-E61B-1E87-2C9707ACAB04}"/>
                  </a:ext>
                </a:extLst>
              </p:cNvPr>
              <p:cNvSpPr txBox="1">
                <a:spLocks noRot="1" noChangeAspect="1" noMove="1" noResize="1" noEditPoints="1" noAdjustHandles="1" noChangeArrowheads="1" noChangeShapeType="1" noTextEdit="1"/>
              </p:cNvSpPr>
              <p:nvPr/>
            </p:nvSpPr>
            <p:spPr>
              <a:xfrm>
                <a:off x="838200" y="2960395"/>
                <a:ext cx="10068911" cy="3164649"/>
              </a:xfrm>
              <a:prstGeom prst="rect">
                <a:avLst/>
              </a:prstGeom>
              <a:blipFill>
                <a:blip r:embed="rId3"/>
                <a:stretch>
                  <a:fillRect l="-631" b="-24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4731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CB92CF-F49F-BBE9-D7D0-AEA942859466}"/>
              </a:ext>
            </a:extLst>
          </p:cNvPr>
          <p:cNvSpPr>
            <a:spLocks noGrp="1"/>
          </p:cNvSpPr>
          <p:nvPr>
            <p:ph type="title"/>
          </p:nvPr>
        </p:nvSpPr>
        <p:spPr>
          <a:xfrm>
            <a:off x="838200" y="18255"/>
            <a:ext cx="10515600" cy="1325563"/>
          </a:xfrm>
        </p:spPr>
        <p:txBody>
          <a:bodyPr/>
          <a:lstStyle/>
          <a:p>
            <a:pPr algn="ctr"/>
            <a:r>
              <a:rPr kumimoji="1" lang="ja-JP" altLang="en-US">
                <a:ea typeface="MS PGothic" panose="020B0600070205080204" pitchFamily="34" charset="-128"/>
              </a:rPr>
              <a:t>あらまし</a:t>
            </a:r>
          </a:p>
        </p:txBody>
      </p:sp>
      <p:sp>
        <p:nvSpPr>
          <p:cNvPr id="3" name="コンテンツ プレースホルダー 2">
            <a:extLst>
              <a:ext uri="{FF2B5EF4-FFF2-40B4-BE49-F238E27FC236}">
                <a16:creationId xmlns:a16="http://schemas.microsoft.com/office/drawing/2014/main" id="{2869829A-26BB-C6F8-6A94-76815DC2F8B9}"/>
              </a:ext>
            </a:extLst>
          </p:cNvPr>
          <p:cNvSpPr>
            <a:spLocks noGrp="1"/>
          </p:cNvSpPr>
          <p:nvPr>
            <p:ph idx="1"/>
          </p:nvPr>
        </p:nvSpPr>
        <p:spPr>
          <a:xfrm>
            <a:off x="838200" y="1343818"/>
            <a:ext cx="10515600" cy="4351338"/>
          </a:xfrm>
        </p:spPr>
        <p:txBody>
          <a:bodyPr/>
          <a:lstStyle/>
          <a:p>
            <a:r>
              <a:rPr lang="ja-JP" altLang="en-US">
                <a:latin typeface="+mj-lt"/>
              </a:rPr>
              <a:t>研究背景</a:t>
            </a:r>
            <a:r>
              <a:rPr lang="en-US" altLang="ja-JP" dirty="0">
                <a:latin typeface="+mj-lt"/>
              </a:rPr>
              <a:t>,</a:t>
            </a:r>
            <a:r>
              <a:rPr lang="ja-JP" altLang="en-US">
                <a:latin typeface="+mj-lt"/>
              </a:rPr>
              <a:t>目的</a:t>
            </a:r>
            <a:endParaRPr lang="en-US" altLang="ja-JP" dirty="0">
              <a:latin typeface="+mj-lt"/>
            </a:endParaRPr>
          </a:p>
          <a:p>
            <a:r>
              <a:rPr lang="ja-JP" altLang="en-US">
                <a:latin typeface="+mj-lt"/>
              </a:rPr>
              <a:t>研究方法</a:t>
            </a:r>
            <a:endParaRPr lang="en-US" altLang="ja-JP" dirty="0">
              <a:latin typeface="+mj-lt"/>
            </a:endParaRPr>
          </a:p>
          <a:p>
            <a:r>
              <a:rPr lang="ja-JP" altLang="en-US">
                <a:latin typeface="+mj-lt"/>
              </a:rPr>
              <a:t>結果</a:t>
            </a:r>
            <a:r>
              <a:rPr lang="en-US" altLang="ja-JP" dirty="0">
                <a:latin typeface="+mj-lt"/>
              </a:rPr>
              <a:t>,</a:t>
            </a:r>
            <a:r>
              <a:rPr lang="ja-JP" altLang="en-US">
                <a:latin typeface="+mj-lt"/>
              </a:rPr>
              <a:t>考察</a:t>
            </a:r>
            <a:endParaRPr lang="en-US" altLang="ja-JP" dirty="0">
              <a:latin typeface="+mj-lt"/>
            </a:endParaRPr>
          </a:p>
          <a:p>
            <a:r>
              <a:rPr lang="ja-JP" altLang="en-US">
                <a:latin typeface="+mj-lt"/>
              </a:rPr>
              <a:t>結論</a:t>
            </a:r>
            <a:r>
              <a:rPr lang="en-US" altLang="ja-JP" dirty="0">
                <a:latin typeface="+mj-lt"/>
              </a:rPr>
              <a:t>,</a:t>
            </a:r>
            <a:r>
              <a:rPr lang="ja-JP" altLang="en-US">
                <a:latin typeface="+mj-lt"/>
              </a:rPr>
              <a:t>課題</a:t>
            </a:r>
            <a:endParaRPr lang="en-US" altLang="ja-JP" dirty="0">
              <a:latin typeface="+mj-lt"/>
            </a:endParaRPr>
          </a:p>
        </p:txBody>
      </p:sp>
    </p:spTree>
    <p:extLst>
      <p:ext uri="{BB962C8B-B14F-4D97-AF65-F5344CB8AC3E}">
        <p14:creationId xmlns:p14="http://schemas.microsoft.com/office/powerpoint/2010/main" val="108840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304564-7DAB-CAF4-3E77-56F6C00AAD6D}"/>
              </a:ext>
            </a:extLst>
          </p:cNvPr>
          <p:cNvSpPr>
            <a:spLocks noGrp="1"/>
          </p:cNvSpPr>
          <p:nvPr>
            <p:ph type="title"/>
          </p:nvPr>
        </p:nvSpPr>
        <p:spPr>
          <a:xfrm>
            <a:off x="838200" y="18255"/>
            <a:ext cx="10515600" cy="1325563"/>
          </a:xfrm>
        </p:spPr>
        <p:txBody>
          <a:bodyPr>
            <a:normAutofit/>
          </a:bodyPr>
          <a:lstStyle/>
          <a:p>
            <a:r>
              <a:rPr kumimoji="1" lang="ja-JP" altLang="en-US"/>
              <a:t>研究背景</a:t>
            </a:r>
            <a:r>
              <a:rPr kumimoji="1" lang="en-US" altLang="ja-JP" dirty="0"/>
              <a:t>,</a:t>
            </a:r>
            <a:r>
              <a:rPr kumimoji="1" lang="ja-JP" altLang="en-US"/>
              <a:t>目的</a:t>
            </a:r>
          </a:p>
        </p:txBody>
      </p:sp>
      <p:sp>
        <p:nvSpPr>
          <p:cNvPr id="3" name="コンテンツ プレースホルダー 2">
            <a:extLst>
              <a:ext uri="{FF2B5EF4-FFF2-40B4-BE49-F238E27FC236}">
                <a16:creationId xmlns:a16="http://schemas.microsoft.com/office/drawing/2014/main" id="{51FD4665-26E7-6A94-8D79-DE8B250BF4FD}"/>
              </a:ext>
            </a:extLst>
          </p:cNvPr>
          <p:cNvSpPr>
            <a:spLocks noGrp="1"/>
          </p:cNvSpPr>
          <p:nvPr>
            <p:ph idx="1"/>
          </p:nvPr>
        </p:nvSpPr>
        <p:spPr>
          <a:xfrm>
            <a:off x="838200" y="1343818"/>
            <a:ext cx="10515600" cy="4351338"/>
          </a:xfrm>
        </p:spPr>
        <p:txBody>
          <a:bodyPr/>
          <a:lstStyle/>
          <a:p>
            <a:pPr marL="0" indent="0">
              <a:buNone/>
            </a:pPr>
            <a:r>
              <a:rPr lang="ja-JP" altLang="en-US" sz="2400">
                <a:latin typeface="+mj-lt"/>
              </a:rPr>
              <a:t>シューティングゲーム</a:t>
            </a:r>
            <a:r>
              <a:rPr kumimoji="1" lang="en-US" altLang="ja-JP" dirty="0">
                <a:latin typeface="+mj-lt"/>
              </a:rPr>
              <a:t>…</a:t>
            </a:r>
            <a:r>
              <a:rPr kumimoji="1" lang="ja-JP" altLang="en-US">
                <a:latin typeface="+mj-lt"/>
              </a:rPr>
              <a:t>自機を操作し次々に現れる敵機や敵機が発</a:t>
            </a:r>
            <a:r>
              <a:rPr kumimoji="1" lang="en-US" altLang="ja-JP" dirty="0">
                <a:latin typeface="+mj-lt"/>
              </a:rPr>
              <a:t>			       </a:t>
            </a:r>
            <a:r>
              <a:rPr kumimoji="1" lang="ja-JP" altLang="en-US">
                <a:latin typeface="+mj-lt"/>
              </a:rPr>
              <a:t>射する弾を避けながら敵機を撃破していく</a:t>
            </a:r>
            <a:r>
              <a:rPr kumimoji="1" lang="en-US" altLang="ja-JP" dirty="0">
                <a:latin typeface="+mj-lt"/>
              </a:rPr>
              <a:t>			</a:t>
            </a:r>
            <a:r>
              <a:rPr lang="en-US" altLang="ja-JP" dirty="0">
                <a:latin typeface="+mj-lt"/>
              </a:rPr>
              <a:t>       </a:t>
            </a:r>
            <a:r>
              <a:rPr kumimoji="1" lang="ja-JP" altLang="en-US">
                <a:latin typeface="+mj-lt"/>
              </a:rPr>
              <a:t>ゲーム</a:t>
            </a:r>
            <a:endParaRPr kumimoji="1" lang="en-US" altLang="ja-JP" dirty="0">
              <a:latin typeface="+mj-lt"/>
            </a:endParaRPr>
          </a:p>
          <a:p>
            <a:pPr marL="0" indent="0">
              <a:buNone/>
            </a:pPr>
            <a:endParaRPr kumimoji="1" lang="ja-JP" altLang="en-US"/>
          </a:p>
        </p:txBody>
      </p:sp>
      <p:pic>
        <p:nvPicPr>
          <p:cNvPr id="5" name="図 4" descr="グラフィカル ユーザー インターフェイス&#10;&#10;低い精度で自動的に生成された説明">
            <a:extLst>
              <a:ext uri="{FF2B5EF4-FFF2-40B4-BE49-F238E27FC236}">
                <a16:creationId xmlns:a16="http://schemas.microsoft.com/office/drawing/2014/main" id="{D2B2B618-BCD6-A17F-AC4A-9461071164AD}"/>
              </a:ext>
            </a:extLst>
          </p:cNvPr>
          <p:cNvPicPr>
            <a:picLocks noChangeAspect="1"/>
          </p:cNvPicPr>
          <p:nvPr/>
        </p:nvPicPr>
        <p:blipFill>
          <a:blip r:embed="rId2"/>
          <a:stretch>
            <a:fillRect/>
          </a:stretch>
        </p:blipFill>
        <p:spPr>
          <a:xfrm>
            <a:off x="6763205" y="2638686"/>
            <a:ext cx="3098765" cy="2324074"/>
          </a:xfrm>
          <a:prstGeom prst="rect">
            <a:avLst/>
          </a:prstGeom>
        </p:spPr>
      </p:pic>
      <p:pic>
        <p:nvPicPr>
          <p:cNvPr id="7" name="図 6" descr="屋外, 座る, 男, テーブル が含まれている画像&#10;&#10;自動的に生成された説明">
            <a:extLst>
              <a:ext uri="{FF2B5EF4-FFF2-40B4-BE49-F238E27FC236}">
                <a16:creationId xmlns:a16="http://schemas.microsoft.com/office/drawing/2014/main" id="{AD6CB21F-9749-2F0C-5E41-4A5B86F82E5C}"/>
              </a:ext>
            </a:extLst>
          </p:cNvPr>
          <p:cNvPicPr>
            <a:picLocks noChangeAspect="1"/>
          </p:cNvPicPr>
          <p:nvPr/>
        </p:nvPicPr>
        <p:blipFill>
          <a:blip r:embed="rId3"/>
          <a:stretch>
            <a:fillRect/>
          </a:stretch>
        </p:blipFill>
        <p:spPr>
          <a:xfrm>
            <a:off x="1333940" y="2614743"/>
            <a:ext cx="4094857" cy="2301639"/>
          </a:xfrm>
          <a:prstGeom prst="rect">
            <a:avLst/>
          </a:prstGeom>
        </p:spPr>
      </p:pic>
      <p:sp>
        <p:nvSpPr>
          <p:cNvPr id="9" name="テキスト ボックス 8">
            <a:extLst>
              <a:ext uri="{FF2B5EF4-FFF2-40B4-BE49-F238E27FC236}">
                <a16:creationId xmlns:a16="http://schemas.microsoft.com/office/drawing/2014/main" id="{88E21009-C16B-6011-ECE7-469ACBB34768}"/>
              </a:ext>
            </a:extLst>
          </p:cNvPr>
          <p:cNvSpPr txBox="1"/>
          <p:nvPr/>
        </p:nvSpPr>
        <p:spPr>
          <a:xfrm>
            <a:off x="5683687" y="4962760"/>
            <a:ext cx="5257799" cy="1846659"/>
          </a:xfrm>
          <a:prstGeom prst="rect">
            <a:avLst/>
          </a:prstGeom>
          <a:noFill/>
        </p:spPr>
        <p:txBody>
          <a:bodyPr wrap="square" rtlCol="0">
            <a:spAutoFit/>
          </a:bodyPr>
          <a:lstStyle/>
          <a:p>
            <a:pPr algn="ctr"/>
            <a:r>
              <a:rPr kumimoji="1" lang="ja-JP" altLang="en-US" sz="2400"/>
              <a:t>弾幕</a:t>
            </a:r>
            <a:r>
              <a:rPr kumimoji="1" lang="en-US" altLang="ja-JP" sz="2400" dirty="0"/>
              <a:t>STG</a:t>
            </a:r>
          </a:p>
          <a:p>
            <a:r>
              <a:rPr lang="en" altLang="ja-JP" dirty="0" err="1"/>
              <a:t>ExA</a:t>
            </a:r>
            <a:r>
              <a:rPr lang="en" altLang="ja-JP" dirty="0"/>
              <a:t>. (n.d.). </a:t>
            </a:r>
            <a:r>
              <a:rPr lang="ja-JP" altLang="en-US" i="1"/>
              <a:t>東方電幻景</a:t>
            </a:r>
            <a:r>
              <a:rPr lang="en-US" altLang="ja-JP" dirty="0"/>
              <a:t>. </a:t>
            </a:r>
            <a:r>
              <a:rPr lang="en" altLang="ja-JP" dirty="0"/>
              <a:t>Retrieved January 30, 2025, from </a:t>
            </a:r>
            <a:r>
              <a:rPr lang="en" altLang="ja-JP" dirty="0">
                <a:hlinkClick r:id="rId4"/>
              </a:rPr>
              <a:t>https://exa.ac/ja/games/%E6%9D%B1%E6%96%B9%E9%9B%BB%E5%B9%BB%E6%99%AF/?v=0f177369a3b7</a:t>
            </a:r>
            <a:endParaRPr kumimoji="1" lang="ja-JP" altLang="en-US"/>
          </a:p>
        </p:txBody>
      </p:sp>
      <p:sp>
        <p:nvSpPr>
          <p:cNvPr id="10" name="テキスト ボックス 9">
            <a:extLst>
              <a:ext uri="{FF2B5EF4-FFF2-40B4-BE49-F238E27FC236}">
                <a16:creationId xmlns:a16="http://schemas.microsoft.com/office/drawing/2014/main" id="{A085F412-850A-28D3-1DCB-3EEAF95CA672}"/>
              </a:ext>
            </a:extLst>
          </p:cNvPr>
          <p:cNvSpPr txBox="1"/>
          <p:nvPr/>
        </p:nvSpPr>
        <p:spPr>
          <a:xfrm>
            <a:off x="1339397" y="4971020"/>
            <a:ext cx="4089400" cy="1569660"/>
          </a:xfrm>
          <a:prstGeom prst="rect">
            <a:avLst/>
          </a:prstGeom>
          <a:noFill/>
        </p:spPr>
        <p:txBody>
          <a:bodyPr wrap="square" rtlCol="0">
            <a:spAutoFit/>
          </a:bodyPr>
          <a:lstStyle/>
          <a:p>
            <a:pPr algn="ctr"/>
            <a:r>
              <a:rPr kumimoji="1" lang="en-US" altLang="ja-JP" sz="2400" dirty="0"/>
              <a:t>FPS</a:t>
            </a:r>
          </a:p>
          <a:p>
            <a:r>
              <a:rPr lang="en" altLang="ja-JP" dirty="0"/>
              <a:t>Electronic Arts. (n.d.). </a:t>
            </a:r>
            <a:r>
              <a:rPr lang="en" altLang="ja-JP" i="1" dirty="0"/>
              <a:t>Apex Legends</a:t>
            </a:r>
            <a:r>
              <a:rPr lang="en" altLang="ja-JP" dirty="0"/>
              <a:t>. Retrieved January 30, 2025, from </a:t>
            </a:r>
            <a:r>
              <a:rPr lang="en" altLang="ja-JP" dirty="0">
                <a:hlinkClick r:id="rId5"/>
              </a:rPr>
              <a:t>https://www.ea.com/ja-jp/games/apex-legends</a:t>
            </a:r>
            <a:endParaRPr kumimoji="1" lang="ja-JP" altLang="en-US"/>
          </a:p>
        </p:txBody>
      </p:sp>
    </p:spTree>
    <p:extLst>
      <p:ext uri="{BB962C8B-B14F-4D97-AF65-F5344CB8AC3E}">
        <p14:creationId xmlns:p14="http://schemas.microsoft.com/office/powerpoint/2010/main" val="24812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304564-7DAB-CAF4-3E77-56F6C00AAD6D}"/>
              </a:ext>
            </a:extLst>
          </p:cNvPr>
          <p:cNvSpPr>
            <a:spLocks noGrp="1"/>
          </p:cNvSpPr>
          <p:nvPr>
            <p:ph type="title"/>
          </p:nvPr>
        </p:nvSpPr>
        <p:spPr>
          <a:xfrm>
            <a:off x="838200" y="18255"/>
            <a:ext cx="10515600" cy="1325563"/>
          </a:xfrm>
        </p:spPr>
        <p:txBody>
          <a:bodyPr/>
          <a:lstStyle/>
          <a:p>
            <a:r>
              <a:rPr kumimoji="1" lang="ja-JP" altLang="en-US"/>
              <a:t>研究背景</a:t>
            </a:r>
            <a:r>
              <a:rPr kumimoji="1" lang="en-US" altLang="ja-JP" dirty="0"/>
              <a:t>,</a:t>
            </a:r>
            <a:r>
              <a:rPr kumimoji="1" lang="ja-JP" altLang="en-US"/>
              <a:t>目的</a:t>
            </a:r>
          </a:p>
        </p:txBody>
      </p:sp>
      <p:sp>
        <p:nvSpPr>
          <p:cNvPr id="3" name="コンテンツ プレースホルダー 2">
            <a:extLst>
              <a:ext uri="{FF2B5EF4-FFF2-40B4-BE49-F238E27FC236}">
                <a16:creationId xmlns:a16="http://schemas.microsoft.com/office/drawing/2014/main" id="{51FD4665-26E7-6A94-8D79-DE8B250BF4FD}"/>
              </a:ext>
            </a:extLst>
          </p:cNvPr>
          <p:cNvSpPr>
            <a:spLocks noGrp="1"/>
          </p:cNvSpPr>
          <p:nvPr>
            <p:ph idx="1"/>
          </p:nvPr>
        </p:nvSpPr>
        <p:spPr>
          <a:xfrm>
            <a:off x="838200" y="1343818"/>
            <a:ext cx="10515600" cy="4351338"/>
          </a:xfrm>
        </p:spPr>
        <p:txBody>
          <a:bodyPr>
            <a:normAutofit/>
          </a:bodyPr>
          <a:lstStyle/>
          <a:p>
            <a:pPr marL="0" indent="0" algn="ctr">
              <a:buNone/>
            </a:pPr>
            <a:r>
              <a:rPr lang="ja-JP" altLang="en-US" sz="2400">
                <a:latin typeface="+mj-lt"/>
              </a:rPr>
              <a:t>共通点</a:t>
            </a:r>
            <a:r>
              <a:rPr lang="en-US" altLang="ja-JP" sz="2400" dirty="0">
                <a:latin typeface="+mj-lt"/>
              </a:rPr>
              <a:t>:</a:t>
            </a:r>
            <a:r>
              <a:rPr lang="ja-JP" altLang="en-US" sz="2400">
                <a:latin typeface="+mj-lt"/>
              </a:rPr>
              <a:t>複数の異なる特性を持つ武器を装備</a:t>
            </a:r>
            <a:endParaRPr lang="en-US" altLang="ja-JP" sz="2400" dirty="0">
              <a:latin typeface="+mj-lt"/>
            </a:endParaRPr>
          </a:p>
          <a:p>
            <a:pPr marL="0" indent="0" algn="ctr">
              <a:buNone/>
            </a:pPr>
            <a:r>
              <a:rPr lang="ja-JP" altLang="en-US" sz="2400">
                <a:latin typeface="+mj-lt"/>
              </a:rPr>
              <a:t>↓</a:t>
            </a:r>
            <a:endParaRPr lang="en-US" altLang="ja-JP" sz="2400" dirty="0">
              <a:latin typeface="+mj-lt"/>
            </a:endParaRPr>
          </a:p>
          <a:p>
            <a:pPr marL="0" indent="0" algn="ctr">
              <a:buNone/>
            </a:pPr>
            <a:r>
              <a:rPr lang="ja-JP" altLang="en-US" sz="2400">
                <a:latin typeface="+mj-lt"/>
              </a:rPr>
              <a:t>状況に応じた判断</a:t>
            </a:r>
            <a:r>
              <a:rPr lang="en-US" altLang="ja-JP" sz="2400" dirty="0">
                <a:latin typeface="+mj-lt"/>
              </a:rPr>
              <a:t>,</a:t>
            </a:r>
            <a:r>
              <a:rPr lang="ja-JP" altLang="en-US" sz="2400">
                <a:latin typeface="+mj-lt"/>
              </a:rPr>
              <a:t>意思決定が必要！</a:t>
            </a:r>
            <a:endParaRPr lang="en-US" altLang="ja-JP" sz="2400" dirty="0">
              <a:latin typeface="+mj-lt"/>
            </a:endParaRPr>
          </a:p>
          <a:p>
            <a:pPr marL="0" indent="0">
              <a:buNone/>
            </a:pPr>
            <a:endParaRPr kumimoji="1" lang="en-US" altLang="ja-JP" sz="2400" dirty="0">
              <a:latin typeface="+mj-lt"/>
            </a:endParaRPr>
          </a:p>
          <a:p>
            <a:pPr marL="0" indent="0">
              <a:buNone/>
            </a:pPr>
            <a:r>
              <a:rPr lang="ja-JP" altLang="en-US" sz="2400">
                <a:latin typeface="+mj-lt"/>
              </a:rPr>
              <a:t>目的</a:t>
            </a:r>
            <a:r>
              <a:rPr lang="en-US" altLang="ja-JP" sz="2400" dirty="0">
                <a:latin typeface="+mj-lt"/>
              </a:rPr>
              <a:t>:</a:t>
            </a:r>
          </a:p>
          <a:p>
            <a:pPr marL="0" indent="0">
              <a:buNone/>
            </a:pPr>
            <a:r>
              <a:rPr lang="ja-JP" altLang="en-US" sz="2400">
                <a:latin typeface="+mj-lt"/>
              </a:rPr>
              <a:t>強化学習を活用して状況に応じて自律的な意思のもと武器を選択する人間らしい</a:t>
            </a:r>
            <a:r>
              <a:rPr lang="en-US" altLang="ja-JP" sz="2400" dirty="0">
                <a:latin typeface="+mj-lt"/>
              </a:rPr>
              <a:t>AI</a:t>
            </a:r>
            <a:r>
              <a:rPr lang="ja-JP" altLang="en-US" sz="2400">
                <a:latin typeface="+mj-lt"/>
              </a:rPr>
              <a:t>を開発</a:t>
            </a:r>
            <a:endParaRPr kumimoji="1" lang="ja-JP" altLang="en-US" sz="2400">
              <a:latin typeface="+mj-lt"/>
            </a:endParaRPr>
          </a:p>
        </p:txBody>
      </p:sp>
    </p:spTree>
    <p:extLst>
      <p:ext uri="{BB962C8B-B14F-4D97-AF65-F5344CB8AC3E}">
        <p14:creationId xmlns:p14="http://schemas.microsoft.com/office/powerpoint/2010/main" val="112323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4B58E-6138-A1C1-A172-46F8497792ED}"/>
              </a:ext>
            </a:extLst>
          </p:cNvPr>
          <p:cNvSpPr>
            <a:spLocks noGrp="1"/>
          </p:cNvSpPr>
          <p:nvPr>
            <p:ph type="title"/>
          </p:nvPr>
        </p:nvSpPr>
        <p:spPr>
          <a:xfrm>
            <a:off x="838200" y="0"/>
            <a:ext cx="10515600" cy="1325563"/>
          </a:xfrm>
        </p:spPr>
        <p:txBody>
          <a:bodyPr/>
          <a:lstStyle/>
          <a:p>
            <a:r>
              <a:rPr kumimoji="1" lang="ja-JP" altLang="en-US"/>
              <a:t>研究方法</a:t>
            </a:r>
          </a:p>
        </p:txBody>
      </p:sp>
      <p:pic>
        <p:nvPicPr>
          <p:cNvPr id="6" name="図 5" descr="カレンダー&#10;&#10;自動的に生成された説明">
            <a:extLst>
              <a:ext uri="{FF2B5EF4-FFF2-40B4-BE49-F238E27FC236}">
                <a16:creationId xmlns:a16="http://schemas.microsoft.com/office/drawing/2014/main" id="{ABC22CC0-3592-3FCC-F1D6-E5F9E243EB82}"/>
              </a:ext>
            </a:extLst>
          </p:cNvPr>
          <p:cNvPicPr>
            <a:picLocks noChangeAspect="1"/>
          </p:cNvPicPr>
          <p:nvPr/>
        </p:nvPicPr>
        <p:blipFill>
          <a:blip r:embed="rId2"/>
          <a:stretch>
            <a:fillRect/>
          </a:stretch>
        </p:blipFill>
        <p:spPr>
          <a:xfrm>
            <a:off x="838200" y="1644831"/>
            <a:ext cx="3410845" cy="3421212"/>
          </a:xfrm>
          <a:prstGeom prst="rect">
            <a:avLst/>
          </a:prstGeom>
        </p:spPr>
      </p:pic>
      <p:pic>
        <p:nvPicPr>
          <p:cNvPr id="8" name="図 7" descr="カレンダー&#10;&#10;自動的に生成された説明">
            <a:extLst>
              <a:ext uri="{FF2B5EF4-FFF2-40B4-BE49-F238E27FC236}">
                <a16:creationId xmlns:a16="http://schemas.microsoft.com/office/drawing/2014/main" id="{165AA762-EFCA-3C94-7520-691A7C4F77DA}"/>
              </a:ext>
            </a:extLst>
          </p:cNvPr>
          <p:cNvPicPr>
            <a:picLocks noChangeAspect="1"/>
          </p:cNvPicPr>
          <p:nvPr/>
        </p:nvPicPr>
        <p:blipFill>
          <a:blip r:embed="rId3"/>
          <a:stretch>
            <a:fillRect/>
          </a:stretch>
        </p:blipFill>
        <p:spPr>
          <a:xfrm>
            <a:off x="7136699" y="1657502"/>
            <a:ext cx="3410844" cy="3421212"/>
          </a:xfrm>
          <a:prstGeom prst="rect">
            <a:avLst/>
          </a:prstGeom>
        </p:spPr>
      </p:pic>
      <p:pic>
        <p:nvPicPr>
          <p:cNvPr id="10" name="図 9" descr="カレンダー&#10;&#10;自動的に生成された説明">
            <a:extLst>
              <a:ext uri="{FF2B5EF4-FFF2-40B4-BE49-F238E27FC236}">
                <a16:creationId xmlns:a16="http://schemas.microsoft.com/office/drawing/2014/main" id="{D43983CD-7ED7-73D2-31AE-B51AFCFEADE0}"/>
              </a:ext>
            </a:extLst>
          </p:cNvPr>
          <p:cNvPicPr>
            <a:picLocks noChangeAspect="1"/>
          </p:cNvPicPr>
          <p:nvPr/>
        </p:nvPicPr>
        <p:blipFill>
          <a:blip r:embed="rId4"/>
          <a:stretch>
            <a:fillRect/>
          </a:stretch>
        </p:blipFill>
        <p:spPr>
          <a:xfrm>
            <a:off x="3987450" y="1657502"/>
            <a:ext cx="3410845" cy="3421212"/>
          </a:xfrm>
          <a:prstGeom prst="rect">
            <a:avLst/>
          </a:prstGeom>
        </p:spPr>
      </p:pic>
      <p:sp>
        <p:nvSpPr>
          <p:cNvPr id="9" name="テキスト ボックス 8">
            <a:extLst>
              <a:ext uri="{FF2B5EF4-FFF2-40B4-BE49-F238E27FC236}">
                <a16:creationId xmlns:a16="http://schemas.microsoft.com/office/drawing/2014/main" id="{3166DE58-70CD-2A77-3622-7F24EB7ECF53}"/>
              </a:ext>
            </a:extLst>
          </p:cNvPr>
          <p:cNvSpPr txBox="1"/>
          <p:nvPr/>
        </p:nvSpPr>
        <p:spPr>
          <a:xfrm>
            <a:off x="1154365" y="4881377"/>
            <a:ext cx="2833085" cy="1477328"/>
          </a:xfrm>
          <a:prstGeom prst="rect">
            <a:avLst/>
          </a:prstGeom>
          <a:noFill/>
        </p:spPr>
        <p:txBody>
          <a:bodyPr wrap="square" rtlCol="0">
            <a:spAutoFit/>
          </a:bodyPr>
          <a:lstStyle/>
          <a:p>
            <a:r>
              <a:rPr kumimoji="1" lang="ja-JP" altLang="en-US"/>
              <a:t>通常弾</a:t>
            </a:r>
            <a:r>
              <a:rPr kumimoji="1" lang="en-US" altLang="ja-JP" dirty="0"/>
              <a:t>:</a:t>
            </a:r>
          </a:p>
          <a:p>
            <a:r>
              <a:rPr lang="ja-JP" altLang="ja-JP" kern="100">
                <a:effectLst/>
                <a:latin typeface="Century" panose="02040604050505020304" pitchFamily="18" charset="0"/>
                <a:ea typeface="ＭＳ 明朝" panose="02020609040205080304" pitchFamily="49" charset="-128"/>
                <a:cs typeface="Times New Roman" panose="02020603050405020304" pitchFamily="18" charset="0"/>
              </a:rPr>
              <a:t>攻撃力</a:t>
            </a:r>
            <a:r>
              <a:rPr lang="en-US" altLang="ja-JP" kern="100" dirty="0">
                <a:effectLst/>
                <a:latin typeface="Century" panose="02040604050505020304" pitchFamily="18" charset="0"/>
                <a:ea typeface="ＭＳ 明朝" panose="02020609040205080304" pitchFamily="49" charset="-128"/>
                <a:cs typeface="Times New Roman" panose="02020603050405020304" pitchFamily="18" charset="0"/>
              </a:rPr>
              <a:t> 5</a:t>
            </a:r>
          </a:p>
          <a:p>
            <a:r>
              <a:rPr lang="ja-JP" altLang="ja-JP" kern="100">
                <a:effectLst/>
                <a:latin typeface="Century" panose="02040604050505020304" pitchFamily="18" charset="0"/>
                <a:ea typeface="ＭＳ 明朝" panose="02020609040205080304" pitchFamily="49" charset="-128"/>
                <a:cs typeface="Times New Roman" panose="02020603050405020304" pitchFamily="18" charset="0"/>
              </a:rPr>
              <a:t>速度</a:t>
            </a:r>
            <a:r>
              <a:rPr lang="en-US" altLang="ja-JP" kern="100" dirty="0">
                <a:latin typeface="Century" panose="02040604050505020304" pitchFamily="18" charset="0"/>
                <a:ea typeface="ＭＳ 明朝" panose="02020609040205080304" pitchFamily="49" charset="-128"/>
                <a:cs typeface="Times New Roman" panose="02020603050405020304" pitchFamily="18" charset="0"/>
              </a:rPr>
              <a:t> 7</a:t>
            </a:r>
          </a:p>
          <a:p>
            <a:r>
              <a:rPr lang="ja-JP" altLang="ja-JP" kern="100">
                <a:effectLst/>
                <a:latin typeface="Century" panose="02040604050505020304" pitchFamily="18" charset="0"/>
                <a:ea typeface="ＭＳ 明朝" panose="02020609040205080304" pitchFamily="49" charset="-128"/>
                <a:cs typeface="Times New Roman" panose="02020603050405020304" pitchFamily="18" charset="0"/>
              </a:rPr>
              <a:t>クールタイム</a:t>
            </a:r>
            <a:r>
              <a:rPr lang="en-US" altLang="ja-JP" kern="100" dirty="0">
                <a:effectLst/>
                <a:latin typeface="Century" panose="02040604050505020304" pitchFamily="18" charset="0"/>
                <a:ea typeface="ＭＳ 明朝" panose="02020609040205080304" pitchFamily="49" charset="-128"/>
                <a:cs typeface="Times New Roman" panose="02020603050405020304" pitchFamily="18" charset="0"/>
              </a:rPr>
              <a:t> 0.5</a:t>
            </a:r>
            <a:endParaRPr kumimoji="1" lang="en-US" altLang="ja-JP" dirty="0"/>
          </a:p>
          <a:p>
            <a:r>
              <a:rPr lang="ja-JP" altLang="en-US" kern="100">
                <a:solidFill>
                  <a:srgbClr val="FF0000"/>
                </a:solidFill>
                <a:latin typeface="Century" panose="02040604050505020304" pitchFamily="18" charset="0"/>
                <a:ea typeface="ＭＳ 明朝" panose="02020609040205080304" pitchFamily="49" charset="-128"/>
                <a:cs typeface="Times New Roman" panose="02020603050405020304" pitchFamily="18" charset="0"/>
              </a:rPr>
              <a:t>敵を倒すとき</a:t>
            </a:r>
            <a:endParaRPr lang="en-US" altLang="ja-JP" kern="100" dirty="0">
              <a:solidFill>
                <a:srgbClr val="FF0000"/>
              </a:solidFill>
              <a:effectLst/>
              <a:latin typeface="Century" panose="02040604050505020304" pitchFamily="18" charset="0"/>
              <a:ea typeface="ＭＳ 明朝" panose="02020609040205080304" pitchFamily="49"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277DF2D3-8B78-A403-DEBB-04E1C2BD2927}"/>
              </a:ext>
            </a:extLst>
          </p:cNvPr>
          <p:cNvSpPr txBox="1"/>
          <p:nvPr/>
        </p:nvSpPr>
        <p:spPr>
          <a:xfrm>
            <a:off x="4249045" y="4894927"/>
            <a:ext cx="2887654" cy="1477328"/>
          </a:xfrm>
          <a:prstGeom prst="rect">
            <a:avLst/>
          </a:prstGeom>
          <a:noFill/>
        </p:spPr>
        <p:txBody>
          <a:bodyPr wrap="square" rtlCol="0">
            <a:spAutoFit/>
          </a:bodyPr>
          <a:lstStyle/>
          <a:p>
            <a:r>
              <a:rPr kumimoji="1" lang="ja-JP" altLang="en-US"/>
              <a:t>スピード弾</a:t>
            </a:r>
            <a:r>
              <a:rPr kumimoji="1" lang="en-US" altLang="ja-JP" dirty="0"/>
              <a:t>:</a:t>
            </a:r>
          </a:p>
          <a:p>
            <a:r>
              <a:rPr lang="ja-JP" altLang="ja-JP" kern="100">
                <a:effectLst/>
                <a:latin typeface="Century" panose="02040604050505020304" pitchFamily="18" charset="0"/>
                <a:ea typeface="ＭＳ 明朝" panose="02020609040205080304" pitchFamily="49" charset="-128"/>
                <a:cs typeface="Times New Roman" panose="02020603050405020304" pitchFamily="18" charset="0"/>
              </a:rPr>
              <a:t>攻撃力</a:t>
            </a:r>
            <a:r>
              <a:rPr lang="en-US" altLang="ja-JP" kern="100" dirty="0">
                <a:effectLst/>
                <a:latin typeface="Century" panose="02040604050505020304" pitchFamily="18" charset="0"/>
                <a:ea typeface="ＭＳ 明朝" panose="02020609040205080304" pitchFamily="49" charset="-128"/>
                <a:cs typeface="Times New Roman" panose="02020603050405020304" pitchFamily="18" charset="0"/>
              </a:rPr>
              <a:t> 1</a:t>
            </a:r>
          </a:p>
          <a:p>
            <a:r>
              <a:rPr lang="ja-JP" altLang="ja-JP" kern="100">
                <a:effectLst/>
                <a:latin typeface="Century" panose="02040604050505020304" pitchFamily="18" charset="0"/>
                <a:ea typeface="ＭＳ 明朝" panose="02020609040205080304" pitchFamily="49" charset="-128"/>
                <a:cs typeface="Times New Roman" panose="02020603050405020304" pitchFamily="18" charset="0"/>
              </a:rPr>
              <a:t>速度</a:t>
            </a:r>
            <a:r>
              <a:rPr lang="en-US" altLang="ja-JP" kern="100" dirty="0">
                <a:latin typeface="Century" panose="02040604050505020304" pitchFamily="18" charset="0"/>
                <a:ea typeface="ＭＳ 明朝" panose="02020609040205080304" pitchFamily="49" charset="-128"/>
                <a:cs typeface="Times New Roman" panose="02020603050405020304" pitchFamily="18" charset="0"/>
              </a:rPr>
              <a:t> 12</a:t>
            </a:r>
          </a:p>
          <a:p>
            <a:r>
              <a:rPr lang="ja-JP" altLang="ja-JP" kern="100">
                <a:effectLst/>
                <a:latin typeface="Century" panose="02040604050505020304" pitchFamily="18" charset="0"/>
                <a:ea typeface="ＭＳ 明朝" panose="02020609040205080304" pitchFamily="49" charset="-128"/>
                <a:cs typeface="Times New Roman" panose="02020603050405020304" pitchFamily="18" charset="0"/>
              </a:rPr>
              <a:t>クールタイム</a:t>
            </a:r>
            <a:r>
              <a:rPr lang="en-US" altLang="ja-JP" kern="100" dirty="0">
                <a:effectLst/>
                <a:latin typeface="Century" panose="02040604050505020304" pitchFamily="18" charset="0"/>
                <a:ea typeface="ＭＳ 明朝" panose="02020609040205080304" pitchFamily="49" charset="-128"/>
                <a:cs typeface="Times New Roman" panose="02020603050405020304" pitchFamily="18" charset="0"/>
              </a:rPr>
              <a:t> 0.2</a:t>
            </a:r>
          </a:p>
          <a:p>
            <a:r>
              <a:rPr kumimoji="1" lang="ja-JP" altLang="en-US">
                <a:solidFill>
                  <a:srgbClr val="FF0000"/>
                </a:solidFill>
              </a:rPr>
              <a:t>短い間で多く当てるとき</a:t>
            </a:r>
          </a:p>
        </p:txBody>
      </p:sp>
      <p:sp>
        <p:nvSpPr>
          <p:cNvPr id="13" name="テキスト ボックス 12">
            <a:extLst>
              <a:ext uri="{FF2B5EF4-FFF2-40B4-BE49-F238E27FC236}">
                <a16:creationId xmlns:a16="http://schemas.microsoft.com/office/drawing/2014/main" id="{1773DDCC-B4A5-456C-B369-6B4DA63B4C43}"/>
              </a:ext>
            </a:extLst>
          </p:cNvPr>
          <p:cNvSpPr txBox="1"/>
          <p:nvPr/>
        </p:nvSpPr>
        <p:spPr>
          <a:xfrm>
            <a:off x="7398294" y="4881377"/>
            <a:ext cx="2887655" cy="1477328"/>
          </a:xfrm>
          <a:prstGeom prst="rect">
            <a:avLst/>
          </a:prstGeom>
          <a:noFill/>
        </p:spPr>
        <p:txBody>
          <a:bodyPr wrap="square" rtlCol="0">
            <a:spAutoFit/>
          </a:bodyPr>
          <a:lstStyle/>
          <a:p>
            <a:r>
              <a:rPr lang="ja-JP" altLang="en-US"/>
              <a:t>拡散弾</a:t>
            </a:r>
            <a:r>
              <a:rPr kumimoji="1" lang="en-US" altLang="ja-JP" dirty="0"/>
              <a:t>:</a:t>
            </a:r>
          </a:p>
          <a:p>
            <a:r>
              <a:rPr lang="ja-JP" altLang="ja-JP" kern="100">
                <a:effectLst/>
                <a:latin typeface="Century" panose="02040604050505020304" pitchFamily="18" charset="0"/>
                <a:ea typeface="ＭＳ 明朝" panose="02020609040205080304" pitchFamily="49" charset="-128"/>
                <a:cs typeface="Times New Roman" panose="02020603050405020304" pitchFamily="18" charset="0"/>
              </a:rPr>
              <a:t>攻撃力</a:t>
            </a:r>
            <a:r>
              <a:rPr lang="en-US" altLang="ja-JP" kern="100" dirty="0">
                <a:effectLst/>
                <a:latin typeface="Century" panose="02040604050505020304" pitchFamily="18" charset="0"/>
                <a:ea typeface="ＭＳ 明朝" panose="02020609040205080304" pitchFamily="49" charset="-128"/>
                <a:cs typeface="Times New Roman" panose="02020603050405020304" pitchFamily="18" charset="0"/>
              </a:rPr>
              <a:t> 3</a:t>
            </a:r>
          </a:p>
          <a:p>
            <a:r>
              <a:rPr lang="ja-JP" altLang="ja-JP" kern="100">
                <a:effectLst/>
                <a:latin typeface="Century" panose="02040604050505020304" pitchFamily="18" charset="0"/>
                <a:ea typeface="ＭＳ 明朝" panose="02020609040205080304" pitchFamily="49" charset="-128"/>
                <a:cs typeface="Times New Roman" panose="02020603050405020304" pitchFamily="18" charset="0"/>
              </a:rPr>
              <a:t>速度</a:t>
            </a:r>
            <a:r>
              <a:rPr lang="en-US" altLang="ja-JP" kern="100" dirty="0">
                <a:latin typeface="Century" panose="02040604050505020304" pitchFamily="18" charset="0"/>
                <a:ea typeface="ＭＳ 明朝" panose="02020609040205080304" pitchFamily="49" charset="-128"/>
                <a:cs typeface="Times New Roman" panose="02020603050405020304" pitchFamily="18" charset="0"/>
              </a:rPr>
              <a:t> 7</a:t>
            </a:r>
          </a:p>
          <a:p>
            <a:r>
              <a:rPr lang="ja-JP" altLang="ja-JP" kern="100">
                <a:effectLst/>
                <a:latin typeface="Century" panose="02040604050505020304" pitchFamily="18" charset="0"/>
                <a:ea typeface="ＭＳ 明朝" panose="02020609040205080304" pitchFamily="49" charset="-128"/>
                <a:cs typeface="Times New Roman" panose="02020603050405020304" pitchFamily="18" charset="0"/>
              </a:rPr>
              <a:t>クールタイム</a:t>
            </a:r>
            <a:r>
              <a:rPr lang="en-US" altLang="ja-JP" kern="100" dirty="0">
                <a:effectLst/>
                <a:latin typeface="Century" panose="02040604050505020304" pitchFamily="18" charset="0"/>
                <a:ea typeface="ＭＳ 明朝" panose="02020609040205080304" pitchFamily="49" charset="-128"/>
                <a:cs typeface="Times New Roman" panose="02020603050405020304" pitchFamily="18" charset="0"/>
              </a:rPr>
              <a:t> 0.7</a:t>
            </a:r>
          </a:p>
          <a:p>
            <a:r>
              <a:rPr kumimoji="1" lang="ja-JP" altLang="en-US">
                <a:solidFill>
                  <a:srgbClr val="FF0000"/>
                </a:solidFill>
              </a:rPr>
              <a:t>敵の弾に囲まれたとき</a:t>
            </a:r>
          </a:p>
        </p:txBody>
      </p:sp>
      <p:sp>
        <p:nvSpPr>
          <p:cNvPr id="54" name="テキスト ボックス 53">
            <a:extLst>
              <a:ext uri="{FF2B5EF4-FFF2-40B4-BE49-F238E27FC236}">
                <a16:creationId xmlns:a16="http://schemas.microsoft.com/office/drawing/2014/main" id="{10A4CE45-621D-54BE-292C-FA4E225DCDB0}"/>
              </a:ext>
            </a:extLst>
          </p:cNvPr>
          <p:cNvSpPr txBox="1"/>
          <p:nvPr/>
        </p:nvSpPr>
        <p:spPr>
          <a:xfrm>
            <a:off x="838200" y="1071487"/>
            <a:ext cx="10407869" cy="400110"/>
          </a:xfrm>
          <a:prstGeom prst="rect">
            <a:avLst/>
          </a:prstGeom>
          <a:noFill/>
        </p:spPr>
        <p:txBody>
          <a:bodyPr wrap="square" rtlCol="0">
            <a:spAutoFit/>
          </a:bodyPr>
          <a:lstStyle/>
          <a:p>
            <a:pPr marL="0" indent="0">
              <a:buNone/>
            </a:pPr>
            <a:r>
              <a:rPr lang="ja-JP" altLang="ja-JP" sz="2000" kern="100">
                <a:solidFill>
                  <a:srgbClr val="000000"/>
                </a:solidFill>
                <a:effectLst/>
                <a:latin typeface="+mj-lt"/>
                <a:ea typeface="ＭＳ Ｐ明朝" panose="02020600040205080304" pitchFamily="18" charset="-128"/>
                <a:cs typeface="Times New Roman" panose="02020603050405020304" pitchFamily="18" charset="0"/>
              </a:rPr>
              <a:t>人間らしい動</a:t>
            </a:r>
            <a:r>
              <a:rPr lang="ja-JP" altLang="en-US" sz="2000" kern="100">
                <a:solidFill>
                  <a:srgbClr val="000000"/>
                </a:solidFill>
                <a:effectLst/>
                <a:latin typeface="+mj-lt"/>
                <a:ea typeface="ＭＳ Ｐ明朝" panose="02020600040205080304" pitchFamily="18" charset="-128"/>
                <a:cs typeface="Times New Roman" panose="02020603050405020304" pitchFamily="18" charset="0"/>
              </a:rPr>
              <a:t>き　→　</a:t>
            </a:r>
            <a:r>
              <a:rPr lang="ja-JP" altLang="ja-JP" sz="2000" kern="100">
                <a:solidFill>
                  <a:srgbClr val="000000"/>
                </a:solidFill>
                <a:effectLst/>
                <a:latin typeface="+mj-lt"/>
                <a:ea typeface="ＭＳ Ｐ明朝" panose="02020600040205080304" pitchFamily="18" charset="-128"/>
                <a:cs typeface="Times New Roman" panose="02020603050405020304" pitchFamily="18" charset="0"/>
              </a:rPr>
              <a:t>明確な理由のもと武器を選択すること</a:t>
            </a:r>
            <a:r>
              <a:rPr lang="ja-JP" altLang="en-US" sz="2000" kern="100">
                <a:solidFill>
                  <a:srgbClr val="000000"/>
                </a:solidFill>
                <a:latin typeface="+mj-lt"/>
                <a:ea typeface="ＭＳ Ｐ明朝" panose="02020600040205080304" pitchFamily="18" charset="-128"/>
                <a:cs typeface="Times New Roman" panose="02020603050405020304" pitchFamily="18" charset="0"/>
              </a:rPr>
              <a:t>　</a:t>
            </a:r>
            <a:r>
              <a:rPr lang="en-US" altLang="ja-JP" sz="2000" dirty="0">
                <a:effectLst/>
                <a:latin typeface="+mj-lt"/>
              </a:rPr>
              <a:t>+</a:t>
            </a:r>
            <a:r>
              <a:rPr lang="ja-JP" altLang="en-US" sz="2000">
                <a:effectLst/>
                <a:latin typeface="+mj-lt"/>
              </a:rPr>
              <a:t>　弾を避けながら敵を倒す</a:t>
            </a:r>
            <a:r>
              <a:rPr lang="en-US" altLang="ja-JP" sz="2000" dirty="0">
                <a:effectLst/>
                <a:latin typeface="+mj-lt"/>
              </a:rPr>
              <a:t>	</a:t>
            </a:r>
            <a:endParaRPr kumimoji="1" lang="ja-JP" altLang="en-US" sz="2000"/>
          </a:p>
        </p:txBody>
      </p:sp>
    </p:spTree>
    <p:extLst>
      <p:ext uri="{BB962C8B-B14F-4D97-AF65-F5344CB8AC3E}">
        <p14:creationId xmlns:p14="http://schemas.microsoft.com/office/powerpoint/2010/main" val="416083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4B58E-6138-A1C1-A172-46F8497792ED}"/>
              </a:ext>
            </a:extLst>
          </p:cNvPr>
          <p:cNvSpPr>
            <a:spLocks noGrp="1"/>
          </p:cNvSpPr>
          <p:nvPr>
            <p:ph type="title"/>
          </p:nvPr>
        </p:nvSpPr>
        <p:spPr>
          <a:xfrm>
            <a:off x="838200" y="18255"/>
            <a:ext cx="10515600" cy="1325563"/>
          </a:xfrm>
        </p:spPr>
        <p:txBody>
          <a:bodyPr/>
          <a:lstStyle/>
          <a:p>
            <a:r>
              <a:rPr kumimoji="1" lang="ja-JP" altLang="en-US"/>
              <a:t>研究方法</a:t>
            </a:r>
          </a:p>
        </p:txBody>
      </p:sp>
      <p:sp>
        <p:nvSpPr>
          <p:cNvPr id="3" name="コンテンツ プレースホルダー 2">
            <a:extLst>
              <a:ext uri="{FF2B5EF4-FFF2-40B4-BE49-F238E27FC236}">
                <a16:creationId xmlns:a16="http://schemas.microsoft.com/office/drawing/2014/main" id="{F25062A7-0CC7-DA63-2945-87E6A06F2CC3}"/>
              </a:ext>
            </a:extLst>
          </p:cNvPr>
          <p:cNvSpPr>
            <a:spLocks noGrp="1"/>
          </p:cNvSpPr>
          <p:nvPr>
            <p:ph idx="1"/>
          </p:nvPr>
        </p:nvSpPr>
        <p:spPr>
          <a:xfrm>
            <a:off x="838200" y="1253331"/>
            <a:ext cx="10515600" cy="4351338"/>
          </a:xfrm>
        </p:spPr>
        <p:txBody>
          <a:bodyPr>
            <a:normAutofit/>
          </a:bodyPr>
          <a:lstStyle/>
          <a:p>
            <a:pPr marL="0" indent="0">
              <a:buNone/>
            </a:pPr>
            <a:br>
              <a:rPr lang="en-US" altLang="ja-JP" dirty="0"/>
            </a:br>
            <a:br>
              <a:rPr lang="ja-JP" altLang="en-US"/>
            </a:br>
            <a:endParaRPr lang="en-US" altLang="ja-JP" dirty="0"/>
          </a:p>
          <a:p>
            <a:pPr marL="0" indent="0">
              <a:buNone/>
            </a:pPr>
            <a:endParaRPr lang="en-US" altLang="ja-JP" dirty="0"/>
          </a:p>
        </p:txBody>
      </p:sp>
      <p:pic>
        <p:nvPicPr>
          <p:cNvPr id="5" name="図 4" descr="カレンダー&#10;&#10;自動的に生成された説明">
            <a:extLst>
              <a:ext uri="{FF2B5EF4-FFF2-40B4-BE49-F238E27FC236}">
                <a16:creationId xmlns:a16="http://schemas.microsoft.com/office/drawing/2014/main" id="{FEEC8B53-1A26-C88A-4A9E-1404DAEC7113}"/>
              </a:ext>
            </a:extLst>
          </p:cNvPr>
          <p:cNvPicPr>
            <a:picLocks noChangeAspect="1"/>
          </p:cNvPicPr>
          <p:nvPr/>
        </p:nvPicPr>
        <p:blipFill>
          <a:blip r:embed="rId2"/>
          <a:stretch>
            <a:fillRect/>
          </a:stretch>
        </p:blipFill>
        <p:spPr>
          <a:xfrm>
            <a:off x="838200" y="1253331"/>
            <a:ext cx="4724400" cy="4739789"/>
          </a:xfrm>
          <a:prstGeom prst="rect">
            <a:avLst/>
          </a:prstGeom>
        </p:spPr>
      </p:pic>
      <p:sp>
        <p:nvSpPr>
          <p:cNvPr id="8" name="テキスト ボックス 7">
            <a:extLst>
              <a:ext uri="{FF2B5EF4-FFF2-40B4-BE49-F238E27FC236}">
                <a16:creationId xmlns:a16="http://schemas.microsoft.com/office/drawing/2014/main" id="{8EA28A2D-83C4-102D-3E76-BC75C7E90140}"/>
              </a:ext>
            </a:extLst>
          </p:cNvPr>
          <p:cNvSpPr txBox="1"/>
          <p:nvPr/>
        </p:nvSpPr>
        <p:spPr>
          <a:xfrm>
            <a:off x="6299200" y="1600200"/>
            <a:ext cx="5054600" cy="3108543"/>
          </a:xfrm>
          <a:prstGeom prst="rect">
            <a:avLst/>
          </a:prstGeom>
          <a:noFill/>
        </p:spPr>
        <p:txBody>
          <a:bodyPr wrap="square" rtlCol="0">
            <a:spAutoFit/>
          </a:bodyPr>
          <a:lstStyle/>
          <a:p>
            <a:r>
              <a:rPr lang="ja-JP" altLang="en-US" sz="2000">
                <a:latin typeface="+mj-lt"/>
              </a:rPr>
              <a:t>自機は</a:t>
            </a:r>
            <a:r>
              <a:rPr lang="en-US" altLang="ja-JP" sz="2000" dirty="0">
                <a:latin typeface="+mj-lt"/>
              </a:rPr>
              <a:t>3</a:t>
            </a:r>
            <a:r>
              <a:rPr lang="ja-JP" altLang="en-US" sz="2000">
                <a:latin typeface="+mj-lt"/>
              </a:rPr>
              <a:t>種類の弾を発射</a:t>
            </a:r>
            <a:endParaRPr lang="en-US" altLang="ja-JP" sz="2000" dirty="0">
              <a:latin typeface="+mj-lt"/>
            </a:endParaRPr>
          </a:p>
          <a:p>
            <a:endParaRPr kumimoji="1" lang="en-US" altLang="ja-JP" sz="2000" dirty="0">
              <a:latin typeface="+mj-lt"/>
            </a:endParaRPr>
          </a:p>
          <a:p>
            <a:r>
              <a:rPr lang="ja-JP" altLang="en-US" sz="2000" kern="100">
                <a:effectLst/>
                <a:latin typeface="+mj-lt"/>
                <a:cs typeface="Times New Roman" panose="02020603050405020304" pitchFamily="18" charset="0"/>
              </a:rPr>
              <a:t>異なる</a:t>
            </a:r>
            <a:r>
              <a:rPr lang="en-US" altLang="ja-JP" sz="2000" kern="100" dirty="0">
                <a:effectLst/>
                <a:latin typeface="+mj-lt"/>
                <a:cs typeface="Times New Roman" panose="02020603050405020304" pitchFamily="18" charset="0"/>
              </a:rPr>
              <a:t>HP</a:t>
            </a:r>
            <a:r>
              <a:rPr lang="ja-JP" altLang="ja-JP" sz="2000" kern="100">
                <a:effectLst/>
                <a:latin typeface="+mj-lt"/>
                <a:ea typeface="ＭＳ Ｐ明朝" panose="02020600040205080304" pitchFamily="18" charset="-128"/>
                <a:cs typeface="Times New Roman" panose="02020603050405020304" pitchFamily="18" charset="0"/>
              </a:rPr>
              <a:t>や攻撃パターンを持つ複数のタイプの敵が出現</a:t>
            </a:r>
            <a:r>
              <a:rPr lang="ja-JP" altLang="ja-JP" sz="2000">
                <a:effectLst/>
                <a:latin typeface="+mj-lt"/>
              </a:rPr>
              <a:t> </a:t>
            </a:r>
            <a:endParaRPr lang="en-US" altLang="ja-JP" sz="2000" dirty="0">
              <a:effectLst/>
              <a:latin typeface="+mj-lt"/>
            </a:endParaRPr>
          </a:p>
          <a:p>
            <a:endParaRPr kumimoji="1" lang="en-US" altLang="ja-JP" sz="2000" dirty="0">
              <a:latin typeface="+mj-lt"/>
            </a:endParaRPr>
          </a:p>
          <a:p>
            <a:r>
              <a:rPr kumimoji="1" lang="ja-JP" altLang="en-US" sz="2000">
                <a:latin typeface="+mj-lt"/>
              </a:rPr>
              <a:t>自機の弾や行動</a:t>
            </a:r>
            <a:r>
              <a:rPr kumimoji="1" lang="en-US" altLang="ja-JP" sz="2000" dirty="0">
                <a:latin typeface="+mj-lt"/>
              </a:rPr>
              <a:t>,</a:t>
            </a:r>
            <a:r>
              <a:rPr kumimoji="1" lang="ja-JP" altLang="en-US" sz="2000">
                <a:latin typeface="+mj-lt"/>
              </a:rPr>
              <a:t>スコア</a:t>
            </a:r>
            <a:r>
              <a:rPr kumimoji="1" lang="en-US" altLang="ja-JP" sz="2000" dirty="0">
                <a:latin typeface="+mj-lt"/>
              </a:rPr>
              <a:t>,</a:t>
            </a:r>
            <a:r>
              <a:rPr kumimoji="1" lang="ja-JP" altLang="en-US" sz="2000">
                <a:latin typeface="+mj-lt"/>
              </a:rPr>
              <a:t>各エリアの敵や敵の弾の数を表示</a:t>
            </a:r>
            <a:endParaRPr kumimoji="1" lang="en-US" altLang="ja-JP" sz="2000" dirty="0">
              <a:latin typeface="+mj-lt"/>
            </a:endParaRPr>
          </a:p>
          <a:p>
            <a:endParaRPr lang="en-US" altLang="ja-JP" sz="2000" dirty="0">
              <a:latin typeface="+mj-lt"/>
            </a:endParaRPr>
          </a:p>
          <a:p>
            <a:br>
              <a:rPr lang="ja-JP" altLang="en-US"/>
            </a:br>
            <a:endParaRPr kumimoji="1" lang="en-US" altLang="ja-JP" dirty="0"/>
          </a:p>
        </p:txBody>
      </p:sp>
    </p:spTree>
    <p:extLst>
      <p:ext uri="{BB962C8B-B14F-4D97-AF65-F5344CB8AC3E}">
        <p14:creationId xmlns:p14="http://schemas.microsoft.com/office/powerpoint/2010/main" val="222058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4B58E-6138-A1C1-A172-46F8497792ED}"/>
              </a:ext>
            </a:extLst>
          </p:cNvPr>
          <p:cNvSpPr>
            <a:spLocks noGrp="1"/>
          </p:cNvSpPr>
          <p:nvPr>
            <p:ph type="title"/>
          </p:nvPr>
        </p:nvSpPr>
        <p:spPr>
          <a:xfrm>
            <a:off x="838200" y="18255"/>
            <a:ext cx="10515600" cy="1325563"/>
          </a:xfrm>
        </p:spPr>
        <p:txBody>
          <a:bodyPr/>
          <a:lstStyle/>
          <a:p>
            <a:r>
              <a:rPr kumimoji="1" lang="ja-JP" altLang="en-US"/>
              <a:t>研究方法</a:t>
            </a:r>
          </a:p>
        </p:txBody>
      </p:sp>
      <p:sp>
        <p:nvSpPr>
          <p:cNvPr id="3" name="コンテンツ プレースホルダー 2">
            <a:extLst>
              <a:ext uri="{FF2B5EF4-FFF2-40B4-BE49-F238E27FC236}">
                <a16:creationId xmlns:a16="http://schemas.microsoft.com/office/drawing/2014/main" id="{F25062A7-0CC7-DA63-2945-87E6A06F2CC3}"/>
              </a:ext>
            </a:extLst>
          </p:cNvPr>
          <p:cNvSpPr>
            <a:spLocks noGrp="1"/>
          </p:cNvSpPr>
          <p:nvPr>
            <p:ph idx="1"/>
          </p:nvPr>
        </p:nvSpPr>
        <p:spPr>
          <a:xfrm>
            <a:off x="838200" y="1253331"/>
            <a:ext cx="10515600" cy="4351338"/>
          </a:xfrm>
        </p:spPr>
        <p:txBody>
          <a:bodyPr>
            <a:normAutofit/>
          </a:bodyPr>
          <a:lstStyle/>
          <a:p>
            <a:pPr marL="0" indent="0">
              <a:buNone/>
            </a:pPr>
            <a:r>
              <a:rPr lang="ja-JP" altLang="en-US">
                <a:latin typeface="+mj-lt"/>
              </a:rPr>
              <a:t>学習</a:t>
            </a:r>
            <a:r>
              <a:rPr lang="en-US" altLang="ja-JP" dirty="0">
                <a:latin typeface="+mj-lt"/>
              </a:rPr>
              <a:t>AI</a:t>
            </a:r>
          </a:p>
          <a:p>
            <a:pPr marL="0" indent="0">
              <a:buNone/>
            </a:pPr>
            <a:r>
              <a:rPr lang="en-US" altLang="ja-JP" dirty="0">
                <a:latin typeface="+mj-lt"/>
              </a:rPr>
              <a:t>DQN</a:t>
            </a:r>
          </a:p>
          <a:p>
            <a:pPr marL="0" indent="0">
              <a:buNone/>
            </a:pPr>
            <a:r>
              <a:rPr lang="ja-JP" altLang="en-US">
                <a:latin typeface="+mj-lt"/>
              </a:rPr>
              <a:t>目標</a:t>
            </a:r>
            <a:endParaRPr lang="en-US" altLang="ja-JP" dirty="0">
              <a:latin typeface="+mj-lt"/>
            </a:endParaRPr>
          </a:p>
          <a:p>
            <a:pPr marL="0" indent="0">
              <a:buNone/>
            </a:pPr>
            <a:r>
              <a:rPr lang="ja-JP" altLang="en-US">
                <a:latin typeface="+mj-lt"/>
              </a:rPr>
              <a:t>現在の値</a:t>
            </a:r>
            <a:r>
              <a:rPr lang="en-US" altLang="ja-JP" dirty="0">
                <a:latin typeface="+mj-lt"/>
              </a:rPr>
              <a:t>(Q</a:t>
            </a:r>
            <a:r>
              <a:rPr lang="ja-JP" altLang="en-US">
                <a:latin typeface="+mj-lt"/>
              </a:rPr>
              <a:t>値</a:t>
            </a:r>
            <a:r>
              <a:rPr lang="en-US" altLang="ja-JP" dirty="0">
                <a:latin typeface="+mj-lt"/>
              </a:rPr>
              <a:t>)</a:t>
            </a:r>
            <a:r>
              <a:rPr lang="ja-JP" altLang="en-US">
                <a:latin typeface="+mj-lt"/>
              </a:rPr>
              <a:t>と目標の値（ターゲット</a:t>
            </a:r>
            <a:r>
              <a:rPr lang="en-US" altLang="ja-JP" dirty="0">
                <a:latin typeface="+mj-lt"/>
              </a:rPr>
              <a:t>Q</a:t>
            </a:r>
            <a:r>
              <a:rPr lang="ja-JP" altLang="en-US">
                <a:latin typeface="+mj-lt"/>
              </a:rPr>
              <a:t>値）の差</a:t>
            </a:r>
            <a:r>
              <a:rPr lang="en-US" altLang="ja-JP" dirty="0">
                <a:latin typeface="+mj-lt"/>
              </a:rPr>
              <a:t>(</a:t>
            </a:r>
            <a:r>
              <a:rPr lang="ja-JP" altLang="en-US">
                <a:latin typeface="+mj-lt"/>
              </a:rPr>
              <a:t>損失</a:t>
            </a:r>
            <a:r>
              <a:rPr lang="en-US" altLang="ja-JP" dirty="0">
                <a:latin typeface="+mj-lt"/>
              </a:rPr>
              <a:t>)</a:t>
            </a:r>
            <a:r>
              <a:rPr lang="ja-JP" altLang="en-US">
                <a:latin typeface="+mj-lt"/>
              </a:rPr>
              <a:t>を最小にし続けること</a:t>
            </a:r>
            <a:br>
              <a:rPr lang="en-US" altLang="ja-JP" dirty="0">
                <a:latin typeface="+mj-lt"/>
              </a:rPr>
            </a:br>
            <a:br>
              <a:rPr lang="en-US" altLang="ja-JP" dirty="0">
                <a:latin typeface="+mj-lt"/>
              </a:rPr>
            </a:br>
            <a:r>
              <a:rPr lang="ja-JP" altLang="en-US">
                <a:latin typeface="+mj-lt"/>
              </a:rPr>
              <a:t>関係する値</a:t>
            </a:r>
            <a:endParaRPr lang="en-US" altLang="ja-JP" dirty="0">
              <a:latin typeface="+mj-lt"/>
            </a:endParaRPr>
          </a:p>
          <a:p>
            <a:pPr marL="0" indent="0">
              <a:buNone/>
            </a:pPr>
            <a:r>
              <a:rPr lang="ja-JP" altLang="en-US">
                <a:latin typeface="+mj-lt"/>
              </a:rPr>
              <a:t>状態</a:t>
            </a:r>
            <a:r>
              <a:rPr lang="en-US" altLang="ja-JP" dirty="0">
                <a:latin typeface="+mj-lt"/>
              </a:rPr>
              <a:t>,</a:t>
            </a:r>
            <a:r>
              <a:rPr lang="ja-JP" altLang="en-US">
                <a:latin typeface="+mj-lt"/>
              </a:rPr>
              <a:t>行動</a:t>
            </a:r>
            <a:r>
              <a:rPr lang="en-US" altLang="ja-JP" dirty="0">
                <a:latin typeface="+mj-lt"/>
              </a:rPr>
              <a:t>,</a:t>
            </a:r>
            <a:r>
              <a:rPr lang="ja-JP" altLang="en-US">
                <a:solidFill>
                  <a:srgbClr val="FF0000"/>
                </a:solidFill>
                <a:latin typeface="+mj-lt"/>
              </a:rPr>
              <a:t>報酬</a:t>
            </a:r>
            <a:r>
              <a:rPr lang="en-US" altLang="ja-JP" dirty="0">
                <a:latin typeface="+mj-lt"/>
              </a:rPr>
              <a:t>,</a:t>
            </a:r>
            <a:r>
              <a:rPr lang="ja-JP" altLang="en-US">
                <a:latin typeface="+mj-lt"/>
              </a:rPr>
              <a:t>割引率</a:t>
            </a:r>
            <a:r>
              <a:rPr lang="en-US" altLang="ja-JP" dirty="0">
                <a:latin typeface="+mj-lt"/>
              </a:rPr>
              <a:t>,</a:t>
            </a:r>
            <a:r>
              <a:rPr lang="ja-JP" altLang="en-US">
                <a:latin typeface="+mj-lt"/>
              </a:rPr>
              <a:t>学習率</a:t>
            </a:r>
            <a:r>
              <a:rPr lang="en-US" altLang="ja-JP" dirty="0">
                <a:latin typeface="+mj-lt"/>
              </a:rPr>
              <a:t>…</a:t>
            </a:r>
          </a:p>
        </p:txBody>
      </p:sp>
    </p:spTree>
    <p:extLst>
      <p:ext uri="{BB962C8B-B14F-4D97-AF65-F5344CB8AC3E}">
        <p14:creationId xmlns:p14="http://schemas.microsoft.com/office/powerpoint/2010/main" val="362891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4B58E-6138-A1C1-A172-46F8497792ED}"/>
              </a:ext>
            </a:extLst>
          </p:cNvPr>
          <p:cNvSpPr>
            <a:spLocks noGrp="1"/>
          </p:cNvSpPr>
          <p:nvPr>
            <p:ph type="title"/>
          </p:nvPr>
        </p:nvSpPr>
        <p:spPr>
          <a:xfrm>
            <a:off x="838200" y="18255"/>
            <a:ext cx="10515600" cy="1325563"/>
          </a:xfrm>
        </p:spPr>
        <p:txBody>
          <a:bodyPr/>
          <a:lstStyle/>
          <a:p>
            <a:r>
              <a:rPr kumimoji="1" lang="ja-JP" altLang="en-US"/>
              <a:t>研究方法</a:t>
            </a:r>
          </a:p>
        </p:txBody>
      </p:sp>
      <p:sp>
        <p:nvSpPr>
          <p:cNvPr id="3" name="コンテンツ プレースホルダー 2">
            <a:extLst>
              <a:ext uri="{FF2B5EF4-FFF2-40B4-BE49-F238E27FC236}">
                <a16:creationId xmlns:a16="http://schemas.microsoft.com/office/drawing/2014/main" id="{F25062A7-0CC7-DA63-2945-87E6A06F2CC3}"/>
              </a:ext>
            </a:extLst>
          </p:cNvPr>
          <p:cNvSpPr>
            <a:spLocks noGrp="1"/>
          </p:cNvSpPr>
          <p:nvPr>
            <p:ph idx="1"/>
          </p:nvPr>
        </p:nvSpPr>
        <p:spPr>
          <a:xfrm>
            <a:off x="838200" y="1253331"/>
            <a:ext cx="10515600" cy="4351338"/>
          </a:xfrm>
        </p:spPr>
        <p:txBody>
          <a:bodyPr>
            <a:normAutofit fontScale="92500" lnSpcReduction="10000"/>
          </a:bodyPr>
          <a:lstStyle/>
          <a:p>
            <a:pPr marL="0" indent="0">
              <a:buNone/>
            </a:pPr>
            <a:r>
              <a:rPr lang="ja-JP" altLang="en-US">
                <a:latin typeface="+mj-lt"/>
              </a:rPr>
              <a:t>増加報酬</a:t>
            </a:r>
            <a:endParaRPr lang="en-US" altLang="ja-JP" dirty="0">
              <a:latin typeface="+mj-lt"/>
            </a:endParaRPr>
          </a:p>
          <a:p>
            <a:pPr indent="107950"/>
            <a:r>
              <a:rPr lang="ja-JP" altLang="ja-JP" sz="2400" kern="100">
                <a:effectLst/>
                <a:latin typeface="+mj-lt"/>
                <a:ea typeface="ＭＳ 明朝" panose="02020609040205080304" pitchFamily="49" charset="-128"/>
                <a:cs typeface="Times New Roman" panose="02020603050405020304" pitchFamily="18" charset="0"/>
              </a:rPr>
              <a:t>敵に弾が当たった時</a:t>
            </a:r>
            <a:r>
              <a:rPr lang="en-US" altLang="ja-JP" sz="2400" kern="100" dirty="0">
                <a:effectLst/>
                <a:latin typeface="+mj-lt"/>
                <a:ea typeface="ＭＳ 明朝" panose="02020609040205080304" pitchFamily="49" charset="-128"/>
                <a:cs typeface="Times New Roman" panose="02020603050405020304" pitchFamily="18" charset="0"/>
              </a:rPr>
              <a:t>: +2(</a:t>
            </a:r>
            <a:r>
              <a:rPr lang="ja-JP" altLang="ja-JP" sz="2400" kern="100">
                <a:effectLst/>
                <a:latin typeface="+mj-lt"/>
                <a:ea typeface="ＭＳ 明朝" panose="02020609040205080304" pitchFamily="49" charset="-128"/>
                <a:cs typeface="Times New Roman" panose="02020603050405020304" pitchFamily="18" charset="0"/>
              </a:rPr>
              <a:t>敵</a:t>
            </a:r>
            <a:r>
              <a:rPr lang="en-US" altLang="ja-JP" sz="2400" kern="100" dirty="0">
                <a:effectLst/>
                <a:latin typeface="+mj-lt"/>
                <a:ea typeface="ＭＳ 明朝" panose="02020609040205080304" pitchFamily="49" charset="-128"/>
                <a:cs typeface="Times New Roman" panose="02020603050405020304" pitchFamily="18" charset="0"/>
              </a:rPr>
              <a:t>1), +6(</a:t>
            </a:r>
            <a:r>
              <a:rPr lang="ja-JP" altLang="ja-JP" sz="2400" kern="100">
                <a:effectLst/>
                <a:latin typeface="+mj-lt"/>
                <a:ea typeface="ＭＳ 明朝" panose="02020609040205080304" pitchFamily="49" charset="-128"/>
                <a:cs typeface="Times New Roman" panose="02020603050405020304" pitchFamily="18" charset="0"/>
              </a:rPr>
              <a:t>敵</a:t>
            </a:r>
            <a:r>
              <a:rPr lang="en-US" altLang="ja-JP" sz="2400" kern="100" dirty="0">
                <a:effectLst/>
                <a:latin typeface="+mj-lt"/>
                <a:ea typeface="ＭＳ 明朝" panose="02020609040205080304" pitchFamily="49" charset="-128"/>
                <a:cs typeface="Times New Roman" panose="02020603050405020304" pitchFamily="18" charset="0"/>
              </a:rPr>
              <a:t>2), +10(</a:t>
            </a:r>
            <a:r>
              <a:rPr lang="ja-JP" altLang="ja-JP" sz="2400" kern="100">
                <a:effectLst/>
                <a:latin typeface="+mj-lt"/>
                <a:ea typeface="ＭＳ 明朝" panose="02020609040205080304" pitchFamily="49" charset="-128"/>
                <a:cs typeface="Times New Roman" panose="02020603050405020304" pitchFamily="18" charset="0"/>
              </a:rPr>
              <a:t>敵</a:t>
            </a:r>
            <a:r>
              <a:rPr lang="en-US" altLang="ja-JP" sz="2400" kern="100" dirty="0">
                <a:effectLst/>
                <a:latin typeface="+mj-lt"/>
                <a:ea typeface="ＭＳ 明朝" panose="02020609040205080304" pitchFamily="49" charset="-128"/>
                <a:cs typeface="Times New Roman" panose="02020603050405020304" pitchFamily="18" charset="0"/>
              </a:rPr>
              <a:t>3)</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r>
              <a:rPr lang="ja-JP" altLang="ja-JP" sz="2400" kern="100">
                <a:effectLst/>
                <a:latin typeface="+mj-lt"/>
                <a:ea typeface="ＭＳ 明朝" panose="02020609040205080304" pitchFamily="49" charset="-128"/>
                <a:cs typeface="Times New Roman" panose="02020603050405020304" pitchFamily="18" charset="0"/>
              </a:rPr>
              <a:t>敵を倒した時</a:t>
            </a:r>
            <a:r>
              <a:rPr lang="en-US" altLang="ja-JP" sz="2400" kern="100" dirty="0">
                <a:effectLst/>
                <a:latin typeface="+mj-lt"/>
                <a:ea typeface="ＭＳ 明朝" panose="02020609040205080304" pitchFamily="49" charset="-128"/>
                <a:cs typeface="Times New Roman" panose="02020603050405020304" pitchFamily="18" charset="0"/>
              </a:rPr>
              <a:t>: +10(</a:t>
            </a:r>
            <a:r>
              <a:rPr lang="ja-JP" altLang="ja-JP" sz="2400" kern="100">
                <a:effectLst/>
                <a:latin typeface="+mj-lt"/>
                <a:ea typeface="ＭＳ 明朝" panose="02020609040205080304" pitchFamily="49" charset="-128"/>
                <a:cs typeface="Times New Roman" panose="02020603050405020304" pitchFamily="18" charset="0"/>
              </a:rPr>
              <a:t>敵</a:t>
            </a:r>
            <a:r>
              <a:rPr lang="en-US" altLang="ja-JP" sz="2400" kern="100" dirty="0">
                <a:effectLst/>
                <a:latin typeface="+mj-lt"/>
                <a:ea typeface="ＭＳ 明朝" panose="02020609040205080304" pitchFamily="49" charset="-128"/>
                <a:cs typeface="Times New Roman" panose="02020603050405020304" pitchFamily="18" charset="0"/>
              </a:rPr>
              <a:t>1), +30(</a:t>
            </a:r>
            <a:r>
              <a:rPr lang="ja-JP" altLang="ja-JP" sz="2400" kern="100">
                <a:effectLst/>
                <a:latin typeface="+mj-lt"/>
                <a:ea typeface="ＭＳ 明朝" panose="02020609040205080304" pitchFamily="49" charset="-128"/>
                <a:cs typeface="Times New Roman" panose="02020603050405020304" pitchFamily="18" charset="0"/>
              </a:rPr>
              <a:t>敵</a:t>
            </a:r>
            <a:r>
              <a:rPr lang="en-US" altLang="ja-JP" sz="2400" kern="100" dirty="0">
                <a:effectLst/>
                <a:latin typeface="+mj-lt"/>
                <a:ea typeface="ＭＳ 明朝" panose="02020609040205080304" pitchFamily="49" charset="-128"/>
                <a:cs typeface="Times New Roman" panose="02020603050405020304" pitchFamily="18" charset="0"/>
              </a:rPr>
              <a:t>2), +50(</a:t>
            </a:r>
            <a:r>
              <a:rPr lang="ja-JP" altLang="ja-JP" sz="2400" kern="100">
                <a:effectLst/>
                <a:latin typeface="+mj-lt"/>
                <a:ea typeface="ＭＳ 明朝" panose="02020609040205080304" pitchFamily="49" charset="-128"/>
                <a:cs typeface="Times New Roman" panose="02020603050405020304" pitchFamily="18" charset="0"/>
              </a:rPr>
              <a:t>敵</a:t>
            </a:r>
            <a:r>
              <a:rPr lang="en-US" altLang="ja-JP" sz="2400" kern="100" dirty="0">
                <a:effectLst/>
                <a:latin typeface="+mj-lt"/>
                <a:ea typeface="ＭＳ 明朝" panose="02020609040205080304" pitchFamily="49" charset="-128"/>
                <a:cs typeface="Times New Roman" panose="02020603050405020304" pitchFamily="18" charset="0"/>
              </a:rPr>
              <a:t>3)</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r>
              <a:rPr lang="ja-JP" altLang="ja-JP" sz="2400" kern="100">
                <a:effectLst/>
                <a:latin typeface="+mj-lt"/>
                <a:ea typeface="ＭＳ 明朝" panose="02020609040205080304" pitchFamily="49" charset="-128"/>
                <a:cs typeface="Times New Roman" panose="02020603050405020304" pitchFamily="18" charset="0"/>
              </a:rPr>
              <a:t>敵を生成されてすぐ倒した時</a:t>
            </a:r>
            <a:r>
              <a:rPr lang="en-US" altLang="ja-JP" sz="2400" kern="100" dirty="0">
                <a:effectLst/>
                <a:latin typeface="+mj-lt"/>
                <a:ea typeface="ＭＳ 明朝" panose="02020609040205080304" pitchFamily="49" charset="-128"/>
                <a:cs typeface="Times New Roman" panose="02020603050405020304" pitchFamily="18" charset="0"/>
              </a:rPr>
              <a:t>:+10</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r>
              <a:rPr lang="ja-JP" altLang="ja-JP" sz="2400" kern="100">
                <a:effectLst/>
                <a:latin typeface="+mj-lt"/>
                <a:ea typeface="ＭＳ 明朝" panose="02020609040205080304" pitchFamily="49" charset="-128"/>
                <a:cs typeface="Times New Roman" panose="02020603050405020304" pitchFamily="18" charset="0"/>
              </a:rPr>
              <a:t>敵の弾を撃ち落とした時</a:t>
            </a:r>
            <a:r>
              <a:rPr lang="en-US" altLang="ja-JP" sz="2400" kern="100" dirty="0">
                <a:effectLst/>
                <a:latin typeface="+mj-lt"/>
                <a:ea typeface="ＭＳ 明朝" panose="02020609040205080304" pitchFamily="49" charset="-128"/>
                <a:cs typeface="Times New Roman" panose="02020603050405020304" pitchFamily="18" charset="0"/>
              </a:rPr>
              <a:t>: +5, +10(</a:t>
            </a:r>
            <a:r>
              <a:rPr lang="ja-JP" altLang="ja-JP" sz="2400" kern="100">
                <a:effectLst/>
                <a:latin typeface="+mj-lt"/>
                <a:ea typeface="ＭＳ 明朝" panose="02020609040205080304" pitchFamily="49" charset="-128"/>
                <a:cs typeface="Times New Roman" panose="02020603050405020304" pitchFamily="18" charset="0"/>
              </a:rPr>
              <a:t>近くの弾</a:t>
            </a:r>
            <a:r>
              <a:rPr lang="en-US" altLang="ja-JP" sz="2400" kern="100" dirty="0">
                <a:effectLst/>
                <a:latin typeface="+mj-lt"/>
                <a:ea typeface="ＭＳ 明朝" panose="02020609040205080304" pitchFamily="49" charset="-128"/>
                <a:cs typeface="Times New Roman" panose="02020603050405020304" pitchFamily="18" charset="0"/>
              </a:rPr>
              <a:t>)</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lnSpc>
                <a:spcPct val="120000"/>
              </a:lnSpc>
            </a:pPr>
            <a:r>
              <a:rPr lang="ja-JP" altLang="ja-JP" sz="2400" kern="100">
                <a:effectLst/>
                <a:latin typeface="+mj-lt"/>
                <a:ea typeface="ＭＳ 明朝" panose="02020609040205080304" pitchFamily="49" charset="-128"/>
                <a:cs typeface="Times New Roman" panose="02020603050405020304" pitchFamily="18" charset="0"/>
              </a:rPr>
              <a:t>敵や敵の弾を倒してから次に倒すまでの時間が一秒以内かつ弾の種類が</a:t>
            </a:r>
            <a:endParaRPr lang="en-US" altLang="ja-JP" sz="2400" kern="100" dirty="0">
              <a:effectLst/>
              <a:latin typeface="+mj-lt"/>
              <a:ea typeface="ＭＳ 明朝" panose="02020609040205080304" pitchFamily="49" charset="-128"/>
              <a:cs typeface="Times New Roman" panose="02020603050405020304" pitchFamily="18" charset="0"/>
            </a:endParaRPr>
          </a:p>
          <a:p>
            <a:pPr indent="0">
              <a:lnSpc>
                <a:spcPct val="120000"/>
              </a:lnSpc>
              <a:buNone/>
            </a:pPr>
            <a:r>
              <a:rPr lang="en-US" altLang="ja-JP" sz="2400" kern="100" dirty="0">
                <a:latin typeface="+mj-lt"/>
                <a:ea typeface="ＭＳ 明朝" panose="02020609040205080304" pitchFamily="49" charset="-128"/>
                <a:cs typeface="Times New Roman" panose="02020603050405020304" pitchFamily="18" charset="0"/>
              </a:rPr>
              <a:t> </a:t>
            </a:r>
            <a:r>
              <a:rPr lang="ja-JP" altLang="ja-JP" sz="2400" kern="100">
                <a:effectLst/>
                <a:latin typeface="+mj-lt"/>
                <a:ea typeface="ＭＳ 明朝" panose="02020609040205080304" pitchFamily="49" charset="-128"/>
                <a:cs typeface="Times New Roman" panose="02020603050405020304" pitchFamily="18" charset="0"/>
              </a:rPr>
              <a:t>スピード弾の時</a:t>
            </a:r>
            <a:r>
              <a:rPr lang="en-US" altLang="ja-JP" sz="2400" kern="100" dirty="0">
                <a:effectLst/>
                <a:latin typeface="+mj-lt"/>
                <a:ea typeface="ＭＳ 明朝" panose="02020609040205080304" pitchFamily="49" charset="-128"/>
                <a:cs typeface="Times New Roman" panose="02020603050405020304" pitchFamily="18" charset="0"/>
              </a:rPr>
              <a:t> :+5</a:t>
            </a:r>
          </a:p>
          <a:p>
            <a:pPr indent="107950"/>
            <a:r>
              <a:rPr lang="ja-JP" altLang="ja-JP" sz="2400" kern="100">
                <a:effectLst/>
                <a:latin typeface="+mj-lt"/>
                <a:ea typeface="ＭＳ 明朝" panose="02020609040205080304" pitchFamily="49" charset="-128"/>
                <a:cs typeface="Times New Roman" panose="02020603050405020304" pitchFamily="18" charset="0"/>
              </a:rPr>
              <a:t>近くの敵の弾を撃ち落とした時の弾の種類が拡散弾の時</a:t>
            </a:r>
            <a:r>
              <a:rPr lang="en-US" altLang="ja-JP" sz="2400" kern="100" dirty="0">
                <a:effectLst/>
                <a:latin typeface="+mj-lt"/>
                <a:ea typeface="ＭＳ 明朝" panose="02020609040205080304" pitchFamily="49" charset="-128"/>
                <a:cs typeface="Times New Roman" panose="02020603050405020304" pitchFamily="18" charset="0"/>
              </a:rPr>
              <a:t> :+5</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r>
              <a:rPr lang="ja-JP" altLang="ja-JP" sz="2400" kern="100">
                <a:effectLst/>
                <a:latin typeface="+mj-lt"/>
                <a:ea typeface="ＭＳ 明朝" panose="02020609040205080304" pitchFamily="49" charset="-128"/>
                <a:cs typeface="Times New Roman" panose="02020603050405020304" pitchFamily="18" charset="0"/>
              </a:rPr>
              <a:t>敵を倒した時の弾の種類が通常弾の時</a:t>
            </a:r>
            <a:r>
              <a:rPr lang="en-US" altLang="ja-JP" sz="2400" kern="100" dirty="0">
                <a:effectLst/>
                <a:latin typeface="+mj-lt"/>
                <a:ea typeface="ＭＳ 明朝" panose="02020609040205080304" pitchFamily="49" charset="-128"/>
                <a:cs typeface="Times New Roman" panose="02020603050405020304" pitchFamily="18" charset="0"/>
              </a:rPr>
              <a:t> :+5</a:t>
            </a:r>
          </a:p>
          <a:p>
            <a:pPr indent="107950"/>
            <a:r>
              <a:rPr lang="ja-JP" altLang="ja-JP" sz="2400" kern="100">
                <a:effectLst/>
                <a:latin typeface="+mj-lt"/>
                <a:ea typeface="ＭＳ 明朝" panose="02020609040205080304" pitchFamily="49" charset="-128"/>
                <a:cs typeface="Times New Roman" panose="02020603050405020304" pitchFamily="18" charset="0"/>
              </a:rPr>
              <a:t>次に被弾するまでの時間が</a:t>
            </a:r>
            <a:r>
              <a:rPr lang="en-US" altLang="ja-JP" sz="2400" kern="100" dirty="0">
                <a:effectLst/>
                <a:latin typeface="+mj-lt"/>
                <a:ea typeface="ＭＳ 明朝" panose="02020609040205080304" pitchFamily="49" charset="-128"/>
                <a:cs typeface="Times New Roman" panose="02020603050405020304" pitchFamily="18" charset="0"/>
              </a:rPr>
              <a:t>3</a:t>
            </a:r>
            <a:r>
              <a:rPr lang="ja-JP" altLang="ja-JP" sz="2400" kern="100">
                <a:effectLst/>
                <a:latin typeface="+mj-lt"/>
                <a:ea typeface="ＭＳ 明朝" panose="02020609040205080304" pitchFamily="49" charset="-128"/>
                <a:cs typeface="Times New Roman" panose="02020603050405020304" pitchFamily="18" charset="0"/>
              </a:rPr>
              <a:t>秒以上の時</a:t>
            </a:r>
            <a:r>
              <a:rPr lang="en-US" altLang="ja-JP" sz="2400" kern="100" dirty="0">
                <a:effectLst/>
                <a:latin typeface="+mj-lt"/>
                <a:ea typeface="ＭＳ 明朝" panose="02020609040205080304" pitchFamily="49" charset="-128"/>
                <a:cs typeface="Times New Roman" panose="02020603050405020304" pitchFamily="18" charset="0"/>
              </a:rPr>
              <a:t>: +1</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endParaRPr lang="ja-JP" altLang="ja-JP" sz="2400">
              <a:effectLst/>
              <a:latin typeface="+mj-lt"/>
              <a:ea typeface="ＭＳ Ｐゴシック" panose="020B0600070205080204" pitchFamily="34" charset="-128"/>
              <a:cs typeface="ＭＳ Ｐゴシック" panose="020B0600070205080204" pitchFamily="34" charset="-128"/>
            </a:endParaRPr>
          </a:p>
          <a:p>
            <a:pPr marL="0" indent="0">
              <a:buNone/>
            </a:pPr>
            <a:endParaRPr lang="en-US" altLang="ja-JP" dirty="0"/>
          </a:p>
        </p:txBody>
      </p:sp>
      <p:pic>
        <p:nvPicPr>
          <p:cNvPr id="5" name="図 4" descr="ロゴ&#10;&#10;自動的に生成された説明">
            <a:extLst>
              <a:ext uri="{FF2B5EF4-FFF2-40B4-BE49-F238E27FC236}">
                <a16:creationId xmlns:a16="http://schemas.microsoft.com/office/drawing/2014/main" id="{05779872-BD74-12E2-60D2-9C5A092992F5}"/>
              </a:ext>
            </a:extLst>
          </p:cNvPr>
          <p:cNvPicPr>
            <a:picLocks noChangeAspect="1"/>
          </p:cNvPicPr>
          <p:nvPr/>
        </p:nvPicPr>
        <p:blipFill>
          <a:blip r:embed="rId2"/>
          <a:stretch>
            <a:fillRect/>
          </a:stretch>
        </p:blipFill>
        <p:spPr>
          <a:xfrm>
            <a:off x="7913428" y="1253331"/>
            <a:ext cx="1302587" cy="1001990"/>
          </a:xfrm>
          <a:prstGeom prst="rect">
            <a:avLst/>
          </a:prstGeom>
        </p:spPr>
      </p:pic>
      <p:pic>
        <p:nvPicPr>
          <p:cNvPr id="7" name="図 6" descr="救急箱, 挿絵 が含まれている画像&#10;&#10;自動的に生成された説明">
            <a:extLst>
              <a:ext uri="{FF2B5EF4-FFF2-40B4-BE49-F238E27FC236}">
                <a16:creationId xmlns:a16="http://schemas.microsoft.com/office/drawing/2014/main" id="{FE590C86-E311-A619-8D88-66C4F832F629}"/>
              </a:ext>
            </a:extLst>
          </p:cNvPr>
          <p:cNvPicPr>
            <a:picLocks noChangeAspect="1"/>
          </p:cNvPicPr>
          <p:nvPr/>
        </p:nvPicPr>
        <p:blipFill>
          <a:blip r:embed="rId3"/>
          <a:stretch>
            <a:fillRect/>
          </a:stretch>
        </p:blipFill>
        <p:spPr>
          <a:xfrm>
            <a:off x="9223506" y="1253331"/>
            <a:ext cx="1001990" cy="1001990"/>
          </a:xfrm>
          <a:prstGeom prst="rect">
            <a:avLst/>
          </a:prstGeom>
        </p:spPr>
      </p:pic>
      <p:pic>
        <p:nvPicPr>
          <p:cNvPr id="9" name="図 8" descr="ヒストグラム が含まれている画像&#10;&#10;自動的に生成された説明">
            <a:extLst>
              <a:ext uri="{FF2B5EF4-FFF2-40B4-BE49-F238E27FC236}">
                <a16:creationId xmlns:a16="http://schemas.microsoft.com/office/drawing/2014/main" id="{E54655E3-B978-5828-7C5F-5010FDFDD30A}"/>
              </a:ext>
            </a:extLst>
          </p:cNvPr>
          <p:cNvPicPr>
            <a:picLocks noChangeAspect="1"/>
          </p:cNvPicPr>
          <p:nvPr/>
        </p:nvPicPr>
        <p:blipFill>
          <a:blip r:embed="rId4"/>
          <a:stretch>
            <a:fillRect/>
          </a:stretch>
        </p:blipFill>
        <p:spPr>
          <a:xfrm>
            <a:off x="10232987" y="1253331"/>
            <a:ext cx="1113322" cy="1001990"/>
          </a:xfrm>
          <a:prstGeom prst="rect">
            <a:avLst/>
          </a:prstGeom>
        </p:spPr>
      </p:pic>
      <p:sp>
        <p:nvSpPr>
          <p:cNvPr id="10" name="テキスト ボックス 9">
            <a:extLst>
              <a:ext uri="{FF2B5EF4-FFF2-40B4-BE49-F238E27FC236}">
                <a16:creationId xmlns:a16="http://schemas.microsoft.com/office/drawing/2014/main" id="{B147D700-12FB-3245-D1C2-D28E0A143B7A}"/>
              </a:ext>
            </a:extLst>
          </p:cNvPr>
          <p:cNvSpPr txBox="1"/>
          <p:nvPr/>
        </p:nvSpPr>
        <p:spPr>
          <a:xfrm>
            <a:off x="7913429" y="2255321"/>
            <a:ext cx="1310078" cy="369332"/>
          </a:xfrm>
          <a:prstGeom prst="rect">
            <a:avLst/>
          </a:prstGeom>
          <a:noFill/>
        </p:spPr>
        <p:txBody>
          <a:bodyPr wrap="square" rtlCol="0">
            <a:spAutoFit/>
          </a:bodyPr>
          <a:lstStyle/>
          <a:p>
            <a:pPr algn="ctr"/>
            <a:r>
              <a:rPr kumimoji="1" lang="ja-JP" altLang="en-US"/>
              <a:t>敵</a:t>
            </a:r>
            <a:r>
              <a:rPr kumimoji="1" lang="en-US" altLang="ja-JP" dirty="0"/>
              <a:t>1</a:t>
            </a:r>
            <a:endParaRPr kumimoji="1" lang="ja-JP" altLang="en-US"/>
          </a:p>
        </p:txBody>
      </p:sp>
      <p:sp>
        <p:nvSpPr>
          <p:cNvPr id="11" name="テキスト ボックス 10">
            <a:extLst>
              <a:ext uri="{FF2B5EF4-FFF2-40B4-BE49-F238E27FC236}">
                <a16:creationId xmlns:a16="http://schemas.microsoft.com/office/drawing/2014/main" id="{C8CA2284-C372-A01D-1807-A00BF045E9FE}"/>
              </a:ext>
            </a:extLst>
          </p:cNvPr>
          <p:cNvSpPr txBox="1"/>
          <p:nvPr/>
        </p:nvSpPr>
        <p:spPr>
          <a:xfrm>
            <a:off x="9216015" y="2245934"/>
            <a:ext cx="1016972" cy="369332"/>
          </a:xfrm>
          <a:prstGeom prst="rect">
            <a:avLst/>
          </a:prstGeom>
          <a:noFill/>
        </p:spPr>
        <p:txBody>
          <a:bodyPr wrap="square" rtlCol="0">
            <a:spAutoFit/>
          </a:bodyPr>
          <a:lstStyle/>
          <a:p>
            <a:pPr algn="ctr"/>
            <a:r>
              <a:rPr kumimoji="1" lang="ja-JP" altLang="en-US"/>
              <a:t>敵</a:t>
            </a:r>
            <a:r>
              <a:rPr kumimoji="1" lang="en-US" altLang="ja-JP" dirty="0"/>
              <a:t>2</a:t>
            </a:r>
            <a:endParaRPr kumimoji="1" lang="ja-JP" altLang="en-US"/>
          </a:p>
        </p:txBody>
      </p:sp>
      <p:sp>
        <p:nvSpPr>
          <p:cNvPr id="12" name="テキスト ボックス 11">
            <a:extLst>
              <a:ext uri="{FF2B5EF4-FFF2-40B4-BE49-F238E27FC236}">
                <a16:creationId xmlns:a16="http://schemas.microsoft.com/office/drawing/2014/main" id="{8F6CBAC8-F856-AF72-94E9-A4E45FAF0428}"/>
              </a:ext>
            </a:extLst>
          </p:cNvPr>
          <p:cNvSpPr txBox="1"/>
          <p:nvPr/>
        </p:nvSpPr>
        <p:spPr>
          <a:xfrm>
            <a:off x="10232987" y="2245934"/>
            <a:ext cx="1113322" cy="369332"/>
          </a:xfrm>
          <a:prstGeom prst="rect">
            <a:avLst/>
          </a:prstGeom>
          <a:noFill/>
        </p:spPr>
        <p:txBody>
          <a:bodyPr wrap="square" rtlCol="0">
            <a:spAutoFit/>
          </a:bodyPr>
          <a:lstStyle/>
          <a:p>
            <a:pPr algn="ctr"/>
            <a:r>
              <a:rPr kumimoji="1" lang="ja-JP" altLang="en-US"/>
              <a:t>敵</a:t>
            </a:r>
            <a:r>
              <a:rPr kumimoji="1" lang="en-US" altLang="ja-JP" dirty="0"/>
              <a:t>3</a:t>
            </a:r>
            <a:endParaRPr kumimoji="1" lang="ja-JP" altLang="en-US"/>
          </a:p>
        </p:txBody>
      </p:sp>
    </p:spTree>
    <p:extLst>
      <p:ext uri="{BB962C8B-B14F-4D97-AF65-F5344CB8AC3E}">
        <p14:creationId xmlns:p14="http://schemas.microsoft.com/office/powerpoint/2010/main" val="393855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4B58E-6138-A1C1-A172-46F8497792ED}"/>
              </a:ext>
            </a:extLst>
          </p:cNvPr>
          <p:cNvSpPr>
            <a:spLocks noGrp="1"/>
          </p:cNvSpPr>
          <p:nvPr>
            <p:ph type="title"/>
          </p:nvPr>
        </p:nvSpPr>
        <p:spPr>
          <a:xfrm>
            <a:off x="838200" y="18255"/>
            <a:ext cx="10515600" cy="1325563"/>
          </a:xfrm>
        </p:spPr>
        <p:txBody>
          <a:bodyPr/>
          <a:lstStyle/>
          <a:p>
            <a:r>
              <a:rPr kumimoji="1" lang="ja-JP" altLang="en-US"/>
              <a:t>研究方法</a:t>
            </a:r>
          </a:p>
        </p:txBody>
      </p:sp>
      <p:sp>
        <p:nvSpPr>
          <p:cNvPr id="3" name="コンテンツ プレースホルダー 2">
            <a:extLst>
              <a:ext uri="{FF2B5EF4-FFF2-40B4-BE49-F238E27FC236}">
                <a16:creationId xmlns:a16="http://schemas.microsoft.com/office/drawing/2014/main" id="{F25062A7-0CC7-DA63-2945-87E6A06F2CC3}"/>
              </a:ext>
            </a:extLst>
          </p:cNvPr>
          <p:cNvSpPr>
            <a:spLocks noGrp="1"/>
          </p:cNvSpPr>
          <p:nvPr>
            <p:ph idx="1"/>
          </p:nvPr>
        </p:nvSpPr>
        <p:spPr>
          <a:xfrm>
            <a:off x="838200" y="1253331"/>
            <a:ext cx="10515600" cy="4351338"/>
          </a:xfrm>
        </p:spPr>
        <p:txBody>
          <a:bodyPr>
            <a:normAutofit/>
          </a:bodyPr>
          <a:lstStyle/>
          <a:p>
            <a:pPr indent="0">
              <a:buNone/>
            </a:pPr>
            <a:r>
              <a:rPr lang="ja-JP" altLang="en-US" sz="2400" kern="100">
                <a:latin typeface="+mj-lt"/>
                <a:ea typeface="ＭＳ 明朝" panose="02020609040205080304" pitchFamily="49" charset="-128"/>
                <a:cs typeface="Times New Roman" panose="02020603050405020304" pitchFamily="18" charset="0"/>
              </a:rPr>
              <a:t>減少報酬</a:t>
            </a:r>
            <a:endParaRPr lang="en-US" altLang="ja-JP" sz="2400" kern="100" dirty="0">
              <a:effectLst/>
              <a:latin typeface="+mj-lt"/>
              <a:ea typeface="ＭＳ 明朝" panose="02020609040205080304" pitchFamily="49" charset="-128"/>
              <a:cs typeface="Times New Roman" panose="02020603050405020304" pitchFamily="18" charset="0"/>
            </a:endParaRPr>
          </a:p>
          <a:p>
            <a:pPr indent="107950"/>
            <a:r>
              <a:rPr lang="ja-JP" altLang="ja-JP" sz="2400" kern="100">
                <a:effectLst/>
                <a:latin typeface="+mj-lt"/>
                <a:ea typeface="ＭＳ 明朝" panose="02020609040205080304" pitchFamily="49" charset="-128"/>
                <a:cs typeface="Times New Roman" panose="02020603050405020304" pitchFamily="18" charset="0"/>
              </a:rPr>
              <a:t>弾が対象に当たらなかった時</a:t>
            </a:r>
            <a:r>
              <a:rPr lang="en-US" altLang="ja-JP" sz="2400" kern="100" dirty="0">
                <a:effectLst/>
                <a:latin typeface="+mj-lt"/>
                <a:ea typeface="ＭＳ 明朝" panose="02020609040205080304" pitchFamily="49" charset="-128"/>
                <a:cs typeface="Times New Roman" panose="02020603050405020304" pitchFamily="18" charset="0"/>
              </a:rPr>
              <a:t>: -1</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r>
              <a:rPr lang="ja-JP" altLang="ja-JP" sz="2400" kern="100">
                <a:effectLst/>
                <a:latin typeface="+mj-lt"/>
                <a:ea typeface="ＭＳ 明朝" panose="02020609040205080304" pitchFamily="49" charset="-128"/>
                <a:cs typeface="Times New Roman" panose="02020603050405020304" pitchFamily="18" charset="0"/>
              </a:rPr>
              <a:t>ライフが減った時</a:t>
            </a:r>
            <a:r>
              <a:rPr lang="en-US" altLang="ja-JP" sz="2400" kern="100" dirty="0">
                <a:effectLst/>
                <a:latin typeface="+mj-lt"/>
                <a:ea typeface="ＭＳ 明朝" panose="02020609040205080304" pitchFamily="49" charset="-128"/>
                <a:cs typeface="Times New Roman" panose="02020603050405020304" pitchFamily="18" charset="0"/>
              </a:rPr>
              <a:t>: -20(1,2</a:t>
            </a:r>
            <a:r>
              <a:rPr lang="ja-JP" altLang="ja-JP" sz="2400" kern="100">
                <a:effectLst/>
                <a:latin typeface="+mj-lt"/>
                <a:ea typeface="ＭＳ 明朝" panose="02020609040205080304" pitchFamily="49" charset="-128"/>
                <a:cs typeface="Times New Roman" panose="02020603050405020304" pitchFamily="18" charset="0"/>
              </a:rPr>
              <a:t>回</a:t>
            </a:r>
            <a:r>
              <a:rPr lang="en-US" altLang="ja-JP" sz="2400" kern="100" dirty="0">
                <a:effectLst/>
                <a:latin typeface="+mj-lt"/>
                <a:ea typeface="ＭＳ 明朝" panose="02020609040205080304" pitchFamily="49" charset="-128"/>
                <a:cs typeface="Times New Roman" panose="02020603050405020304" pitchFamily="18" charset="0"/>
              </a:rPr>
              <a:t>), -60(3</a:t>
            </a:r>
            <a:r>
              <a:rPr lang="ja-JP" altLang="ja-JP" sz="2400" kern="100">
                <a:effectLst/>
                <a:latin typeface="+mj-lt"/>
                <a:ea typeface="ＭＳ 明朝" panose="02020609040205080304" pitchFamily="49" charset="-128"/>
                <a:cs typeface="Times New Roman" panose="02020603050405020304" pitchFamily="18" charset="0"/>
              </a:rPr>
              <a:t>回</a:t>
            </a:r>
            <a:r>
              <a:rPr lang="en-US" altLang="ja-JP" sz="2400" kern="100" dirty="0">
                <a:effectLst/>
                <a:latin typeface="+mj-lt"/>
                <a:ea typeface="ＭＳ 明朝" panose="02020609040205080304" pitchFamily="49" charset="-128"/>
                <a:cs typeface="Times New Roman" panose="02020603050405020304" pitchFamily="18" charset="0"/>
              </a:rPr>
              <a:t>)</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r>
              <a:rPr lang="ja-JP" altLang="ja-JP" sz="2400" kern="100">
                <a:effectLst/>
                <a:latin typeface="+mj-lt"/>
                <a:ea typeface="ＭＳ 明朝" panose="02020609040205080304" pitchFamily="49" charset="-128"/>
                <a:cs typeface="Times New Roman" panose="02020603050405020304" pitchFamily="18" charset="0"/>
              </a:rPr>
              <a:t>近くに弾がある時</a:t>
            </a:r>
            <a:r>
              <a:rPr lang="en-US" altLang="ja-JP" sz="2400" kern="100" dirty="0">
                <a:effectLst/>
                <a:latin typeface="+mj-lt"/>
                <a:ea typeface="ＭＳ 明朝" panose="02020609040205080304" pitchFamily="49" charset="-128"/>
                <a:cs typeface="Times New Roman" panose="02020603050405020304" pitchFamily="18" charset="0"/>
              </a:rPr>
              <a:t>: -1</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r>
              <a:rPr lang="ja-JP" altLang="ja-JP" sz="2400" kern="100">
                <a:effectLst/>
                <a:latin typeface="+mj-lt"/>
                <a:ea typeface="ＭＳ 明朝" panose="02020609040205080304" pitchFamily="49" charset="-128"/>
                <a:cs typeface="Times New Roman" panose="02020603050405020304" pitchFamily="18" charset="0"/>
              </a:rPr>
              <a:t>画面全体を分割し敵や敵の弾が最も少ないところにいる時</a:t>
            </a:r>
            <a:r>
              <a:rPr lang="en-US" altLang="ja-JP" sz="2400" kern="100" dirty="0">
                <a:effectLst/>
                <a:latin typeface="+mj-lt"/>
                <a:ea typeface="ＭＳ 明朝" panose="02020609040205080304" pitchFamily="49" charset="-128"/>
                <a:cs typeface="Times New Roman" panose="02020603050405020304" pitchFamily="18" charset="0"/>
              </a:rPr>
              <a:t>:+1,</a:t>
            </a:r>
          </a:p>
          <a:p>
            <a:pPr indent="0">
              <a:buNone/>
            </a:pPr>
            <a:r>
              <a:rPr lang="en-US" altLang="ja-JP" sz="2400" kern="100" dirty="0">
                <a:latin typeface="+mj-lt"/>
                <a:ea typeface="ＭＳ 明朝" panose="02020609040205080304" pitchFamily="49" charset="-128"/>
                <a:cs typeface="Times New Roman" panose="02020603050405020304" pitchFamily="18" charset="0"/>
              </a:rPr>
              <a:t>							</a:t>
            </a:r>
            <a:r>
              <a:rPr lang="ja-JP" altLang="en-US" sz="2400" kern="100">
                <a:latin typeface="+mj-lt"/>
                <a:ea typeface="ＭＳ 明朝" panose="02020609040205080304" pitchFamily="49" charset="-128"/>
                <a:cs typeface="Times New Roman" panose="02020603050405020304" pitchFamily="18" charset="0"/>
              </a:rPr>
              <a:t>　　</a:t>
            </a:r>
            <a:r>
              <a:rPr lang="ja-JP" altLang="ja-JP" sz="2400" kern="100">
                <a:effectLst/>
                <a:latin typeface="+mj-lt"/>
                <a:ea typeface="ＭＳ 明朝" panose="02020609040205080304" pitchFamily="49" charset="-128"/>
                <a:cs typeface="Times New Roman" panose="02020603050405020304" pitchFamily="18" charset="0"/>
              </a:rPr>
              <a:t>それ以外</a:t>
            </a:r>
            <a:r>
              <a:rPr lang="en-US" altLang="ja-JP" sz="2400" kern="100" dirty="0">
                <a:effectLst/>
                <a:latin typeface="+mj-lt"/>
                <a:ea typeface="ＭＳ 明朝" panose="02020609040205080304" pitchFamily="49" charset="-128"/>
                <a:cs typeface="Times New Roman" panose="02020603050405020304" pitchFamily="18" charset="0"/>
              </a:rPr>
              <a:t>: -1</a:t>
            </a:r>
            <a:endParaRPr lang="ja-JP" altLang="ja-JP" sz="2400">
              <a:effectLst/>
              <a:latin typeface="+mj-lt"/>
              <a:ea typeface="ＭＳ Ｐゴシック" panose="020B0600070205080204" pitchFamily="34" charset="-128"/>
              <a:cs typeface="ＭＳ Ｐゴシック" panose="020B0600070205080204" pitchFamily="34" charset="-128"/>
            </a:endParaRPr>
          </a:p>
          <a:p>
            <a:pPr indent="107950"/>
            <a:r>
              <a:rPr lang="ja-JP" altLang="ja-JP" sz="2400" kern="100">
                <a:effectLst/>
                <a:latin typeface="+mj-lt"/>
                <a:ea typeface="ＭＳ 明朝" panose="02020609040205080304" pitchFamily="49" charset="-128"/>
                <a:cs typeface="Times New Roman" panose="02020603050405020304" pitchFamily="18" charset="0"/>
              </a:rPr>
              <a:t>自機が画面枠を越えようとする行動をとる時</a:t>
            </a:r>
            <a:r>
              <a:rPr lang="en-US" altLang="ja-JP" sz="2400" kern="100" dirty="0">
                <a:effectLst/>
                <a:latin typeface="+mj-lt"/>
                <a:ea typeface="ＭＳ 明朝" panose="02020609040205080304" pitchFamily="49" charset="-128"/>
                <a:cs typeface="Times New Roman" panose="02020603050405020304" pitchFamily="18" charset="0"/>
              </a:rPr>
              <a:t> :-1</a:t>
            </a:r>
            <a:endParaRPr lang="ja-JP" altLang="ja-JP" sz="2400">
              <a:effectLst/>
              <a:latin typeface="+mj-lt"/>
              <a:ea typeface="ＭＳ Ｐゴシック" panose="020B0600070205080204" pitchFamily="34" charset="-128"/>
              <a:cs typeface="ＭＳ Ｐゴシック" panose="020B0600070205080204" pitchFamily="34" charset="-128"/>
            </a:endParaRPr>
          </a:p>
          <a:p>
            <a:pPr marL="0" indent="0">
              <a:buNone/>
            </a:pPr>
            <a:endParaRPr lang="en-US" altLang="ja-JP" dirty="0"/>
          </a:p>
        </p:txBody>
      </p:sp>
    </p:spTree>
    <p:extLst>
      <p:ext uri="{BB962C8B-B14F-4D97-AF65-F5344CB8AC3E}">
        <p14:creationId xmlns:p14="http://schemas.microsoft.com/office/powerpoint/2010/main" val="10427437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9512</TotalTime>
  <Words>1180</Words>
  <Application>Microsoft Macintosh PowerPoint</Application>
  <PresentationFormat>ワイド画面</PresentationFormat>
  <Paragraphs>174</Paragraphs>
  <Slides>17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ＭＳ Ｐゴシック</vt:lpstr>
      <vt:lpstr>ＭＳ Ｐゴシック</vt:lpstr>
      <vt:lpstr>游ゴシック</vt:lpstr>
      <vt:lpstr>游ゴシック Light</vt:lpstr>
      <vt:lpstr>Arial</vt:lpstr>
      <vt:lpstr>Cambria Math</vt:lpstr>
      <vt:lpstr>Century</vt:lpstr>
      <vt:lpstr>Office テーマ</vt:lpstr>
      <vt:lpstr>シューティングゲームにおける 自律的武器選択アルゴリズム </vt:lpstr>
      <vt:lpstr>あらまし</vt:lpstr>
      <vt:lpstr>研究背景,目的</vt:lpstr>
      <vt:lpstr>研究背景,目的</vt:lpstr>
      <vt:lpstr>研究方法</vt:lpstr>
      <vt:lpstr>研究方法</vt:lpstr>
      <vt:lpstr>研究方法</vt:lpstr>
      <vt:lpstr>研究方法</vt:lpstr>
      <vt:lpstr>研究方法</vt:lpstr>
      <vt:lpstr>結果,考察</vt:lpstr>
      <vt:lpstr>結果,考察</vt:lpstr>
      <vt:lpstr>結果,考察</vt:lpstr>
      <vt:lpstr>結論,課題</vt:lpstr>
      <vt:lpstr>参考文献</vt:lpstr>
      <vt:lpstr>補足資料</vt:lpstr>
      <vt:lpstr>補足資料</vt:lpstr>
      <vt:lpstr>補足資料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シューティングゲームにおける 自律的武器選択アルゴリズム </dc:title>
  <dc:creator>内田陸来</dc:creator>
  <cp:lastModifiedBy>内田陸来</cp:lastModifiedBy>
  <cp:revision>10</cp:revision>
  <dcterms:created xsi:type="dcterms:W3CDTF">2025-01-27T03:58:57Z</dcterms:created>
  <dcterms:modified xsi:type="dcterms:W3CDTF">2025-02-02T18:31:53Z</dcterms:modified>
</cp:coreProperties>
</file>