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83" r:id="rId2"/>
    <p:sldId id="272" r:id="rId3"/>
    <p:sldId id="284" r:id="rId4"/>
    <p:sldId id="286" r:id="rId5"/>
    <p:sldId id="285" r:id="rId6"/>
    <p:sldId id="287" r:id="rId7"/>
    <p:sldId id="291" r:id="rId8"/>
    <p:sldId id="293" r:id="rId9"/>
    <p:sldId id="294" r:id="rId10"/>
    <p:sldId id="295" r:id="rId11"/>
    <p:sldId id="292" r:id="rId12"/>
    <p:sldId id="288" r:id="rId13"/>
    <p:sldId id="289" r:id="rId14"/>
    <p:sldId id="290"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979"/>
  </p:normalViewPr>
  <p:slideViewPr>
    <p:cSldViewPr snapToGrid="0">
      <p:cViewPr varScale="1">
        <p:scale>
          <a:sx n="107" d="100"/>
          <a:sy n="107" d="100"/>
        </p:scale>
        <p:origin x="7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t>日本の食品ロス（年間）</a:t>
            </a:r>
            <a:endParaRPr lang="en-US" altLang="ja-JP" dirty="0"/>
          </a:p>
        </c:rich>
      </c:tx>
      <c:layout>
        <c:manualLayout>
          <c:xMode val="edge"/>
          <c:yMode val="edge"/>
          <c:x val="0.28342150008109063"/>
          <c:y val="2.994286635322036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売上高</c:v>
                </c:pt>
              </c:strCache>
            </c:strRef>
          </c:tx>
          <c:dPt>
            <c:idx val="0"/>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1-CDAB-1641-8C16-654280E5DAD4}"/>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CDAB-1641-8C16-654280E5DAD4}"/>
              </c:ext>
            </c:extLst>
          </c:dPt>
          <c:cat>
            <c:strRef>
              <c:f>Sheet1!$A$2:$A$3</c:f>
              <c:strCache>
                <c:ptCount val="2"/>
                <c:pt idx="0">
                  <c:v>事業</c:v>
                </c:pt>
                <c:pt idx="1">
                  <c:v>家庭</c:v>
                </c:pt>
              </c:strCache>
            </c:strRef>
          </c:cat>
          <c:val>
            <c:numRef>
              <c:f>Sheet1!$B$2:$B$3</c:f>
              <c:numCache>
                <c:formatCode>General</c:formatCode>
                <c:ptCount val="2"/>
                <c:pt idx="0">
                  <c:v>236</c:v>
                </c:pt>
                <c:pt idx="1">
                  <c:v>236</c:v>
                </c:pt>
              </c:numCache>
            </c:numRef>
          </c:val>
          <c:extLst>
            <c:ext xmlns:c16="http://schemas.microsoft.com/office/drawing/2014/chart" uri="{C3380CC4-5D6E-409C-BE32-E72D297353CC}">
              <c16:uniqueId val="{00000000-D6D4-F24D-8B1B-BE0E55E79B4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0.28795</cdr:x>
      <cdr:y>0.45079</cdr:y>
    </cdr:from>
    <cdr:to>
      <cdr:x>0.4691</cdr:x>
      <cdr:y>0.59765</cdr:y>
    </cdr:to>
    <cdr:sp macro="" textlink="">
      <cdr:nvSpPr>
        <cdr:cNvPr id="2" name="テキスト ボックス 1">
          <a:extLst xmlns:a="http://schemas.openxmlformats.org/drawingml/2006/main">
            <a:ext uri="{FF2B5EF4-FFF2-40B4-BE49-F238E27FC236}">
              <a16:creationId xmlns:a16="http://schemas.microsoft.com/office/drawing/2014/main" id="{8432FC70-D2B2-3818-537C-2C92F3687FCE}"/>
            </a:ext>
          </a:extLst>
        </cdr:cNvPr>
        <cdr:cNvSpPr txBox="1"/>
      </cdr:nvSpPr>
      <cdr:spPr>
        <a:xfrm xmlns:a="http://schemas.openxmlformats.org/drawingml/2006/main">
          <a:off x="1830539" y="2103202"/>
          <a:ext cx="1151595" cy="685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a:t>家庭</a:t>
          </a:r>
          <a:endParaRPr lang="en-US" altLang="ja-JP" sz="1400" dirty="0"/>
        </a:p>
        <a:p xmlns:a="http://schemas.openxmlformats.org/drawingml/2006/main">
          <a:r>
            <a:rPr lang="en-US" altLang="ja-JP" sz="1400" dirty="0"/>
            <a:t>236</a:t>
          </a:r>
          <a:r>
            <a:rPr lang="ja-JP" altLang="en-US" sz="1400"/>
            <a:t>万トン</a:t>
          </a:r>
          <a:endParaRPr lang="ja-JP" altLang="en-US" sz="1100"/>
        </a:p>
      </cdr:txBody>
    </cdr:sp>
  </cdr:relSizeAnchor>
  <cdr:relSizeAnchor xmlns:cdr="http://schemas.openxmlformats.org/drawingml/2006/chartDrawing">
    <cdr:from>
      <cdr:x>0.54669</cdr:x>
      <cdr:y>0.45079</cdr:y>
    </cdr:from>
    <cdr:to>
      <cdr:x>0.71561</cdr:x>
      <cdr:y>0.58625</cdr:y>
    </cdr:to>
    <cdr:sp macro="" textlink="">
      <cdr:nvSpPr>
        <cdr:cNvPr id="3" name="テキスト ボックス 2">
          <a:extLst xmlns:a="http://schemas.openxmlformats.org/drawingml/2006/main">
            <a:ext uri="{FF2B5EF4-FFF2-40B4-BE49-F238E27FC236}">
              <a16:creationId xmlns:a16="http://schemas.microsoft.com/office/drawing/2014/main" id="{A128EC46-EE32-6C45-ADD3-AC2E463A4152}"/>
            </a:ext>
          </a:extLst>
        </cdr:cNvPr>
        <cdr:cNvSpPr txBox="1"/>
      </cdr:nvSpPr>
      <cdr:spPr>
        <a:xfrm xmlns:a="http://schemas.openxmlformats.org/drawingml/2006/main">
          <a:off x="3475327" y="2103202"/>
          <a:ext cx="1073880" cy="631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a:t>事業</a:t>
          </a:r>
          <a:endParaRPr lang="en-US" altLang="ja-JP" sz="1400" dirty="0"/>
        </a:p>
        <a:p xmlns:a="http://schemas.openxmlformats.org/drawingml/2006/main">
          <a:r>
            <a:rPr lang="en-US" altLang="ja-JP" sz="1400" dirty="0"/>
            <a:t>236</a:t>
          </a:r>
          <a:r>
            <a:rPr lang="ja-JP" altLang="en-US" sz="1400"/>
            <a:t>万トン</a:t>
          </a:r>
        </a:p>
      </cdr:txBody>
    </cdr:sp>
  </cdr:relSizeAnchor>
  <cdr:relSizeAnchor xmlns:cdr="http://schemas.openxmlformats.org/drawingml/2006/chartDrawing">
    <cdr:from>
      <cdr:x>0.38208</cdr:x>
      <cdr:y>0.2672</cdr:y>
    </cdr:from>
    <cdr:to>
      <cdr:x>0.61791</cdr:x>
      <cdr:y>0.34924</cdr:y>
    </cdr:to>
    <cdr:sp macro="" textlink="">
      <cdr:nvSpPr>
        <cdr:cNvPr id="4" name="正方形/長方形 3">
          <a:extLst xmlns:a="http://schemas.openxmlformats.org/drawingml/2006/main">
            <a:ext uri="{FF2B5EF4-FFF2-40B4-BE49-F238E27FC236}">
              <a16:creationId xmlns:a16="http://schemas.microsoft.com/office/drawing/2014/main" id="{59DE05DD-DA85-F909-365F-727227744FBA}"/>
            </a:ext>
          </a:extLst>
        </cdr:cNvPr>
        <cdr:cNvSpPr/>
      </cdr:nvSpPr>
      <cdr:spPr>
        <a:xfrm xmlns:a="http://schemas.openxmlformats.org/drawingml/2006/main">
          <a:off x="2428946" y="1246637"/>
          <a:ext cx="1499189" cy="382773"/>
        </a:xfrm>
        <a:prstGeom xmlns:a="http://schemas.openxmlformats.org/drawingml/2006/main" prst="rect">
          <a:avLst/>
        </a:prstGeom>
        <a:solidFill xmlns:a="http://schemas.openxmlformats.org/drawingml/2006/main">
          <a:schemeClr val="accent2"/>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a:t>計</a:t>
          </a:r>
          <a:r>
            <a:rPr lang="en-US" altLang="ja-JP" sz="1600" dirty="0"/>
            <a:t>472</a:t>
          </a:r>
          <a:r>
            <a:rPr lang="ja-JP" altLang="en-US" sz="1600"/>
            <a:t>万トン</a:t>
          </a:r>
          <a:endParaRPr lang="ja-JP" sz="16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5B379-CCAC-F54D-973B-65EC580CADF8}" type="datetimeFigureOut">
              <a:rPr kumimoji="1" lang="ja-JP" altLang="en-US" smtClean="0"/>
              <a:t>2025/2/2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329D-8D3A-844B-9522-FDE649CF56F4}" type="slidenum">
              <a:rPr kumimoji="1" lang="ja-JP" altLang="en-US" smtClean="0"/>
              <a:t>‹#›</a:t>
            </a:fld>
            <a:endParaRPr kumimoji="1" lang="ja-JP" altLang="en-US"/>
          </a:p>
        </p:txBody>
      </p:sp>
    </p:spTree>
    <p:extLst>
      <p:ext uri="{BB962C8B-B14F-4D97-AF65-F5344CB8AC3E}">
        <p14:creationId xmlns:p14="http://schemas.microsoft.com/office/powerpoint/2010/main" val="19261417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情報論理工学研究室の吉原大翔です。私の方から今回研究した内容について発表を行たと思います。今回私は、飲食店のオーダーシステムの改善による食品ロスの削減について研究を行いました。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a:t>
            </a:fld>
            <a:endParaRPr kumimoji="1" lang="ja-JP" altLang="en-US"/>
          </a:p>
        </p:txBody>
      </p:sp>
    </p:spTree>
    <p:extLst>
      <p:ext uri="{BB962C8B-B14F-4D97-AF65-F5344CB8AC3E}">
        <p14:creationId xmlns:p14="http://schemas.microsoft.com/office/powerpoint/2010/main" val="25627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a:t>
            </a:r>
            <a:endParaRPr kumimoji="1" lang="en-US" altLang="ja-JP" dirty="0"/>
          </a:p>
          <a:p>
            <a:r>
              <a:rPr kumimoji="1" lang="ja-JP" altLang="en-US"/>
              <a:t>下側の管理機能について説明します。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10</a:t>
            </a:fld>
            <a:endParaRPr kumimoji="1" lang="ja-JP" altLang="en-US"/>
          </a:p>
        </p:txBody>
      </p:sp>
    </p:spTree>
    <p:extLst>
      <p:ext uri="{BB962C8B-B14F-4D97-AF65-F5344CB8AC3E}">
        <p14:creationId xmlns:p14="http://schemas.microsoft.com/office/powerpoint/2010/main" val="373922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こちらが拡大した図になります。上二箇所は端末を使うスタッフの編集や商品の編集が行えるようになってます。</a:t>
            </a:r>
            <a:endParaRPr kumimoji="1" lang="en-US" altLang="ja-JP" dirty="0"/>
          </a:p>
          <a:p>
            <a:r>
              <a:rPr kumimoji="1" lang="ja-JP" altLang="en-US"/>
              <a:t>そしてこの部分が先ほど説明した「発注点発注」を使って、在庫管理を行なっていいる部分になります。部分になっています。</a:t>
            </a:r>
            <a:endParaRPr kumimoji="1" lang="en-US" altLang="ja-JP" dirty="0"/>
          </a:p>
          <a:p>
            <a:r>
              <a:rPr kumimoji="1" lang="ja-JP" altLang="en-US"/>
              <a:t>この部分の出力結果がこちらになります。（切り替え）</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11</a:t>
            </a:fld>
            <a:endParaRPr kumimoji="1" lang="ja-JP" altLang="en-US"/>
          </a:p>
        </p:txBody>
      </p:sp>
    </p:spTree>
    <p:extLst>
      <p:ext uri="{BB962C8B-B14F-4D97-AF65-F5344CB8AC3E}">
        <p14:creationId xmlns:p14="http://schemas.microsoft.com/office/powerpoint/2010/main" val="168954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a:t>上から順に、在庫の追加削除を行うボタン、在庫の一覧表示、計算に必要なデータが表示されていて、そい後に発注提案を行なってくれます。</a:t>
            </a:r>
            <a:endParaRPr kumimoji="1" lang="en-US" altLang="ja-JP" dirty="0"/>
          </a:p>
          <a:p>
            <a:endParaRPr kumimoji="1" lang="en-US" altLang="ja-JP" dirty="0"/>
          </a:p>
          <a:p>
            <a:r>
              <a:rPr kumimoji="1" lang="ja-JP" altLang="en-US"/>
              <a:t>こちらが先ほど説明した式を用いた計算過程になっています。</a:t>
            </a:r>
            <a:endParaRPr kumimoji="1" lang="en-US" altLang="ja-JP" dirty="0"/>
          </a:p>
          <a:p>
            <a:endParaRPr kumimoji="1" lang="en-US" altLang="ja-JP" dirty="0"/>
          </a:p>
          <a:p>
            <a:r>
              <a:rPr kumimoji="1" lang="ja-JP" altLang="en-US"/>
              <a:t>この機能を利用することで、食品ロスを削減できるのではないかと考えます。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12</a:t>
            </a:fld>
            <a:endParaRPr kumimoji="1" lang="ja-JP" altLang="en-US"/>
          </a:p>
        </p:txBody>
      </p:sp>
    </p:spTree>
    <p:extLst>
      <p:ext uri="{BB962C8B-B14F-4D97-AF65-F5344CB8AC3E}">
        <p14:creationId xmlns:p14="http://schemas.microsoft.com/office/powerpoint/2010/main" val="114772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（スライド読む）</a:t>
            </a:r>
            <a:endParaRPr kumimoji="1" lang="en-US" altLang="ja-JP" dirty="0"/>
          </a:p>
          <a:p>
            <a:r>
              <a:rPr kumimoji="1" lang="ja-JP" altLang="en-US"/>
              <a:t>今回は課題の残る結果となりましたが、この研究は今後の食品ロス削減につながると考えます。</a:t>
            </a:r>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13</a:t>
            </a:fld>
            <a:endParaRPr kumimoji="1" lang="ja-JP" altLang="en-US"/>
          </a:p>
        </p:txBody>
      </p:sp>
    </p:spTree>
    <p:extLst>
      <p:ext uri="{BB962C8B-B14F-4D97-AF65-F5344CB8AC3E}">
        <p14:creationId xmlns:p14="http://schemas.microsoft.com/office/powerpoint/2010/main" val="331153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a:t>参考文献は以下のとおりです。</a:t>
            </a:r>
            <a:endParaRPr kumimoji="1" lang="en-US" altLang="ja-JP" dirty="0"/>
          </a:p>
          <a:p>
            <a:r>
              <a:rPr kumimoji="1" lang="ja-JP" altLang="en-US"/>
              <a:t>ご清聴ありがとうございました。</a:t>
            </a:r>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14</a:t>
            </a:fld>
            <a:endParaRPr kumimoji="1" lang="ja-JP" altLang="en-US"/>
          </a:p>
        </p:txBody>
      </p:sp>
    </p:spTree>
    <p:extLst>
      <p:ext uri="{BB962C8B-B14F-4D97-AF65-F5344CB8AC3E}">
        <p14:creationId xmlns:p14="http://schemas.microsoft.com/office/powerpoint/2010/main" val="102304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目次はこのようになってます。</a:t>
            </a:r>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2</a:t>
            </a:fld>
            <a:endParaRPr kumimoji="1" lang="ja-JP" altLang="en-US"/>
          </a:p>
        </p:txBody>
      </p:sp>
    </p:spTree>
    <p:extLst>
      <p:ext uri="{BB962C8B-B14F-4D97-AF65-F5344CB8AC3E}">
        <p14:creationId xmlns:p14="http://schemas.microsoft.com/office/powerpoint/2010/main" val="9811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ではまず、本研究の背景のついて説明して行きたいと思います。私は現在飲食店でアルバイトをしているのですが、過剰発注による食品ロスや、発注忘れによる品切れが発生することがありました。このようなミスは、ヒューマンエラーによるもので、すごくもったいないなというふうに思い、食品ロスの対策について研究しようと思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食品ロスについて調べたところ日本では年間約</a:t>
            </a:r>
            <a:r>
              <a:rPr kumimoji="1" lang="en-US" altLang="ja-JP" dirty="0"/>
              <a:t>472</a:t>
            </a:r>
            <a:r>
              <a:rPr kumimoji="1" lang="ja-JP" altLang="en-US"/>
              <a:t>万トンの食品ロスをしており、そのうちの半分は事業関係で出たロスであることがわかりました。また、この４７２万トンは</a:t>
            </a:r>
            <a:r>
              <a:rPr lang="ja-JP" altLang="en-US" sz="1800">
                <a:effectLst/>
                <a:latin typeface="MS"/>
              </a:rPr>
              <a:t>世界で飢餓に苦しむ人々に向けた食料支援量とほぼ同等だそです。食品ロスの問題を緩和させるために</a:t>
            </a:r>
            <a:r>
              <a:rPr kumimoji="1" lang="ja-JP" altLang="en-US"/>
              <a:t>現在使用しているオーダーシステムに在庫管理機能を付け加えたらミスを減らせるのではないかと思い今回この研究をしようと思いました。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3</a:t>
            </a:fld>
            <a:endParaRPr kumimoji="1" lang="ja-JP" altLang="en-US"/>
          </a:p>
        </p:txBody>
      </p:sp>
    </p:spTree>
    <p:extLst>
      <p:ext uri="{BB962C8B-B14F-4D97-AF65-F5344CB8AC3E}">
        <p14:creationId xmlns:p14="http://schemas.microsoft.com/office/powerpoint/2010/main" val="176956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今回開発したシステムは</a:t>
            </a:r>
            <a:r>
              <a:rPr lang="en" altLang="ja-JP" dirty="0"/>
              <a:t>JavaScript</a:t>
            </a:r>
            <a:r>
              <a:rPr kumimoji="1" lang="ja-JP" altLang="en-US"/>
              <a:t>の</a:t>
            </a:r>
            <a:r>
              <a:rPr kumimoji="1" lang="en-US" altLang="ja-JP" dirty="0"/>
              <a:t>Node.js</a:t>
            </a:r>
            <a:r>
              <a:rPr kumimoji="1" lang="ja-JP" altLang="en-US"/>
              <a:t>と</a:t>
            </a:r>
            <a:r>
              <a:rPr kumimoji="1" lang="en-US" altLang="ja-JP" dirty="0"/>
              <a:t>SQL</a:t>
            </a:r>
            <a:r>
              <a:rPr kumimoji="1" lang="ja-JP" altLang="en-US"/>
              <a:t>を使用して開発しました。</a:t>
            </a:r>
            <a:endParaRPr kumimoji="1" lang="en-US" altLang="ja-JP" dirty="0"/>
          </a:p>
          <a:p>
            <a:r>
              <a:rPr kumimoji="1" lang="ja-JP" altLang="en-US"/>
              <a:t>今回デザインには手をつけずシステムの機能に重点を置いて開発を行いました。</a:t>
            </a:r>
            <a:endParaRPr kumimoji="1" lang="en-US" altLang="ja-JP" dirty="0"/>
          </a:p>
          <a:p>
            <a:endParaRPr kumimoji="1" lang="en-US" altLang="ja-JP" dirty="0"/>
          </a:p>
          <a:p>
            <a:r>
              <a:rPr kumimoji="1" lang="ja-JP" altLang="en-US"/>
              <a:t>また、今回のシステムを使用する店舗の設定は年中無休の焼き鳥屋で商品はもものみとします。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4</a:t>
            </a:fld>
            <a:endParaRPr kumimoji="1" lang="ja-JP" altLang="en-US"/>
          </a:p>
        </p:txBody>
      </p:sp>
    </p:spTree>
    <p:extLst>
      <p:ext uri="{BB962C8B-B14F-4D97-AF65-F5344CB8AC3E}">
        <p14:creationId xmlns:p14="http://schemas.microsoft.com/office/powerpoint/2010/main" val="109683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今回オーダーシステムを改善する上で、発注点発注というアルゴリズムを採用したので説明して行きたいと思います。</a:t>
            </a:r>
            <a:endParaRPr kumimoji="1" lang="en-US" altLang="ja-JP" dirty="0"/>
          </a:p>
          <a:p>
            <a:r>
              <a:rPr kumimoji="1" lang="ja-JP" altLang="en-US"/>
              <a:t>発注点発注とは店舗の在庫が発注点を下回った時に発注を行うという仕組みで、発注点と発注量はこちらの式によって計算されます。</a:t>
            </a:r>
            <a:endParaRPr kumimoji="1" lang="en-US" altLang="ja-JP" dirty="0"/>
          </a:p>
          <a:p>
            <a:endParaRPr kumimoji="1" lang="en-US" altLang="ja-JP" dirty="0"/>
          </a:p>
          <a:p>
            <a:r>
              <a:rPr kumimoji="1" lang="ja-JP" altLang="en-US"/>
              <a:t>　（式の説明）　</a:t>
            </a:r>
            <a:endParaRPr kumimoji="1" lang="en-US" altLang="ja-JP" dirty="0"/>
          </a:p>
          <a:p>
            <a:r>
              <a:rPr kumimoji="1" lang="ja-JP" altLang="en-US"/>
              <a:t>納品期間＝はっちゅうから納品にかかる時間</a:t>
            </a:r>
            <a:endParaRPr kumimoji="1" lang="en-US" altLang="ja-JP" dirty="0"/>
          </a:p>
          <a:p>
            <a:r>
              <a:rPr kumimoji="1" lang="ja-JP" altLang="en-US"/>
              <a:t>安全在庫＝いつもより注文が多く通ったり、納品が遅れたりした時に対応する在庫</a:t>
            </a:r>
            <a:endParaRPr kumimoji="1" lang="en-US" altLang="ja-JP" dirty="0"/>
          </a:p>
          <a:p>
            <a:endParaRPr kumimoji="1" lang="en-US" altLang="ja-JP" dirty="0"/>
          </a:p>
          <a:p>
            <a:r>
              <a:rPr kumimoji="1" lang="ja-JP" altLang="en-US"/>
              <a:t>最大在庫＝店舗で保管できる最大の在庫</a:t>
            </a:r>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5</a:t>
            </a:fld>
            <a:endParaRPr kumimoji="1" lang="ja-JP" altLang="en-US"/>
          </a:p>
        </p:txBody>
      </p:sp>
    </p:spTree>
    <p:extLst>
      <p:ext uri="{BB962C8B-B14F-4D97-AF65-F5344CB8AC3E}">
        <p14:creationId xmlns:p14="http://schemas.microsoft.com/office/powerpoint/2010/main" val="221849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こちらが今回開発したシステムの画面遷移図です。ホーム画面から二手に分かれて、上側がオーダ機能、下側が管理機能になってます。</a:t>
            </a:r>
            <a:endParaRPr kumimoji="1" lang="en-US" altLang="ja-JP" dirty="0"/>
          </a:p>
          <a:p>
            <a:r>
              <a:rPr kumimoji="1" lang="ja-JP" altLang="en-US"/>
              <a:t>クリック</a:t>
            </a:r>
            <a:endParaRPr kumimoji="1" lang="en-US" altLang="ja-JP" dirty="0"/>
          </a:p>
          <a:p>
            <a:r>
              <a:rPr kumimoji="1" lang="ja-JP" altLang="en-US"/>
              <a:t>まずこちらのオーダー機能から説明します。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6</a:t>
            </a:fld>
            <a:endParaRPr kumimoji="1" lang="ja-JP" altLang="en-US"/>
          </a:p>
        </p:txBody>
      </p:sp>
    </p:spTree>
    <p:extLst>
      <p:ext uri="{BB962C8B-B14F-4D97-AF65-F5344CB8AC3E}">
        <p14:creationId xmlns:p14="http://schemas.microsoft.com/office/powerpoint/2010/main" val="42823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こちらが拡大した図になります。端末を使うスタッフを選択すると注文ができるようになりテーブルごとに注文やお会計ができるようになっています。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7</a:t>
            </a:fld>
            <a:endParaRPr kumimoji="1" lang="ja-JP" altLang="en-US"/>
          </a:p>
        </p:txBody>
      </p:sp>
    </p:spTree>
    <p:extLst>
      <p:ext uri="{BB962C8B-B14F-4D97-AF65-F5344CB8AC3E}">
        <p14:creationId xmlns:p14="http://schemas.microsoft.com/office/powerpoint/2010/main" val="288590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こちらが注文時の流れとなっておりまして、注文を確定することによって</a:t>
            </a:r>
            <a:r>
              <a:rPr kumimoji="1" lang="en-US" altLang="ja-JP" dirty="0"/>
              <a:t>SQL</a:t>
            </a:r>
            <a:r>
              <a:rPr kumimoji="1" lang="ja-JP" altLang="en-US"/>
              <a:t>の在庫テーブルから数量分削除される仕組みになっています。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8</a:t>
            </a:fld>
            <a:endParaRPr kumimoji="1" lang="ja-JP" altLang="en-US"/>
          </a:p>
        </p:txBody>
      </p:sp>
    </p:spTree>
    <p:extLst>
      <p:ext uri="{BB962C8B-B14F-4D97-AF65-F5344CB8AC3E}">
        <p14:creationId xmlns:p14="http://schemas.microsoft.com/office/powerpoint/2010/main" val="44840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こちらがお会計時の流れになってまして、テーブル１に２つ通ってたのがお会計することによって</a:t>
            </a:r>
            <a:r>
              <a:rPr kumimoji="1" lang="en-US" altLang="ja-JP" dirty="0"/>
              <a:t>orders</a:t>
            </a:r>
            <a:r>
              <a:rPr kumimoji="1" lang="ja-JP" altLang="en-US"/>
              <a:t>テーブルから削除されます。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6D4A329D-8D3A-844B-9522-FDE649CF56F4}" type="slidenum">
              <a:rPr kumimoji="1" lang="ja-JP" altLang="en-US" smtClean="0"/>
              <a:t>9</a:t>
            </a:fld>
            <a:endParaRPr kumimoji="1" lang="ja-JP" altLang="en-US"/>
          </a:p>
        </p:txBody>
      </p:sp>
    </p:spTree>
    <p:extLst>
      <p:ext uri="{BB962C8B-B14F-4D97-AF65-F5344CB8AC3E}">
        <p14:creationId xmlns:p14="http://schemas.microsoft.com/office/powerpoint/2010/main" val="224106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89638-B154-C204-4B78-55AAD61415D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9E7F68D-7056-F404-C00D-BBF69E7CE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620734-69EB-402B-EC43-D3D84C4077D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9464E14-FC38-1F51-424D-EFC1B78EFA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A8055C-1C26-F209-8B0E-7DC9F6B7CBB4}"/>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241919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46F1A-40D1-904E-3201-5E6D8308D8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C26447-1216-9661-07D3-B2A6261BBB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B2DEE8-7C69-E846-823E-A7FAB95ECA6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5715572-4376-34C7-1003-068D0CCE2E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D6A20D-7D79-B543-2E34-B180FC816562}"/>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240255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FF9BA5-E44C-A446-7316-3FD6D62C483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36F91F-77E2-1FD0-8F68-9CB0AEC560B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4241CF-9589-3A46-68E9-5DF8D7C6078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253EA42-141F-AEFD-DE72-858914BF9A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81F588-854B-6773-4336-7DA9CBCE9B58}"/>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182877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4" name="テキスト プレースホルダー 21"/>
          <p:cNvSpPr>
            <a:spLocks noGrp="1"/>
          </p:cNvSpPr>
          <p:nvPr>
            <p:ph type="body" sz="quarter" idx="11" hasCustomPrompt="1"/>
          </p:nvPr>
        </p:nvSpPr>
        <p:spPr>
          <a:xfrm>
            <a:off x="2986333" y="4449366"/>
            <a:ext cx="6059137" cy="1366704"/>
          </a:xfrm>
        </p:spPr>
        <p:txBody>
          <a:bodyPr>
            <a:normAutofit/>
          </a:bodyPr>
          <a:lstStyle>
            <a:lvl1pPr marL="0" indent="0" algn="ctr">
              <a:buNone/>
              <a:defRPr sz="3266" b="0">
                <a:solidFill>
                  <a:srgbClr val="4B4B4B"/>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〇〇大学 〇〇〇学部　　　　　鈴木 健太</a:t>
            </a:r>
          </a:p>
        </p:txBody>
      </p:sp>
      <p:sp>
        <p:nvSpPr>
          <p:cNvPr id="15" name="テキスト プレースホルダー 13"/>
          <p:cNvSpPr>
            <a:spLocks noGrp="1"/>
          </p:cNvSpPr>
          <p:nvPr>
            <p:ph type="body" sz="quarter" idx="12" hasCustomPrompt="1"/>
          </p:nvPr>
        </p:nvSpPr>
        <p:spPr>
          <a:xfrm>
            <a:off x="1787170" y="2357698"/>
            <a:ext cx="8457464" cy="1731958"/>
          </a:xfrm>
        </p:spPr>
        <p:txBody>
          <a:bodyPr>
            <a:noAutofit/>
          </a:bodyPr>
          <a:lstStyle>
            <a:lvl1pPr marL="0" marR="0" indent="0" algn="ctr" defTabSz="914406" rtl="0" eaLnBrk="1" fontAlgn="auto" latinLnBrk="0" hangingPunct="1">
              <a:lnSpc>
                <a:spcPct val="90000"/>
              </a:lnSpc>
              <a:spcBef>
                <a:spcPts val="1000"/>
              </a:spcBef>
              <a:spcAft>
                <a:spcPts val="0"/>
              </a:spcAft>
              <a:buClrTx/>
              <a:buSzTx/>
              <a:buFont typeface="Arial" panose="020B0604020202020204" pitchFamily="34" charset="0"/>
              <a:buNone/>
              <a:tabLst/>
              <a:defRPr sz="4899" b="1">
                <a:solidFill>
                  <a:srgbClr val="3F73A3"/>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ここにタイトルを　　　入れましょう</a:t>
            </a:r>
          </a:p>
        </p:txBody>
      </p:sp>
    </p:spTree>
    <p:extLst>
      <p:ext uri="{BB962C8B-B14F-4D97-AF65-F5344CB8AC3E}">
        <p14:creationId xmlns:p14="http://schemas.microsoft.com/office/powerpoint/2010/main" val="90938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743322" y="161576"/>
            <a:ext cx="9726720" cy="934309"/>
          </a:xfrm>
        </p:spPr>
        <p:txBody>
          <a:bodyPr>
            <a:normAutofit/>
          </a:bodyPr>
          <a:lstStyle>
            <a:lvl1pPr>
              <a:defRPr sz="3629" b="1">
                <a:solidFill>
                  <a:srgbClr val="4DA7C7"/>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目次</a:t>
            </a:r>
            <a:endParaRPr lang="en-US" dirty="0"/>
          </a:p>
        </p:txBody>
      </p:sp>
      <p:sp>
        <p:nvSpPr>
          <p:cNvPr id="13" name="テキスト プレースホルダー 11"/>
          <p:cNvSpPr>
            <a:spLocks noGrp="1"/>
          </p:cNvSpPr>
          <p:nvPr>
            <p:ph type="body" sz="quarter" idx="13" hasCustomPrompt="1"/>
          </p:nvPr>
        </p:nvSpPr>
        <p:spPr>
          <a:xfrm>
            <a:off x="1743322" y="1512681"/>
            <a:ext cx="9726720" cy="4854882"/>
          </a:xfrm>
        </p:spPr>
        <p:txBody>
          <a:bodyPr>
            <a:normAutofit/>
          </a:bodyPr>
          <a:lstStyle>
            <a:lvl1pPr marL="0" indent="0">
              <a:buFont typeface="+mj-lt"/>
              <a:buNone/>
              <a:defRPr sz="3266">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829544" indent="-414772">
              <a:buFont typeface="+mj-lt"/>
              <a:buAutoNum type="arabicPeriod"/>
              <a:defRPr/>
            </a:lvl2pPr>
            <a:lvl3pPr marL="1244316" indent="-414772">
              <a:buFont typeface="+mj-lt"/>
              <a:buAutoNum type="arabicPeriod"/>
              <a:defRPr/>
            </a:lvl3pPr>
            <a:lvl4pPr marL="1555394" indent="-311079">
              <a:buFont typeface="+mj-lt"/>
              <a:buAutoNum type="arabicPeriod"/>
              <a:defRPr/>
            </a:lvl4pPr>
            <a:lvl5pPr marL="1970166" indent="-311079">
              <a:buFont typeface="+mj-lt"/>
              <a:buAutoNum type="arabicPeriod"/>
              <a:defRPr/>
            </a:lvl5pPr>
          </a:lstStyle>
          <a:p>
            <a:pPr lvl="0"/>
            <a:r>
              <a:rPr kumimoji="1" lang="en-US" altLang="ja-JP" dirty="0"/>
              <a:t>1.</a:t>
            </a:r>
            <a:r>
              <a:rPr kumimoji="1" lang="ja-JP" altLang="en-US" dirty="0"/>
              <a:t>目次を入力しましょう。</a:t>
            </a:r>
            <a:endParaRPr kumimoji="1" lang="en-US" altLang="ja-JP" dirty="0"/>
          </a:p>
          <a:p>
            <a:pPr lvl="0"/>
            <a:endParaRPr kumimoji="1" lang="ja-JP" altLang="en-US" dirty="0"/>
          </a:p>
        </p:txBody>
      </p:sp>
      <p:sp>
        <p:nvSpPr>
          <p:cNvPr id="10" name="テキスト プレースホルダー 9"/>
          <p:cNvSpPr>
            <a:spLocks noGrp="1"/>
          </p:cNvSpPr>
          <p:nvPr>
            <p:ph type="body" sz="quarter" idx="10" hasCustomPrompt="1"/>
          </p:nvPr>
        </p:nvSpPr>
        <p:spPr>
          <a:xfrm>
            <a:off x="178" y="152993"/>
            <a:ext cx="1284944" cy="776244"/>
          </a:xfrm>
        </p:spPr>
        <p:txBody>
          <a:bodyPr>
            <a:normAutofit/>
          </a:bodyPr>
          <a:lstStyle>
            <a:lvl1pPr marL="0" indent="0" algn="ctr">
              <a:buNone/>
              <a:defRPr sz="3992" b="0" spc="272">
                <a:solidFill>
                  <a:schemeClr val="bg1"/>
                </a:solidFill>
                <a:latin typeface="Century Gothic" panose="020B0502020202020204" pitchFamily="34" charset="0"/>
              </a:defRPr>
            </a:lvl1pPr>
          </a:lstStyle>
          <a:p>
            <a:pPr lvl="0"/>
            <a:r>
              <a:rPr kumimoji="1" lang="en-US" altLang="ja-JP" dirty="0"/>
              <a:t>01</a:t>
            </a:r>
            <a:endParaRPr kumimoji="1" lang="ja-JP" altLang="en-US" dirty="0"/>
          </a:p>
        </p:txBody>
      </p:sp>
    </p:spTree>
    <p:extLst>
      <p:ext uri="{BB962C8B-B14F-4D97-AF65-F5344CB8AC3E}">
        <p14:creationId xmlns:p14="http://schemas.microsoft.com/office/powerpoint/2010/main" val="108633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FA5FAF-6F21-D619-83B7-3C649FC197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70AB74-44DA-DD77-78E3-FD3EEFBD312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3BE815-80BE-AA29-46D8-D2B20BB8FF5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26D53A3-E456-7E75-CED0-192FE53332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D29630-4E6D-FD19-1B13-E2A79139DD17}"/>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192042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A3CA5-213E-4309-4551-8EFA4BD6E1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4997F-57C3-1BAA-B2A8-A7A70BF373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1E4880-046C-AC7C-A234-139CCF038AC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7FB7E9E-20F9-BE67-BDDB-77C9537998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CDE530-D25D-BBE3-CBE1-8BE6BA32F4D8}"/>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15362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B0894-DF68-6718-E469-DE5CDA277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E49A8C-EB0E-DE21-D056-6BFCA1168A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5E9FC2-D374-386E-06A9-5B5900CCFA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FA7C97-1AD8-9C77-AF77-990919C6510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87B6BD02-0411-B6C2-75DF-5700A34738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38C965-2970-2BE1-8A97-F101AD99ABD8}"/>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261674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EF26C7-C7C5-3B6D-867F-7E92AB1804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EC70F2-E753-C31D-A39F-241799AF0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96D398-0F9B-A694-040E-32E92AC6A30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FE7CFF-C704-62A3-7E09-BA5BE97C5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4AB787-0060-4C3D-729E-A9150BDC87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C8BA8B-F58A-EA65-B903-DFCD845BEDD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93D6F50-C564-2874-DAB0-F3CB04C81F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F6F3C3F-EA49-F98C-6A1D-609D13D1CB8D}"/>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151326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46DBB-E314-3669-B858-250BCAC18B3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F0D5085-BE58-0DF1-4DBF-43C8C5EC6B0A}"/>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141BCFA0-7C86-D1E4-2E8C-AB41C95F075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FA6680-0883-9BEC-BE06-6BFE160C8075}"/>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246390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F48508-D40D-A7CA-4AA1-1A9190EA1601}"/>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4C21312C-953C-46EE-F474-9A492120B5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2F565D-93E5-F15D-1DCA-DD97FCA80E04}"/>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38743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ABCD6-D396-C692-C675-5AD9CDD78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B4EE2B-B7C6-F645-B88A-477992E96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BA3B03-CF7A-C440-984A-CC1B971CD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623FA2-01CB-8828-1C48-50A9DD7833F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746E7BE-D67E-C18B-0729-00785FE9B7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8A9733-7F92-EE17-0683-897138DA625C}"/>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404273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6847E-F489-E2E1-66E5-C5D067AC7C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649D69-4D4B-0E84-7299-EC5B28FCB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A8F193-F8D9-3D08-7B1F-DC44E1C39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7D82C5-A946-E68D-4BF5-397169A0CB5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67392DF-6F67-C615-46DF-E6E71B0BCB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4D6DBC-4FFB-E2E7-1D3E-DE2236694FFA}"/>
              </a:ext>
            </a:extLst>
          </p:cNvPr>
          <p:cNvSpPr>
            <a:spLocks noGrp="1"/>
          </p:cNvSpPr>
          <p:nvPr>
            <p:ph type="sldNum" sz="quarter" idx="12"/>
          </p:nvPr>
        </p:nvSpPr>
        <p:spPr/>
        <p:txBody>
          <a:body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10353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E54109-72B6-6AEA-0D03-484CAE7F2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C5D34C-1BDB-DA75-EAF9-BD2182AD2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C586B1-8648-12B1-6090-5BD677483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8D7C8E90-A608-8A62-A926-9D02CE1A4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44448A-4C8E-1A09-AEEA-394570B50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FBC490-8643-6A4B-B196-D2BFEF83C5BF}" type="slidenum">
              <a:rPr kumimoji="1" lang="ja-JP" altLang="en-US" smtClean="0"/>
              <a:t>‹#›</a:t>
            </a:fld>
            <a:endParaRPr kumimoji="1" lang="ja-JP" altLang="en-US"/>
          </a:p>
        </p:txBody>
      </p:sp>
    </p:spTree>
    <p:extLst>
      <p:ext uri="{BB962C8B-B14F-4D97-AF65-F5344CB8AC3E}">
        <p14:creationId xmlns:p14="http://schemas.microsoft.com/office/powerpoint/2010/main" val="210954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zaico.co.jp/zaico_blog/order-point-method/" TargetMode="External"/><Relationship Id="rId4" Type="http://schemas.openxmlformats.org/officeDocument/2006/relationships/hyperlink" Target="https://www.maff.go.jp/j/shokusan/recycle/syoku_loss/attach/pdf/161227_4-11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a:noFill/>
          <a:ln>
            <a:noFill/>
          </a:ln>
        </p:spPr>
      </p:pic>
      <p:sp>
        <p:nvSpPr>
          <p:cNvPr id="8" name="テキスト プレースホルダー 7"/>
          <p:cNvSpPr>
            <a:spLocks noGrp="1"/>
          </p:cNvSpPr>
          <p:nvPr>
            <p:ph type="body" sz="quarter" idx="11"/>
          </p:nvPr>
        </p:nvSpPr>
        <p:spPr>
          <a:xfrm>
            <a:off x="7041954" y="5491296"/>
            <a:ext cx="6059137" cy="1366704"/>
          </a:xfrm>
        </p:spPr>
        <p:txBody>
          <a:bodyPr>
            <a:normAutofit fontScale="92500" lnSpcReduction="20000"/>
          </a:bodyPr>
          <a:lstStyle/>
          <a:p>
            <a:r>
              <a:rPr kumimoji="1" lang="en-US" altLang="ja-JP" dirty="0"/>
              <a:t>21-1-037-0157</a:t>
            </a:r>
          </a:p>
          <a:p>
            <a:r>
              <a:rPr lang="ja-JP" altLang="en-US"/>
              <a:t>情報論理工学研究室　</a:t>
            </a:r>
            <a:endParaRPr lang="en-US" altLang="ja-JP" dirty="0"/>
          </a:p>
          <a:p>
            <a:r>
              <a:rPr lang="ja-JP" altLang="en-US"/>
              <a:t>吉原大翔</a:t>
            </a:r>
            <a:endParaRPr kumimoji="1" lang="ja-JP" altLang="en-US"/>
          </a:p>
        </p:txBody>
      </p:sp>
      <p:sp>
        <p:nvSpPr>
          <p:cNvPr id="9" name="テキスト プレースホルダー 8"/>
          <p:cNvSpPr>
            <a:spLocks noGrp="1"/>
          </p:cNvSpPr>
          <p:nvPr>
            <p:ph type="body" sz="quarter" idx="12"/>
          </p:nvPr>
        </p:nvSpPr>
        <p:spPr>
          <a:xfrm>
            <a:off x="1867268" y="2753832"/>
            <a:ext cx="8457464" cy="1929809"/>
          </a:xfrm>
        </p:spPr>
        <p:txBody>
          <a:bodyPr/>
          <a:lstStyle/>
          <a:p>
            <a:r>
              <a:rPr kumimoji="1" lang="ja-JP" altLang="en-US" sz="4800"/>
              <a:t>飲食店のオーダーシステムの改善による食品ロスの削減</a:t>
            </a:r>
          </a:p>
        </p:txBody>
      </p:sp>
    </p:spTree>
    <p:extLst>
      <p:ext uri="{BB962C8B-B14F-4D97-AF65-F5344CB8AC3E}">
        <p14:creationId xmlns:p14="http://schemas.microsoft.com/office/powerpoint/2010/main" val="5007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descr="ダイアグラム&#10;&#10;自動的に生成された説明">
            <a:extLst>
              <a:ext uri="{FF2B5EF4-FFF2-40B4-BE49-F238E27FC236}">
                <a16:creationId xmlns:a16="http://schemas.microsoft.com/office/drawing/2014/main" id="{EB906565-6A45-115F-5D90-1BE338B6D667}"/>
              </a:ext>
            </a:extLst>
          </p:cNvPr>
          <p:cNvPicPr>
            <a:picLocks noChangeAspect="1"/>
          </p:cNvPicPr>
          <p:nvPr/>
        </p:nvPicPr>
        <p:blipFill>
          <a:blip r:embed="rId4"/>
          <a:stretch>
            <a:fillRect/>
          </a:stretch>
        </p:blipFill>
        <p:spPr>
          <a:xfrm>
            <a:off x="1415773" y="1215407"/>
            <a:ext cx="10135565" cy="5518841"/>
          </a:xfrm>
          <a:prstGeom prst="rect">
            <a:avLst/>
          </a:prstGeom>
          <a:ln>
            <a:solidFill>
              <a:schemeClr val="tx1"/>
            </a:solidFill>
          </a:ln>
        </p:spPr>
      </p:pic>
      <p:sp>
        <p:nvSpPr>
          <p:cNvPr id="11" name="フレーム 10">
            <a:extLst>
              <a:ext uri="{FF2B5EF4-FFF2-40B4-BE49-F238E27FC236}">
                <a16:creationId xmlns:a16="http://schemas.microsoft.com/office/drawing/2014/main" id="{67B4127C-5288-F4FA-228A-F38DFA413D2B}"/>
              </a:ext>
            </a:extLst>
          </p:cNvPr>
          <p:cNvSpPr/>
          <p:nvPr/>
        </p:nvSpPr>
        <p:spPr>
          <a:xfrm>
            <a:off x="2324100" y="3828894"/>
            <a:ext cx="7543799" cy="3015209"/>
          </a:xfrm>
          <a:prstGeom prst="frame">
            <a:avLst>
              <a:gd name="adj1" fmla="val 232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64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descr="ダイアグラム&#10;&#10;自動的に生成された説明">
            <a:extLst>
              <a:ext uri="{FF2B5EF4-FFF2-40B4-BE49-F238E27FC236}">
                <a16:creationId xmlns:a16="http://schemas.microsoft.com/office/drawing/2014/main" id="{24F81C21-5C0E-996F-B974-CE2B1F669454}"/>
              </a:ext>
            </a:extLst>
          </p:cNvPr>
          <p:cNvPicPr>
            <a:picLocks noChangeAspect="1"/>
          </p:cNvPicPr>
          <p:nvPr/>
        </p:nvPicPr>
        <p:blipFill>
          <a:blip r:embed="rId4"/>
          <a:stretch>
            <a:fillRect/>
          </a:stretch>
        </p:blipFill>
        <p:spPr>
          <a:xfrm>
            <a:off x="1232640" y="1735710"/>
            <a:ext cx="10658633" cy="4099473"/>
          </a:xfrm>
          <a:prstGeom prst="rect">
            <a:avLst/>
          </a:prstGeom>
          <a:ln>
            <a:solidFill>
              <a:schemeClr val="tx1"/>
            </a:solidFill>
          </a:ln>
        </p:spPr>
      </p:pic>
    </p:spTree>
    <p:extLst>
      <p:ext uri="{BB962C8B-B14F-4D97-AF65-F5344CB8AC3E}">
        <p14:creationId xmlns:p14="http://schemas.microsoft.com/office/powerpoint/2010/main" val="330448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p:cNvSpPr>
          <p:nvPr>
            <p:ph type="title"/>
          </p:nvPr>
        </p:nvSpPr>
        <p:spPr>
          <a:xfrm>
            <a:off x="1232640" y="44254"/>
            <a:ext cx="9726720" cy="934309"/>
          </a:xfrm>
        </p:spPr>
        <p:txBody>
          <a:bodyPr/>
          <a:lstStyle/>
          <a:p>
            <a:r>
              <a:rPr lang="ja-JP" altLang="en-US"/>
              <a:t>在庫管理の出力結果</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05</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descr="テーブル&#10;&#10;中程度の精度で自動的に生成された説明">
            <a:extLst>
              <a:ext uri="{FF2B5EF4-FFF2-40B4-BE49-F238E27FC236}">
                <a16:creationId xmlns:a16="http://schemas.microsoft.com/office/drawing/2014/main" id="{383650CD-215A-2942-D52F-6DD71B687E17}"/>
              </a:ext>
            </a:extLst>
          </p:cNvPr>
          <p:cNvPicPr>
            <a:picLocks noChangeAspect="1"/>
          </p:cNvPicPr>
          <p:nvPr/>
        </p:nvPicPr>
        <p:blipFill>
          <a:blip r:embed="rId4"/>
          <a:stretch>
            <a:fillRect/>
          </a:stretch>
        </p:blipFill>
        <p:spPr>
          <a:xfrm>
            <a:off x="7530169" y="1236441"/>
            <a:ext cx="3296698" cy="5476772"/>
          </a:xfrm>
          <a:prstGeom prst="rect">
            <a:avLst/>
          </a:prstGeom>
          <a:ln>
            <a:solidFill>
              <a:schemeClr val="tx1"/>
            </a:solidFill>
          </a:ln>
        </p:spPr>
      </p:pic>
      <p:sp>
        <p:nvSpPr>
          <p:cNvPr id="11" name="テキスト ボックス 10">
            <a:extLst>
              <a:ext uri="{FF2B5EF4-FFF2-40B4-BE49-F238E27FC236}">
                <a16:creationId xmlns:a16="http://schemas.microsoft.com/office/drawing/2014/main" id="{D62E97D1-F283-56BC-D08C-E65646632E13}"/>
              </a:ext>
            </a:extLst>
          </p:cNvPr>
          <p:cNvSpPr txBox="1"/>
          <p:nvPr/>
        </p:nvSpPr>
        <p:spPr>
          <a:xfrm>
            <a:off x="1797413" y="2001380"/>
            <a:ext cx="5263979" cy="4370427"/>
          </a:xfrm>
          <a:prstGeom prst="rect">
            <a:avLst/>
          </a:prstGeom>
          <a:noFill/>
        </p:spPr>
        <p:txBody>
          <a:bodyPr wrap="square" rtlCol="0">
            <a:spAutoFit/>
          </a:bodyPr>
          <a:lstStyle/>
          <a:p>
            <a:r>
              <a:rPr kumimoji="1" lang="ja-JP" altLang="en-US" sz="2000" b="1"/>
              <a:t>発注点＝３０本</a:t>
            </a:r>
            <a:r>
              <a:rPr kumimoji="1" lang="en-US" altLang="ja-JP" sz="2000" b="1" dirty="0"/>
              <a:t>×</a:t>
            </a:r>
            <a:r>
              <a:rPr kumimoji="1" lang="ja-JP" altLang="en-US" sz="2000" b="1"/>
              <a:t>２日＋２０本</a:t>
            </a:r>
            <a:endParaRPr kumimoji="1" lang="en-US" altLang="ja-JP" sz="2000" b="1" dirty="0"/>
          </a:p>
          <a:p>
            <a:r>
              <a:rPr kumimoji="1" lang="ja-JP" altLang="en-US" sz="2000" b="1"/>
              <a:t>　　　＝８０本</a:t>
            </a:r>
            <a:endParaRPr kumimoji="1" lang="en-US" altLang="ja-JP" sz="2000" b="1" dirty="0"/>
          </a:p>
          <a:p>
            <a:endParaRPr lang="en-US" altLang="ja-JP" sz="2000" b="1" dirty="0"/>
          </a:p>
          <a:p>
            <a:r>
              <a:rPr kumimoji="1" lang="ja-JP" altLang="en-US" sz="2000" b="1"/>
              <a:t>有効在庫＝４本−</a:t>
            </a:r>
            <a:r>
              <a:rPr kumimoji="1" lang="en-US" altLang="ja-JP" sz="2000" b="1" dirty="0"/>
              <a:t>4</a:t>
            </a:r>
            <a:r>
              <a:rPr kumimoji="1" lang="ja-JP" altLang="en-US" sz="2000" b="1"/>
              <a:t>本（</a:t>
            </a:r>
            <a:r>
              <a:rPr kumimoji="1" lang="en-US" altLang="ja-JP" sz="2000" b="1" dirty="0"/>
              <a:t>2025/01/1</a:t>
            </a:r>
            <a:r>
              <a:rPr lang="en-US" altLang="ja-JP" sz="2000" b="1" dirty="0"/>
              <a:t>7</a:t>
            </a:r>
            <a:r>
              <a:rPr kumimoji="1" lang="ja-JP" altLang="en-US" sz="2000" b="1"/>
              <a:t>時点）</a:t>
            </a:r>
            <a:endParaRPr kumimoji="1" lang="en-US" altLang="ja-JP" sz="2000" b="1" dirty="0"/>
          </a:p>
          <a:p>
            <a:r>
              <a:rPr lang="ja-JP" altLang="en-US" sz="2000" b="1"/>
              <a:t>　　　　＝</a:t>
            </a:r>
            <a:r>
              <a:rPr lang="en-US" altLang="ja-JP" sz="2000" b="1" dirty="0"/>
              <a:t>0</a:t>
            </a:r>
            <a:endParaRPr kumimoji="1" lang="en-US" altLang="ja-JP" sz="2000" b="1" dirty="0"/>
          </a:p>
          <a:p>
            <a:endParaRPr lang="en-US" altLang="ja-JP" sz="2000" b="1" dirty="0"/>
          </a:p>
          <a:p>
            <a:r>
              <a:rPr lang="ja-JP" altLang="en-US" sz="2000" b="1"/>
              <a:t>発注量（本）＝１２０本ー</a:t>
            </a:r>
            <a:r>
              <a:rPr lang="en-US" altLang="ja-JP" sz="2000" b="1" dirty="0"/>
              <a:t>0</a:t>
            </a:r>
            <a:r>
              <a:rPr lang="ja-JP" altLang="en-US" sz="2000" b="1"/>
              <a:t>本</a:t>
            </a:r>
            <a:endParaRPr lang="en-US" altLang="ja-JP" sz="2000" b="1" dirty="0"/>
          </a:p>
          <a:p>
            <a:r>
              <a:rPr kumimoji="1" lang="ja-JP" altLang="en-US" sz="2000" b="1"/>
              <a:t>　　　　　　＝１</a:t>
            </a:r>
            <a:r>
              <a:rPr kumimoji="1" lang="en-US" altLang="ja-JP" sz="2000" b="1" dirty="0"/>
              <a:t>20</a:t>
            </a:r>
            <a:r>
              <a:rPr kumimoji="1" lang="ja-JP" altLang="en-US" sz="2000" b="1"/>
              <a:t>本</a:t>
            </a:r>
            <a:endParaRPr kumimoji="1" lang="en-US" altLang="ja-JP" sz="2000" b="1" dirty="0"/>
          </a:p>
          <a:p>
            <a:endParaRPr lang="en-US" altLang="ja-JP" sz="2000" b="1" dirty="0"/>
          </a:p>
          <a:p>
            <a:r>
              <a:rPr kumimoji="1" lang="ja-JP" altLang="en-US" sz="2000" b="1"/>
              <a:t>１串５０</a:t>
            </a:r>
            <a:r>
              <a:rPr kumimoji="1" lang="en-US" altLang="ja-JP" sz="2000" b="1" dirty="0"/>
              <a:t>g</a:t>
            </a:r>
            <a:r>
              <a:rPr kumimoji="1" lang="ja-JP" altLang="en-US" sz="2000" b="1"/>
              <a:t>　</a:t>
            </a:r>
            <a:r>
              <a:rPr lang="ja-JP" altLang="en-US" sz="2000" b="1"/>
              <a:t>１</a:t>
            </a:r>
            <a:r>
              <a:rPr lang="en-US" altLang="ja-JP" sz="2000" b="1" dirty="0"/>
              <a:t>kg</a:t>
            </a:r>
            <a:r>
              <a:rPr lang="ja-JP" altLang="en-US" sz="2000" b="1"/>
              <a:t>単位の発注</a:t>
            </a:r>
            <a:endParaRPr lang="en-US" altLang="ja-JP" sz="2000" b="1" dirty="0"/>
          </a:p>
          <a:p>
            <a:endParaRPr kumimoji="1" lang="en-US" altLang="ja-JP" sz="2000" b="1" dirty="0"/>
          </a:p>
          <a:p>
            <a:r>
              <a:rPr kumimoji="1" lang="ja-JP" altLang="en-US" sz="2000" b="1"/>
              <a:t>発注量（</a:t>
            </a:r>
            <a:r>
              <a:rPr kumimoji="1" lang="en-US" altLang="ja-JP" sz="2000" b="1" dirty="0"/>
              <a:t>kg</a:t>
            </a:r>
            <a:r>
              <a:rPr kumimoji="1" lang="ja-JP" altLang="en-US" sz="2000" b="1"/>
              <a:t>）＝１</a:t>
            </a:r>
            <a:r>
              <a:rPr kumimoji="1" lang="en-US" altLang="ja-JP" sz="2000" b="1" dirty="0"/>
              <a:t>20</a:t>
            </a:r>
            <a:r>
              <a:rPr kumimoji="1" lang="ja-JP" altLang="en-US" sz="2000" b="1"/>
              <a:t>本</a:t>
            </a:r>
            <a:r>
              <a:rPr kumimoji="1" lang="en-US" altLang="ja-JP" sz="2000" b="1" dirty="0"/>
              <a:t>×</a:t>
            </a:r>
            <a:r>
              <a:rPr kumimoji="1" lang="ja-JP" altLang="en-US" sz="2000" b="1"/>
              <a:t>５０</a:t>
            </a:r>
            <a:r>
              <a:rPr kumimoji="1" lang="en-US" altLang="ja-JP" sz="2000" b="1" dirty="0"/>
              <a:t>g</a:t>
            </a:r>
            <a:r>
              <a:rPr lang="en-US" altLang="ja-JP" sz="2000" b="1" dirty="0"/>
              <a:t>/1000g</a:t>
            </a:r>
          </a:p>
          <a:p>
            <a:r>
              <a:rPr kumimoji="1" lang="ja-JP" altLang="en-US" sz="2000" b="1"/>
              <a:t>　　　　　　＝</a:t>
            </a:r>
            <a:r>
              <a:rPr kumimoji="1" lang="en-US" altLang="ja-JP" sz="2000" b="1" dirty="0"/>
              <a:t>6kg</a:t>
            </a:r>
          </a:p>
          <a:p>
            <a:endParaRPr kumimoji="1" lang="en-US" altLang="ja-JP" dirty="0"/>
          </a:p>
        </p:txBody>
      </p:sp>
    </p:spTree>
    <p:extLst>
      <p:ext uri="{BB962C8B-B14F-4D97-AF65-F5344CB8AC3E}">
        <p14:creationId xmlns:p14="http://schemas.microsoft.com/office/powerpoint/2010/main" val="335479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p:cNvSpPr>
          <p:nvPr>
            <p:ph type="title"/>
          </p:nvPr>
        </p:nvSpPr>
        <p:spPr>
          <a:xfrm>
            <a:off x="1232640" y="44254"/>
            <a:ext cx="9726720" cy="934309"/>
          </a:xfrm>
        </p:spPr>
        <p:txBody>
          <a:bodyPr/>
          <a:lstStyle/>
          <a:p>
            <a:r>
              <a:rPr lang="ja-JP" altLang="en-US"/>
              <a:t>今後の課題</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06</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a:extLst>
              <a:ext uri="{FF2B5EF4-FFF2-40B4-BE49-F238E27FC236}">
                <a16:creationId xmlns:a16="http://schemas.microsoft.com/office/drawing/2014/main" id="{36F7F9C7-4EEE-1B6D-4C82-077FB9F750E2}"/>
              </a:ext>
            </a:extLst>
          </p:cNvPr>
          <p:cNvSpPr txBox="1"/>
          <p:nvPr/>
        </p:nvSpPr>
        <p:spPr>
          <a:xfrm>
            <a:off x="1482076" y="1734357"/>
            <a:ext cx="9687679" cy="3539430"/>
          </a:xfrm>
          <a:prstGeom prst="rect">
            <a:avLst/>
          </a:prstGeom>
          <a:noFill/>
        </p:spPr>
        <p:txBody>
          <a:bodyPr wrap="square" rtlCol="0">
            <a:spAutoFit/>
          </a:bodyPr>
          <a:lstStyle/>
          <a:p>
            <a:pPr marL="457200" indent="-457200">
              <a:buFont typeface="Wingdings" pitchFamily="2" charset="2"/>
              <a:buChar char="l"/>
            </a:pPr>
            <a:r>
              <a:rPr lang="ja-JP" altLang="en-US" sz="2800"/>
              <a:t>値段など在庫以外のデータとの連携や、</a:t>
            </a:r>
            <a:r>
              <a:rPr lang="en-US" altLang="ja-JP" sz="2800" dirty="0"/>
              <a:t>CSS</a:t>
            </a:r>
            <a:r>
              <a:rPr lang="ja-JP" altLang="en-US" sz="2800"/>
              <a:t>によるデザインの開発が未完成であり、店舗での実装ができず、食品ロス改善のデータを取ることができなかったため、完成させデータを集める必要がある。</a:t>
            </a:r>
            <a:endParaRPr lang="en-US" altLang="ja-JP" sz="2800" dirty="0"/>
          </a:p>
          <a:p>
            <a:pPr marL="457200" indent="-457200">
              <a:buFont typeface="Wingdings" pitchFamily="2" charset="2"/>
              <a:buChar char="l"/>
            </a:pPr>
            <a:endParaRPr lang="en-US" altLang="ja-JP" sz="2800" dirty="0"/>
          </a:p>
          <a:p>
            <a:pPr marL="457200" indent="-457200">
              <a:buFont typeface="Wingdings" pitchFamily="2" charset="2"/>
              <a:buChar char="l"/>
            </a:pPr>
            <a:r>
              <a:rPr lang="ja-JP" altLang="en-US" sz="2800"/>
              <a:t>今回はももの串のみでの管理であり、もも肉を使った商品にねぎまや唐揚げなどがあるため発注提案の機能にも改善を加える必要がある。</a:t>
            </a:r>
            <a:endParaRPr lang="en-US" altLang="ja-JP" sz="2800" dirty="0"/>
          </a:p>
        </p:txBody>
      </p:sp>
    </p:spTree>
    <p:extLst>
      <p:ext uri="{BB962C8B-B14F-4D97-AF65-F5344CB8AC3E}">
        <p14:creationId xmlns:p14="http://schemas.microsoft.com/office/powerpoint/2010/main" val="164536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p:cNvSpPr>
          <p:nvPr>
            <p:ph type="title"/>
          </p:nvPr>
        </p:nvSpPr>
        <p:spPr>
          <a:xfrm>
            <a:off x="1232640" y="44254"/>
            <a:ext cx="9726720" cy="934309"/>
          </a:xfrm>
        </p:spPr>
        <p:txBody>
          <a:bodyPr/>
          <a:lstStyle/>
          <a:p>
            <a:r>
              <a:rPr lang="ja-JP" altLang="en-US"/>
              <a:t>参考文献</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07</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a:extLst>
              <a:ext uri="{FF2B5EF4-FFF2-40B4-BE49-F238E27FC236}">
                <a16:creationId xmlns:a16="http://schemas.microsoft.com/office/drawing/2014/main" id="{4E6754AF-6340-3D11-4301-2435EB1E68C3}"/>
              </a:ext>
            </a:extLst>
          </p:cNvPr>
          <p:cNvSpPr txBox="1"/>
          <p:nvPr/>
        </p:nvSpPr>
        <p:spPr>
          <a:xfrm>
            <a:off x="1349477" y="1567252"/>
            <a:ext cx="10688563" cy="3170099"/>
          </a:xfrm>
          <a:prstGeom prst="rect">
            <a:avLst/>
          </a:prstGeom>
          <a:noFill/>
        </p:spPr>
        <p:txBody>
          <a:bodyPr wrap="square" rtlCol="0">
            <a:spAutoFit/>
          </a:bodyPr>
          <a:lstStyle/>
          <a:p>
            <a:pPr marL="285750" indent="-285750">
              <a:buFont typeface="Arial" panose="020B0604020202020204" pitchFamily="34" charset="0"/>
              <a:buChar char="•"/>
            </a:pP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食品ロスおよびリサイクルをめぐる情勢</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&lt;</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令和</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 6 </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年</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 7 </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月時点版</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&gt;,</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農林水産省</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(2024) </a:t>
            </a:r>
            <a:r>
              <a:rPr lang="en-US" altLang="ja-JP" sz="2000" u="sng" kern="100" dirty="0">
                <a:solidFill>
                  <a:srgbClr val="0000FF"/>
                </a:solidFill>
                <a:effectLst/>
                <a:highlight>
                  <a:srgbClr val="F8F8F8"/>
                </a:highlight>
                <a:latin typeface="Arial" panose="020B0604020202020204" pitchFamily="34" charset="0"/>
                <a:ea typeface="ＭＳ 明朝" panose="02020609040205080304" pitchFamily="49" charset="-128"/>
                <a:cs typeface="Times New Roman" panose="02020603050405020304" pitchFamily="18" charset="0"/>
                <a:hlinkClick r:id="rId4"/>
              </a:rPr>
              <a:t>https://www.maff.go.jp/j/shokusan/recycle/syoku_loss/attach/pdf/161227_4-114.pdf</a:t>
            </a:r>
            <a:endParaRPr lang="ja-JP" altLang="ja-JP" sz="2000" kern="100">
              <a:effectLst/>
              <a:latin typeface="Century" panose="02040604050505020304" pitchFamily="18" charset="0"/>
              <a:ea typeface="ＭＳ 明朝"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発注点発注を導入し発注方式を見直して食品ロスを 削減</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&lt;2023 </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年</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 4 </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月</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 28 </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日更新</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&gt;, </a:t>
            </a:r>
            <a:r>
              <a:rPr lang="en-US" altLang="ja-JP" sz="2000" kern="0" dirty="0">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https://</a:t>
            </a:r>
            <a:r>
              <a:rPr lang="en-US" altLang="ja-JP" sz="2000" kern="0" dirty="0" err="1">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www.wholesale</a:t>
            </a:r>
            <a:r>
              <a:rPr lang="en-US" altLang="ja-JP" sz="2000" kern="0" dirty="0">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 </a:t>
            </a:r>
            <a:r>
              <a:rPr lang="en-US" altLang="ja-JP" sz="2000" kern="0" dirty="0" err="1">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vegetable.net</a:t>
            </a:r>
            <a:r>
              <a:rPr lang="en-US" altLang="ja-JP" sz="2000" kern="0" dirty="0">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/knowledge/order-</a:t>
            </a:r>
            <a:r>
              <a:rPr lang="en-US" altLang="ja-JP" sz="2000" kern="0" dirty="0" err="1">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point.html</a:t>
            </a:r>
            <a:r>
              <a:rPr lang="en-US" altLang="ja-JP" sz="2000" kern="0" dirty="0">
                <a:solidFill>
                  <a:srgbClr val="0260BF"/>
                </a:solidFill>
                <a:effectLst/>
                <a:latin typeface="Century" panose="02040604050505020304" pitchFamily="18" charset="0"/>
                <a:ea typeface="ＭＳ 明朝" panose="02020609040205080304" pitchFamily="49" charset="-128"/>
                <a:cs typeface="ＭＳ Ｐゴシック" panose="020B0600070205080204" pitchFamily="34" charset="-128"/>
              </a:rPr>
              <a:t> </a:t>
            </a:r>
            <a:endParaRPr lang="ja-JP" altLang="ja-JP" sz="2000" kern="100">
              <a:effectLst/>
              <a:latin typeface="Century" panose="02040604050505020304" pitchFamily="18" charset="0"/>
              <a:ea typeface="ＭＳ 明朝"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発注点方式・発注点法とは？発注点方式の特徴と発注点や発注量の決定方法</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クラウド管理システム</a:t>
            </a:r>
            <a:r>
              <a:rPr lang="en-US" altLang="ja-JP" sz="2000" kern="0" dirty="0" err="1">
                <a:effectLst/>
                <a:latin typeface="Century" panose="02040604050505020304" pitchFamily="18" charset="0"/>
                <a:ea typeface="ＭＳ 明朝" panose="02020609040205080304" pitchFamily="49" charset="-128"/>
                <a:cs typeface="ＭＳ Ｐゴシック" panose="020B0600070205080204" pitchFamily="34" charset="-128"/>
              </a:rPr>
              <a:t>zaico</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,(2024</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年</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12</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月</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3</a:t>
            </a:r>
            <a:r>
              <a:rPr lang="ja-JP" altLang="ja-JP" sz="2000" kern="0">
                <a:effectLst/>
                <a:latin typeface="Century" panose="02040604050505020304" pitchFamily="18" charset="0"/>
                <a:ea typeface="ＭＳ 明朝" panose="02020609040205080304" pitchFamily="49" charset="-128"/>
                <a:cs typeface="ＭＳ Ｐゴシック" panose="020B0600070205080204" pitchFamily="34" charset="-128"/>
              </a:rPr>
              <a:t>日更新</a:t>
            </a:r>
            <a:r>
              <a:rPr lang="en-US" altLang="ja-JP" sz="2000" kern="0" dirty="0">
                <a:effectLst/>
                <a:latin typeface="Century" panose="02040604050505020304" pitchFamily="18" charset="0"/>
                <a:ea typeface="ＭＳ 明朝" panose="02020609040205080304" pitchFamily="49" charset="-128"/>
                <a:cs typeface="ＭＳ Ｐゴシック" panose="020B0600070205080204" pitchFamily="34" charset="-128"/>
              </a:rPr>
              <a:t>),</a:t>
            </a:r>
            <a:r>
              <a:rPr lang="en-US" altLang="ja-JP" sz="2000" u="sng" kern="0" dirty="0">
                <a:solidFill>
                  <a:srgbClr val="0000FF"/>
                </a:solidFill>
                <a:effectLst/>
                <a:latin typeface="ＭＳ 明朝" panose="02020609040205080304" pitchFamily="49" charset="-128"/>
                <a:ea typeface="ＭＳ 明朝" panose="02020609040205080304" pitchFamily="49" charset="-128"/>
                <a:cs typeface="ＭＳ Ｐゴシック" panose="020B0600070205080204" pitchFamily="34" charset="-128"/>
                <a:hlinkClick r:id="rId5"/>
              </a:rPr>
              <a:t>https://www.zaico.co.jp/zaico_blog/order-point-method/</a:t>
            </a:r>
            <a:endParaRPr lang="ja-JP" altLang="ja-JP" sz="2000" kern="100">
              <a:effectLst/>
              <a:latin typeface="Century" panose="02040604050505020304" pitchFamily="18" charset="0"/>
              <a:ea typeface="ＭＳ 明朝"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kumimoji="1" lang="ja-JP" altLang="en-US" sz="2000"/>
          </a:p>
        </p:txBody>
      </p:sp>
    </p:spTree>
    <p:extLst>
      <p:ext uri="{BB962C8B-B14F-4D97-AF65-F5344CB8AC3E}">
        <p14:creationId xmlns:p14="http://schemas.microsoft.com/office/powerpoint/2010/main" val="402336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kumimoji="1" lang="ja-JP" altLang="en-US"/>
              <a:t>目次</a:t>
            </a:r>
          </a:p>
        </p:txBody>
      </p:sp>
      <p:sp>
        <p:nvSpPr>
          <p:cNvPr id="8" name="テキスト プレースホルダー 7"/>
          <p:cNvSpPr>
            <a:spLocks noGrp="1"/>
          </p:cNvSpPr>
          <p:nvPr>
            <p:ph type="body" sz="quarter" idx="13"/>
          </p:nvPr>
        </p:nvSpPr>
        <p:spPr>
          <a:xfrm>
            <a:off x="1654950" y="1690194"/>
            <a:ext cx="10321719" cy="5123552"/>
          </a:xfrm>
        </p:spPr>
        <p:txBody>
          <a:bodyPr/>
          <a:lstStyle/>
          <a:p>
            <a:pPr marL="514350" indent="-514350">
              <a:buFont typeface="+mj-lt"/>
              <a:buAutoNum type="arabicPeriod"/>
            </a:pPr>
            <a:r>
              <a:rPr kumimoji="1" lang="ja-JP" altLang="en-US"/>
              <a:t>本研究の背景</a:t>
            </a:r>
            <a:endParaRPr kumimoji="1" lang="en-US" altLang="ja-JP" dirty="0"/>
          </a:p>
          <a:p>
            <a:pPr marL="514350" indent="-514350">
              <a:buFont typeface="+mj-lt"/>
              <a:buAutoNum type="arabicPeriod"/>
            </a:pPr>
            <a:r>
              <a:rPr kumimoji="1" lang="ja-JP" altLang="en-US"/>
              <a:t>開発環境と設定</a:t>
            </a:r>
            <a:endParaRPr kumimoji="1" lang="en-US" altLang="ja-JP" dirty="0"/>
          </a:p>
          <a:p>
            <a:pPr marL="514350" indent="-514350">
              <a:buFont typeface="+mj-lt"/>
              <a:buAutoNum type="arabicPeriod"/>
            </a:pPr>
            <a:r>
              <a:rPr lang="ja-JP" altLang="en-US"/>
              <a:t>発注点発注とは</a:t>
            </a:r>
            <a:endParaRPr lang="en-US" altLang="ja-JP" dirty="0"/>
          </a:p>
          <a:p>
            <a:pPr marL="514350" indent="-514350">
              <a:buFont typeface="+mj-lt"/>
              <a:buAutoNum type="arabicPeriod"/>
            </a:pPr>
            <a:r>
              <a:rPr kumimoji="1" lang="ja-JP" altLang="en-US"/>
              <a:t>研究内容（画面遷移図）</a:t>
            </a:r>
            <a:endParaRPr kumimoji="1" lang="en-US" altLang="ja-JP" dirty="0"/>
          </a:p>
          <a:p>
            <a:pPr marL="514350" indent="-514350">
              <a:buFont typeface="+mj-lt"/>
              <a:buAutoNum type="arabicPeriod"/>
            </a:pPr>
            <a:r>
              <a:rPr lang="ja-JP" altLang="en-US"/>
              <a:t>在庫管理の出力結果</a:t>
            </a:r>
            <a:endParaRPr lang="en-US" altLang="ja-JP" dirty="0"/>
          </a:p>
          <a:p>
            <a:pPr marL="514350" indent="-514350">
              <a:buFont typeface="+mj-lt"/>
              <a:buAutoNum type="arabicPeriod"/>
            </a:pPr>
            <a:r>
              <a:rPr kumimoji="1" lang="ja-JP" altLang="en-US"/>
              <a:t>今後の課題</a:t>
            </a:r>
            <a:endParaRPr kumimoji="1" lang="en-US" altLang="ja-JP" dirty="0"/>
          </a:p>
          <a:p>
            <a:pPr marL="514350" indent="-514350">
              <a:buFont typeface="+mj-lt"/>
              <a:buAutoNum type="arabicPeriod"/>
            </a:pPr>
            <a:r>
              <a:rPr lang="ja-JP" altLang="en-US"/>
              <a:t>参考文献</a:t>
            </a:r>
            <a:endParaRPr kumimoji="1" lang="ja-JP" altLang="en-US" dirty="0"/>
          </a:p>
        </p:txBody>
      </p:sp>
    </p:spTree>
    <p:extLst>
      <p:ext uri="{BB962C8B-B14F-4D97-AF65-F5344CB8AC3E}">
        <p14:creationId xmlns:p14="http://schemas.microsoft.com/office/powerpoint/2010/main" val="186028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本研究の背景</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01</a:t>
            </a:r>
            <a:endParaRPr kumimoji="1" lang="ja-JP" altLang="en-US"/>
          </a:p>
        </p:txBody>
      </p:sp>
      <p:graphicFrame>
        <p:nvGraphicFramePr>
          <p:cNvPr id="2" name="グラフ 1">
            <a:extLst>
              <a:ext uri="{FF2B5EF4-FFF2-40B4-BE49-F238E27FC236}">
                <a16:creationId xmlns:a16="http://schemas.microsoft.com/office/drawing/2014/main" id="{EB329123-3BA9-41A0-5626-A5F6A4F31BD4}"/>
              </a:ext>
            </a:extLst>
          </p:cNvPr>
          <p:cNvGraphicFramePr/>
          <p:nvPr>
            <p:extLst>
              <p:ext uri="{D42A27DB-BD31-4B8C-83A1-F6EECF244321}">
                <p14:modId xmlns:p14="http://schemas.microsoft.com/office/powerpoint/2010/main" val="3763268441"/>
              </p:ext>
            </p:extLst>
          </p:nvPr>
        </p:nvGraphicFramePr>
        <p:xfrm>
          <a:off x="246068" y="1422135"/>
          <a:ext cx="6357083" cy="4665552"/>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飢餓の解決策は？飢餓の現状と原因を知ろう｜国際協力NGO ...">
            <a:extLst>
              <a:ext uri="{FF2B5EF4-FFF2-40B4-BE49-F238E27FC236}">
                <a16:creationId xmlns:a16="http://schemas.microsoft.com/office/drawing/2014/main" id="{99605B6B-9F36-6C93-EF5E-BFA4E1204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429" y="2333126"/>
            <a:ext cx="4704348" cy="3136232"/>
          </a:xfrm>
          <a:prstGeom prst="rect">
            <a:avLst/>
          </a:prstGeom>
          <a:noFill/>
          <a:extLst>
            <a:ext uri="{909E8E84-426E-40DD-AFC4-6F175D3DCCD1}">
              <a14:hiddenFill xmlns:a14="http://schemas.microsoft.com/office/drawing/2010/main">
                <a:solidFill>
                  <a:srgbClr val="FFFFFF"/>
                </a:solidFill>
              </a14:hiddenFill>
            </a:ext>
          </a:extLst>
        </p:spPr>
      </p:pic>
      <p:sp>
        <p:nvSpPr>
          <p:cNvPr id="11" name="等号 10">
            <a:extLst>
              <a:ext uri="{FF2B5EF4-FFF2-40B4-BE49-F238E27FC236}">
                <a16:creationId xmlns:a16="http://schemas.microsoft.com/office/drawing/2014/main" id="{12759B36-6DC5-16CC-2462-B0B233E53C28}"/>
              </a:ext>
            </a:extLst>
          </p:cNvPr>
          <p:cNvSpPr/>
          <p:nvPr/>
        </p:nvSpPr>
        <p:spPr>
          <a:xfrm>
            <a:off x="5744521" y="3363168"/>
            <a:ext cx="963827" cy="611659"/>
          </a:xfrm>
          <a:prstGeom prst="mathEqual">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583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p:cNvSpPr>
          <p:nvPr>
            <p:ph type="title"/>
          </p:nvPr>
        </p:nvSpPr>
        <p:spPr>
          <a:xfrm>
            <a:off x="1232640" y="44254"/>
            <a:ext cx="9726720" cy="934309"/>
          </a:xfrm>
        </p:spPr>
        <p:txBody>
          <a:bodyPr/>
          <a:lstStyle/>
          <a:p>
            <a:r>
              <a:rPr kumimoji="1" lang="ja-JP" altLang="en-US"/>
              <a:t>開発環境と設定</a:t>
            </a:r>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02</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6" name="Picture 8" descr="Node.jsはじめました！ | | HOKARI's Eye sense/design/code">
            <a:extLst>
              <a:ext uri="{FF2B5EF4-FFF2-40B4-BE49-F238E27FC236}">
                <a16:creationId xmlns:a16="http://schemas.microsoft.com/office/drawing/2014/main" id="{99CE9E4A-3F36-54D2-38EC-E15154547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693" y="1632177"/>
            <a:ext cx="3420732" cy="20955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QLのファイルアイコン | フリーのアイコンイラスト素材 icon-pit">
            <a:extLst>
              <a:ext uri="{FF2B5EF4-FFF2-40B4-BE49-F238E27FC236}">
                <a16:creationId xmlns:a16="http://schemas.microsoft.com/office/drawing/2014/main" id="{305C7CEF-0168-408F-79B9-C05C97634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347" y="3752404"/>
            <a:ext cx="3345497" cy="334549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AAC203CC-464E-0203-32B9-994B6531D8AA}"/>
              </a:ext>
            </a:extLst>
          </p:cNvPr>
          <p:cNvSpPr txBox="1"/>
          <p:nvPr/>
        </p:nvSpPr>
        <p:spPr>
          <a:xfrm>
            <a:off x="5940414" y="3006400"/>
            <a:ext cx="6141301" cy="2554545"/>
          </a:xfrm>
          <a:prstGeom prst="rect">
            <a:avLst/>
          </a:prstGeom>
          <a:noFill/>
        </p:spPr>
        <p:txBody>
          <a:bodyPr wrap="square" rtlCol="0">
            <a:spAutoFit/>
          </a:bodyPr>
          <a:lstStyle/>
          <a:p>
            <a:pPr marL="285750" indent="-285750">
              <a:buFont typeface="Wingdings" pitchFamily="2" charset="2"/>
              <a:buChar char="l"/>
            </a:pPr>
            <a:r>
              <a:rPr kumimoji="1" lang="ja-JP" altLang="en-US" sz="4000"/>
              <a:t>年中無休の焼き鳥屋</a:t>
            </a:r>
            <a:endParaRPr kumimoji="1" lang="en-US" altLang="ja-JP" sz="4000" dirty="0"/>
          </a:p>
          <a:p>
            <a:endParaRPr kumimoji="1" lang="en-US" altLang="ja-JP" sz="4000" dirty="0"/>
          </a:p>
          <a:p>
            <a:pPr marL="285750" indent="-285750">
              <a:buFont typeface="Wingdings" pitchFamily="2" charset="2"/>
              <a:buChar char="l"/>
            </a:pPr>
            <a:r>
              <a:rPr lang="ja-JP" altLang="en-US" sz="4000"/>
              <a:t>商品</a:t>
            </a:r>
            <a:r>
              <a:rPr kumimoji="1" lang="ja-JP" altLang="en-US" sz="4000"/>
              <a:t>はもものみ</a:t>
            </a:r>
            <a:endParaRPr kumimoji="1" lang="en-US" altLang="ja-JP" sz="4000" dirty="0"/>
          </a:p>
          <a:p>
            <a:pPr marL="285750" indent="-285750">
              <a:buFont typeface="Wingdings" pitchFamily="2" charset="2"/>
              <a:buChar char="l"/>
            </a:pPr>
            <a:endParaRPr kumimoji="1" lang="ja-JP" altLang="en-US" sz="4000"/>
          </a:p>
        </p:txBody>
      </p:sp>
    </p:spTree>
    <p:extLst>
      <p:ext uri="{BB962C8B-B14F-4D97-AF65-F5344CB8AC3E}">
        <p14:creationId xmlns:p14="http://schemas.microsoft.com/office/powerpoint/2010/main" val="339402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kumimoji="1" lang="ja-JP" altLang="en-US"/>
              <a:t>発注点発注とは</a:t>
            </a:r>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03</a:t>
            </a:r>
            <a:endParaRPr kumimoji="1" lang="ja-JP" altLang="en-US"/>
          </a:p>
        </p:txBody>
      </p:sp>
      <p:sp>
        <p:nvSpPr>
          <p:cNvPr id="2" name="テキスト ボックス 1">
            <a:extLst>
              <a:ext uri="{FF2B5EF4-FFF2-40B4-BE49-F238E27FC236}">
                <a16:creationId xmlns:a16="http://schemas.microsoft.com/office/drawing/2014/main" id="{FCEB6452-6E68-3BB9-3904-03C41C0EAB8B}"/>
              </a:ext>
            </a:extLst>
          </p:cNvPr>
          <p:cNvSpPr txBox="1"/>
          <p:nvPr/>
        </p:nvSpPr>
        <p:spPr>
          <a:xfrm>
            <a:off x="1211716" y="2076709"/>
            <a:ext cx="10790813" cy="584775"/>
          </a:xfrm>
          <a:prstGeom prst="rect">
            <a:avLst/>
          </a:prstGeom>
          <a:noFill/>
          <a:ln>
            <a:noFill/>
          </a:ln>
        </p:spPr>
        <p:txBody>
          <a:bodyPr wrap="square" rtlCol="0">
            <a:spAutoFit/>
          </a:bodyPr>
          <a:lstStyle/>
          <a:p>
            <a:r>
              <a:rPr lang="ja-JP" altLang="en-US" sz="3200" b="1"/>
              <a:t>発注点＝</a:t>
            </a:r>
            <a:r>
              <a:rPr lang="en-US" altLang="ja-JP" sz="3200" b="1" dirty="0"/>
              <a:t>1</a:t>
            </a:r>
            <a:r>
              <a:rPr lang="ja-JP" altLang="en-US" sz="3200" b="1"/>
              <a:t>日あたりの平均使用量</a:t>
            </a:r>
            <a:r>
              <a:rPr lang="en-US" altLang="ja-JP" sz="3200" b="1" dirty="0"/>
              <a:t>×</a:t>
            </a:r>
            <a:r>
              <a:rPr lang="ja-JP" altLang="en-US" sz="3200" b="1"/>
              <a:t>納品期間＋安全在庫</a:t>
            </a:r>
            <a:endParaRPr kumimoji="1" lang="ja-JP" altLang="en-US" sz="3200" b="1"/>
          </a:p>
        </p:txBody>
      </p:sp>
      <p:sp>
        <p:nvSpPr>
          <p:cNvPr id="11" name="テキスト ボックス 10">
            <a:extLst>
              <a:ext uri="{FF2B5EF4-FFF2-40B4-BE49-F238E27FC236}">
                <a16:creationId xmlns:a16="http://schemas.microsoft.com/office/drawing/2014/main" id="{8B132803-B9AD-B967-423A-0F22E9F2ACE8}"/>
              </a:ext>
            </a:extLst>
          </p:cNvPr>
          <p:cNvSpPr txBox="1"/>
          <p:nvPr/>
        </p:nvSpPr>
        <p:spPr>
          <a:xfrm>
            <a:off x="1232640" y="3611742"/>
            <a:ext cx="6264873" cy="584775"/>
          </a:xfrm>
          <a:prstGeom prst="rect">
            <a:avLst/>
          </a:prstGeom>
          <a:noFill/>
          <a:ln>
            <a:noFill/>
          </a:ln>
        </p:spPr>
        <p:txBody>
          <a:bodyPr wrap="square" rtlCol="0">
            <a:spAutoFit/>
          </a:bodyPr>
          <a:lstStyle/>
          <a:p>
            <a:r>
              <a:rPr kumimoji="1" lang="ja-JP" altLang="en-US" sz="3200" b="1"/>
              <a:t>発注量＝最大在庫ー有効在庫</a:t>
            </a:r>
          </a:p>
        </p:txBody>
      </p:sp>
      <p:sp>
        <p:nvSpPr>
          <p:cNvPr id="12" name="円形吹き出し 11">
            <a:extLst>
              <a:ext uri="{FF2B5EF4-FFF2-40B4-BE49-F238E27FC236}">
                <a16:creationId xmlns:a16="http://schemas.microsoft.com/office/drawing/2014/main" id="{772F1472-EE58-BBE9-1D61-422A966CD9DD}"/>
              </a:ext>
            </a:extLst>
          </p:cNvPr>
          <p:cNvSpPr/>
          <p:nvPr/>
        </p:nvSpPr>
        <p:spPr>
          <a:xfrm>
            <a:off x="3830597" y="4423720"/>
            <a:ext cx="8171932" cy="2434280"/>
          </a:xfrm>
          <a:prstGeom prst="wedgeEllipseCallout">
            <a:avLst>
              <a:gd name="adj1" fmla="val -32310"/>
              <a:gd name="adj2" fmla="val -6127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ysClr val="windowText" lastClr="000000"/>
                </a:solidFill>
              </a:rPr>
              <a:t>現在の在庫ー消費期限が</a:t>
            </a:r>
            <a:r>
              <a:rPr lang="ja-JP" altLang="en-US" sz="2000" b="1">
                <a:solidFill>
                  <a:sysClr val="windowText" lastClr="000000"/>
                </a:solidFill>
              </a:rPr>
              <a:t>納品までにきれる</a:t>
            </a:r>
            <a:r>
              <a:rPr kumimoji="1" lang="ja-JP" altLang="en-US" sz="2000" b="1">
                <a:solidFill>
                  <a:sysClr val="windowText" lastClr="000000"/>
                </a:solidFill>
              </a:rPr>
              <a:t>の在庫</a:t>
            </a:r>
          </a:p>
        </p:txBody>
      </p:sp>
    </p:spTree>
    <p:extLst>
      <p:ext uri="{BB962C8B-B14F-4D97-AF65-F5344CB8AC3E}">
        <p14:creationId xmlns:p14="http://schemas.microsoft.com/office/powerpoint/2010/main" val="368683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 name="図 13" descr="ダイアグラム&#10;&#10;自動的に生成された説明">
            <a:extLst>
              <a:ext uri="{FF2B5EF4-FFF2-40B4-BE49-F238E27FC236}">
                <a16:creationId xmlns:a16="http://schemas.microsoft.com/office/drawing/2014/main" id="{D3703B3F-84D4-23CE-7E9C-AF50508E295F}"/>
              </a:ext>
            </a:extLst>
          </p:cNvPr>
          <p:cNvPicPr>
            <a:picLocks noChangeAspect="1"/>
          </p:cNvPicPr>
          <p:nvPr/>
        </p:nvPicPr>
        <p:blipFill>
          <a:blip r:embed="rId4"/>
          <a:stretch>
            <a:fillRect/>
          </a:stretch>
        </p:blipFill>
        <p:spPr>
          <a:xfrm>
            <a:off x="1415773" y="1215407"/>
            <a:ext cx="10135565" cy="5518841"/>
          </a:xfrm>
          <a:prstGeom prst="rect">
            <a:avLst/>
          </a:prstGeom>
          <a:ln>
            <a:solidFill>
              <a:schemeClr val="tx1"/>
            </a:solidFill>
          </a:ln>
        </p:spPr>
      </p:pic>
      <p:sp>
        <p:nvSpPr>
          <p:cNvPr id="8" name="フレーム 7">
            <a:extLst>
              <a:ext uri="{FF2B5EF4-FFF2-40B4-BE49-F238E27FC236}">
                <a16:creationId xmlns:a16="http://schemas.microsoft.com/office/drawing/2014/main" id="{2CCBF1FA-479E-A8D0-93C9-B3BE1AB3B55F}"/>
              </a:ext>
            </a:extLst>
          </p:cNvPr>
          <p:cNvSpPr/>
          <p:nvPr/>
        </p:nvSpPr>
        <p:spPr>
          <a:xfrm>
            <a:off x="4200883" y="1081769"/>
            <a:ext cx="7543799" cy="3015209"/>
          </a:xfrm>
          <a:prstGeom prst="frame">
            <a:avLst>
              <a:gd name="adj1" fmla="val 232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560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descr="グラフィカル ユーザー インターフェイス&#10;&#10;自動的に生成された説明">
            <a:extLst>
              <a:ext uri="{FF2B5EF4-FFF2-40B4-BE49-F238E27FC236}">
                <a16:creationId xmlns:a16="http://schemas.microsoft.com/office/drawing/2014/main" id="{638E0F85-7555-DF99-EDFF-79082314E024}"/>
              </a:ext>
            </a:extLst>
          </p:cNvPr>
          <p:cNvPicPr>
            <a:picLocks noChangeAspect="1"/>
          </p:cNvPicPr>
          <p:nvPr/>
        </p:nvPicPr>
        <p:blipFill>
          <a:blip r:embed="rId4"/>
          <a:stretch>
            <a:fillRect/>
          </a:stretch>
        </p:blipFill>
        <p:spPr>
          <a:xfrm>
            <a:off x="1232640" y="1682751"/>
            <a:ext cx="10738718" cy="4672663"/>
          </a:xfrm>
          <a:prstGeom prst="rect">
            <a:avLst/>
          </a:prstGeom>
          <a:ln>
            <a:solidFill>
              <a:schemeClr val="tx1"/>
            </a:solidFill>
          </a:ln>
        </p:spPr>
      </p:pic>
    </p:spTree>
    <p:extLst>
      <p:ext uri="{BB962C8B-B14F-4D97-AF65-F5344CB8AC3E}">
        <p14:creationId xmlns:p14="http://schemas.microsoft.com/office/powerpoint/2010/main" val="280472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図 10" descr="テーブル&#10;&#10;自動的に生成された説明">
            <a:extLst>
              <a:ext uri="{FF2B5EF4-FFF2-40B4-BE49-F238E27FC236}">
                <a16:creationId xmlns:a16="http://schemas.microsoft.com/office/drawing/2014/main" id="{7655B895-64D2-828D-35E8-B0A875ED3D72}"/>
              </a:ext>
            </a:extLst>
          </p:cNvPr>
          <p:cNvPicPr>
            <a:picLocks noChangeAspect="1"/>
          </p:cNvPicPr>
          <p:nvPr/>
        </p:nvPicPr>
        <p:blipFill>
          <a:blip r:embed="rId4"/>
          <a:stretch>
            <a:fillRect/>
          </a:stretch>
        </p:blipFill>
        <p:spPr>
          <a:xfrm>
            <a:off x="1211766" y="4625415"/>
            <a:ext cx="3619500" cy="2184400"/>
          </a:xfrm>
          <a:prstGeom prst="rect">
            <a:avLst/>
          </a:prstGeom>
          <a:ln>
            <a:solidFill>
              <a:schemeClr val="tx1"/>
            </a:solidFill>
          </a:ln>
        </p:spPr>
      </p:pic>
      <p:pic>
        <p:nvPicPr>
          <p:cNvPr id="13" name="図 12" descr="テキスト&#10;&#10;自動的に生成された説明">
            <a:extLst>
              <a:ext uri="{FF2B5EF4-FFF2-40B4-BE49-F238E27FC236}">
                <a16:creationId xmlns:a16="http://schemas.microsoft.com/office/drawing/2014/main" id="{021DDCC1-B9CE-A1A5-162E-B82F3C2631FE}"/>
              </a:ext>
            </a:extLst>
          </p:cNvPr>
          <p:cNvPicPr>
            <a:picLocks noChangeAspect="1"/>
          </p:cNvPicPr>
          <p:nvPr/>
        </p:nvPicPr>
        <p:blipFill>
          <a:blip r:embed="rId5"/>
          <a:stretch>
            <a:fillRect/>
          </a:stretch>
        </p:blipFill>
        <p:spPr>
          <a:xfrm>
            <a:off x="4739024" y="1334459"/>
            <a:ext cx="3408244" cy="2979315"/>
          </a:xfrm>
          <a:prstGeom prst="rect">
            <a:avLst/>
          </a:prstGeom>
          <a:ln>
            <a:solidFill>
              <a:schemeClr val="tx1"/>
            </a:solidFill>
          </a:ln>
        </p:spPr>
      </p:pic>
      <p:pic>
        <p:nvPicPr>
          <p:cNvPr id="15" name="図 14" descr="テーブル&#10;&#10;自動的に生成された説明">
            <a:extLst>
              <a:ext uri="{FF2B5EF4-FFF2-40B4-BE49-F238E27FC236}">
                <a16:creationId xmlns:a16="http://schemas.microsoft.com/office/drawing/2014/main" id="{69AAB433-7E5F-F9B5-4F9F-DE56A44BF469}"/>
              </a:ext>
            </a:extLst>
          </p:cNvPr>
          <p:cNvPicPr>
            <a:picLocks noChangeAspect="1"/>
          </p:cNvPicPr>
          <p:nvPr/>
        </p:nvPicPr>
        <p:blipFill>
          <a:blip r:embed="rId6"/>
          <a:stretch>
            <a:fillRect/>
          </a:stretch>
        </p:blipFill>
        <p:spPr>
          <a:xfrm>
            <a:off x="8147268" y="4729630"/>
            <a:ext cx="3855212" cy="1975969"/>
          </a:xfrm>
          <a:prstGeom prst="rect">
            <a:avLst/>
          </a:prstGeom>
          <a:ln>
            <a:solidFill>
              <a:schemeClr val="tx1"/>
            </a:solidFill>
          </a:ln>
        </p:spPr>
      </p:pic>
      <p:sp>
        <p:nvSpPr>
          <p:cNvPr id="16" name="右矢印 15">
            <a:extLst>
              <a:ext uri="{FF2B5EF4-FFF2-40B4-BE49-F238E27FC236}">
                <a16:creationId xmlns:a16="http://schemas.microsoft.com/office/drawing/2014/main" id="{2474F0AE-2A96-3242-3D23-3573E3C0854B}"/>
              </a:ext>
            </a:extLst>
          </p:cNvPr>
          <p:cNvSpPr/>
          <p:nvPr/>
        </p:nvSpPr>
        <p:spPr>
          <a:xfrm>
            <a:off x="5284519" y="5290748"/>
            <a:ext cx="2446317" cy="544435"/>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66F4942-07D4-7219-2826-7CAFAF09C21B}"/>
              </a:ext>
            </a:extLst>
          </p:cNvPr>
          <p:cNvSpPr txBox="1"/>
          <p:nvPr/>
        </p:nvSpPr>
        <p:spPr>
          <a:xfrm>
            <a:off x="1211766" y="1678214"/>
            <a:ext cx="3087583" cy="646331"/>
          </a:xfrm>
          <a:prstGeom prst="rect">
            <a:avLst/>
          </a:prstGeom>
          <a:noFill/>
        </p:spPr>
        <p:txBody>
          <a:bodyPr wrap="square" rtlCol="0">
            <a:spAutoFit/>
          </a:bodyPr>
          <a:lstStyle/>
          <a:p>
            <a:pPr marL="285750" indent="-285750">
              <a:buFont typeface="Wingdings" pitchFamily="2" charset="2"/>
              <a:buChar char="l"/>
            </a:pPr>
            <a:r>
              <a:rPr lang="ja-JP" altLang="en-US" sz="3600" b="1"/>
              <a:t>注文の流れ</a:t>
            </a:r>
            <a:endParaRPr kumimoji="1" lang="ja-JP" altLang="en-US" sz="3600" b="1"/>
          </a:p>
        </p:txBody>
      </p:sp>
    </p:spTree>
    <p:extLst>
      <p:ext uri="{BB962C8B-B14F-4D97-AF65-F5344CB8AC3E}">
        <p14:creationId xmlns:p14="http://schemas.microsoft.com/office/powerpoint/2010/main" val="111490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7015347"/>
          </a:xfrm>
          <a:prstGeom prst="rect">
            <a:avLst/>
          </a:prstGeom>
          <a:noFill/>
          <a:ln>
            <a:noFill/>
          </a:ln>
        </p:spPr>
      </p:pic>
      <p:sp>
        <p:nvSpPr>
          <p:cNvPr id="3" name="正方形/長方形 2"/>
          <p:cNvSpPr>
            <a:spLocks noGrp="1" noRot="1" noMove="1" noResize="1" noEditPoints="1" noAdjustHandles="1" noChangeArrowheads="1" noChangeShapeType="1"/>
          </p:cNvSpPr>
          <p:nvPr/>
        </p:nvSpPr>
        <p:spPr>
          <a:xfrm>
            <a:off x="0" y="-574"/>
            <a:ext cx="1022245" cy="1022245"/>
          </a:xfrm>
          <a:prstGeom prst="rect">
            <a:avLst/>
          </a:prstGeom>
          <a:solidFill>
            <a:srgbClr val="4DA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4" name="直線コネクタ 3"/>
          <p:cNvCxnSpPr>
            <a:cxnSpLocks noGrp="1" noRot="1" noMove="1" noResize="1" noEditPoints="1" noAdjustHandles="1" noChangeArrowheads="1" noChangeShapeType="1"/>
          </p:cNvCxnSpPr>
          <p:nvPr/>
        </p:nvCxnSpPr>
        <p:spPr>
          <a:xfrm>
            <a:off x="0" y="1022817"/>
            <a:ext cx="12192000" cy="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cxnSpLocks noGrp="1" noRot="1" noMove="1" noResize="1" noEditPoints="1" noAdjustHandles="1" noChangeArrowheads="1" noChangeShapeType="1"/>
          </p:cNvCxnSpPr>
          <p:nvPr/>
        </p:nvCxnSpPr>
        <p:spPr>
          <a:xfrm>
            <a:off x="1022245" y="-7203"/>
            <a:ext cx="0" cy="7022550"/>
          </a:xfrm>
          <a:prstGeom prst="line">
            <a:avLst/>
          </a:prstGeom>
          <a:ln w="28575">
            <a:solidFill>
              <a:srgbClr val="4DA7C7"/>
            </a:solidFill>
          </a:ln>
        </p:spPr>
        <p:style>
          <a:lnRef idx="1">
            <a:schemeClr val="accent1"/>
          </a:lnRef>
          <a:fillRef idx="0">
            <a:schemeClr val="accent1"/>
          </a:fillRef>
          <a:effectRef idx="0">
            <a:schemeClr val="accent1"/>
          </a:effectRef>
          <a:fontRef idx="minor">
            <a:schemeClr val="tx1"/>
          </a:fontRef>
        </p:style>
      </p:cxnSp>
      <p:sp>
        <p:nvSpPr>
          <p:cNvPr id="6" name="タイトル 5"/>
          <p:cNvSpPr>
            <a:spLocks noGrp="1" noRot="1" noMove="1" noResize="1" noEditPoints="1" noAdjustHandles="1" noChangeArrowheads="1" noChangeShapeType="1"/>
          </p:cNvSpPr>
          <p:nvPr>
            <p:ph type="title"/>
          </p:nvPr>
        </p:nvSpPr>
        <p:spPr>
          <a:xfrm>
            <a:off x="1232640" y="44254"/>
            <a:ext cx="9726720" cy="934309"/>
          </a:xfrm>
        </p:spPr>
        <p:txBody>
          <a:bodyPr/>
          <a:lstStyle/>
          <a:p>
            <a:r>
              <a:rPr lang="ja-JP" altLang="en-US"/>
              <a:t>研究内容</a:t>
            </a:r>
            <a:endParaRPr kumimoji="1" lang="ja-JP" altLang="en-US"/>
          </a:p>
        </p:txBody>
      </p:sp>
      <p:sp>
        <p:nvSpPr>
          <p:cNvPr id="7" name="テキスト プレースホルダー 6"/>
          <p:cNvSpPr>
            <a:spLocks noGrp="1" noRot="1" noMove="1" noResize="1" noEditPoints="1" noAdjustHandles="1" noChangeArrowheads="1" noChangeShapeType="1"/>
          </p:cNvSpPr>
          <p:nvPr>
            <p:ph type="body" sz="quarter" idx="10"/>
          </p:nvPr>
        </p:nvSpPr>
        <p:spPr>
          <a:xfrm>
            <a:off x="0" y="222134"/>
            <a:ext cx="1022245" cy="756429"/>
          </a:xfrm>
        </p:spPr>
        <p:txBody>
          <a:bodyPr>
            <a:normAutofit/>
          </a:bodyPr>
          <a:lstStyle/>
          <a:p>
            <a:r>
              <a:rPr kumimoji="1" lang="en-US" altLang="ja-JP" dirty="0"/>
              <a:t>04</a:t>
            </a:r>
            <a:endParaRPr kumimoji="1" lang="ja-JP" altLang="en-US"/>
          </a:p>
        </p:txBody>
      </p:sp>
      <p:sp>
        <p:nvSpPr>
          <p:cNvPr id="2" name="AutoShape 2" descr="Node.js - Wikipedia">
            <a:extLst>
              <a:ext uri="{FF2B5EF4-FFF2-40B4-BE49-F238E27FC236}">
                <a16:creationId xmlns:a16="http://schemas.microsoft.com/office/drawing/2014/main" id="{1A988ECB-D01F-76F4-DC17-C564D8F17112}"/>
              </a:ext>
            </a:extLst>
          </p:cNvPr>
          <p:cNvSpPr>
            <a:spLocks noChangeAspect="1" noChangeArrowheads="1"/>
          </p:cNvSpPr>
          <p:nvPr/>
        </p:nvSpPr>
        <p:spPr bwMode="auto">
          <a:xfrm>
            <a:off x="5943599" y="3276599"/>
            <a:ext cx="2014149" cy="2014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右矢印 15">
            <a:extLst>
              <a:ext uri="{FF2B5EF4-FFF2-40B4-BE49-F238E27FC236}">
                <a16:creationId xmlns:a16="http://schemas.microsoft.com/office/drawing/2014/main" id="{2474F0AE-2A96-3242-3D23-3573E3C0854B}"/>
              </a:ext>
            </a:extLst>
          </p:cNvPr>
          <p:cNvSpPr/>
          <p:nvPr/>
        </p:nvSpPr>
        <p:spPr>
          <a:xfrm>
            <a:off x="5840972" y="5297951"/>
            <a:ext cx="1628608" cy="543526"/>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ーブル&#10;&#10;中程度の精度で自動的に生成された説明">
            <a:extLst>
              <a:ext uri="{FF2B5EF4-FFF2-40B4-BE49-F238E27FC236}">
                <a16:creationId xmlns:a16="http://schemas.microsoft.com/office/drawing/2014/main" id="{114CACCB-EBE9-0A81-9D39-DAE95F295A81}"/>
              </a:ext>
            </a:extLst>
          </p:cNvPr>
          <p:cNvPicPr>
            <a:picLocks noChangeAspect="1"/>
          </p:cNvPicPr>
          <p:nvPr/>
        </p:nvPicPr>
        <p:blipFill>
          <a:blip r:embed="rId4"/>
          <a:stretch>
            <a:fillRect/>
          </a:stretch>
        </p:blipFill>
        <p:spPr>
          <a:xfrm>
            <a:off x="1092859" y="5004160"/>
            <a:ext cx="4521200" cy="1320800"/>
          </a:xfrm>
          <a:prstGeom prst="rect">
            <a:avLst/>
          </a:prstGeom>
          <a:ln>
            <a:solidFill>
              <a:schemeClr val="tx1"/>
            </a:solidFill>
          </a:ln>
        </p:spPr>
      </p:pic>
      <p:pic>
        <p:nvPicPr>
          <p:cNvPr id="14" name="図 13" descr="ダイアグラム&#10;&#10;中程度の精度で自動的に生成された説明">
            <a:extLst>
              <a:ext uri="{FF2B5EF4-FFF2-40B4-BE49-F238E27FC236}">
                <a16:creationId xmlns:a16="http://schemas.microsoft.com/office/drawing/2014/main" id="{DC44F10F-3BD2-F12F-BC8C-F042E89912EF}"/>
              </a:ext>
            </a:extLst>
          </p:cNvPr>
          <p:cNvPicPr>
            <a:picLocks noChangeAspect="1"/>
          </p:cNvPicPr>
          <p:nvPr/>
        </p:nvPicPr>
        <p:blipFill>
          <a:blip r:embed="rId5"/>
          <a:stretch>
            <a:fillRect/>
          </a:stretch>
        </p:blipFill>
        <p:spPr>
          <a:xfrm>
            <a:off x="5260923" y="1128246"/>
            <a:ext cx="2692400" cy="3670300"/>
          </a:xfrm>
          <a:prstGeom prst="rect">
            <a:avLst/>
          </a:prstGeom>
          <a:ln>
            <a:solidFill>
              <a:schemeClr val="tx1"/>
            </a:solidFill>
          </a:ln>
        </p:spPr>
      </p:pic>
      <p:pic>
        <p:nvPicPr>
          <p:cNvPr id="18" name="図 17" descr="テキスト が含まれている画像&#10;&#10;自動的に生成された説明">
            <a:extLst>
              <a:ext uri="{FF2B5EF4-FFF2-40B4-BE49-F238E27FC236}">
                <a16:creationId xmlns:a16="http://schemas.microsoft.com/office/drawing/2014/main" id="{30A17224-68C5-F258-D165-C9B2B43097D3}"/>
              </a:ext>
            </a:extLst>
          </p:cNvPr>
          <p:cNvPicPr>
            <a:picLocks noChangeAspect="1"/>
          </p:cNvPicPr>
          <p:nvPr/>
        </p:nvPicPr>
        <p:blipFill>
          <a:blip r:embed="rId6"/>
          <a:stretch>
            <a:fillRect/>
          </a:stretch>
        </p:blipFill>
        <p:spPr>
          <a:xfrm>
            <a:off x="7957748" y="5217177"/>
            <a:ext cx="3718620" cy="752491"/>
          </a:xfrm>
          <a:prstGeom prst="rect">
            <a:avLst/>
          </a:prstGeom>
          <a:ln>
            <a:solidFill>
              <a:schemeClr val="tx1"/>
            </a:solidFill>
          </a:ln>
        </p:spPr>
      </p:pic>
      <p:sp>
        <p:nvSpPr>
          <p:cNvPr id="20" name="テキスト ボックス 19">
            <a:extLst>
              <a:ext uri="{FF2B5EF4-FFF2-40B4-BE49-F238E27FC236}">
                <a16:creationId xmlns:a16="http://schemas.microsoft.com/office/drawing/2014/main" id="{799F640C-561F-FEBA-990D-C6995979DFAC}"/>
              </a:ext>
            </a:extLst>
          </p:cNvPr>
          <p:cNvSpPr txBox="1"/>
          <p:nvPr/>
        </p:nvSpPr>
        <p:spPr>
          <a:xfrm>
            <a:off x="1232640" y="1678214"/>
            <a:ext cx="3286494" cy="646331"/>
          </a:xfrm>
          <a:prstGeom prst="rect">
            <a:avLst/>
          </a:prstGeom>
          <a:noFill/>
        </p:spPr>
        <p:txBody>
          <a:bodyPr wrap="square">
            <a:spAutoFit/>
          </a:bodyPr>
          <a:lstStyle/>
          <a:p>
            <a:pPr marL="285750" indent="-285750">
              <a:buFont typeface="Wingdings" pitchFamily="2" charset="2"/>
              <a:buChar char="l"/>
            </a:pPr>
            <a:r>
              <a:rPr lang="ja-JP" altLang="en-US" sz="3600" b="1"/>
              <a:t>お会計の流れ</a:t>
            </a:r>
            <a:endParaRPr kumimoji="1" lang="ja-JP" altLang="en-US" sz="3600" b="1"/>
          </a:p>
        </p:txBody>
      </p:sp>
    </p:spTree>
    <p:extLst>
      <p:ext uri="{BB962C8B-B14F-4D97-AF65-F5344CB8AC3E}">
        <p14:creationId xmlns:p14="http://schemas.microsoft.com/office/powerpoint/2010/main" val="670733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1408</TotalTime>
  <Words>1158</Words>
  <Application>Microsoft Macintosh PowerPoint</Application>
  <PresentationFormat>ワイド画面</PresentationFormat>
  <Paragraphs>123</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MS</vt:lpstr>
      <vt:lpstr>ＭＳ 明朝</vt:lpstr>
      <vt:lpstr>メイリオ</vt:lpstr>
      <vt:lpstr>游ゴシック</vt:lpstr>
      <vt:lpstr>游ゴシック Light</vt:lpstr>
      <vt:lpstr>Arial</vt:lpstr>
      <vt:lpstr>Century</vt:lpstr>
      <vt:lpstr>Century Gothic</vt:lpstr>
      <vt:lpstr>Wingdings</vt:lpstr>
      <vt:lpstr>Office テーマ</vt:lpstr>
      <vt:lpstr>PowerPoint プレゼンテーション</vt:lpstr>
      <vt:lpstr>目次</vt:lpstr>
      <vt:lpstr>本研究の背景</vt:lpstr>
      <vt:lpstr>開発環境と設定</vt:lpstr>
      <vt:lpstr>発注点発注とは</vt:lpstr>
      <vt:lpstr>研究内容</vt:lpstr>
      <vt:lpstr>研究内容</vt:lpstr>
      <vt:lpstr>研究内容</vt:lpstr>
      <vt:lpstr>研究内容</vt:lpstr>
      <vt:lpstr>研究内容</vt:lpstr>
      <vt:lpstr>研究内容</vt:lpstr>
      <vt:lpstr>在庫管理の出力結果</vt:lpstr>
      <vt:lpstr>今後の課題</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原大翔</dc:creator>
  <cp:lastModifiedBy>原大翔</cp:lastModifiedBy>
  <cp:revision>6</cp:revision>
  <dcterms:created xsi:type="dcterms:W3CDTF">2025-02-01T07:36:40Z</dcterms:created>
  <dcterms:modified xsi:type="dcterms:W3CDTF">2025-02-02T17:59:24Z</dcterms:modified>
</cp:coreProperties>
</file>