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6" r:id="rId2"/>
    <p:sldId id="257" r:id="rId3"/>
    <p:sldId id="259" r:id="rId4"/>
    <p:sldId id="258" r:id="rId5"/>
    <p:sldId id="261" r:id="rId6"/>
    <p:sldId id="262" r:id="rId7"/>
    <p:sldId id="263" r:id="rId8"/>
    <p:sldId id="264" r:id="rId9"/>
    <p:sldId id="265"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17"/>
    <p:restoredTop sz="91427"/>
  </p:normalViewPr>
  <p:slideViewPr>
    <p:cSldViewPr snapToGrid="0">
      <p:cViewPr varScale="1">
        <p:scale>
          <a:sx n="115" d="100"/>
          <a:sy n="115" d="100"/>
        </p:scale>
        <p:origin x="81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1-31T04:07:00.121"/>
    </inkml:context>
    <inkml:brush xml:id="br0">
      <inkml:brushProperty name="width" value="0.08571" units="cm"/>
      <inkml:brushProperty name="height" value="0.08571" units="cm"/>
      <inkml:brushProperty name="color" value="#E71224"/>
    </inkml:brush>
  </inkml:definitions>
  <inkml:trace contextRef="#ctx0" brushRef="#br0">1 1 8027,'0'0'0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628D8E-1C9E-2A47-90D5-759C574C995D}" type="datetimeFigureOut">
              <a:rPr kumimoji="1" lang="ja-JP" altLang="en-US" smtClean="0"/>
              <a:t>2025/2/2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B65ABB-3233-7442-A3D0-C8ABC5C7FBA7}" type="slidenum">
              <a:rPr kumimoji="1" lang="ja-JP" altLang="en-US" smtClean="0"/>
              <a:t>‹#›</a:t>
            </a:fld>
            <a:endParaRPr kumimoji="1" lang="ja-JP" altLang="en-US"/>
          </a:p>
        </p:txBody>
      </p:sp>
    </p:spTree>
    <p:extLst>
      <p:ext uri="{BB962C8B-B14F-4D97-AF65-F5344CB8AC3E}">
        <p14:creationId xmlns:p14="http://schemas.microsoft.com/office/powerpoint/2010/main" val="26310793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発表番号</a:t>
            </a:r>
            <a:r>
              <a:rPr kumimoji="1" lang="en-US" altLang="ja-JP" dirty="0"/>
              <a:t>176 </a:t>
            </a:r>
            <a:r>
              <a:rPr kumimoji="1" lang="ja-JP" altLang="en-US"/>
              <a:t>情報論理工学研究室の武本</a:t>
            </a:r>
            <a:r>
              <a:rPr kumimoji="1" lang="en-US" altLang="ja-JP" dirty="0"/>
              <a:t> </a:t>
            </a:r>
            <a:r>
              <a:rPr kumimoji="1" lang="ja-JP" altLang="en-US"/>
              <a:t>芳樹です。</a:t>
            </a:r>
            <a:endParaRPr kumimoji="1" lang="en-US" altLang="ja-JP" dirty="0"/>
          </a:p>
          <a:p>
            <a:r>
              <a:rPr kumimoji="1" lang="ja-JP" altLang="en-US"/>
              <a:t>卒業研究の</a:t>
            </a:r>
            <a:r>
              <a:rPr kumimoji="1" lang="en-US" altLang="ja-JP" dirty="0"/>
              <a:t>EQUALINE</a:t>
            </a:r>
            <a:r>
              <a:rPr kumimoji="1" lang="ja-JP" altLang="en-US"/>
              <a:t>の解探索について発表します。よろしくお願いします。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6BB65ABB-3233-7442-A3D0-C8ABC5C7FBA7}" type="slidenum">
              <a:rPr kumimoji="1" lang="ja-JP" altLang="en-US" smtClean="0"/>
              <a:t>1</a:t>
            </a:fld>
            <a:endParaRPr kumimoji="1" lang="ja-JP" altLang="en-US"/>
          </a:p>
        </p:txBody>
      </p:sp>
    </p:spTree>
    <p:extLst>
      <p:ext uri="{BB962C8B-B14F-4D97-AF65-F5344CB8AC3E}">
        <p14:creationId xmlns:p14="http://schemas.microsoft.com/office/powerpoint/2010/main" val="3127385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まず、</a:t>
            </a:r>
            <a:r>
              <a:rPr kumimoji="1" lang="en-US" altLang="ja-JP" dirty="0"/>
              <a:t>EQUALINE</a:t>
            </a:r>
            <a:r>
              <a:rPr kumimoji="1" lang="ja-JP" altLang="en-US"/>
              <a:t>について説明します。</a:t>
            </a:r>
            <a:r>
              <a:rPr kumimoji="1" lang="ja-JP" altLang="en-US" dirty="0"/>
              <a:t>　</a:t>
            </a:r>
            <a:r>
              <a:rPr kumimoji="1" lang="en-US" altLang="ja-JP" dirty="0"/>
              <a:t>EQUALINE</a:t>
            </a:r>
            <a:r>
              <a:rPr kumimoji="1" lang="ja-JP" altLang="en-US"/>
              <a:t>はゲームジャンルとしては</a:t>
            </a:r>
            <a:r>
              <a:rPr kumimoji="1" lang="en-US" altLang="ja-JP" dirty="0"/>
              <a:t>,</a:t>
            </a:r>
            <a:r>
              <a:rPr kumimoji="1" lang="ja-JP" altLang="en-US"/>
              <a:t>一筆書きパズルゲームといったものに分類されます。</a:t>
            </a:r>
            <a:endParaRPr kumimoji="1" lang="en-US" altLang="ja-JP" dirty="0"/>
          </a:p>
          <a:p>
            <a:r>
              <a:rPr kumimoji="1" lang="ja-JP" altLang="en-US"/>
              <a:t>一部例外もありますが</a:t>
            </a:r>
            <a:r>
              <a:rPr kumimoji="1" lang="en-US" altLang="ja-JP" dirty="0"/>
              <a:t>,</a:t>
            </a:r>
            <a:r>
              <a:rPr kumimoji="1" lang="ja-JP" altLang="en-US"/>
              <a:t>基本的に</a:t>
            </a:r>
            <a:r>
              <a:rPr kumimoji="1" lang="en-US" altLang="ja-JP" dirty="0"/>
              <a:t>3×3</a:t>
            </a:r>
            <a:r>
              <a:rPr kumimoji="1" lang="ja-JP" altLang="en-US"/>
              <a:t>の盤面上で経路を辿りその式で</a:t>
            </a:r>
            <a:r>
              <a:rPr kumimoji="1" lang="en-US" altLang="ja-JP" dirty="0"/>
              <a:t>TARGET</a:t>
            </a:r>
            <a:r>
              <a:rPr kumimoji="1" lang="ja-JP" altLang="en-US"/>
              <a:t>の数値を目指すといったゲームです。</a:t>
            </a:r>
            <a:endParaRPr kumimoji="1" lang="en-US" altLang="ja-JP" dirty="0"/>
          </a:p>
          <a:p>
            <a:r>
              <a:rPr kumimoji="1" lang="ja-JP" altLang="en-US"/>
              <a:t>右の図は実際のゲーム画面となります。こちらでは、左上を起点とした</a:t>
            </a:r>
            <a:r>
              <a:rPr kumimoji="1" lang="en-US" altLang="ja-JP" dirty="0"/>
              <a:t>6*2*4+8</a:t>
            </a:r>
            <a:r>
              <a:rPr kumimoji="1" lang="ja-JP" altLang="en-US"/>
              <a:t>で</a:t>
            </a:r>
            <a:r>
              <a:rPr kumimoji="1" lang="en-US" altLang="ja-JP" dirty="0"/>
              <a:t>56</a:t>
            </a:r>
            <a:r>
              <a:rPr kumimoji="1" lang="ja-JP" altLang="en-US"/>
              <a:t>という数値を出しています。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6BB65ABB-3233-7442-A3D0-C8ABC5C7FBA7}" type="slidenum">
              <a:rPr kumimoji="1" lang="ja-JP" altLang="en-US" smtClean="0"/>
              <a:t>2</a:t>
            </a:fld>
            <a:endParaRPr kumimoji="1" lang="ja-JP" altLang="en-US"/>
          </a:p>
        </p:txBody>
      </p:sp>
    </p:spTree>
    <p:extLst>
      <p:ext uri="{BB962C8B-B14F-4D97-AF65-F5344CB8AC3E}">
        <p14:creationId xmlns:p14="http://schemas.microsoft.com/office/powerpoint/2010/main" val="2763048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DC5BAD-2A69-7A8C-B35D-ED0267F5640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328985D-A31C-E09A-F9FB-077074A922D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7F4DB71-DED5-24C5-D194-C95A9F8DB900}"/>
              </a:ext>
            </a:extLst>
          </p:cNvPr>
          <p:cNvSpPr>
            <a:spLocks noGrp="1"/>
          </p:cNvSpPr>
          <p:nvPr>
            <p:ph type="body" idx="1"/>
          </p:nvPr>
        </p:nvSpPr>
        <p:spPr/>
        <p:txBody>
          <a:bodyPr/>
          <a:lstStyle/>
          <a:p>
            <a:r>
              <a:rPr kumimoji="1" lang="ja-JP" altLang="en-US"/>
              <a:t>続いて、研究内容について説明します。</a:t>
            </a:r>
            <a:endParaRPr kumimoji="1" lang="en-US" altLang="ja-JP" dirty="0"/>
          </a:p>
          <a:p>
            <a:r>
              <a:rPr kumimoji="1" lang="ja-JP" altLang="en-US"/>
              <a:t>まず、</a:t>
            </a:r>
            <a:r>
              <a:rPr kumimoji="1" lang="en-US" altLang="ja-JP" dirty="0"/>
              <a:t>CUI</a:t>
            </a:r>
            <a:r>
              <a:rPr kumimoji="1" lang="ja-JP" altLang="en-US"/>
              <a:t>での</a:t>
            </a:r>
            <a:r>
              <a:rPr kumimoji="1" lang="en-US" altLang="ja-JP" dirty="0"/>
              <a:t>EQUALINE</a:t>
            </a:r>
            <a:r>
              <a:rPr kumimoji="1" lang="ja-JP" altLang="en-US"/>
              <a:t>の出題盤面を作成しました。右の図は、実際に作成したものとなります。上から</a:t>
            </a:r>
            <a:r>
              <a:rPr kumimoji="1" lang="en-US" altLang="ja-JP" dirty="0"/>
              <a:t>5</a:t>
            </a:r>
            <a:r>
              <a:rPr kumimoji="1" lang="ja-JP" altLang="en-US"/>
              <a:t>行目の</a:t>
            </a:r>
            <a:r>
              <a:rPr kumimoji="1" lang="en-US" altLang="ja-JP" dirty="0"/>
              <a:t>6*4</a:t>
            </a:r>
            <a:r>
              <a:rPr kumimoji="1" lang="ja-JP" altLang="en-US"/>
              <a:t>から下</a:t>
            </a:r>
            <a:r>
              <a:rPr kumimoji="1" lang="en-US" altLang="ja-JP" dirty="0"/>
              <a:t>3</a:t>
            </a:r>
            <a:r>
              <a:rPr kumimoji="1" lang="ja-JP" altLang="en-US"/>
              <a:t>行が盤面です。</a:t>
            </a:r>
            <a:endParaRPr kumimoji="1" lang="en-US" altLang="ja-JP" dirty="0"/>
          </a:p>
          <a:p>
            <a:r>
              <a:rPr kumimoji="1" lang="ja-JP" altLang="en-US"/>
              <a:t>その下に</a:t>
            </a:r>
            <a:r>
              <a:rPr kumimoji="1" lang="en-US" altLang="ja-JP" dirty="0"/>
              <a:t>target</a:t>
            </a:r>
            <a:r>
              <a:rPr kumimoji="1" lang="ja-JP" altLang="en-US"/>
              <a:t>を記述しています。右の図の解答の</a:t>
            </a:r>
            <a:r>
              <a:rPr kumimoji="1" lang="en-US" altLang="ja-JP" dirty="0"/>
              <a:t>3,2,5</a:t>
            </a:r>
            <a:r>
              <a:rPr kumimoji="1" lang="ja-JP" altLang="en-US"/>
              <a:t>と続くものは、</a:t>
            </a:r>
            <a:r>
              <a:rPr kumimoji="1" lang="en-US" altLang="ja-JP" dirty="0"/>
              <a:t>4*4+5-6</a:t>
            </a:r>
            <a:r>
              <a:rPr kumimoji="1" lang="ja-JP" altLang="en-US"/>
              <a:t>をしていることになります。</a:t>
            </a:r>
            <a:endParaRPr kumimoji="1" lang="en-US" altLang="ja-JP" dirty="0"/>
          </a:p>
          <a:p>
            <a:r>
              <a:rPr kumimoji="1" lang="en-US" altLang="ja-JP" dirty="0"/>
              <a:t>EQUALINE</a:t>
            </a:r>
            <a:r>
              <a:rPr kumimoji="1" lang="ja-JP" altLang="en-US"/>
              <a:t>には、別解が存在しませんが、別解が存在するなど再現しきれていない部分もあります。</a:t>
            </a:r>
            <a:endParaRPr kumimoji="1" lang="en-US" altLang="ja-JP" dirty="0"/>
          </a:p>
          <a:p>
            <a:r>
              <a:rPr kumimoji="1" lang="ja-JP" altLang="en-US"/>
              <a:t>また、解を得るプログラムの作成もしました。これ後に詳しく説明します。</a:t>
            </a:r>
            <a:endParaRPr kumimoji="1" lang="en-US" altLang="ja-JP" dirty="0"/>
          </a:p>
        </p:txBody>
      </p:sp>
      <p:sp>
        <p:nvSpPr>
          <p:cNvPr id="4" name="スライド番号プレースホルダー 3">
            <a:extLst>
              <a:ext uri="{FF2B5EF4-FFF2-40B4-BE49-F238E27FC236}">
                <a16:creationId xmlns:a16="http://schemas.microsoft.com/office/drawing/2014/main" id="{EF6D2058-4238-928C-4450-CBB038E8BB4E}"/>
              </a:ext>
            </a:extLst>
          </p:cNvPr>
          <p:cNvSpPr>
            <a:spLocks noGrp="1"/>
          </p:cNvSpPr>
          <p:nvPr>
            <p:ph type="sldNum" sz="quarter" idx="5"/>
          </p:nvPr>
        </p:nvSpPr>
        <p:spPr/>
        <p:txBody>
          <a:bodyPr/>
          <a:lstStyle/>
          <a:p>
            <a:fld id="{6BB65ABB-3233-7442-A3D0-C8ABC5C7FBA7}" type="slidenum">
              <a:rPr kumimoji="1" lang="ja-JP" altLang="en-US" smtClean="0"/>
              <a:t>3</a:t>
            </a:fld>
            <a:endParaRPr kumimoji="1" lang="ja-JP" altLang="en-US"/>
          </a:p>
        </p:txBody>
      </p:sp>
    </p:spTree>
    <p:extLst>
      <p:ext uri="{BB962C8B-B14F-4D97-AF65-F5344CB8AC3E}">
        <p14:creationId xmlns:p14="http://schemas.microsoft.com/office/powerpoint/2010/main" val="1214470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EQUALINE</a:t>
            </a:r>
            <a:r>
              <a:rPr kumimoji="1" lang="ja-JP" altLang="en-US"/>
              <a:t>の難易度は</a:t>
            </a:r>
            <a:r>
              <a:rPr kumimoji="1" lang="en-US" altLang="ja-JP" dirty="0"/>
              <a:t>NP</a:t>
            </a:r>
            <a:r>
              <a:rPr kumimoji="1" lang="ja-JP" altLang="en-US"/>
              <a:t>完全となります。これは、部分和問題の</a:t>
            </a:r>
            <a:r>
              <a:rPr kumimoji="1" lang="en-US" altLang="ja-JP" dirty="0"/>
              <a:t>NP</a:t>
            </a:r>
            <a:r>
              <a:rPr kumimoji="1" lang="ja-JP" altLang="en-US"/>
              <a:t>困難性から証明できます。</a:t>
            </a:r>
            <a:endParaRPr kumimoji="1" lang="en-US" altLang="ja-JP" dirty="0"/>
          </a:p>
          <a:p>
            <a:r>
              <a:rPr kumimoji="1" lang="ja-JP" altLang="en-US"/>
              <a:t>まず定義から述べます。要素数</a:t>
            </a:r>
            <a:r>
              <a:rPr kumimoji="1" lang="en-US" altLang="ja-JP" dirty="0"/>
              <a:t>n</a:t>
            </a:r>
            <a:r>
              <a:rPr kumimoji="1" lang="ja-JP" altLang="en-US"/>
              <a:t>の要素</a:t>
            </a:r>
            <a:r>
              <a:rPr kumimoji="1" lang="en-US" altLang="ja-JP" dirty="0"/>
              <a:t>X=</a:t>
            </a:r>
            <a:r>
              <a:rPr kumimoji="1" lang="en-US" altLang="ja-JP" dirty="0" err="1"/>
              <a:t>a,b,c,d</a:t>
            </a:r>
            <a:r>
              <a:rPr kumimoji="1" lang="en-US" altLang="ja-JP" dirty="0"/>
              <a:t>…</a:t>
            </a:r>
            <a:r>
              <a:rPr kumimoji="1" lang="ja-JP" altLang="en-US"/>
              <a:t>と続く、画面下に表示している</a:t>
            </a:r>
            <a:r>
              <a:rPr kumimoji="1" lang="en-US" altLang="ja-JP" dirty="0"/>
              <a:t>2</a:t>
            </a:r>
            <a:r>
              <a:rPr kumimoji="1" lang="ja-JP" altLang="en-US"/>
              <a:t>行</a:t>
            </a:r>
            <a:r>
              <a:rPr kumimoji="1" lang="en-US" altLang="ja-JP" dirty="0"/>
              <a:t>*2n</a:t>
            </a:r>
            <a:r>
              <a:rPr kumimoji="1" lang="ja-JP" altLang="en-US"/>
              <a:t>列の</a:t>
            </a:r>
            <a:r>
              <a:rPr kumimoji="1" lang="en-US" altLang="ja-JP" dirty="0"/>
              <a:t>EQUALINE</a:t>
            </a:r>
            <a:r>
              <a:rPr kumimoji="1" lang="ja-JP" altLang="en-US"/>
              <a:t>問題を考えます。</a:t>
            </a:r>
            <a:endParaRPr kumimoji="1" lang="en-US" altLang="ja-JP" dirty="0"/>
          </a:p>
          <a:p>
            <a:r>
              <a:rPr kumimoji="1" lang="ja-JP" altLang="en-US"/>
              <a:t>このとき、与えられた整数</a:t>
            </a:r>
            <a:r>
              <a:rPr kumimoji="1" lang="en-US" altLang="ja-JP" dirty="0"/>
              <a:t>k</a:t>
            </a:r>
            <a:r>
              <a:rPr kumimoji="1" lang="ja-JP" altLang="en-US"/>
              <a:t>となる経路が存在すれば、それは部分和問題に帰着できます。</a:t>
            </a:r>
            <a:endParaRPr kumimoji="1" lang="en-US" altLang="ja-JP" dirty="0"/>
          </a:p>
          <a:p>
            <a:r>
              <a:rPr lang="ja-JP" altLang="en-US" b="0" i="0">
                <a:solidFill>
                  <a:srgbClr val="333333"/>
                </a:solidFill>
                <a:effectLst/>
                <a:latin typeface="Meiryo" panose="020B0604030504040204" pitchFamily="34" charset="-128"/>
                <a:ea typeface="Meiryo" panose="020B0604030504040204" pitchFamily="34" charset="-128"/>
              </a:rPr>
              <a:t>いくつかを選んで和を任意の値にできるか判定をする問題</a:t>
            </a:r>
            <a:endParaRPr kumimoji="1" lang="en-US" altLang="ja-JP" dirty="0"/>
          </a:p>
          <a:p>
            <a:r>
              <a:rPr kumimoji="1" lang="ja-JP" altLang="en-US"/>
              <a:t>クラス</a:t>
            </a:r>
            <a:r>
              <a:rPr kumimoji="1" lang="en-US" altLang="ja-JP" dirty="0"/>
              <a:t>NP</a:t>
            </a:r>
            <a:r>
              <a:rPr kumimoji="1" lang="ja-JP" altLang="en-US"/>
              <a:t>の条件である多項式時間以内に解が正しいかの検証が可能なのは明らかであるため、</a:t>
            </a:r>
            <a:r>
              <a:rPr kumimoji="1" lang="en-US" altLang="ja-JP" dirty="0"/>
              <a:t>NP</a:t>
            </a:r>
            <a:r>
              <a:rPr kumimoji="1" lang="ja-JP" altLang="en-US"/>
              <a:t>完全となります。</a:t>
            </a:r>
            <a:endParaRPr kumimoji="1" lang="en-US" altLang="ja-JP" dirty="0"/>
          </a:p>
          <a:p>
            <a:r>
              <a:rPr kumimoji="1" lang="ja-JP" altLang="en-US"/>
              <a:t>よって、このゲームの解探索は、本質的には虱潰しの探索が必要となります。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6BB65ABB-3233-7442-A3D0-C8ABC5C7FBA7}" type="slidenum">
              <a:rPr kumimoji="1" lang="ja-JP" altLang="en-US" smtClean="0"/>
              <a:t>4</a:t>
            </a:fld>
            <a:endParaRPr kumimoji="1" lang="ja-JP" altLang="en-US"/>
          </a:p>
        </p:txBody>
      </p:sp>
    </p:spTree>
    <p:extLst>
      <p:ext uri="{BB962C8B-B14F-4D97-AF65-F5344CB8AC3E}">
        <p14:creationId xmlns:p14="http://schemas.microsoft.com/office/powerpoint/2010/main" val="351113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解探索プログラムには</a:t>
            </a:r>
            <a:r>
              <a:rPr kumimoji="1" lang="en-US" altLang="ja-JP" dirty="0"/>
              <a:t>1</a:t>
            </a:r>
            <a:r>
              <a:rPr kumimoji="1" lang="ja-JP" altLang="en-US"/>
              <a:t>マス計算から順次全てを虱潰しに探索する、</a:t>
            </a:r>
            <a:r>
              <a:rPr kumimoji="1" lang="en-US" altLang="ja-JP" dirty="0"/>
              <a:t>brute</a:t>
            </a:r>
            <a:r>
              <a:rPr kumimoji="1" lang="ja-JP" altLang="en-US"/>
              <a:t>　</a:t>
            </a:r>
            <a:r>
              <a:rPr kumimoji="1" lang="en-US" altLang="ja-JP" dirty="0"/>
              <a:t>brute</a:t>
            </a:r>
            <a:r>
              <a:rPr kumimoji="1" lang="ja-JP" altLang="en-US"/>
              <a:t>から枝刈りの概念を取り入れた</a:t>
            </a:r>
            <a:r>
              <a:rPr kumimoji="1" lang="en-US" altLang="ja-JP" dirty="0" err="1"/>
              <a:t>impbrute</a:t>
            </a:r>
            <a:r>
              <a:rPr kumimoji="1" lang="ja-JP" altLang="en-US"/>
              <a:t>　本研究の目的である、掛け算に注目して解探索を行う</a:t>
            </a:r>
            <a:r>
              <a:rPr kumimoji="1" lang="en-US" altLang="ja-JP" dirty="0" err="1"/>
              <a:t>mysolv</a:t>
            </a:r>
            <a:r>
              <a:rPr kumimoji="1" lang="ja-JP" altLang="en-US"/>
              <a:t>の</a:t>
            </a:r>
            <a:r>
              <a:rPr kumimoji="1" lang="en-US" altLang="ja-JP" dirty="0"/>
              <a:t>3</a:t>
            </a:r>
            <a:r>
              <a:rPr kumimoji="1" lang="ja-JP" altLang="en-US"/>
              <a:t>つがあります。</a:t>
            </a:r>
            <a:endParaRPr kumimoji="1" lang="en-US" altLang="ja-JP" dirty="0"/>
          </a:p>
          <a:p>
            <a:r>
              <a:rPr kumimoji="1" lang="ja-JP" altLang="en-US"/>
              <a:t>右の図では、２＋１＊２といった経路で正解を得ています。このような約数の</a:t>
            </a:r>
            <a:r>
              <a:rPr kumimoji="1" lang="en-US" altLang="ja-JP" dirty="0"/>
              <a:t>2</a:t>
            </a:r>
            <a:r>
              <a:rPr kumimoji="1" lang="ja-JP" altLang="en-US"/>
              <a:t>と掛け算記号がある際に、そこを終点とした経路を優先的に探索するといったものです。</a:t>
            </a:r>
            <a:endParaRPr kumimoji="1" lang="en-US" altLang="ja-JP" dirty="0"/>
          </a:p>
          <a:p>
            <a:r>
              <a:rPr kumimoji="1" lang="ja-JP" altLang="en-US"/>
              <a:t>また、掛け算には一気に数値を増やす特性があるためそこに注目したプログラムとなります。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6BB65ABB-3233-7442-A3D0-C8ABC5C7FBA7}" type="slidenum">
              <a:rPr kumimoji="1" lang="ja-JP" altLang="en-US" smtClean="0"/>
              <a:t>5</a:t>
            </a:fld>
            <a:endParaRPr kumimoji="1" lang="ja-JP" altLang="en-US"/>
          </a:p>
        </p:txBody>
      </p:sp>
    </p:spTree>
    <p:extLst>
      <p:ext uri="{BB962C8B-B14F-4D97-AF65-F5344CB8AC3E}">
        <p14:creationId xmlns:p14="http://schemas.microsoft.com/office/powerpoint/2010/main" val="3396987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3*3</a:t>
            </a:r>
            <a:r>
              <a:rPr kumimoji="1" lang="ja-JP" altLang="en-US"/>
              <a:t>においては、</a:t>
            </a:r>
            <a:r>
              <a:rPr kumimoji="1" lang="en-US" altLang="ja-JP" dirty="0" err="1"/>
              <a:t>mysolv</a:t>
            </a:r>
            <a:r>
              <a:rPr kumimoji="1" lang="ja-JP" altLang="en-US"/>
              <a:t>は平均、中央値を見ても良い値を得られることができ、ばらつきも抑えられましたが、最悪値に関しては他のものとあまり差がありませんでした。</a:t>
            </a:r>
            <a:endParaRPr kumimoji="1" lang="en-US" altLang="ja-JP" dirty="0"/>
          </a:p>
          <a:p>
            <a:r>
              <a:rPr kumimoji="1" lang="en-US" altLang="ja-JP" dirty="0"/>
              <a:t>5*5</a:t>
            </a:r>
            <a:r>
              <a:rPr kumimoji="1" lang="ja-JP" altLang="en-US"/>
              <a:t>においては、</a:t>
            </a:r>
            <a:r>
              <a:rPr kumimoji="1" lang="en-US" altLang="ja-JP" dirty="0" err="1"/>
              <a:t>mysolv</a:t>
            </a:r>
            <a:r>
              <a:rPr kumimoji="1" lang="ja-JP" altLang="en-US"/>
              <a:t>は中央値は良い値を得られることができましが、ばらつきが大きく、平均値が良い値を得られず、最悪値も</a:t>
            </a:r>
            <a:r>
              <a:rPr kumimoji="1" lang="en-US" altLang="ja-JP" dirty="0" err="1"/>
              <a:t>impbrute</a:t>
            </a:r>
            <a:r>
              <a:rPr kumimoji="1" lang="ja-JP" altLang="en-US"/>
              <a:t>の</a:t>
            </a:r>
            <a:r>
              <a:rPr kumimoji="1" lang="en-US" altLang="ja-JP" dirty="0"/>
              <a:t>3</a:t>
            </a:r>
            <a:r>
              <a:rPr kumimoji="1" lang="ja-JP" altLang="en-US"/>
              <a:t>倍近くと非常に悪い結果となりました。</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6BB65ABB-3233-7442-A3D0-C8ABC5C7FBA7}" type="slidenum">
              <a:rPr kumimoji="1" lang="ja-JP" altLang="en-US" smtClean="0"/>
              <a:t>7</a:t>
            </a:fld>
            <a:endParaRPr kumimoji="1" lang="ja-JP" altLang="en-US"/>
          </a:p>
        </p:txBody>
      </p:sp>
    </p:spTree>
    <p:extLst>
      <p:ext uri="{BB962C8B-B14F-4D97-AF65-F5344CB8AC3E}">
        <p14:creationId xmlns:p14="http://schemas.microsoft.com/office/powerpoint/2010/main" val="3361445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先ほど、掛け算が終点となる経路を優先的に探索していると述べたのですが、</a:t>
            </a:r>
            <a:r>
              <a:rPr kumimoji="1" lang="en-US" altLang="ja-JP" dirty="0" err="1"/>
              <a:t>mysolv</a:t>
            </a:r>
            <a:r>
              <a:rPr kumimoji="1" lang="ja-JP" altLang="en-US"/>
              <a:t>では終点を除く全ての経路を探索しています。つまり、もしそういった経路の解が存在しない場合、</a:t>
            </a:r>
            <a:endParaRPr kumimoji="1" lang="en-US" altLang="ja-JP" dirty="0"/>
          </a:p>
          <a:p>
            <a:r>
              <a:rPr kumimoji="1" lang="ja-JP" altLang="en-US"/>
              <a:t>５＊５の際には、</a:t>
            </a:r>
            <a:r>
              <a:rPr kumimoji="1" lang="en-US" altLang="ja-JP" dirty="0"/>
              <a:t>23</a:t>
            </a:r>
            <a:r>
              <a:rPr kumimoji="1" lang="ja-JP" altLang="en-US"/>
              <a:t>マス全ての経路の探索をすることになるため、結果で悪い値を取ってしまったと考えられます。</a:t>
            </a:r>
            <a:endParaRPr kumimoji="1" lang="en-US" altLang="ja-JP" dirty="0"/>
          </a:p>
          <a:p>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6BB65ABB-3233-7442-A3D0-C8ABC5C7FBA7}" type="slidenum">
              <a:rPr kumimoji="1" lang="ja-JP" altLang="en-US" smtClean="0"/>
              <a:t>8</a:t>
            </a:fld>
            <a:endParaRPr kumimoji="1" lang="ja-JP" altLang="en-US"/>
          </a:p>
        </p:txBody>
      </p:sp>
    </p:spTree>
    <p:extLst>
      <p:ext uri="{BB962C8B-B14F-4D97-AF65-F5344CB8AC3E}">
        <p14:creationId xmlns:p14="http://schemas.microsoft.com/office/powerpoint/2010/main" val="2605829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掛け算の優先探索をほどほどに打ち切り、次の探索に移行することで改善されると考えられます。</a:t>
            </a:r>
            <a:endParaRPr kumimoji="1" lang="en-US" altLang="ja-JP" dirty="0"/>
          </a:p>
          <a:p>
            <a:r>
              <a:rPr kumimoji="1" lang="ja-JP" altLang="en-US"/>
              <a:t>今回作成した</a:t>
            </a:r>
            <a:r>
              <a:rPr kumimoji="1" lang="en-US" altLang="ja-JP" dirty="0" err="1"/>
              <a:t>mysolv</a:t>
            </a:r>
            <a:r>
              <a:rPr kumimoji="1" lang="ja-JP" altLang="en-US"/>
              <a:t>は私自身の解法から作成したものとなります。よって、機械学習を使うことで、よりよい成果が得られるかもしれません。</a:t>
            </a:r>
            <a:endParaRPr kumimoji="1" lang="en-US" altLang="ja-JP" dirty="0"/>
          </a:p>
          <a:p>
            <a:r>
              <a:rPr kumimoji="1" lang="en-US" altLang="ja-JP" dirty="0"/>
              <a:t>EQUALINE</a:t>
            </a:r>
            <a:r>
              <a:rPr kumimoji="1" lang="ja-JP" altLang="en-US"/>
              <a:t>には複数の解が存在しないなどのルールが存在します。そのようなルールをより再現できた環境であれば、異なるアルゴリズムが適用できるかもしれません。</a:t>
            </a:r>
          </a:p>
        </p:txBody>
      </p:sp>
      <p:sp>
        <p:nvSpPr>
          <p:cNvPr id="4" name="スライド番号プレースホルダー 3"/>
          <p:cNvSpPr>
            <a:spLocks noGrp="1"/>
          </p:cNvSpPr>
          <p:nvPr>
            <p:ph type="sldNum" sz="quarter" idx="5"/>
          </p:nvPr>
        </p:nvSpPr>
        <p:spPr/>
        <p:txBody>
          <a:bodyPr/>
          <a:lstStyle/>
          <a:p>
            <a:fld id="{6BB65ABB-3233-7442-A3D0-C8ABC5C7FBA7}" type="slidenum">
              <a:rPr kumimoji="1" lang="ja-JP" altLang="en-US" smtClean="0"/>
              <a:t>9</a:t>
            </a:fld>
            <a:endParaRPr kumimoji="1" lang="ja-JP" altLang="en-US"/>
          </a:p>
        </p:txBody>
      </p:sp>
    </p:spTree>
    <p:extLst>
      <p:ext uri="{BB962C8B-B14F-4D97-AF65-F5344CB8AC3E}">
        <p14:creationId xmlns:p14="http://schemas.microsoft.com/office/powerpoint/2010/main" val="24350741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ja-JP" altLang="en-US"/>
              <a:t>マスター タイトルの書式設定</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899BC2E7-6ECD-E547-B7A3-922C96BE7343}" type="datetimeFigureOut">
              <a:rPr kumimoji="1" lang="ja-JP" altLang="en-US" smtClean="0"/>
              <a:t>2025/2/2</a:t>
            </a:fld>
            <a:endParaRPr kumimoji="1" lang="ja-JP" altLang="en-US"/>
          </a:p>
        </p:txBody>
      </p:sp>
      <p:sp>
        <p:nvSpPr>
          <p:cNvPr id="5" name="Footer Placeholder 4"/>
          <p:cNvSpPr>
            <a:spLocks noGrp="1"/>
          </p:cNvSpPr>
          <p:nvPr>
            <p:ph type="ftr" sz="quarter" idx="11"/>
          </p:nvPr>
        </p:nvSpPr>
        <p:spPr>
          <a:xfrm>
            <a:off x="1876424" y="5410201"/>
            <a:ext cx="5124886" cy="365125"/>
          </a:xfrm>
        </p:spPr>
        <p:txBody>
          <a:bodyPr/>
          <a:lstStyle/>
          <a:p>
            <a:endParaRPr kumimoji="1" lang="ja-JP" altLang="en-US"/>
          </a:p>
        </p:txBody>
      </p:sp>
      <p:sp>
        <p:nvSpPr>
          <p:cNvPr id="6" name="Slide Number Placeholder 5"/>
          <p:cNvSpPr>
            <a:spLocks noGrp="1"/>
          </p:cNvSpPr>
          <p:nvPr>
            <p:ph type="sldNum" sz="quarter" idx="12"/>
          </p:nvPr>
        </p:nvSpPr>
        <p:spPr>
          <a:xfrm>
            <a:off x="9896911" y="5410199"/>
            <a:ext cx="771089" cy="365125"/>
          </a:xfrm>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3769931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ja-JP" altLang="en-US"/>
              <a:t>アイコンをクリックして図を追加</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2871737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22630397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0767935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1183349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2651852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22967859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9105875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2828903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278025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1273047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3550115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41410" y="3073397"/>
            <a:ext cx="4878391" cy="27178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3073397"/>
            <a:ext cx="4875210" cy="27178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7255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3446803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1712566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3301221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9BC2E7-6ECD-E547-B7A3-922C96BE7343}" type="datetimeFigureOut">
              <a:rPr kumimoji="1" lang="ja-JP" altLang="en-US" smtClean="0"/>
              <a:t>2025/2/2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1238691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99BC2E7-6ECD-E547-B7A3-922C96BE7343}" type="datetimeFigureOut">
              <a:rPr kumimoji="1" lang="ja-JP" altLang="en-US" smtClean="0"/>
              <a:t>2025/2/2</a:t>
            </a:fld>
            <a:endParaRPr kumimoji="1" lang="ja-JP" alt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45E29E1-698E-9240-8F80-D6FC186F8F41}" type="slidenum">
              <a:rPr kumimoji="1" lang="ja-JP" altLang="en-US" smtClean="0"/>
              <a:t>‹#›</a:t>
            </a:fld>
            <a:endParaRPr kumimoji="1" lang="ja-JP" altLang="en-US"/>
          </a:p>
        </p:txBody>
      </p:sp>
    </p:spTree>
    <p:extLst>
      <p:ext uri="{BB962C8B-B14F-4D97-AF65-F5344CB8AC3E}">
        <p14:creationId xmlns:p14="http://schemas.microsoft.com/office/powerpoint/2010/main" val="200952176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kumimoji="1"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A88D37-D15D-82A4-85FE-B6CC0FF84587}"/>
              </a:ext>
            </a:extLst>
          </p:cNvPr>
          <p:cNvSpPr>
            <a:spLocks noGrp="1"/>
          </p:cNvSpPr>
          <p:nvPr>
            <p:ph type="ctrTitle"/>
          </p:nvPr>
        </p:nvSpPr>
        <p:spPr/>
        <p:txBody>
          <a:bodyPr/>
          <a:lstStyle/>
          <a:p>
            <a:r>
              <a:rPr kumimoji="1" lang="en-US" altLang="ja-JP" dirty="0"/>
              <a:t>EQUALINE</a:t>
            </a:r>
            <a:r>
              <a:rPr kumimoji="1" lang="ja-JP" altLang="en-US"/>
              <a:t>の解探索</a:t>
            </a:r>
          </a:p>
        </p:txBody>
      </p:sp>
      <p:sp>
        <p:nvSpPr>
          <p:cNvPr id="3" name="字幕 2">
            <a:extLst>
              <a:ext uri="{FF2B5EF4-FFF2-40B4-BE49-F238E27FC236}">
                <a16:creationId xmlns:a16="http://schemas.microsoft.com/office/drawing/2014/main" id="{930617CD-8BF3-C51A-C97A-BFEDA95BB955}"/>
              </a:ext>
            </a:extLst>
          </p:cNvPr>
          <p:cNvSpPr>
            <a:spLocks noGrp="1"/>
          </p:cNvSpPr>
          <p:nvPr>
            <p:ph type="subTitle" idx="1"/>
          </p:nvPr>
        </p:nvSpPr>
        <p:spPr/>
        <p:txBody>
          <a:bodyPr/>
          <a:lstStyle/>
          <a:p>
            <a:r>
              <a:rPr kumimoji="1" lang="ja-JP" altLang="en-US"/>
              <a:t>情報論理工学研究室</a:t>
            </a:r>
            <a:r>
              <a:rPr kumimoji="1" lang="en-US" altLang="ja-JP" dirty="0"/>
              <a:t>21-0118 </a:t>
            </a:r>
            <a:r>
              <a:rPr kumimoji="1" lang="ja-JP" altLang="en-US"/>
              <a:t>武本</a:t>
            </a:r>
            <a:r>
              <a:rPr kumimoji="1" lang="en-US" altLang="ja-JP" dirty="0"/>
              <a:t> </a:t>
            </a:r>
            <a:r>
              <a:rPr kumimoji="1" lang="ja-JP" altLang="en-US"/>
              <a:t>芳樹</a:t>
            </a:r>
          </a:p>
        </p:txBody>
      </p:sp>
      <p:sp>
        <p:nvSpPr>
          <p:cNvPr id="4" name="テキスト ボックス 3">
            <a:extLst>
              <a:ext uri="{FF2B5EF4-FFF2-40B4-BE49-F238E27FC236}">
                <a16:creationId xmlns:a16="http://schemas.microsoft.com/office/drawing/2014/main" id="{13EA0EDB-4C47-E512-77E3-7B1119C1DC5F}"/>
              </a:ext>
            </a:extLst>
          </p:cNvPr>
          <p:cNvSpPr txBox="1"/>
          <p:nvPr/>
        </p:nvSpPr>
        <p:spPr>
          <a:xfrm>
            <a:off x="1876424" y="568623"/>
            <a:ext cx="1992853" cy="461665"/>
          </a:xfrm>
          <a:prstGeom prst="rect">
            <a:avLst/>
          </a:prstGeom>
          <a:noFill/>
        </p:spPr>
        <p:txBody>
          <a:bodyPr wrap="none" rtlCol="0">
            <a:spAutoFit/>
          </a:bodyPr>
          <a:lstStyle/>
          <a:p>
            <a:r>
              <a:rPr kumimoji="1" lang="ja-JP" altLang="en-US" sz="2400"/>
              <a:t>発表番号</a:t>
            </a:r>
            <a:r>
              <a:rPr kumimoji="1" lang="en-US" altLang="ja-JP" sz="2400" dirty="0"/>
              <a:t>:176</a:t>
            </a:r>
            <a:endParaRPr kumimoji="1" lang="ja-JP" altLang="en-US" sz="2400"/>
          </a:p>
        </p:txBody>
      </p:sp>
    </p:spTree>
    <p:extLst>
      <p:ext uri="{BB962C8B-B14F-4D97-AF65-F5344CB8AC3E}">
        <p14:creationId xmlns:p14="http://schemas.microsoft.com/office/powerpoint/2010/main" val="1739059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C6CD64-1491-4062-4479-90D3A9B68EE4}"/>
              </a:ext>
            </a:extLst>
          </p:cNvPr>
          <p:cNvSpPr>
            <a:spLocks noGrp="1"/>
          </p:cNvSpPr>
          <p:nvPr>
            <p:ph type="title"/>
          </p:nvPr>
        </p:nvSpPr>
        <p:spPr/>
        <p:txBody>
          <a:bodyPr/>
          <a:lstStyle/>
          <a:p>
            <a:r>
              <a:rPr kumimoji="1" lang="ja-JP" altLang="en-US"/>
              <a:t>参考文献</a:t>
            </a:r>
          </a:p>
        </p:txBody>
      </p:sp>
      <p:sp>
        <p:nvSpPr>
          <p:cNvPr id="3" name="コンテンツ プレースホルダー 2">
            <a:extLst>
              <a:ext uri="{FF2B5EF4-FFF2-40B4-BE49-F238E27FC236}">
                <a16:creationId xmlns:a16="http://schemas.microsoft.com/office/drawing/2014/main" id="{1D980A7E-8483-DCB4-97B5-B87DC2C8F9EB}"/>
              </a:ext>
            </a:extLst>
          </p:cNvPr>
          <p:cNvSpPr>
            <a:spLocks noGrp="1"/>
          </p:cNvSpPr>
          <p:nvPr>
            <p:ph idx="1"/>
          </p:nvPr>
        </p:nvSpPr>
        <p:spPr/>
        <p:txBody>
          <a:bodyPr/>
          <a:lstStyle/>
          <a:p>
            <a:r>
              <a:rPr kumimoji="1" lang="en" altLang="ja-JP" dirty="0"/>
              <a:t>Puzzler K:EQUALINE, </a:t>
            </a:r>
            <a:r>
              <a:rPr kumimoji="1" lang="ja-JP" altLang="en-US"/>
              <a:t>ゲーム開発チーム「丸ダイス」 </a:t>
            </a:r>
            <a:r>
              <a:rPr kumimoji="1" lang="en-US" altLang="ja-JP" dirty="0"/>
              <a:t>(2019) </a:t>
            </a:r>
            <a:r>
              <a:rPr kumimoji="1" lang="en" altLang="ja-JP" dirty="0"/>
              <a:t>https://</a:t>
            </a:r>
            <a:r>
              <a:rPr kumimoji="1" lang="en" altLang="ja-JP" dirty="0" err="1"/>
              <a:t>marudice.com</a:t>
            </a:r>
            <a:r>
              <a:rPr kumimoji="1" lang="en" altLang="ja-JP" dirty="0"/>
              <a:t>/</a:t>
            </a:r>
            <a:r>
              <a:rPr kumimoji="1" lang="en" altLang="ja-JP" dirty="0" err="1"/>
              <a:t>equaline</a:t>
            </a:r>
            <a:r>
              <a:rPr kumimoji="1" lang="en" altLang="ja-JP" dirty="0"/>
              <a:t>/ </a:t>
            </a:r>
          </a:p>
          <a:p>
            <a:r>
              <a:rPr kumimoji="1" lang="en" altLang="ja-JP" dirty="0"/>
              <a:t>Jeff Erickson Subset Sum (from Vertex Cover), NP-Hardness, Algorithms, Independently published, pp.402-403 (2019) https://</a:t>
            </a:r>
            <a:r>
              <a:rPr kumimoji="1" lang="en" altLang="ja-JP" dirty="0" err="1"/>
              <a:t>jeffe.cs.illinois.edu</a:t>
            </a:r>
            <a:r>
              <a:rPr kumimoji="1" lang="en" altLang="ja-JP" dirty="0"/>
              <a:t>/teaching/algorithms/book/12-nphard.pdf </a:t>
            </a:r>
          </a:p>
          <a:p>
            <a:endParaRPr kumimoji="1" lang="ja-JP" altLang="en-US"/>
          </a:p>
        </p:txBody>
      </p:sp>
    </p:spTree>
    <p:extLst>
      <p:ext uri="{BB962C8B-B14F-4D97-AF65-F5344CB8AC3E}">
        <p14:creationId xmlns:p14="http://schemas.microsoft.com/office/powerpoint/2010/main" val="2474700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15"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タイトル 1">
            <a:extLst>
              <a:ext uri="{FF2B5EF4-FFF2-40B4-BE49-F238E27FC236}">
                <a16:creationId xmlns:a16="http://schemas.microsoft.com/office/drawing/2014/main" id="{06CA9B06-E410-EA23-13EF-9DD72F162631}"/>
              </a:ext>
            </a:extLst>
          </p:cNvPr>
          <p:cNvSpPr>
            <a:spLocks noGrp="1"/>
          </p:cNvSpPr>
          <p:nvPr>
            <p:ph type="title"/>
          </p:nvPr>
        </p:nvSpPr>
        <p:spPr>
          <a:xfrm>
            <a:off x="1141413" y="618518"/>
            <a:ext cx="4459286" cy="1478570"/>
          </a:xfrm>
        </p:spPr>
        <p:txBody>
          <a:bodyPr>
            <a:normAutofit/>
          </a:bodyPr>
          <a:lstStyle/>
          <a:p>
            <a:r>
              <a:rPr kumimoji="1" lang="en-US" altLang="ja-JP" sz="3200"/>
              <a:t>EQUALINE</a:t>
            </a:r>
            <a:r>
              <a:rPr kumimoji="1" lang="ja-JP" altLang="en-US" sz="3200"/>
              <a:t>について</a:t>
            </a:r>
          </a:p>
        </p:txBody>
      </p:sp>
      <p:sp>
        <p:nvSpPr>
          <p:cNvPr id="3" name="コンテンツ プレースホルダー 2">
            <a:extLst>
              <a:ext uri="{FF2B5EF4-FFF2-40B4-BE49-F238E27FC236}">
                <a16:creationId xmlns:a16="http://schemas.microsoft.com/office/drawing/2014/main" id="{56E06B73-1B2C-EF77-48D5-95E569FF71AE}"/>
              </a:ext>
            </a:extLst>
          </p:cNvPr>
          <p:cNvSpPr>
            <a:spLocks noGrp="1"/>
          </p:cNvSpPr>
          <p:nvPr>
            <p:ph idx="1"/>
          </p:nvPr>
        </p:nvSpPr>
        <p:spPr>
          <a:xfrm>
            <a:off x="1141412" y="2249487"/>
            <a:ext cx="4459287" cy="3965046"/>
          </a:xfrm>
        </p:spPr>
        <p:txBody>
          <a:bodyPr>
            <a:normAutofit/>
          </a:bodyPr>
          <a:lstStyle/>
          <a:p>
            <a:pPr marL="0" indent="0">
              <a:buNone/>
            </a:pPr>
            <a:r>
              <a:rPr kumimoji="1" lang="ja-JP" altLang="en-US" sz="2000"/>
              <a:t>・一筆書き計算パズルゲーム</a:t>
            </a:r>
            <a:endParaRPr kumimoji="1" lang="en-US" altLang="ja-JP" sz="2000" dirty="0"/>
          </a:p>
          <a:p>
            <a:pPr marL="0" indent="0">
              <a:buNone/>
            </a:pPr>
            <a:r>
              <a:rPr kumimoji="1" lang="ja-JP" altLang="en-US" sz="2000"/>
              <a:t>・</a:t>
            </a:r>
            <a:r>
              <a:rPr kumimoji="1" lang="en-US" altLang="ja-JP" sz="2000" dirty="0"/>
              <a:t>3×3</a:t>
            </a:r>
            <a:r>
              <a:rPr kumimoji="1" lang="ja-JP" altLang="en-US" sz="2000"/>
              <a:t>の盤面</a:t>
            </a:r>
            <a:endParaRPr kumimoji="1" lang="en-US" altLang="ja-JP" sz="2000" dirty="0"/>
          </a:p>
          <a:p>
            <a:pPr marL="0" indent="0">
              <a:buNone/>
            </a:pPr>
            <a:r>
              <a:rPr lang="ja-JP" altLang="en-US" sz="2000"/>
              <a:t>・</a:t>
            </a:r>
            <a:r>
              <a:rPr lang="en-US" altLang="ja-JP" sz="2000" dirty="0"/>
              <a:t>TARGET</a:t>
            </a:r>
            <a:r>
              <a:rPr lang="ja-JP" altLang="en-US" sz="2000"/>
              <a:t>の値を作り出す</a:t>
            </a:r>
            <a:endParaRPr lang="en-US" altLang="ja-JP" sz="2000" dirty="0"/>
          </a:p>
          <a:p>
            <a:pPr marL="0" indent="0">
              <a:buNone/>
            </a:pPr>
            <a:r>
              <a:rPr lang="ja-JP" altLang="en-US" sz="2000"/>
              <a:t>・</a:t>
            </a:r>
            <a:r>
              <a:rPr lang="en-US" altLang="ja-JP" sz="2000" dirty="0"/>
              <a:t>6×2×4+8</a:t>
            </a:r>
            <a:r>
              <a:rPr lang="ja-JP" altLang="en-US" sz="2000"/>
              <a:t>を計算</a:t>
            </a:r>
            <a:endParaRPr lang="en-US" altLang="ja-JP" sz="2000" dirty="0"/>
          </a:p>
          <a:p>
            <a:pPr marL="0" indent="0">
              <a:buNone/>
            </a:pPr>
            <a:endParaRPr kumimoji="1" lang="ja-JP" altLang="en-US" sz="2000"/>
          </a:p>
          <a:p>
            <a:pPr marL="0" indent="0">
              <a:buNone/>
            </a:pPr>
            <a:endParaRPr kumimoji="1" lang="en-US" altLang="ja-JP" sz="2000" dirty="0"/>
          </a:p>
        </p:txBody>
      </p:sp>
      <p:pic>
        <p:nvPicPr>
          <p:cNvPr id="8" name="図 7" descr="時計, スコアボード, 備え, 小さい が含まれている画像&#10;&#10;AI によって生成されたコンテンツは間違っている可能性があります。">
            <a:extLst>
              <a:ext uri="{FF2B5EF4-FFF2-40B4-BE49-F238E27FC236}">
                <a16:creationId xmlns:a16="http://schemas.microsoft.com/office/drawing/2014/main" id="{2DE0A12F-3520-B59F-2EB1-9F1B39693A69}"/>
              </a:ext>
            </a:extLst>
          </p:cNvPr>
          <p:cNvPicPr>
            <a:picLocks noChangeAspect="1"/>
          </p:cNvPicPr>
          <p:nvPr/>
        </p:nvPicPr>
        <p:blipFill>
          <a:blip r:embed="rId5"/>
          <a:stretch>
            <a:fillRect/>
          </a:stretch>
        </p:blipFill>
        <p:spPr>
          <a:xfrm>
            <a:off x="6096000" y="1370421"/>
            <a:ext cx="5456279" cy="409220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17" name="Group 16">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8"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ja-JP" altLang="en-US"/>
            </a:p>
          </p:txBody>
        </p:sp>
        <p:sp>
          <p:nvSpPr>
            <p:cNvPr id="19"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0"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1"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2"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3"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4"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5"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6"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7"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8"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9"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ja-JP" altLang="en-US"/>
            </a:p>
          </p:txBody>
        </p:sp>
        <p:sp>
          <p:nvSpPr>
            <p:cNvPr id="30"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1"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2"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3"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4"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ja-JP" altLang="en-US"/>
            </a:p>
          </p:txBody>
        </p:sp>
        <p:sp>
          <p:nvSpPr>
            <p:cNvPr id="35"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6"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7"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8"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9"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40"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41"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42"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43"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44"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grpSp>
    </p:spTree>
    <p:extLst>
      <p:ext uri="{BB962C8B-B14F-4D97-AF65-F5344CB8AC3E}">
        <p14:creationId xmlns:p14="http://schemas.microsoft.com/office/powerpoint/2010/main" val="333394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par>
                                <p:cTn id="15" presetID="1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a:extLst>
            <a:ext uri="{FF2B5EF4-FFF2-40B4-BE49-F238E27FC236}">
              <a16:creationId xmlns:a16="http://schemas.microsoft.com/office/drawing/2014/main" id="{0A714DF4-D69E-D1AC-B9A2-026AD8685692}"/>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12"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タイトル 1">
            <a:extLst>
              <a:ext uri="{FF2B5EF4-FFF2-40B4-BE49-F238E27FC236}">
                <a16:creationId xmlns:a16="http://schemas.microsoft.com/office/drawing/2014/main" id="{B89EE4ED-3AE0-B4D2-4F57-FD7114E1974D}"/>
              </a:ext>
            </a:extLst>
          </p:cNvPr>
          <p:cNvSpPr>
            <a:spLocks noGrp="1"/>
          </p:cNvSpPr>
          <p:nvPr>
            <p:ph type="title"/>
          </p:nvPr>
        </p:nvSpPr>
        <p:spPr>
          <a:xfrm>
            <a:off x="1141413" y="618518"/>
            <a:ext cx="4459286" cy="1478570"/>
          </a:xfrm>
        </p:spPr>
        <p:txBody>
          <a:bodyPr>
            <a:normAutofit/>
          </a:bodyPr>
          <a:lstStyle/>
          <a:p>
            <a:r>
              <a:rPr lang="ja-JP" altLang="en-US" sz="3200"/>
              <a:t>研究内容</a:t>
            </a:r>
            <a:endParaRPr kumimoji="1" lang="ja-JP" altLang="en-US" sz="3200"/>
          </a:p>
        </p:txBody>
      </p:sp>
      <p:sp>
        <p:nvSpPr>
          <p:cNvPr id="3" name="コンテンツ プレースホルダー 2">
            <a:extLst>
              <a:ext uri="{FF2B5EF4-FFF2-40B4-BE49-F238E27FC236}">
                <a16:creationId xmlns:a16="http://schemas.microsoft.com/office/drawing/2014/main" id="{3CB30DE5-D886-B809-96FE-E81E864FE8EE}"/>
              </a:ext>
            </a:extLst>
          </p:cNvPr>
          <p:cNvSpPr>
            <a:spLocks noGrp="1"/>
          </p:cNvSpPr>
          <p:nvPr>
            <p:ph idx="1"/>
          </p:nvPr>
        </p:nvSpPr>
        <p:spPr>
          <a:xfrm>
            <a:off x="1141412" y="2249487"/>
            <a:ext cx="4459287" cy="3965046"/>
          </a:xfrm>
        </p:spPr>
        <p:txBody>
          <a:bodyPr>
            <a:normAutofit/>
          </a:bodyPr>
          <a:lstStyle/>
          <a:p>
            <a:pPr marL="0" indent="0">
              <a:buNone/>
            </a:pPr>
            <a:r>
              <a:rPr kumimoji="1" lang="ja-JP" altLang="en-US" sz="2000"/>
              <a:t>・</a:t>
            </a:r>
            <a:r>
              <a:rPr lang="en-US" altLang="ja-JP" sz="2000" dirty="0"/>
              <a:t>EQUALINE</a:t>
            </a:r>
            <a:r>
              <a:rPr lang="ja-JP" altLang="en-US" sz="2000"/>
              <a:t>の出題盤面の作成</a:t>
            </a:r>
            <a:endParaRPr lang="en-US" altLang="ja-JP" sz="2000" dirty="0"/>
          </a:p>
          <a:p>
            <a:pPr marL="0" indent="0">
              <a:buNone/>
            </a:pPr>
            <a:r>
              <a:rPr kumimoji="1" lang="ja-JP" altLang="en-US" sz="2000"/>
              <a:t>・効率よく解を得るプログラムの作成</a:t>
            </a:r>
            <a:endParaRPr kumimoji="1" lang="en-US" altLang="ja-JP" sz="2000" dirty="0"/>
          </a:p>
          <a:p>
            <a:pPr marL="0" indent="0">
              <a:buNone/>
            </a:pPr>
            <a:r>
              <a:rPr lang="ja-JP" altLang="en-US" sz="2000"/>
              <a:t>・</a:t>
            </a:r>
            <a:r>
              <a:rPr lang="en-US" altLang="ja-JP" sz="2000" dirty="0"/>
              <a:t>NP</a:t>
            </a:r>
            <a:r>
              <a:rPr lang="ja-JP" altLang="en-US" sz="2000"/>
              <a:t>完全の証明</a:t>
            </a:r>
            <a:endParaRPr kumimoji="1" lang="ja-JP" altLang="en-US" sz="2000"/>
          </a:p>
          <a:p>
            <a:pPr marL="0" indent="0">
              <a:buNone/>
            </a:pPr>
            <a:endParaRPr kumimoji="1" lang="en-US" altLang="ja-JP" sz="2000" dirty="0"/>
          </a:p>
        </p:txBody>
      </p:sp>
      <p:pic>
        <p:nvPicPr>
          <p:cNvPr id="5" name="図 4" descr="テキスト&#10;&#10;AI によって生成されたコンテンツは間違っている可能性があります。">
            <a:extLst>
              <a:ext uri="{FF2B5EF4-FFF2-40B4-BE49-F238E27FC236}">
                <a16:creationId xmlns:a16="http://schemas.microsoft.com/office/drawing/2014/main" id="{A1CAE6DF-0B44-B871-84A4-737EBDA06743}"/>
              </a:ext>
            </a:extLst>
          </p:cNvPr>
          <p:cNvPicPr>
            <a:picLocks noChangeAspect="1"/>
          </p:cNvPicPr>
          <p:nvPr/>
        </p:nvPicPr>
        <p:blipFill>
          <a:blip r:embed="rId5"/>
          <a:stretch>
            <a:fillRect/>
          </a:stretch>
        </p:blipFill>
        <p:spPr>
          <a:xfrm>
            <a:off x="6096000" y="2120659"/>
            <a:ext cx="5456279" cy="2591732"/>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14" name="Group 13">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5"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ja-JP" altLang="en-US"/>
            </a:p>
          </p:txBody>
        </p:sp>
        <p:sp>
          <p:nvSpPr>
            <p:cNvPr id="16"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17"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18"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19"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0"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1"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2"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3"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4"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5"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6"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ja-JP" altLang="en-US"/>
            </a:p>
          </p:txBody>
        </p:sp>
        <p:sp>
          <p:nvSpPr>
            <p:cNvPr id="27"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8"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29"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0"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1"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ja-JP" altLang="en-US"/>
            </a:p>
          </p:txBody>
        </p:sp>
        <p:sp>
          <p:nvSpPr>
            <p:cNvPr id="32"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3"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4"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5"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6"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7"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8"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39"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40"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sp>
          <p:nvSpPr>
            <p:cNvPr id="41"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ja-JP" altLang="en-US"/>
            </a:p>
          </p:txBody>
        </p:sp>
      </p:grpSp>
    </p:spTree>
    <p:extLst>
      <p:ext uri="{BB962C8B-B14F-4D97-AF65-F5344CB8AC3E}">
        <p14:creationId xmlns:p14="http://schemas.microsoft.com/office/powerpoint/2010/main" val="251323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8D8395-B933-BD9B-14EC-C8163840D624}"/>
              </a:ext>
            </a:extLst>
          </p:cNvPr>
          <p:cNvSpPr>
            <a:spLocks noGrp="1"/>
          </p:cNvSpPr>
          <p:nvPr>
            <p:ph type="title"/>
          </p:nvPr>
        </p:nvSpPr>
        <p:spPr/>
        <p:txBody>
          <a:bodyPr/>
          <a:lstStyle/>
          <a:p>
            <a:r>
              <a:rPr lang="en-US" altLang="ja-JP" dirty="0"/>
              <a:t>EQUALINE</a:t>
            </a:r>
            <a:r>
              <a:rPr lang="ja-JP" altLang="en-US"/>
              <a:t>の難易度</a:t>
            </a:r>
            <a:endParaRPr kumimoji="1" lang="ja-JP" altLang="en-US"/>
          </a:p>
        </p:txBody>
      </p:sp>
      <p:sp>
        <p:nvSpPr>
          <p:cNvPr id="3" name="コンテンツ プレースホルダー 2">
            <a:extLst>
              <a:ext uri="{FF2B5EF4-FFF2-40B4-BE49-F238E27FC236}">
                <a16:creationId xmlns:a16="http://schemas.microsoft.com/office/drawing/2014/main" id="{4D5AC30C-D6BA-A89D-2248-1AA7DD70757D}"/>
              </a:ext>
            </a:extLst>
          </p:cNvPr>
          <p:cNvSpPr>
            <a:spLocks noGrp="1"/>
          </p:cNvSpPr>
          <p:nvPr>
            <p:ph idx="1"/>
          </p:nvPr>
        </p:nvSpPr>
        <p:spPr/>
        <p:txBody>
          <a:bodyPr/>
          <a:lstStyle/>
          <a:p>
            <a:r>
              <a:rPr kumimoji="1" lang="ja-JP" altLang="en-US"/>
              <a:t>難易度は</a:t>
            </a:r>
            <a:r>
              <a:rPr kumimoji="1" lang="en-US" altLang="ja-JP" dirty="0"/>
              <a:t>NP</a:t>
            </a:r>
            <a:r>
              <a:rPr kumimoji="1" lang="ja-JP" altLang="en-US"/>
              <a:t>完全</a:t>
            </a:r>
            <a:endParaRPr kumimoji="1" lang="en-US" altLang="ja-JP" dirty="0"/>
          </a:p>
          <a:p>
            <a:r>
              <a:rPr lang="ja-JP" altLang="en-US"/>
              <a:t>部分和問題の</a:t>
            </a:r>
            <a:r>
              <a:rPr lang="en-US" altLang="ja-JP" dirty="0"/>
              <a:t>NP</a:t>
            </a:r>
            <a:r>
              <a:rPr lang="ja-JP" altLang="en-US"/>
              <a:t>困難性から証明</a:t>
            </a:r>
            <a:endParaRPr lang="en-US" altLang="ja-JP" dirty="0"/>
          </a:p>
          <a:p>
            <a:r>
              <a:rPr kumimoji="1" lang="ja-JP" altLang="en-US"/>
              <a:t>本質的には虱潰しの探索が必要</a:t>
            </a:r>
            <a:endParaRPr kumimoji="1" lang="en-US" altLang="ja-JP" dirty="0"/>
          </a:p>
          <a:p>
            <a:endParaRPr kumimoji="1" lang="ja-JP" altLang="en-US"/>
          </a:p>
        </p:txBody>
      </p:sp>
      <p:graphicFrame>
        <p:nvGraphicFramePr>
          <p:cNvPr id="4" name="表 3">
            <a:extLst>
              <a:ext uri="{FF2B5EF4-FFF2-40B4-BE49-F238E27FC236}">
                <a16:creationId xmlns:a16="http://schemas.microsoft.com/office/drawing/2014/main" id="{C429D732-974C-0279-25F8-201664429B3F}"/>
              </a:ext>
            </a:extLst>
          </p:cNvPr>
          <p:cNvGraphicFramePr>
            <a:graphicFrameLocks noGrp="1"/>
          </p:cNvGraphicFramePr>
          <p:nvPr>
            <p:extLst>
              <p:ext uri="{D42A27DB-BD31-4B8C-83A1-F6EECF244321}">
                <p14:modId xmlns:p14="http://schemas.microsoft.com/office/powerpoint/2010/main" val="2701544730"/>
              </p:ext>
            </p:extLst>
          </p:nvPr>
        </p:nvGraphicFramePr>
        <p:xfrm>
          <a:off x="3455201" y="5247517"/>
          <a:ext cx="5278420" cy="1121556"/>
        </p:xfrm>
        <a:graphic>
          <a:graphicData uri="http://schemas.openxmlformats.org/drawingml/2006/table">
            <a:tbl>
              <a:tblPr firstRow="1" bandRow="1">
                <a:tableStyleId>{16D9F66E-5EB9-4882-86FB-DCBF35E3C3E4}</a:tableStyleId>
              </a:tblPr>
              <a:tblGrid>
                <a:gridCol w="527842">
                  <a:extLst>
                    <a:ext uri="{9D8B030D-6E8A-4147-A177-3AD203B41FA5}">
                      <a16:colId xmlns:a16="http://schemas.microsoft.com/office/drawing/2014/main" val="1085545105"/>
                    </a:ext>
                  </a:extLst>
                </a:gridCol>
                <a:gridCol w="527842">
                  <a:extLst>
                    <a:ext uri="{9D8B030D-6E8A-4147-A177-3AD203B41FA5}">
                      <a16:colId xmlns:a16="http://schemas.microsoft.com/office/drawing/2014/main" val="1459356386"/>
                    </a:ext>
                  </a:extLst>
                </a:gridCol>
                <a:gridCol w="527842">
                  <a:extLst>
                    <a:ext uri="{9D8B030D-6E8A-4147-A177-3AD203B41FA5}">
                      <a16:colId xmlns:a16="http://schemas.microsoft.com/office/drawing/2014/main" val="3001538914"/>
                    </a:ext>
                  </a:extLst>
                </a:gridCol>
                <a:gridCol w="527842">
                  <a:extLst>
                    <a:ext uri="{9D8B030D-6E8A-4147-A177-3AD203B41FA5}">
                      <a16:colId xmlns:a16="http://schemas.microsoft.com/office/drawing/2014/main" val="1232004362"/>
                    </a:ext>
                  </a:extLst>
                </a:gridCol>
                <a:gridCol w="527842">
                  <a:extLst>
                    <a:ext uri="{9D8B030D-6E8A-4147-A177-3AD203B41FA5}">
                      <a16:colId xmlns:a16="http://schemas.microsoft.com/office/drawing/2014/main" val="2879216292"/>
                    </a:ext>
                  </a:extLst>
                </a:gridCol>
                <a:gridCol w="527842">
                  <a:extLst>
                    <a:ext uri="{9D8B030D-6E8A-4147-A177-3AD203B41FA5}">
                      <a16:colId xmlns:a16="http://schemas.microsoft.com/office/drawing/2014/main" val="404841519"/>
                    </a:ext>
                  </a:extLst>
                </a:gridCol>
                <a:gridCol w="527842">
                  <a:extLst>
                    <a:ext uri="{9D8B030D-6E8A-4147-A177-3AD203B41FA5}">
                      <a16:colId xmlns:a16="http://schemas.microsoft.com/office/drawing/2014/main" val="1962084191"/>
                    </a:ext>
                  </a:extLst>
                </a:gridCol>
                <a:gridCol w="527842">
                  <a:extLst>
                    <a:ext uri="{9D8B030D-6E8A-4147-A177-3AD203B41FA5}">
                      <a16:colId xmlns:a16="http://schemas.microsoft.com/office/drawing/2014/main" val="2707312113"/>
                    </a:ext>
                  </a:extLst>
                </a:gridCol>
                <a:gridCol w="527842">
                  <a:extLst>
                    <a:ext uri="{9D8B030D-6E8A-4147-A177-3AD203B41FA5}">
                      <a16:colId xmlns:a16="http://schemas.microsoft.com/office/drawing/2014/main" val="4066374060"/>
                    </a:ext>
                  </a:extLst>
                </a:gridCol>
                <a:gridCol w="527842">
                  <a:extLst>
                    <a:ext uri="{9D8B030D-6E8A-4147-A177-3AD203B41FA5}">
                      <a16:colId xmlns:a16="http://schemas.microsoft.com/office/drawing/2014/main" val="3882987337"/>
                    </a:ext>
                  </a:extLst>
                </a:gridCol>
              </a:tblGrid>
              <a:tr h="543684">
                <a:tc>
                  <a:txBody>
                    <a:bodyPr/>
                    <a:lstStyle/>
                    <a:p>
                      <a:r>
                        <a:rPr kumimoji="1" lang="en-US" altLang="ja-JP" sz="2800" b="1" dirty="0"/>
                        <a:t>0</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0</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0</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0</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0</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extLst>
                  <a:ext uri="{0D108BD9-81ED-4DB2-BD59-A6C34878D82A}">
                    <a16:rowId xmlns:a16="http://schemas.microsoft.com/office/drawing/2014/main" val="1157764413"/>
                  </a:ext>
                </a:extLst>
              </a:tr>
              <a:tr h="543684">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a</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b</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c</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d</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extLst>
                  <a:ext uri="{0D108BD9-81ED-4DB2-BD59-A6C34878D82A}">
                    <a16:rowId xmlns:a16="http://schemas.microsoft.com/office/drawing/2014/main" val="2199785231"/>
                  </a:ext>
                </a:extLst>
              </a:tr>
            </a:tbl>
          </a:graphicData>
        </a:graphic>
      </p:graphicFrame>
      <p:graphicFrame>
        <p:nvGraphicFramePr>
          <p:cNvPr id="5" name="表 4">
            <a:extLst>
              <a:ext uri="{FF2B5EF4-FFF2-40B4-BE49-F238E27FC236}">
                <a16:creationId xmlns:a16="http://schemas.microsoft.com/office/drawing/2014/main" id="{D0158D28-9C1A-20BE-53DD-D522D2CF2588}"/>
              </a:ext>
            </a:extLst>
          </p:cNvPr>
          <p:cNvGraphicFramePr>
            <a:graphicFrameLocks noGrp="1"/>
          </p:cNvGraphicFramePr>
          <p:nvPr>
            <p:extLst>
              <p:ext uri="{D42A27DB-BD31-4B8C-83A1-F6EECF244321}">
                <p14:modId xmlns:p14="http://schemas.microsoft.com/office/powerpoint/2010/main" val="2527270437"/>
              </p:ext>
            </p:extLst>
          </p:nvPr>
        </p:nvGraphicFramePr>
        <p:xfrm>
          <a:off x="3463190" y="5236807"/>
          <a:ext cx="5278420" cy="1121556"/>
        </p:xfrm>
        <a:graphic>
          <a:graphicData uri="http://schemas.openxmlformats.org/drawingml/2006/table">
            <a:tbl>
              <a:tblPr firstRow="1" bandRow="1">
                <a:tableStyleId>{16D9F66E-5EB9-4882-86FB-DCBF35E3C3E4}</a:tableStyleId>
              </a:tblPr>
              <a:tblGrid>
                <a:gridCol w="527842">
                  <a:extLst>
                    <a:ext uri="{9D8B030D-6E8A-4147-A177-3AD203B41FA5}">
                      <a16:colId xmlns:a16="http://schemas.microsoft.com/office/drawing/2014/main" val="1085545105"/>
                    </a:ext>
                  </a:extLst>
                </a:gridCol>
                <a:gridCol w="527842">
                  <a:extLst>
                    <a:ext uri="{9D8B030D-6E8A-4147-A177-3AD203B41FA5}">
                      <a16:colId xmlns:a16="http://schemas.microsoft.com/office/drawing/2014/main" val="1459356386"/>
                    </a:ext>
                  </a:extLst>
                </a:gridCol>
                <a:gridCol w="527842">
                  <a:extLst>
                    <a:ext uri="{9D8B030D-6E8A-4147-A177-3AD203B41FA5}">
                      <a16:colId xmlns:a16="http://schemas.microsoft.com/office/drawing/2014/main" val="3001538914"/>
                    </a:ext>
                  </a:extLst>
                </a:gridCol>
                <a:gridCol w="527842">
                  <a:extLst>
                    <a:ext uri="{9D8B030D-6E8A-4147-A177-3AD203B41FA5}">
                      <a16:colId xmlns:a16="http://schemas.microsoft.com/office/drawing/2014/main" val="1232004362"/>
                    </a:ext>
                  </a:extLst>
                </a:gridCol>
                <a:gridCol w="527842">
                  <a:extLst>
                    <a:ext uri="{9D8B030D-6E8A-4147-A177-3AD203B41FA5}">
                      <a16:colId xmlns:a16="http://schemas.microsoft.com/office/drawing/2014/main" val="2879216292"/>
                    </a:ext>
                  </a:extLst>
                </a:gridCol>
                <a:gridCol w="527842">
                  <a:extLst>
                    <a:ext uri="{9D8B030D-6E8A-4147-A177-3AD203B41FA5}">
                      <a16:colId xmlns:a16="http://schemas.microsoft.com/office/drawing/2014/main" val="404841519"/>
                    </a:ext>
                  </a:extLst>
                </a:gridCol>
                <a:gridCol w="527842">
                  <a:extLst>
                    <a:ext uri="{9D8B030D-6E8A-4147-A177-3AD203B41FA5}">
                      <a16:colId xmlns:a16="http://schemas.microsoft.com/office/drawing/2014/main" val="1962084191"/>
                    </a:ext>
                  </a:extLst>
                </a:gridCol>
                <a:gridCol w="527842">
                  <a:extLst>
                    <a:ext uri="{9D8B030D-6E8A-4147-A177-3AD203B41FA5}">
                      <a16:colId xmlns:a16="http://schemas.microsoft.com/office/drawing/2014/main" val="2707312113"/>
                    </a:ext>
                  </a:extLst>
                </a:gridCol>
                <a:gridCol w="527842">
                  <a:extLst>
                    <a:ext uri="{9D8B030D-6E8A-4147-A177-3AD203B41FA5}">
                      <a16:colId xmlns:a16="http://schemas.microsoft.com/office/drawing/2014/main" val="4066374060"/>
                    </a:ext>
                  </a:extLst>
                </a:gridCol>
                <a:gridCol w="527842">
                  <a:extLst>
                    <a:ext uri="{9D8B030D-6E8A-4147-A177-3AD203B41FA5}">
                      <a16:colId xmlns:a16="http://schemas.microsoft.com/office/drawing/2014/main" val="3882987337"/>
                    </a:ext>
                  </a:extLst>
                </a:gridCol>
              </a:tblGrid>
              <a:tr h="543684">
                <a:tc>
                  <a:txBody>
                    <a:bodyPr/>
                    <a:lstStyle/>
                    <a:p>
                      <a:r>
                        <a:rPr kumimoji="1" lang="en-US" altLang="ja-JP" sz="2800" b="1" dirty="0"/>
                        <a:t>0</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0</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0</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0</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0</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extLst>
                  <a:ext uri="{0D108BD9-81ED-4DB2-BD59-A6C34878D82A}">
                    <a16:rowId xmlns:a16="http://schemas.microsoft.com/office/drawing/2014/main" val="1157764413"/>
                  </a:ext>
                </a:extLst>
              </a:tr>
              <a:tr h="543684">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1</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7</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4</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2</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extLst>
                  <a:ext uri="{0D108BD9-81ED-4DB2-BD59-A6C34878D82A}">
                    <a16:rowId xmlns:a16="http://schemas.microsoft.com/office/drawing/2014/main" val="2199785231"/>
                  </a:ext>
                </a:extLst>
              </a:tr>
            </a:tbl>
          </a:graphicData>
        </a:graphic>
      </p:graphicFrame>
      <p:sp>
        <p:nvSpPr>
          <p:cNvPr id="6" name="テキスト ボックス 5">
            <a:extLst>
              <a:ext uri="{FF2B5EF4-FFF2-40B4-BE49-F238E27FC236}">
                <a16:creationId xmlns:a16="http://schemas.microsoft.com/office/drawing/2014/main" id="{95A064BB-DD90-39FD-F639-B077E6D5033A}"/>
              </a:ext>
            </a:extLst>
          </p:cNvPr>
          <p:cNvSpPr txBox="1"/>
          <p:nvPr/>
        </p:nvSpPr>
        <p:spPr>
          <a:xfrm>
            <a:off x="9298546" y="6053070"/>
            <a:ext cx="1168910" cy="369332"/>
          </a:xfrm>
          <a:prstGeom prst="rect">
            <a:avLst/>
          </a:prstGeom>
          <a:noFill/>
        </p:spPr>
        <p:txBody>
          <a:bodyPr wrap="none" rtlCol="0">
            <a:spAutoFit/>
          </a:bodyPr>
          <a:lstStyle/>
          <a:p>
            <a:r>
              <a:rPr kumimoji="1" lang="en-US" altLang="ja-JP" dirty="0"/>
              <a:t>k=9</a:t>
            </a:r>
            <a:r>
              <a:rPr kumimoji="1" lang="ja-JP" altLang="en-US"/>
              <a:t>のとき</a:t>
            </a:r>
          </a:p>
        </p:txBody>
      </p:sp>
      <p:graphicFrame>
        <p:nvGraphicFramePr>
          <p:cNvPr id="7" name="表 6">
            <a:extLst>
              <a:ext uri="{FF2B5EF4-FFF2-40B4-BE49-F238E27FC236}">
                <a16:creationId xmlns:a16="http://schemas.microsoft.com/office/drawing/2014/main" id="{C0094691-34B9-200C-136D-812C44B97598}"/>
              </a:ext>
            </a:extLst>
          </p:cNvPr>
          <p:cNvGraphicFramePr>
            <a:graphicFrameLocks noGrp="1"/>
          </p:cNvGraphicFramePr>
          <p:nvPr>
            <p:extLst>
              <p:ext uri="{D42A27DB-BD31-4B8C-83A1-F6EECF244321}">
                <p14:modId xmlns:p14="http://schemas.microsoft.com/office/powerpoint/2010/main" val="2001657007"/>
              </p:ext>
            </p:extLst>
          </p:nvPr>
        </p:nvGraphicFramePr>
        <p:xfrm>
          <a:off x="3463190" y="5247517"/>
          <a:ext cx="5278420" cy="1121556"/>
        </p:xfrm>
        <a:graphic>
          <a:graphicData uri="http://schemas.openxmlformats.org/drawingml/2006/table">
            <a:tbl>
              <a:tblPr firstRow="1" bandRow="1">
                <a:tableStyleId>{16D9F66E-5EB9-4882-86FB-DCBF35E3C3E4}</a:tableStyleId>
              </a:tblPr>
              <a:tblGrid>
                <a:gridCol w="527842">
                  <a:extLst>
                    <a:ext uri="{9D8B030D-6E8A-4147-A177-3AD203B41FA5}">
                      <a16:colId xmlns:a16="http://schemas.microsoft.com/office/drawing/2014/main" val="1085545105"/>
                    </a:ext>
                  </a:extLst>
                </a:gridCol>
                <a:gridCol w="527842">
                  <a:extLst>
                    <a:ext uri="{9D8B030D-6E8A-4147-A177-3AD203B41FA5}">
                      <a16:colId xmlns:a16="http://schemas.microsoft.com/office/drawing/2014/main" val="1459356386"/>
                    </a:ext>
                  </a:extLst>
                </a:gridCol>
                <a:gridCol w="527842">
                  <a:extLst>
                    <a:ext uri="{9D8B030D-6E8A-4147-A177-3AD203B41FA5}">
                      <a16:colId xmlns:a16="http://schemas.microsoft.com/office/drawing/2014/main" val="3001538914"/>
                    </a:ext>
                  </a:extLst>
                </a:gridCol>
                <a:gridCol w="527842">
                  <a:extLst>
                    <a:ext uri="{9D8B030D-6E8A-4147-A177-3AD203B41FA5}">
                      <a16:colId xmlns:a16="http://schemas.microsoft.com/office/drawing/2014/main" val="1232004362"/>
                    </a:ext>
                  </a:extLst>
                </a:gridCol>
                <a:gridCol w="527842">
                  <a:extLst>
                    <a:ext uri="{9D8B030D-6E8A-4147-A177-3AD203B41FA5}">
                      <a16:colId xmlns:a16="http://schemas.microsoft.com/office/drawing/2014/main" val="2879216292"/>
                    </a:ext>
                  </a:extLst>
                </a:gridCol>
                <a:gridCol w="527842">
                  <a:extLst>
                    <a:ext uri="{9D8B030D-6E8A-4147-A177-3AD203B41FA5}">
                      <a16:colId xmlns:a16="http://schemas.microsoft.com/office/drawing/2014/main" val="404841519"/>
                    </a:ext>
                  </a:extLst>
                </a:gridCol>
                <a:gridCol w="527842">
                  <a:extLst>
                    <a:ext uri="{9D8B030D-6E8A-4147-A177-3AD203B41FA5}">
                      <a16:colId xmlns:a16="http://schemas.microsoft.com/office/drawing/2014/main" val="1962084191"/>
                    </a:ext>
                  </a:extLst>
                </a:gridCol>
                <a:gridCol w="527842">
                  <a:extLst>
                    <a:ext uri="{9D8B030D-6E8A-4147-A177-3AD203B41FA5}">
                      <a16:colId xmlns:a16="http://schemas.microsoft.com/office/drawing/2014/main" val="2707312113"/>
                    </a:ext>
                  </a:extLst>
                </a:gridCol>
                <a:gridCol w="527842">
                  <a:extLst>
                    <a:ext uri="{9D8B030D-6E8A-4147-A177-3AD203B41FA5}">
                      <a16:colId xmlns:a16="http://schemas.microsoft.com/office/drawing/2014/main" val="4066374060"/>
                    </a:ext>
                  </a:extLst>
                </a:gridCol>
                <a:gridCol w="527842">
                  <a:extLst>
                    <a:ext uri="{9D8B030D-6E8A-4147-A177-3AD203B41FA5}">
                      <a16:colId xmlns:a16="http://schemas.microsoft.com/office/drawing/2014/main" val="3882987337"/>
                    </a:ext>
                  </a:extLst>
                </a:gridCol>
              </a:tblGrid>
              <a:tr h="543684">
                <a:tc>
                  <a:txBody>
                    <a:bodyPr/>
                    <a:lstStyle/>
                    <a:p>
                      <a:r>
                        <a:rPr kumimoji="1" lang="en-US" altLang="ja-JP" sz="2800" b="1" dirty="0"/>
                        <a:t>0</a:t>
                      </a:r>
                      <a:endParaRPr kumimoji="1" lang="ja-JP" altLang="en-US" sz="2800" b="1"/>
                    </a:p>
                  </a:txBody>
                  <a:tcPr marL="134060" marR="134060" marT="67029" marB="67029">
                    <a:solidFill>
                      <a:srgbClr val="FFFF00"/>
                    </a:solidFill>
                  </a:tcPr>
                </a:tc>
                <a:tc>
                  <a:txBody>
                    <a:bodyPr/>
                    <a:lstStyle/>
                    <a:p>
                      <a:r>
                        <a:rPr kumimoji="1" lang="en-US" altLang="ja-JP" sz="2800" b="1" dirty="0"/>
                        <a:t>+</a:t>
                      </a:r>
                      <a:endParaRPr kumimoji="1" lang="ja-JP" altLang="en-US" sz="2800" b="1"/>
                    </a:p>
                  </a:txBody>
                  <a:tcPr marL="134060" marR="134060" marT="67029" marB="67029">
                    <a:solidFill>
                      <a:srgbClr val="FFFF00"/>
                    </a:solidFill>
                  </a:tcPr>
                </a:tc>
                <a:tc>
                  <a:txBody>
                    <a:bodyPr/>
                    <a:lstStyle/>
                    <a:p>
                      <a:r>
                        <a:rPr kumimoji="1" lang="en-US" altLang="ja-JP" sz="2800" b="1" dirty="0"/>
                        <a:t>0</a:t>
                      </a:r>
                      <a:endParaRPr kumimoji="1" lang="ja-JP" altLang="en-US" sz="2800" b="1"/>
                    </a:p>
                  </a:txBody>
                  <a:tcPr marL="134060" marR="134060" marT="67029" marB="67029">
                    <a:solidFill>
                      <a:srgbClr val="FFFF00"/>
                    </a:solidFill>
                  </a:tcPr>
                </a:tc>
                <a:tc>
                  <a:txBody>
                    <a:bodyPr/>
                    <a:lstStyle/>
                    <a:p>
                      <a:r>
                        <a:rPr kumimoji="1" lang="en-US" altLang="ja-JP" sz="2800" b="1" dirty="0"/>
                        <a:t>+</a:t>
                      </a:r>
                      <a:endParaRPr kumimoji="1" lang="ja-JP" altLang="en-US" sz="2800" b="1"/>
                    </a:p>
                  </a:txBody>
                  <a:tcPr marL="134060" marR="134060" marT="67029" marB="67029">
                    <a:solidFill>
                      <a:srgbClr val="FFFF00"/>
                    </a:solidFill>
                  </a:tcPr>
                </a:tc>
                <a:tc>
                  <a:txBody>
                    <a:bodyPr/>
                    <a:lstStyle/>
                    <a:p>
                      <a:r>
                        <a:rPr kumimoji="1" lang="en-US" altLang="ja-JP" sz="2800" b="1" dirty="0"/>
                        <a:t>0</a:t>
                      </a:r>
                      <a:endParaRPr kumimoji="1" lang="ja-JP" altLang="en-US" sz="2800" b="1"/>
                    </a:p>
                  </a:txBody>
                  <a:tcPr marL="134060" marR="134060" marT="67029" marB="67029">
                    <a:solidFill>
                      <a:srgbClr val="FFFF00"/>
                    </a:solidFill>
                  </a:tcPr>
                </a:tc>
                <a:tc>
                  <a:txBody>
                    <a:bodyPr/>
                    <a:lstStyle/>
                    <a:p>
                      <a:r>
                        <a:rPr kumimoji="1" lang="en-US" altLang="ja-JP" sz="2800" b="1" dirty="0"/>
                        <a:t>+</a:t>
                      </a:r>
                      <a:endParaRPr kumimoji="1" lang="ja-JP" altLang="en-US" sz="2800" b="1"/>
                    </a:p>
                  </a:txBody>
                  <a:tcPr marL="134060" marR="134060" marT="67029" marB="67029">
                    <a:solidFill>
                      <a:srgbClr val="FFFF00"/>
                    </a:solidFill>
                  </a:tcPr>
                </a:tc>
                <a:tc>
                  <a:txBody>
                    <a:bodyPr/>
                    <a:lstStyle/>
                    <a:p>
                      <a:r>
                        <a:rPr kumimoji="1" lang="en-US" altLang="ja-JP" sz="2800" b="1" dirty="0"/>
                        <a:t>0</a:t>
                      </a:r>
                      <a:endParaRPr kumimoji="1" lang="ja-JP" altLang="en-US" sz="2800" b="1"/>
                    </a:p>
                  </a:txBody>
                  <a:tcPr marL="134060" marR="134060" marT="67029" marB="67029">
                    <a:solidFill>
                      <a:srgbClr val="FFFF00"/>
                    </a:solidFill>
                  </a:tcPr>
                </a:tc>
                <a:tc>
                  <a:txBody>
                    <a:bodyPr/>
                    <a:lstStyle/>
                    <a:p>
                      <a:r>
                        <a:rPr kumimoji="1" lang="en-US" altLang="ja-JP" sz="2800" b="1" dirty="0"/>
                        <a:t>+</a:t>
                      </a:r>
                      <a:endParaRPr kumimoji="1" lang="ja-JP" altLang="en-US" sz="2800" b="1"/>
                    </a:p>
                  </a:txBody>
                  <a:tcPr marL="134060" marR="134060" marT="67029" marB="67029">
                    <a:solidFill>
                      <a:srgbClr val="FFFF00"/>
                    </a:solidFill>
                  </a:tcPr>
                </a:tc>
                <a:tc>
                  <a:txBody>
                    <a:bodyPr/>
                    <a:lstStyle/>
                    <a:p>
                      <a:r>
                        <a:rPr kumimoji="1" lang="en-US" altLang="ja-JP" sz="2800" b="1" dirty="0"/>
                        <a:t>0</a:t>
                      </a:r>
                      <a:endParaRPr kumimoji="1" lang="ja-JP" altLang="en-US" sz="2800" b="1"/>
                    </a:p>
                  </a:txBody>
                  <a:tcPr marL="134060" marR="134060" marT="67029" marB="67029">
                    <a:solidFill>
                      <a:srgbClr val="FFFF00"/>
                    </a:solidFill>
                  </a:tcPr>
                </a:tc>
                <a:tc>
                  <a:txBody>
                    <a:bodyPr/>
                    <a:lstStyle/>
                    <a:p>
                      <a:r>
                        <a:rPr kumimoji="1" lang="en-US" altLang="ja-JP" sz="2800" b="1" dirty="0"/>
                        <a:t>…</a:t>
                      </a:r>
                      <a:endParaRPr kumimoji="1" lang="ja-JP" altLang="en-US" sz="2800" b="1"/>
                    </a:p>
                  </a:txBody>
                  <a:tcPr marL="134060" marR="134060" marT="67029" marB="67029">
                    <a:solidFill>
                      <a:srgbClr val="FFFF00"/>
                    </a:solidFill>
                  </a:tcPr>
                </a:tc>
                <a:extLst>
                  <a:ext uri="{0D108BD9-81ED-4DB2-BD59-A6C34878D82A}">
                    <a16:rowId xmlns:a16="http://schemas.microsoft.com/office/drawing/2014/main" val="1157764413"/>
                  </a:ext>
                </a:extLst>
              </a:tr>
              <a:tr h="543684">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1</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solidFill>
                      <a:srgbClr val="FFFF00"/>
                    </a:solidFill>
                  </a:tcPr>
                </a:tc>
                <a:tc>
                  <a:txBody>
                    <a:bodyPr/>
                    <a:lstStyle/>
                    <a:p>
                      <a:r>
                        <a:rPr kumimoji="1" lang="en-US" altLang="ja-JP" sz="2800" b="1" dirty="0"/>
                        <a:t>7</a:t>
                      </a:r>
                      <a:endParaRPr kumimoji="1" lang="ja-JP" altLang="en-US" sz="2800" b="1"/>
                    </a:p>
                  </a:txBody>
                  <a:tcPr marL="134060" marR="134060" marT="67029" marB="67029">
                    <a:solidFill>
                      <a:srgbClr val="FFFF00"/>
                    </a:solidFill>
                  </a:tcPr>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4</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solidFill>
                      <a:srgbClr val="FFFF00"/>
                    </a:solidFill>
                  </a:tcPr>
                </a:tc>
                <a:tc>
                  <a:txBody>
                    <a:bodyPr/>
                    <a:lstStyle/>
                    <a:p>
                      <a:r>
                        <a:rPr kumimoji="1" lang="en-US" altLang="ja-JP" sz="2800" b="1" dirty="0"/>
                        <a:t>2</a:t>
                      </a:r>
                      <a:endParaRPr kumimoji="1" lang="ja-JP" altLang="en-US" sz="2800" b="1"/>
                    </a:p>
                  </a:txBody>
                  <a:tcPr marL="134060" marR="134060" marT="67029" marB="67029">
                    <a:solidFill>
                      <a:srgbClr val="FFFF00"/>
                    </a:solidFill>
                  </a:tcPr>
                </a:tc>
                <a:tc>
                  <a:txBody>
                    <a:bodyPr/>
                    <a:lstStyle/>
                    <a:p>
                      <a:r>
                        <a:rPr kumimoji="1" lang="en-US" altLang="ja-JP" sz="2800" b="1" dirty="0"/>
                        <a:t>+</a:t>
                      </a:r>
                      <a:endParaRPr kumimoji="1" lang="ja-JP" altLang="en-US" sz="2800" b="1"/>
                    </a:p>
                  </a:txBody>
                  <a:tcPr marL="134060" marR="134060" marT="67029" marB="67029"/>
                </a:tc>
                <a:tc>
                  <a:txBody>
                    <a:bodyPr/>
                    <a:lstStyle/>
                    <a:p>
                      <a:r>
                        <a:rPr kumimoji="1" lang="en-US" altLang="ja-JP" sz="2800" b="1" dirty="0"/>
                        <a:t>…</a:t>
                      </a:r>
                      <a:endParaRPr kumimoji="1" lang="ja-JP" altLang="en-US" sz="2800" b="1"/>
                    </a:p>
                  </a:txBody>
                  <a:tcPr marL="134060" marR="134060" marT="67029" marB="67029"/>
                </a:tc>
                <a:extLst>
                  <a:ext uri="{0D108BD9-81ED-4DB2-BD59-A6C34878D82A}">
                    <a16:rowId xmlns:a16="http://schemas.microsoft.com/office/drawing/2014/main" val="2199785231"/>
                  </a:ext>
                </a:extLst>
              </a:tr>
            </a:tbl>
          </a:graphicData>
        </a:graphic>
      </p:graphicFrame>
      <mc:AlternateContent xmlns:mc="http://schemas.openxmlformats.org/markup-compatibility/2006" xmlns:p14="http://schemas.microsoft.com/office/powerpoint/2010/main">
        <mc:Choice Requires="p14">
          <p:contentPart p14:bwMode="auto" r:id="rId3">
            <p14:nvContentPartPr>
              <p14:cNvPr id="70" name="インク 69">
                <a:extLst>
                  <a:ext uri="{FF2B5EF4-FFF2-40B4-BE49-F238E27FC236}">
                    <a16:creationId xmlns:a16="http://schemas.microsoft.com/office/drawing/2014/main" id="{75F20A2E-B233-43B0-6D3D-53054C8408A7}"/>
                  </a:ext>
                </a:extLst>
              </p14:cNvPr>
              <p14:cNvContentPartPr/>
              <p14:nvPr/>
            </p14:nvContentPartPr>
            <p14:xfrm>
              <a:off x="5824668" y="3051755"/>
              <a:ext cx="360" cy="360"/>
            </p14:xfrm>
          </p:contentPart>
        </mc:Choice>
        <mc:Fallback xmlns="">
          <p:pic>
            <p:nvPicPr>
              <p:cNvPr id="70" name="インク 69">
                <a:extLst>
                  <a:ext uri="{FF2B5EF4-FFF2-40B4-BE49-F238E27FC236}">
                    <a16:creationId xmlns:a16="http://schemas.microsoft.com/office/drawing/2014/main" id="{75F20A2E-B233-43B0-6D3D-53054C8408A7}"/>
                  </a:ext>
                </a:extLst>
              </p:cNvPr>
              <p:cNvPicPr/>
              <p:nvPr/>
            </p:nvPicPr>
            <p:blipFill>
              <a:blip r:embed="rId4"/>
              <a:stretch>
                <a:fillRect/>
              </a:stretch>
            </p:blipFill>
            <p:spPr>
              <a:xfrm>
                <a:off x="5809548" y="3036635"/>
                <a:ext cx="30960" cy="30960"/>
              </a:xfrm>
              <a:prstGeom prst="rect">
                <a:avLst/>
              </a:prstGeom>
            </p:spPr>
          </p:pic>
        </mc:Fallback>
      </mc:AlternateContent>
      <p:sp>
        <p:nvSpPr>
          <p:cNvPr id="110" name="フリーフォーム 109">
            <a:extLst>
              <a:ext uri="{FF2B5EF4-FFF2-40B4-BE49-F238E27FC236}">
                <a16:creationId xmlns:a16="http://schemas.microsoft.com/office/drawing/2014/main" id="{E1D73636-8984-49D7-FD42-BEB9D17CB3B4}"/>
              </a:ext>
            </a:extLst>
          </p:cNvPr>
          <p:cNvSpPr/>
          <p:nvPr/>
        </p:nvSpPr>
        <p:spPr>
          <a:xfrm>
            <a:off x="3679902" y="5519854"/>
            <a:ext cx="4828478" cy="613317"/>
          </a:xfrm>
          <a:custGeom>
            <a:avLst/>
            <a:gdLst>
              <a:gd name="connsiteX0" fmla="*/ 0 w 4828478"/>
              <a:gd name="connsiteY0" fmla="*/ 0 h 613317"/>
              <a:gd name="connsiteX1" fmla="*/ 1092820 w 4828478"/>
              <a:gd name="connsiteY1" fmla="*/ 0 h 613317"/>
              <a:gd name="connsiteX2" fmla="*/ 1092820 w 4828478"/>
              <a:gd name="connsiteY2" fmla="*/ 602166 h 613317"/>
              <a:gd name="connsiteX3" fmla="*/ 1605776 w 4828478"/>
              <a:gd name="connsiteY3" fmla="*/ 613317 h 613317"/>
              <a:gd name="connsiteX4" fmla="*/ 1605776 w 4828478"/>
              <a:gd name="connsiteY4" fmla="*/ 22302 h 613317"/>
              <a:gd name="connsiteX5" fmla="*/ 3178098 w 4828478"/>
              <a:gd name="connsiteY5" fmla="*/ 33453 h 613317"/>
              <a:gd name="connsiteX6" fmla="*/ 3178098 w 4828478"/>
              <a:gd name="connsiteY6" fmla="*/ 568712 h 613317"/>
              <a:gd name="connsiteX7" fmla="*/ 3735659 w 4828478"/>
              <a:gd name="connsiteY7" fmla="*/ 591014 h 613317"/>
              <a:gd name="connsiteX8" fmla="*/ 3724508 w 4828478"/>
              <a:gd name="connsiteY8" fmla="*/ 22302 h 613317"/>
              <a:gd name="connsiteX9" fmla="*/ 4828478 w 4828478"/>
              <a:gd name="connsiteY9" fmla="*/ 33453 h 613317"/>
              <a:gd name="connsiteX0" fmla="*/ 0 w 4828478"/>
              <a:gd name="connsiteY0" fmla="*/ 0 h 613317"/>
              <a:gd name="connsiteX1" fmla="*/ 1092820 w 4828478"/>
              <a:gd name="connsiteY1" fmla="*/ 0 h 613317"/>
              <a:gd name="connsiteX2" fmla="*/ 1092820 w 4828478"/>
              <a:gd name="connsiteY2" fmla="*/ 602166 h 613317"/>
              <a:gd name="connsiteX3" fmla="*/ 1605776 w 4828478"/>
              <a:gd name="connsiteY3" fmla="*/ 613317 h 613317"/>
              <a:gd name="connsiteX4" fmla="*/ 1605776 w 4828478"/>
              <a:gd name="connsiteY4" fmla="*/ 22302 h 613317"/>
              <a:gd name="connsiteX5" fmla="*/ 3178098 w 4828478"/>
              <a:gd name="connsiteY5" fmla="*/ 11150 h 613317"/>
              <a:gd name="connsiteX6" fmla="*/ 3178098 w 4828478"/>
              <a:gd name="connsiteY6" fmla="*/ 568712 h 613317"/>
              <a:gd name="connsiteX7" fmla="*/ 3735659 w 4828478"/>
              <a:gd name="connsiteY7" fmla="*/ 591014 h 613317"/>
              <a:gd name="connsiteX8" fmla="*/ 3724508 w 4828478"/>
              <a:gd name="connsiteY8" fmla="*/ 22302 h 613317"/>
              <a:gd name="connsiteX9" fmla="*/ 4828478 w 4828478"/>
              <a:gd name="connsiteY9" fmla="*/ 33453 h 613317"/>
              <a:gd name="connsiteX0" fmla="*/ 0 w 4828478"/>
              <a:gd name="connsiteY0" fmla="*/ 0 h 613317"/>
              <a:gd name="connsiteX1" fmla="*/ 1092820 w 4828478"/>
              <a:gd name="connsiteY1" fmla="*/ 0 h 613317"/>
              <a:gd name="connsiteX2" fmla="*/ 1092820 w 4828478"/>
              <a:gd name="connsiteY2" fmla="*/ 602166 h 613317"/>
              <a:gd name="connsiteX3" fmla="*/ 1605776 w 4828478"/>
              <a:gd name="connsiteY3" fmla="*/ 613317 h 613317"/>
              <a:gd name="connsiteX4" fmla="*/ 1605776 w 4828478"/>
              <a:gd name="connsiteY4" fmla="*/ 22302 h 613317"/>
              <a:gd name="connsiteX5" fmla="*/ 3178098 w 4828478"/>
              <a:gd name="connsiteY5" fmla="*/ 11150 h 613317"/>
              <a:gd name="connsiteX6" fmla="*/ 3178098 w 4828478"/>
              <a:gd name="connsiteY6" fmla="*/ 568712 h 613317"/>
              <a:gd name="connsiteX7" fmla="*/ 3691055 w 4828478"/>
              <a:gd name="connsiteY7" fmla="*/ 591014 h 613317"/>
              <a:gd name="connsiteX8" fmla="*/ 3724508 w 4828478"/>
              <a:gd name="connsiteY8" fmla="*/ 22302 h 613317"/>
              <a:gd name="connsiteX9" fmla="*/ 4828478 w 4828478"/>
              <a:gd name="connsiteY9" fmla="*/ 33453 h 613317"/>
              <a:gd name="connsiteX0" fmla="*/ 0 w 4828478"/>
              <a:gd name="connsiteY0" fmla="*/ 0 h 613317"/>
              <a:gd name="connsiteX1" fmla="*/ 1092820 w 4828478"/>
              <a:gd name="connsiteY1" fmla="*/ 0 h 613317"/>
              <a:gd name="connsiteX2" fmla="*/ 1092820 w 4828478"/>
              <a:gd name="connsiteY2" fmla="*/ 602166 h 613317"/>
              <a:gd name="connsiteX3" fmla="*/ 1605776 w 4828478"/>
              <a:gd name="connsiteY3" fmla="*/ 613317 h 613317"/>
              <a:gd name="connsiteX4" fmla="*/ 1605776 w 4828478"/>
              <a:gd name="connsiteY4" fmla="*/ 22302 h 613317"/>
              <a:gd name="connsiteX5" fmla="*/ 3178098 w 4828478"/>
              <a:gd name="connsiteY5" fmla="*/ 11150 h 613317"/>
              <a:gd name="connsiteX6" fmla="*/ 3178098 w 4828478"/>
              <a:gd name="connsiteY6" fmla="*/ 568712 h 613317"/>
              <a:gd name="connsiteX7" fmla="*/ 3724509 w 4828478"/>
              <a:gd name="connsiteY7" fmla="*/ 579863 h 613317"/>
              <a:gd name="connsiteX8" fmla="*/ 3724508 w 4828478"/>
              <a:gd name="connsiteY8" fmla="*/ 22302 h 613317"/>
              <a:gd name="connsiteX9" fmla="*/ 4828478 w 4828478"/>
              <a:gd name="connsiteY9" fmla="*/ 33453 h 613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28478" h="613317">
                <a:moveTo>
                  <a:pt x="0" y="0"/>
                </a:moveTo>
                <a:lnTo>
                  <a:pt x="1092820" y="0"/>
                </a:lnTo>
                <a:lnTo>
                  <a:pt x="1092820" y="602166"/>
                </a:lnTo>
                <a:lnTo>
                  <a:pt x="1605776" y="613317"/>
                </a:lnTo>
                <a:lnTo>
                  <a:pt x="1605776" y="22302"/>
                </a:lnTo>
                <a:lnTo>
                  <a:pt x="3178098" y="11150"/>
                </a:lnTo>
                <a:lnTo>
                  <a:pt x="3178098" y="568712"/>
                </a:lnTo>
                <a:lnTo>
                  <a:pt x="3724509" y="579863"/>
                </a:lnTo>
                <a:cubicBezTo>
                  <a:pt x="3724509" y="394009"/>
                  <a:pt x="3724508" y="208156"/>
                  <a:pt x="3724508" y="22302"/>
                </a:cubicBezTo>
                <a:lnTo>
                  <a:pt x="4828478" y="33453"/>
                </a:lnTo>
              </a:path>
            </a:pathLst>
          </a:custGeom>
        </p:spPr>
        <p:style>
          <a:lnRef idx="3">
            <a:schemeClr val="accent3"/>
          </a:lnRef>
          <a:fillRef idx="0">
            <a:schemeClr val="accent3"/>
          </a:fillRef>
          <a:effectRef idx="2">
            <a:schemeClr val="accent3"/>
          </a:effectRef>
          <a:fontRef idx="minor">
            <a:schemeClr val="tx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14937944-4285-04EF-8D69-9C9BAE5AB9EA}"/>
              </a:ext>
            </a:extLst>
          </p:cNvPr>
          <p:cNvSpPr txBox="1"/>
          <p:nvPr/>
        </p:nvSpPr>
        <p:spPr>
          <a:xfrm>
            <a:off x="7774090" y="3558679"/>
            <a:ext cx="4217821" cy="923330"/>
          </a:xfrm>
          <a:prstGeom prst="rect">
            <a:avLst/>
          </a:prstGeom>
          <a:noFill/>
        </p:spPr>
        <p:txBody>
          <a:bodyPr wrap="none" rtlCol="0">
            <a:spAutoFit/>
          </a:bodyPr>
          <a:lstStyle/>
          <a:p>
            <a:r>
              <a:rPr kumimoji="1" lang="ja-JP" altLang="en-US"/>
              <a:t>部分和問題：</a:t>
            </a:r>
            <a:endParaRPr kumimoji="1" lang="en-US" altLang="ja-JP" dirty="0"/>
          </a:p>
          <a:p>
            <a:r>
              <a:rPr kumimoji="1" lang="ja-JP" altLang="en-US"/>
              <a:t>集合</a:t>
            </a:r>
            <a:r>
              <a:rPr kumimoji="1" lang="en-US" altLang="ja-JP" dirty="0"/>
              <a:t>{1,7,4,2}</a:t>
            </a:r>
            <a:r>
              <a:rPr kumimoji="1" lang="ja-JP" altLang="en-US"/>
              <a:t>が与えられたとき、</a:t>
            </a:r>
            <a:endParaRPr kumimoji="1" lang="en-US" altLang="ja-JP" dirty="0"/>
          </a:p>
          <a:p>
            <a:r>
              <a:rPr kumimoji="1" lang="ja-JP" altLang="en-US"/>
              <a:t>合計が</a:t>
            </a:r>
            <a:r>
              <a:rPr kumimoji="1" lang="en-US" altLang="ja-JP" dirty="0"/>
              <a:t>9</a:t>
            </a:r>
            <a:r>
              <a:rPr kumimoji="1" lang="ja-JP" altLang="en-US"/>
              <a:t>となる組み合わせがあるかどうか</a:t>
            </a:r>
          </a:p>
        </p:txBody>
      </p:sp>
    </p:spTree>
    <p:extLst>
      <p:ext uri="{BB962C8B-B14F-4D97-AF65-F5344CB8AC3E}">
        <p14:creationId xmlns:p14="http://schemas.microsoft.com/office/powerpoint/2010/main" val="195063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0" grpId="0"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12"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sp>
        <p:nvSpPr>
          <p:cNvPr id="2" name="タイトル 1">
            <a:extLst>
              <a:ext uri="{FF2B5EF4-FFF2-40B4-BE49-F238E27FC236}">
                <a16:creationId xmlns:a16="http://schemas.microsoft.com/office/drawing/2014/main" id="{5E4F0AD2-99F6-DF25-7DD9-7447AD604768}"/>
              </a:ext>
            </a:extLst>
          </p:cNvPr>
          <p:cNvSpPr>
            <a:spLocks noGrp="1"/>
          </p:cNvSpPr>
          <p:nvPr>
            <p:ph type="title"/>
          </p:nvPr>
        </p:nvSpPr>
        <p:spPr>
          <a:xfrm>
            <a:off x="1141413" y="618518"/>
            <a:ext cx="4459286" cy="1478570"/>
          </a:xfrm>
        </p:spPr>
        <p:txBody>
          <a:bodyPr>
            <a:normAutofit/>
          </a:bodyPr>
          <a:lstStyle/>
          <a:p>
            <a:r>
              <a:rPr lang="ja-JP" altLang="en-US" sz="3200"/>
              <a:t>解探索プログラム</a:t>
            </a:r>
            <a:endParaRPr kumimoji="1" lang="ja-JP" altLang="en-US" sz="3200"/>
          </a:p>
        </p:txBody>
      </p:sp>
      <p:sp>
        <p:nvSpPr>
          <p:cNvPr id="3" name="コンテンツ プレースホルダー 2">
            <a:extLst>
              <a:ext uri="{FF2B5EF4-FFF2-40B4-BE49-F238E27FC236}">
                <a16:creationId xmlns:a16="http://schemas.microsoft.com/office/drawing/2014/main" id="{96FEE5A4-F5F4-ABED-F8E3-E6449BB59099}"/>
              </a:ext>
            </a:extLst>
          </p:cNvPr>
          <p:cNvSpPr>
            <a:spLocks noGrp="1"/>
          </p:cNvSpPr>
          <p:nvPr>
            <p:ph idx="1"/>
          </p:nvPr>
        </p:nvSpPr>
        <p:spPr>
          <a:xfrm>
            <a:off x="1141412" y="2249487"/>
            <a:ext cx="4459287" cy="3965046"/>
          </a:xfrm>
        </p:spPr>
        <p:txBody>
          <a:bodyPr>
            <a:normAutofit/>
          </a:bodyPr>
          <a:lstStyle/>
          <a:p>
            <a:r>
              <a:rPr kumimoji="1" lang="en-US" altLang="ja-JP" sz="2000"/>
              <a:t>Brute:</a:t>
            </a:r>
            <a:r>
              <a:rPr kumimoji="1" lang="ja-JP" altLang="en-US" sz="2000"/>
              <a:t>虱潰しに探索</a:t>
            </a:r>
            <a:endParaRPr kumimoji="1" lang="en-US" altLang="ja-JP" sz="2000"/>
          </a:p>
          <a:p>
            <a:r>
              <a:rPr lang="en-US" altLang="ja-JP" sz="2000"/>
              <a:t>Impbrute:</a:t>
            </a:r>
            <a:r>
              <a:rPr lang="ja-JP" altLang="en-US" sz="2000"/>
              <a:t>枝刈りの概念を取り入れた探索</a:t>
            </a:r>
            <a:endParaRPr lang="en-US" altLang="ja-JP" sz="2000"/>
          </a:p>
          <a:p>
            <a:r>
              <a:rPr kumimoji="1" lang="en-US" altLang="ja-JP" sz="2000"/>
              <a:t>Mysolv:</a:t>
            </a:r>
            <a:r>
              <a:rPr kumimoji="1" lang="ja-JP" altLang="en-US" sz="2000"/>
              <a:t>掛け算に注目して探索</a:t>
            </a:r>
            <a:endParaRPr kumimoji="1" lang="en-US" altLang="ja-JP" sz="2000"/>
          </a:p>
          <a:p>
            <a:pPr lvl="1"/>
            <a:r>
              <a:rPr lang="ja-JP" altLang="en-US"/>
              <a:t>掛け算の特性を利用</a:t>
            </a:r>
            <a:endParaRPr kumimoji="1" lang="ja-JP" altLang="en-US"/>
          </a:p>
        </p:txBody>
      </p:sp>
      <p:pic>
        <p:nvPicPr>
          <p:cNvPr id="5" name="図 4" descr="時計, 備え, 小さい, グリーン が含まれている画像&#10;&#10;AI によって生成されたコンテンツは間違っている可能性があります。">
            <a:extLst>
              <a:ext uri="{FF2B5EF4-FFF2-40B4-BE49-F238E27FC236}">
                <a16:creationId xmlns:a16="http://schemas.microsoft.com/office/drawing/2014/main" id="{8EFD4D71-84B3-DEA9-1DD8-7C11C69DCD01}"/>
              </a:ext>
            </a:extLst>
          </p:cNvPr>
          <p:cNvPicPr>
            <a:picLocks noChangeAspect="1"/>
          </p:cNvPicPr>
          <p:nvPr/>
        </p:nvPicPr>
        <p:blipFill>
          <a:blip r:embed="rId5"/>
          <a:stretch>
            <a:fillRect/>
          </a:stretch>
        </p:blipFill>
        <p:spPr>
          <a:xfrm>
            <a:off x="6096000" y="1370421"/>
            <a:ext cx="5456279" cy="409220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14" name="Group 13">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5"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ja-JP" altLang="en-US"/>
            </a:p>
          </p:txBody>
        </p:sp>
        <p:sp>
          <p:nvSpPr>
            <p:cNvPr id="16"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17"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18"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19"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20"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21"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22"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23"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24"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25"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26"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ja-JP" altLang="en-US"/>
            </a:p>
          </p:txBody>
        </p:sp>
        <p:sp>
          <p:nvSpPr>
            <p:cNvPr id="27"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28"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29"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30"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31"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ja-JP" altLang="en-US"/>
            </a:p>
          </p:txBody>
        </p:sp>
        <p:sp>
          <p:nvSpPr>
            <p:cNvPr id="32"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33"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34"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35"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36"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37"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38"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39"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40"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sp>
          <p:nvSpPr>
            <p:cNvPr id="41"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ja-JP" altLang="en-US"/>
            </a:p>
          </p:txBody>
        </p:sp>
      </p:grpSp>
    </p:spTree>
    <p:extLst>
      <p:ext uri="{BB962C8B-B14F-4D97-AF65-F5344CB8AC3E}">
        <p14:creationId xmlns:p14="http://schemas.microsoft.com/office/powerpoint/2010/main" val="64310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F03778-D8EE-0E2C-782E-0E6C747738A4}"/>
              </a:ext>
            </a:extLst>
          </p:cNvPr>
          <p:cNvSpPr>
            <a:spLocks noGrp="1"/>
          </p:cNvSpPr>
          <p:nvPr>
            <p:ph type="title"/>
          </p:nvPr>
        </p:nvSpPr>
        <p:spPr/>
        <p:txBody>
          <a:bodyPr/>
          <a:lstStyle/>
          <a:p>
            <a:r>
              <a:rPr kumimoji="1" lang="ja-JP" altLang="en-US"/>
              <a:t>実験方法</a:t>
            </a:r>
          </a:p>
        </p:txBody>
      </p:sp>
      <p:sp>
        <p:nvSpPr>
          <p:cNvPr id="3" name="コンテンツ プレースホルダー 2">
            <a:extLst>
              <a:ext uri="{FF2B5EF4-FFF2-40B4-BE49-F238E27FC236}">
                <a16:creationId xmlns:a16="http://schemas.microsoft.com/office/drawing/2014/main" id="{95DEDC49-83D5-2165-425E-311DD4A54201}"/>
              </a:ext>
            </a:extLst>
          </p:cNvPr>
          <p:cNvSpPr>
            <a:spLocks noGrp="1"/>
          </p:cNvSpPr>
          <p:nvPr>
            <p:ph idx="1"/>
          </p:nvPr>
        </p:nvSpPr>
        <p:spPr/>
        <p:txBody>
          <a:bodyPr/>
          <a:lstStyle/>
          <a:p>
            <a:r>
              <a:rPr kumimoji="1" lang="ja-JP" altLang="en-US"/>
              <a:t>盤面サイズ</a:t>
            </a:r>
            <a:r>
              <a:rPr kumimoji="1" lang="en-US" altLang="ja-JP" dirty="0"/>
              <a:t>3×3</a:t>
            </a:r>
            <a:r>
              <a:rPr kumimoji="1" lang="ja-JP" altLang="en-US"/>
              <a:t>および</a:t>
            </a:r>
            <a:r>
              <a:rPr lang="en-US" altLang="ja-JP" dirty="0"/>
              <a:t>5</a:t>
            </a:r>
            <a:r>
              <a:rPr kumimoji="1" lang="en-US" altLang="ja-JP" dirty="0"/>
              <a:t>×5</a:t>
            </a:r>
            <a:r>
              <a:rPr kumimoji="1" lang="ja-JP" altLang="en-US"/>
              <a:t>に対して</a:t>
            </a:r>
            <a:r>
              <a:rPr kumimoji="1" lang="en-US" altLang="ja-JP" dirty="0"/>
              <a:t>100</a:t>
            </a:r>
            <a:r>
              <a:rPr lang="ja-JP" altLang="en-US"/>
              <a:t>回試行</a:t>
            </a:r>
            <a:endParaRPr lang="en-US" altLang="ja-JP" dirty="0"/>
          </a:p>
          <a:p>
            <a:r>
              <a:rPr lang="ja-JP" altLang="en-US"/>
              <a:t>ひとつの解を出せば良い</a:t>
            </a:r>
            <a:endParaRPr lang="en-US" altLang="ja-JP" dirty="0"/>
          </a:p>
          <a:p>
            <a:r>
              <a:rPr lang="ja-JP" altLang="en-US"/>
              <a:t>ルートを選択し、そのルートの計算結果と答え合わせした回数を比較</a:t>
            </a:r>
          </a:p>
          <a:p>
            <a:endParaRPr kumimoji="1" lang="ja-JP" altLang="en-US"/>
          </a:p>
        </p:txBody>
      </p:sp>
    </p:spTree>
    <p:extLst>
      <p:ext uri="{BB962C8B-B14F-4D97-AF65-F5344CB8AC3E}">
        <p14:creationId xmlns:p14="http://schemas.microsoft.com/office/powerpoint/2010/main" val="2276110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805A6F-A74B-E173-B66E-2E198DBF1B07}"/>
              </a:ext>
            </a:extLst>
          </p:cNvPr>
          <p:cNvSpPr>
            <a:spLocks noGrp="1"/>
          </p:cNvSpPr>
          <p:nvPr>
            <p:ph type="title"/>
          </p:nvPr>
        </p:nvSpPr>
        <p:spPr/>
        <p:txBody>
          <a:bodyPr/>
          <a:lstStyle/>
          <a:p>
            <a:r>
              <a:rPr kumimoji="1" lang="ja-JP" altLang="en-US"/>
              <a:t>結果</a:t>
            </a:r>
          </a:p>
        </p:txBody>
      </p:sp>
      <p:graphicFrame>
        <p:nvGraphicFramePr>
          <p:cNvPr id="4" name="コンテンツ プレースホルダー 3">
            <a:extLst>
              <a:ext uri="{FF2B5EF4-FFF2-40B4-BE49-F238E27FC236}">
                <a16:creationId xmlns:a16="http://schemas.microsoft.com/office/drawing/2014/main" id="{B8C79E44-5179-0AD2-7D8E-CB4FB614968D}"/>
              </a:ext>
            </a:extLst>
          </p:cNvPr>
          <p:cNvGraphicFramePr>
            <a:graphicFrameLocks noGrp="1"/>
          </p:cNvGraphicFramePr>
          <p:nvPr>
            <p:ph idx="1"/>
            <p:extLst>
              <p:ext uri="{D42A27DB-BD31-4B8C-83A1-F6EECF244321}">
                <p14:modId xmlns:p14="http://schemas.microsoft.com/office/powerpoint/2010/main" val="2861270397"/>
              </p:ext>
            </p:extLst>
          </p:nvPr>
        </p:nvGraphicFramePr>
        <p:xfrm>
          <a:off x="1141413" y="2249488"/>
          <a:ext cx="9906000" cy="3114040"/>
        </p:xfrm>
        <a:graphic>
          <a:graphicData uri="http://schemas.openxmlformats.org/drawingml/2006/table">
            <a:tbl>
              <a:tblPr firstRow="1" bandRow="1">
                <a:tableStyleId>{5C22544A-7EE6-4342-B048-85BDC9FD1C3A}</a:tableStyleId>
              </a:tblPr>
              <a:tblGrid>
                <a:gridCol w="430909">
                  <a:extLst>
                    <a:ext uri="{9D8B030D-6E8A-4147-A177-3AD203B41FA5}">
                      <a16:colId xmlns:a16="http://schemas.microsoft.com/office/drawing/2014/main" val="1753672678"/>
                    </a:ext>
                  </a:extLst>
                </a:gridCol>
                <a:gridCol w="1828800">
                  <a:extLst>
                    <a:ext uri="{9D8B030D-6E8A-4147-A177-3AD203B41FA5}">
                      <a16:colId xmlns:a16="http://schemas.microsoft.com/office/drawing/2014/main" val="726277186"/>
                    </a:ext>
                  </a:extLst>
                </a:gridCol>
                <a:gridCol w="1839951">
                  <a:extLst>
                    <a:ext uri="{9D8B030D-6E8A-4147-A177-3AD203B41FA5}">
                      <a16:colId xmlns:a16="http://schemas.microsoft.com/office/drawing/2014/main" val="1198209362"/>
                    </a:ext>
                  </a:extLst>
                </a:gridCol>
                <a:gridCol w="1940312">
                  <a:extLst>
                    <a:ext uri="{9D8B030D-6E8A-4147-A177-3AD203B41FA5}">
                      <a16:colId xmlns:a16="http://schemas.microsoft.com/office/drawing/2014/main" val="292085348"/>
                    </a:ext>
                  </a:extLst>
                </a:gridCol>
                <a:gridCol w="1895708">
                  <a:extLst>
                    <a:ext uri="{9D8B030D-6E8A-4147-A177-3AD203B41FA5}">
                      <a16:colId xmlns:a16="http://schemas.microsoft.com/office/drawing/2014/main" val="2851722398"/>
                    </a:ext>
                  </a:extLst>
                </a:gridCol>
                <a:gridCol w="1970320">
                  <a:extLst>
                    <a:ext uri="{9D8B030D-6E8A-4147-A177-3AD203B41FA5}">
                      <a16:colId xmlns:a16="http://schemas.microsoft.com/office/drawing/2014/main" val="2908459063"/>
                    </a:ext>
                  </a:extLst>
                </a:gridCol>
              </a:tblGrid>
              <a:tr h="370840">
                <a:tc>
                  <a:txBody>
                    <a:bodyPr/>
                    <a:lstStyle/>
                    <a:p>
                      <a:endParaRPr kumimoji="1" lang="ja-JP" altLang="en-US"/>
                    </a:p>
                  </a:txBody>
                  <a:tcPr/>
                </a:tc>
                <a:tc>
                  <a:txBody>
                    <a:bodyPr/>
                    <a:lstStyle/>
                    <a:p>
                      <a:endParaRPr kumimoji="1" lang="ja-JP" altLang="en-US"/>
                    </a:p>
                  </a:txBody>
                  <a:tcPr/>
                </a:tc>
                <a:tc>
                  <a:txBody>
                    <a:bodyPr/>
                    <a:lstStyle/>
                    <a:p>
                      <a:r>
                        <a:rPr kumimoji="1" lang="ja-JP" altLang="en-US"/>
                        <a:t>平均</a:t>
                      </a:r>
                    </a:p>
                  </a:txBody>
                  <a:tcPr/>
                </a:tc>
                <a:tc>
                  <a:txBody>
                    <a:bodyPr/>
                    <a:lstStyle/>
                    <a:p>
                      <a:r>
                        <a:rPr kumimoji="1" lang="ja-JP" altLang="en-US"/>
                        <a:t>中央値</a:t>
                      </a:r>
                    </a:p>
                  </a:txBody>
                  <a:tcPr/>
                </a:tc>
                <a:tc>
                  <a:txBody>
                    <a:bodyPr/>
                    <a:lstStyle/>
                    <a:p>
                      <a:r>
                        <a:rPr kumimoji="1" lang="ja-JP" altLang="en-US"/>
                        <a:t>標準偏差</a:t>
                      </a:r>
                    </a:p>
                  </a:txBody>
                  <a:tcPr/>
                </a:tc>
                <a:tc>
                  <a:txBody>
                    <a:bodyPr/>
                    <a:lstStyle/>
                    <a:p>
                      <a:r>
                        <a:rPr kumimoji="1" lang="ja-JP" altLang="en-US"/>
                        <a:t>最悪値</a:t>
                      </a:r>
                    </a:p>
                  </a:txBody>
                  <a:tcPr/>
                </a:tc>
                <a:extLst>
                  <a:ext uri="{0D108BD9-81ED-4DB2-BD59-A6C34878D82A}">
                    <a16:rowId xmlns:a16="http://schemas.microsoft.com/office/drawing/2014/main" val="673449924"/>
                  </a:ext>
                </a:extLst>
              </a:tr>
              <a:tr h="370840">
                <a:tc rowSpan="3">
                  <a:txBody>
                    <a:bodyPr/>
                    <a:lstStyle/>
                    <a:p>
                      <a:r>
                        <a:rPr kumimoji="1" lang="en-US" altLang="ja-JP" dirty="0"/>
                        <a:t>3</a:t>
                      </a:r>
                    </a:p>
                    <a:p>
                      <a:r>
                        <a:rPr kumimoji="1" lang="en-US" altLang="ja-JP" dirty="0"/>
                        <a:t>*</a:t>
                      </a:r>
                    </a:p>
                    <a:p>
                      <a:r>
                        <a:rPr kumimoji="1" lang="en-US" altLang="ja-JP" dirty="0"/>
                        <a:t>3</a:t>
                      </a:r>
                      <a:endParaRPr kumimoji="1" lang="ja-JP" altLang="en-US"/>
                    </a:p>
                  </a:txBody>
                  <a:tcPr/>
                </a:tc>
                <a:tc>
                  <a:txBody>
                    <a:bodyPr/>
                    <a:lstStyle/>
                    <a:p>
                      <a:r>
                        <a:rPr kumimoji="1" lang="en-US" altLang="ja-JP" dirty="0"/>
                        <a:t>brute</a:t>
                      </a:r>
                      <a:endParaRPr kumimoji="1" lang="ja-JP" altLang="en-US"/>
                    </a:p>
                  </a:txBody>
                  <a:tcPr/>
                </a:tc>
                <a:tc>
                  <a:txBody>
                    <a:bodyPr/>
                    <a:lstStyle/>
                    <a:p>
                      <a:r>
                        <a:rPr kumimoji="1" lang="en-US" altLang="ja-JP" sz="2400" dirty="0"/>
                        <a:t>75.3</a:t>
                      </a:r>
                      <a:endParaRPr kumimoji="1" lang="ja-JP" altLang="en-US" sz="2400"/>
                    </a:p>
                  </a:txBody>
                  <a:tcPr/>
                </a:tc>
                <a:tc>
                  <a:txBody>
                    <a:bodyPr/>
                    <a:lstStyle/>
                    <a:p>
                      <a:r>
                        <a:rPr kumimoji="1" lang="en-US" altLang="ja-JP" sz="2400" dirty="0"/>
                        <a:t>58</a:t>
                      </a:r>
                      <a:endParaRPr kumimoji="1" lang="ja-JP" altLang="en-US" sz="2400"/>
                    </a:p>
                  </a:txBody>
                  <a:tcPr/>
                </a:tc>
                <a:tc>
                  <a:txBody>
                    <a:bodyPr/>
                    <a:lstStyle/>
                    <a:p>
                      <a:r>
                        <a:rPr kumimoji="1" lang="en-US" altLang="ja-JP" sz="2400" dirty="0"/>
                        <a:t>52.8</a:t>
                      </a:r>
                      <a:endParaRPr kumimoji="1" lang="ja-JP" altLang="en-US" sz="2400"/>
                    </a:p>
                  </a:txBody>
                  <a:tcPr/>
                </a:tc>
                <a:tc>
                  <a:txBody>
                    <a:bodyPr/>
                    <a:lstStyle/>
                    <a:p>
                      <a:r>
                        <a:rPr kumimoji="1" lang="en-US" altLang="ja-JP" sz="2400" dirty="0"/>
                        <a:t>191</a:t>
                      </a:r>
                      <a:endParaRPr kumimoji="1" lang="ja-JP" altLang="en-US" sz="2400"/>
                    </a:p>
                  </a:txBody>
                  <a:tcPr/>
                </a:tc>
                <a:extLst>
                  <a:ext uri="{0D108BD9-81ED-4DB2-BD59-A6C34878D82A}">
                    <a16:rowId xmlns:a16="http://schemas.microsoft.com/office/drawing/2014/main" val="2556269454"/>
                  </a:ext>
                </a:extLst>
              </a:tr>
              <a:tr h="370840">
                <a:tc vMerge="1">
                  <a:txBody>
                    <a:bodyPr/>
                    <a:lstStyle/>
                    <a:p>
                      <a:endParaRPr kumimoji="1" lang="ja-JP" altLang="en-US"/>
                    </a:p>
                  </a:txBody>
                  <a:tcPr/>
                </a:tc>
                <a:tc>
                  <a:txBody>
                    <a:bodyPr/>
                    <a:lstStyle/>
                    <a:p>
                      <a:r>
                        <a:rPr kumimoji="1" lang="en-US" altLang="ja-JP" dirty="0" err="1"/>
                        <a:t>impbrute</a:t>
                      </a:r>
                      <a:endParaRPr kumimoji="1" lang="ja-JP" altLang="en-US"/>
                    </a:p>
                  </a:txBody>
                  <a:tcPr/>
                </a:tc>
                <a:tc>
                  <a:txBody>
                    <a:bodyPr/>
                    <a:lstStyle/>
                    <a:p>
                      <a:r>
                        <a:rPr kumimoji="1" lang="en-US" altLang="ja-JP" sz="2400" dirty="0"/>
                        <a:t>59.4</a:t>
                      </a:r>
                      <a:endParaRPr kumimoji="1" lang="ja-JP" altLang="en-US" sz="2400"/>
                    </a:p>
                  </a:txBody>
                  <a:tcPr/>
                </a:tc>
                <a:tc>
                  <a:txBody>
                    <a:bodyPr/>
                    <a:lstStyle/>
                    <a:p>
                      <a:r>
                        <a:rPr kumimoji="1" lang="en-US" altLang="ja-JP" sz="2400" dirty="0"/>
                        <a:t>45</a:t>
                      </a:r>
                      <a:endParaRPr kumimoji="1" lang="ja-JP" altLang="en-US" sz="2400"/>
                    </a:p>
                  </a:txBody>
                  <a:tcPr/>
                </a:tc>
                <a:tc>
                  <a:txBody>
                    <a:bodyPr/>
                    <a:lstStyle/>
                    <a:p>
                      <a:r>
                        <a:rPr kumimoji="1" lang="en-US" altLang="ja-JP" sz="2400" dirty="0"/>
                        <a:t>42.9</a:t>
                      </a:r>
                      <a:endParaRPr kumimoji="1" lang="ja-JP" altLang="en-US" sz="2400"/>
                    </a:p>
                  </a:txBody>
                  <a:tcPr/>
                </a:tc>
                <a:tc>
                  <a:txBody>
                    <a:bodyPr/>
                    <a:lstStyle/>
                    <a:p>
                      <a:r>
                        <a:rPr kumimoji="1" lang="en-US" altLang="ja-JP" sz="2400" dirty="0"/>
                        <a:t>155</a:t>
                      </a:r>
                      <a:endParaRPr kumimoji="1" lang="ja-JP" altLang="en-US" sz="2400"/>
                    </a:p>
                  </a:txBody>
                  <a:tcPr/>
                </a:tc>
                <a:extLst>
                  <a:ext uri="{0D108BD9-81ED-4DB2-BD59-A6C34878D82A}">
                    <a16:rowId xmlns:a16="http://schemas.microsoft.com/office/drawing/2014/main" val="1868201565"/>
                  </a:ext>
                </a:extLst>
              </a:tr>
              <a:tr h="370840">
                <a:tc vMerge="1">
                  <a:txBody>
                    <a:bodyPr/>
                    <a:lstStyle/>
                    <a:p>
                      <a:endParaRPr kumimoji="1" lang="ja-JP" altLang="en-US"/>
                    </a:p>
                  </a:txBody>
                  <a:tcPr/>
                </a:tc>
                <a:tc>
                  <a:txBody>
                    <a:bodyPr/>
                    <a:lstStyle/>
                    <a:p>
                      <a:r>
                        <a:rPr kumimoji="1" lang="en-US" altLang="ja-JP" dirty="0" err="1"/>
                        <a:t>mysolv</a:t>
                      </a:r>
                      <a:endParaRPr kumimoji="1" lang="ja-JP" altLang="en-US"/>
                    </a:p>
                  </a:txBody>
                  <a:tcPr/>
                </a:tc>
                <a:tc>
                  <a:txBody>
                    <a:bodyPr/>
                    <a:lstStyle/>
                    <a:p>
                      <a:r>
                        <a:rPr kumimoji="1" lang="en-US" altLang="ja-JP" sz="2400" b="1" dirty="0"/>
                        <a:t>30.0</a:t>
                      </a:r>
                      <a:endParaRPr kumimoji="1" lang="ja-JP" altLang="en-US" sz="2400" b="1"/>
                    </a:p>
                  </a:txBody>
                  <a:tcPr>
                    <a:solidFill>
                      <a:srgbClr val="FFFF00"/>
                    </a:solidFill>
                  </a:tcPr>
                </a:tc>
                <a:tc>
                  <a:txBody>
                    <a:bodyPr/>
                    <a:lstStyle/>
                    <a:p>
                      <a:r>
                        <a:rPr kumimoji="1" lang="en-US" altLang="ja-JP" sz="2400" b="1" dirty="0"/>
                        <a:t>15</a:t>
                      </a:r>
                      <a:endParaRPr kumimoji="1" lang="ja-JP" altLang="en-US" sz="2400" b="1"/>
                    </a:p>
                  </a:txBody>
                  <a:tcPr>
                    <a:solidFill>
                      <a:srgbClr val="FFFF00"/>
                    </a:solidFill>
                  </a:tcPr>
                </a:tc>
                <a:tc>
                  <a:txBody>
                    <a:bodyPr/>
                    <a:lstStyle/>
                    <a:p>
                      <a:r>
                        <a:rPr kumimoji="1" lang="en-US" altLang="ja-JP" sz="2400" dirty="0"/>
                        <a:t>35.4</a:t>
                      </a:r>
                      <a:endParaRPr kumimoji="1" lang="ja-JP" altLang="en-US" sz="2400"/>
                    </a:p>
                  </a:txBody>
                  <a:tcPr/>
                </a:tc>
                <a:tc>
                  <a:txBody>
                    <a:bodyPr/>
                    <a:lstStyle/>
                    <a:p>
                      <a:r>
                        <a:rPr kumimoji="1" lang="en-US" altLang="ja-JP" sz="2400" b="1" dirty="0"/>
                        <a:t>150</a:t>
                      </a:r>
                      <a:endParaRPr kumimoji="1" lang="ja-JP" altLang="en-US" sz="2400" b="1"/>
                    </a:p>
                  </a:txBody>
                  <a:tcPr>
                    <a:solidFill>
                      <a:srgbClr val="FFFF00"/>
                    </a:solidFill>
                  </a:tcPr>
                </a:tc>
                <a:extLst>
                  <a:ext uri="{0D108BD9-81ED-4DB2-BD59-A6C34878D82A}">
                    <a16:rowId xmlns:a16="http://schemas.microsoft.com/office/drawing/2014/main" val="1999123816"/>
                  </a:ext>
                </a:extLst>
              </a:tr>
              <a:tr h="370840">
                <a:tc rowSpan="3">
                  <a:txBody>
                    <a:bodyPr/>
                    <a:lstStyle/>
                    <a:p>
                      <a:r>
                        <a:rPr kumimoji="1" lang="en-US" altLang="ja-JP" dirty="0"/>
                        <a:t>5</a:t>
                      </a:r>
                    </a:p>
                    <a:p>
                      <a:r>
                        <a:rPr kumimoji="1" lang="en-US" altLang="ja-JP" dirty="0"/>
                        <a:t>*</a:t>
                      </a:r>
                    </a:p>
                    <a:p>
                      <a:r>
                        <a:rPr kumimoji="1" lang="en-US" altLang="ja-JP" dirty="0"/>
                        <a:t>5</a:t>
                      </a:r>
                      <a:endParaRPr kumimoji="1" lang="ja-JP" altLang="en-US"/>
                    </a:p>
                  </a:txBody>
                  <a:tcPr/>
                </a:tc>
                <a:tc>
                  <a:txBody>
                    <a:bodyPr/>
                    <a:lstStyle/>
                    <a:p>
                      <a:r>
                        <a:rPr kumimoji="1" lang="en-US" altLang="ja-JP" dirty="0"/>
                        <a:t>brute</a:t>
                      </a:r>
                      <a:endParaRPr kumimoji="1" lang="ja-JP" altLang="en-US"/>
                    </a:p>
                  </a:txBody>
                  <a:tcPr/>
                </a:tc>
                <a:tc>
                  <a:txBody>
                    <a:bodyPr/>
                    <a:lstStyle/>
                    <a:p>
                      <a:r>
                        <a:rPr kumimoji="1" lang="en-US" altLang="ja-JP" sz="2400" dirty="0"/>
                        <a:t>396.1</a:t>
                      </a:r>
                      <a:endParaRPr kumimoji="1" lang="ja-JP" altLang="en-US" sz="2400"/>
                    </a:p>
                  </a:txBody>
                  <a:tcPr/>
                </a:tc>
                <a:tc>
                  <a:txBody>
                    <a:bodyPr/>
                    <a:lstStyle/>
                    <a:p>
                      <a:r>
                        <a:rPr kumimoji="1" lang="en-US" altLang="ja-JP" sz="2400" dirty="0"/>
                        <a:t>160.5</a:t>
                      </a:r>
                      <a:endParaRPr kumimoji="1" lang="ja-JP" altLang="en-US" sz="2400"/>
                    </a:p>
                  </a:txBody>
                  <a:tcPr/>
                </a:tc>
                <a:tc>
                  <a:txBody>
                    <a:bodyPr/>
                    <a:lstStyle/>
                    <a:p>
                      <a:r>
                        <a:rPr kumimoji="1" lang="en-US" altLang="ja-JP" sz="2400" dirty="0"/>
                        <a:t>660.2</a:t>
                      </a:r>
                      <a:endParaRPr kumimoji="1" lang="ja-JP" altLang="en-US" sz="2400"/>
                    </a:p>
                  </a:txBody>
                  <a:tcPr/>
                </a:tc>
                <a:tc>
                  <a:txBody>
                    <a:bodyPr/>
                    <a:lstStyle/>
                    <a:p>
                      <a:r>
                        <a:rPr kumimoji="1" lang="en-US" altLang="ja-JP" sz="2400" b="1" dirty="0"/>
                        <a:t>3947</a:t>
                      </a:r>
                      <a:endParaRPr kumimoji="1" lang="ja-JP" altLang="en-US" sz="2400" b="1"/>
                    </a:p>
                  </a:txBody>
                  <a:tcPr>
                    <a:solidFill>
                      <a:srgbClr val="FFFF00"/>
                    </a:solidFill>
                  </a:tcPr>
                </a:tc>
                <a:extLst>
                  <a:ext uri="{0D108BD9-81ED-4DB2-BD59-A6C34878D82A}">
                    <a16:rowId xmlns:a16="http://schemas.microsoft.com/office/drawing/2014/main" val="1665256435"/>
                  </a:ext>
                </a:extLst>
              </a:tr>
              <a:tr h="370840">
                <a:tc vMerge="1">
                  <a:txBody>
                    <a:bodyPr/>
                    <a:lstStyle/>
                    <a:p>
                      <a:endParaRPr kumimoji="1" lang="ja-JP" altLang="en-US"/>
                    </a:p>
                  </a:txBody>
                  <a:tcPr/>
                </a:tc>
                <a:tc>
                  <a:txBody>
                    <a:bodyPr/>
                    <a:lstStyle/>
                    <a:p>
                      <a:r>
                        <a:rPr kumimoji="1" lang="en-US" altLang="ja-JP" dirty="0" err="1"/>
                        <a:t>impbrute</a:t>
                      </a:r>
                      <a:endParaRPr kumimoji="1" lang="ja-JP" altLang="en-US"/>
                    </a:p>
                  </a:txBody>
                  <a:tcPr/>
                </a:tc>
                <a:tc>
                  <a:txBody>
                    <a:bodyPr/>
                    <a:lstStyle/>
                    <a:p>
                      <a:r>
                        <a:rPr kumimoji="1" lang="en-US" altLang="ja-JP" sz="2400" b="1" dirty="0"/>
                        <a:t>387.8</a:t>
                      </a:r>
                      <a:endParaRPr kumimoji="1" lang="ja-JP" altLang="en-US" sz="2400" b="1"/>
                    </a:p>
                  </a:txBody>
                  <a:tcPr>
                    <a:solidFill>
                      <a:srgbClr val="FFFF00"/>
                    </a:solidFill>
                  </a:tcPr>
                </a:tc>
                <a:tc>
                  <a:txBody>
                    <a:bodyPr/>
                    <a:lstStyle/>
                    <a:p>
                      <a:r>
                        <a:rPr kumimoji="1" lang="en-US" altLang="ja-JP" sz="2400" dirty="0"/>
                        <a:t>139</a:t>
                      </a:r>
                      <a:endParaRPr kumimoji="1" lang="ja-JP" altLang="en-US" sz="2400"/>
                    </a:p>
                  </a:txBody>
                  <a:tcPr/>
                </a:tc>
                <a:tc>
                  <a:txBody>
                    <a:bodyPr/>
                    <a:lstStyle/>
                    <a:p>
                      <a:r>
                        <a:rPr kumimoji="1" lang="en-US" altLang="ja-JP" sz="2400" dirty="0"/>
                        <a:t>852.7</a:t>
                      </a:r>
                      <a:endParaRPr kumimoji="1" lang="ja-JP" altLang="en-US" sz="2400"/>
                    </a:p>
                  </a:txBody>
                  <a:tcPr/>
                </a:tc>
                <a:tc>
                  <a:txBody>
                    <a:bodyPr/>
                    <a:lstStyle/>
                    <a:p>
                      <a:r>
                        <a:rPr kumimoji="1" lang="en-US" altLang="ja-JP" sz="2400" dirty="0"/>
                        <a:t>7617</a:t>
                      </a:r>
                      <a:endParaRPr kumimoji="1" lang="ja-JP" altLang="en-US" sz="2400"/>
                    </a:p>
                  </a:txBody>
                  <a:tcPr/>
                </a:tc>
                <a:extLst>
                  <a:ext uri="{0D108BD9-81ED-4DB2-BD59-A6C34878D82A}">
                    <a16:rowId xmlns:a16="http://schemas.microsoft.com/office/drawing/2014/main" val="4151226543"/>
                  </a:ext>
                </a:extLst>
              </a:tr>
              <a:tr h="370840">
                <a:tc vMerge="1">
                  <a:txBody>
                    <a:bodyPr/>
                    <a:lstStyle/>
                    <a:p>
                      <a:endParaRPr kumimoji="1" lang="ja-JP" altLang="en-US"/>
                    </a:p>
                  </a:txBody>
                  <a:tcPr/>
                </a:tc>
                <a:tc>
                  <a:txBody>
                    <a:bodyPr/>
                    <a:lstStyle/>
                    <a:p>
                      <a:r>
                        <a:rPr kumimoji="1" lang="en-US" altLang="ja-JP" dirty="0" err="1"/>
                        <a:t>mysolv</a:t>
                      </a:r>
                      <a:endParaRPr kumimoji="1" lang="ja-JP" altLang="en-US"/>
                    </a:p>
                  </a:txBody>
                  <a:tcPr/>
                </a:tc>
                <a:tc>
                  <a:txBody>
                    <a:bodyPr/>
                    <a:lstStyle/>
                    <a:p>
                      <a:r>
                        <a:rPr kumimoji="1" lang="en-US" altLang="ja-JP" sz="2400" dirty="0"/>
                        <a:t>2046</a:t>
                      </a:r>
                      <a:endParaRPr kumimoji="1" lang="ja-JP" altLang="en-US" sz="2400"/>
                    </a:p>
                  </a:txBody>
                  <a:tcPr/>
                </a:tc>
                <a:tc>
                  <a:txBody>
                    <a:bodyPr/>
                    <a:lstStyle/>
                    <a:p>
                      <a:r>
                        <a:rPr kumimoji="1" lang="en-US" altLang="ja-JP" sz="2400" b="1" dirty="0"/>
                        <a:t>53</a:t>
                      </a:r>
                      <a:endParaRPr kumimoji="1" lang="ja-JP" altLang="en-US" sz="2400" b="1"/>
                    </a:p>
                  </a:txBody>
                  <a:tcPr>
                    <a:solidFill>
                      <a:srgbClr val="FFFF00"/>
                    </a:solidFill>
                  </a:tcPr>
                </a:tc>
                <a:tc>
                  <a:txBody>
                    <a:bodyPr/>
                    <a:lstStyle/>
                    <a:p>
                      <a:r>
                        <a:rPr kumimoji="1" lang="en-US" altLang="ja-JP" sz="2400" dirty="0"/>
                        <a:t>4499.5</a:t>
                      </a:r>
                      <a:endParaRPr kumimoji="1" lang="ja-JP" altLang="en-US" sz="2400"/>
                    </a:p>
                  </a:txBody>
                  <a:tcPr/>
                </a:tc>
                <a:tc>
                  <a:txBody>
                    <a:bodyPr/>
                    <a:lstStyle/>
                    <a:p>
                      <a:r>
                        <a:rPr kumimoji="1" lang="en-US" altLang="ja-JP" sz="2400" dirty="0"/>
                        <a:t>21625</a:t>
                      </a:r>
                      <a:endParaRPr kumimoji="1" lang="ja-JP" altLang="en-US" sz="2400"/>
                    </a:p>
                  </a:txBody>
                  <a:tcPr/>
                </a:tc>
                <a:extLst>
                  <a:ext uri="{0D108BD9-81ED-4DB2-BD59-A6C34878D82A}">
                    <a16:rowId xmlns:a16="http://schemas.microsoft.com/office/drawing/2014/main" val="2864438926"/>
                  </a:ext>
                </a:extLst>
              </a:tr>
            </a:tbl>
          </a:graphicData>
        </a:graphic>
      </p:graphicFrame>
    </p:spTree>
    <p:extLst>
      <p:ext uri="{BB962C8B-B14F-4D97-AF65-F5344CB8AC3E}">
        <p14:creationId xmlns:p14="http://schemas.microsoft.com/office/powerpoint/2010/main" val="78406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068C02-82DB-55F8-6C33-61CA22D82531}"/>
              </a:ext>
            </a:extLst>
          </p:cNvPr>
          <p:cNvSpPr>
            <a:spLocks noGrp="1"/>
          </p:cNvSpPr>
          <p:nvPr>
            <p:ph type="title"/>
          </p:nvPr>
        </p:nvSpPr>
        <p:spPr/>
        <p:txBody>
          <a:bodyPr/>
          <a:lstStyle/>
          <a:p>
            <a:r>
              <a:rPr kumimoji="1" lang="ja-JP" altLang="en-US"/>
              <a:t>考察</a:t>
            </a:r>
          </a:p>
        </p:txBody>
      </p:sp>
      <p:sp>
        <p:nvSpPr>
          <p:cNvPr id="3" name="コンテンツ プレースホルダー 2">
            <a:extLst>
              <a:ext uri="{FF2B5EF4-FFF2-40B4-BE49-F238E27FC236}">
                <a16:creationId xmlns:a16="http://schemas.microsoft.com/office/drawing/2014/main" id="{0F5D64FE-DC3B-344A-F38A-367F186FBFA6}"/>
              </a:ext>
            </a:extLst>
          </p:cNvPr>
          <p:cNvSpPr>
            <a:spLocks noGrp="1"/>
          </p:cNvSpPr>
          <p:nvPr>
            <p:ph idx="1"/>
          </p:nvPr>
        </p:nvSpPr>
        <p:spPr/>
        <p:txBody>
          <a:bodyPr/>
          <a:lstStyle/>
          <a:p>
            <a:r>
              <a:rPr kumimoji="1" lang="en-US" altLang="ja-JP" dirty="0"/>
              <a:t>3×3</a:t>
            </a:r>
            <a:r>
              <a:rPr lang="ja-JP" altLang="en-US"/>
              <a:t>での結果について</a:t>
            </a:r>
            <a:endParaRPr kumimoji="1" lang="en-US" altLang="ja-JP" dirty="0"/>
          </a:p>
          <a:p>
            <a:r>
              <a:rPr lang="en-US" altLang="ja-JP" dirty="0"/>
              <a:t>5</a:t>
            </a:r>
            <a:r>
              <a:rPr kumimoji="1" lang="en-US" altLang="ja-JP" dirty="0"/>
              <a:t>×5</a:t>
            </a:r>
            <a:r>
              <a:rPr kumimoji="1" lang="ja-JP" altLang="en-US"/>
              <a:t>にて</a:t>
            </a:r>
            <a:r>
              <a:rPr kumimoji="1" lang="en-US" altLang="ja-JP" dirty="0" err="1"/>
              <a:t>mysolv</a:t>
            </a:r>
            <a:r>
              <a:rPr kumimoji="1" lang="ja-JP" altLang="en-US"/>
              <a:t>が悪い値をとった理由</a:t>
            </a:r>
            <a:endParaRPr lang="en-US" altLang="ja-JP" dirty="0"/>
          </a:p>
          <a:p>
            <a:pPr lvl="1"/>
            <a:r>
              <a:rPr kumimoji="1" lang="ja-JP" altLang="en-US"/>
              <a:t>掛け算の優先探索</a:t>
            </a:r>
            <a:endParaRPr kumimoji="1" lang="en-US" altLang="ja-JP" dirty="0"/>
          </a:p>
          <a:p>
            <a:r>
              <a:rPr lang="en-US" altLang="ja-JP" dirty="0"/>
              <a:t>5</a:t>
            </a:r>
            <a:r>
              <a:rPr kumimoji="1" lang="en-US" altLang="ja-JP" dirty="0"/>
              <a:t>×5</a:t>
            </a:r>
            <a:r>
              <a:rPr kumimoji="1" lang="ja-JP" altLang="en-US"/>
              <a:t>にて</a:t>
            </a:r>
            <a:r>
              <a:rPr kumimoji="1" lang="en-US" altLang="ja-JP" dirty="0" err="1"/>
              <a:t>impbrute</a:t>
            </a:r>
            <a:r>
              <a:rPr kumimoji="1" lang="ja-JP" altLang="en-US"/>
              <a:t>が</a:t>
            </a:r>
            <a:r>
              <a:rPr kumimoji="1" lang="en-US" altLang="ja-JP" dirty="0"/>
              <a:t>brute</a:t>
            </a:r>
            <a:r>
              <a:rPr kumimoji="1" lang="ja-JP" altLang="en-US"/>
              <a:t>と同じような値をとった理由</a:t>
            </a:r>
            <a:endParaRPr kumimoji="1" lang="en-US" altLang="ja-JP" dirty="0"/>
          </a:p>
          <a:p>
            <a:pPr lvl="1"/>
            <a:r>
              <a:rPr lang="ja-JP" altLang="en-US"/>
              <a:t>試行回数の少なさ</a:t>
            </a:r>
            <a:endParaRPr lang="en-US" altLang="ja-JP" dirty="0"/>
          </a:p>
          <a:p>
            <a:endParaRPr kumimoji="1" lang="en-US" altLang="ja-JP" dirty="0"/>
          </a:p>
        </p:txBody>
      </p:sp>
      <p:graphicFrame>
        <p:nvGraphicFramePr>
          <p:cNvPr id="6" name="コンテンツ プレースホルダー 3">
            <a:extLst>
              <a:ext uri="{FF2B5EF4-FFF2-40B4-BE49-F238E27FC236}">
                <a16:creationId xmlns:a16="http://schemas.microsoft.com/office/drawing/2014/main" id="{067F00B0-BC32-0881-8F44-DDDDE368BCF0}"/>
              </a:ext>
            </a:extLst>
          </p:cNvPr>
          <p:cNvGraphicFramePr>
            <a:graphicFrameLocks/>
          </p:cNvGraphicFramePr>
          <p:nvPr>
            <p:extLst>
              <p:ext uri="{D42A27DB-BD31-4B8C-83A1-F6EECF244321}">
                <p14:modId xmlns:p14="http://schemas.microsoft.com/office/powerpoint/2010/main" val="2760913724"/>
              </p:ext>
            </p:extLst>
          </p:nvPr>
        </p:nvGraphicFramePr>
        <p:xfrm>
          <a:off x="2575932" y="4971171"/>
          <a:ext cx="7200240" cy="1886829"/>
        </p:xfrm>
        <a:graphic>
          <a:graphicData uri="http://schemas.openxmlformats.org/drawingml/2006/table">
            <a:tbl>
              <a:tblPr firstRow="1" bandRow="1">
                <a:tableStyleId>{5C22544A-7EE6-4342-B048-85BDC9FD1C3A}</a:tableStyleId>
              </a:tblPr>
              <a:tblGrid>
                <a:gridCol w="313209">
                  <a:extLst>
                    <a:ext uri="{9D8B030D-6E8A-4147-A177-3AD203B41FA5}">
                      <a16:colId xmlns:a16="http://schemas.microsoft.com/office/drawing/2014/main" val="1753672678"/>
                    </a:ext>
                  </a:extLst>
                </a:gridCol>
                <a:gridCol w="1329275">
                  <a:extLst>
                    <a:ext uri="{9D8B030D-6E8A-4147-A177-3AD203B41FA5}">
                      <a16:colId xmlns:a16="http://schemas.microsoft.com/office/drawing/2014/main" val="726277186"/>
                    </a:ext>
                  </a:extLst>
                </a:gridCol>
                <a:gridCol w="1337380">
                  <a:extLst>
                    <a:ext uri="{9D8B030D-6E8A-4147-A177-3AD203B41FA5}">
                      <a16:colId xmlns:a16="http://schemas.microsoft.com/office/drawing/2014/main" val="1198209362"/>
                    </a:ext>
                  </a:extLst>
                </a:gridCol>
                <a:gridCol w="1410328">
                  <a:extLst>
                    <a:ext uri="{9D8B030D-6E8A-4147-A177-3AD203B41FA5}">
                      <a16:colId xmlns:a16="http://schemas.microsoft.com/office/drawing/2014/main" val="292085348"/>
                    </a:ext>
                  </a:extLst>
                </a:gridCol>
                <a:gridCol w="1377908">
                  <a:extLst>
                    <a:ext uri="{9D8B030D-6E8A-4147-A177-3AD203B41FA5}">
                      <a16:colId xmlns:a16="http://schemas.microsoft.com/office/drawing/2014/main" val="2851722398"/>
                    </a:ext>
                  </a:extLst>
                </a:gridCol>
                <a:gridCol w="1432140">
                  <a:extLst>
                    <a:ext uri="{9D8B030D-6E8A-4147-A177-3AD203B41FA5}">
                      <a16:colId xmlns:a16="http://schemas.microsoft.com/office/drawing/2014/main" val="2908459063"/>
                    </a:ext>
                  </a:extLst>
                </a:gridCol>
              </a:tblGrid>
              <a:tr h="269547">
                <a:tc>
                  <a:txBody>
                    <a:bodyPr/>
                    <a:lstStyle/>
                    <a:p>
                      <a:endParaRPr kumimoji="1" lang="ja-JP" altLang="en-US" sz="1300"/>
                    </a:p>
                  </a:txBody>
                  <a:tcPr marL="66464" marR="66464" marT="33232" marB="33232"/>
                </a:tc>
                <a:tc>
                  <a:txBody>
                    <a:bodyPr/>
                    <a:lstStyle/>
                    <a:p>
                      <a:endParaRPr kumimoji="1" lang="ja-JP" altLang="en-US" sz="1300"/>
                    </a:p>
                  </a:txBody>
                  <a:tcPr marL="66464" marR="66464" marT="33232" marB="33232"/>
                </a:tc>
                <a:tc>
                  <a:txBody>
                    <a:bodyPr/>
                    <a:lstStyle/>
                    <a:p>
                      <a:r>
                        <a:rPr kumimoji="1" lang="ja-JP" altLang="en-US" sz="1300"/>
                        <a:t>平均</a:t>
                      </a:r>
                    </a:p>
                  </a:txBody>
                  <a:tcPr marL="66464" marR="66464" marT="33232" marB="33232"/>
                </a:tc>
                <a:tc>
                  <a:txBody>
                    <a:bodyPr/>
                    <a:lstStyle/>
                    <a:p>
                      <a:r>
                        <a:rPr kumimoji="1" lang="ja-JP" altLang="en-US" sz="1300"/>
                        <a:t>中央値</a:t>
                      </a:r>
                    </a:p>
                  </a:txBody>
                  <a:tcPr marL="66464" marR="66464" marT="33232" marB="33232"/>
                </a:tc>
                <a:tc>
                  <a:txBody>
                    <a:bodyPr/>
                    <a:lstStyle/>
                    <a:p>
                      <a:r>
                        <a:rPr kumimoji="1" lang="ja-JP" altLang="en-US" sz="1300"/>
                        <a:t>標準偏差</a:t>
                      </a:r>
                    </a:p>
                  </a:txBody>
                  <a:tcPr marL="66464" marR="66464" marT="33232" marB="33232"/>
                </a:tc>
                <a:tc>
                  <a:txBody>
                    <a:bodyPr/>
                    <a:lstStyle/>
                    <a:p>
                      <a:r>
                        <a:rPr kumimoji="1" lang="ja-JP" altLang="en-US" sz="1300"/>
                        <a:t>最悪値</a:t>
                      </a:r>
                    </a:p>
                  </a:txBody>
                  <a:tcPr marL="66464" marR="66464" marT="33232" marB="33232"/>
                </a:tc>
                <a:extLst>
                  <a:ext uri="{0D108BD9-81ED-4DB2-BD59-A6C34878D82A}">
                    <a16:rowId xmlns:a16="http://schemas.microsoft.com/office/drawing/2014/main" val="673449924"/>
                  </a:ext>
                </a:extLst>
              </a:tr>
              <a:tr h="269547">
                <a:tc rowSpan="3">
                  <a:txBody>
                    <a:bodyPr/>
                    <a:lstStyle/>
                    <a:p>
                      <a:r>
                        <a:rPr kumimoji="1" lang="en-US" altLang="ja-JP" sz="1300" dirty="0"/>
                        <a:t>3</a:t>
                      </a:r>
                    </a:p>
                    <a:p>
                      <a:r>
                        <a:rPr kumimoji="1" lang="en-US" altLang="ja-JP" sz="1300" dirty="0"/>
                        <a:t>*</a:t>
                      </a:r>
                    </a:p>
                    <a:p>
                      <a:r>
                        <a:rPr kumimoji="1" lang="en-US" altLang="ja-JP" sz="1300" dirty="0"/>
                        <a:t>3</a:t>
                      </a:r>
                      <a:endParaRPr kumimoji="1" lang="ja-JP" altLang="en-US" sz="1300"/>
                    </a:p>
                  </a:txBody>
                  <a:tcPr marL="66464" marR="66464" marT="33232" marB="33232"/>
                </a:tc>
                <a:tc>
                  <a:txBody>
                    <a:bodyPr/>
                    <a:lstStyle/>
                    <a:p>
                      <a:r>
                        <a:rPr kumimoji="1" lang="en-US" altLang="ja-JP" sz="1300" dirty="0"/>
                        <a:t>brute</a:t>
                      </a:r>
                      <a:endParaRPr kumimoji="1" lang="ja-JP" altLang="en-US" sz="1300"/>
                    </a:p>
                  </a:txBody>
                  <a:tcPr marL="66464" marR="66464" marT="33232" marB="33232"/>
                </a:tc>
                <a:tc>
                  <a:txBody>
                    <a:bodyPr/>
                    <a:lstStyle/>
                    <a:p>
                      <a:r>
                        <a:rPr kumimoji="1" lang="en-US" altLang="ja-JP" sz="1300" dirty="0"/>
                        <a:t>75.3</a:t>
                      </a:r>
                      <a:endParaRPr kumimoji="1" lang="ja-JP" altLang="en-US" sz="1300"/>
                    </a:p>
                  </a:txBody>
                  <a:tcPr marL="66464" marR="66464" marT="33232" marB="33232"/>
                </a:tc>
                <a:tc>
                  <a:txBody>
                    <a:bodyPr/>
                    <a:lstStyle/>
                    <a:p>
                      <a:r>
                        <a:rPr kumimoji="1" lang="en-US" altLang="ja-JP" sz="1300" dirty="0"/>
                        <a:t>58</a:t>
                      </a:r>
                      <a:endParaRPr kumimoji="1" lang="ja-JP" altLang="en-US" sz="1300"/>
                    </a:p>
                  </a:txBody>
                  <a:tcPr marL="66464" marR="66464" marT="33232" marB="33232"/>
                </a:tc>
                <a:tc>
                  <a:txBody>
                    <a:bodyPr/>
                    <a:lstStyle/>
                    <a:p>
                      <a:r>
                        <a:rPr kumimoji="1" lang="en-US" altLang="ja-JP" sz="1300" dirty="0"/>
                        <a:t>52.8</a:t>
                      </a:r>
                      <a:endParaRPr kumimoji="1" lang="ja-JP" altLang="en-US" sz="1300"/>
                    </a:p>
                  </a:txBody>
                  <a:tcPr marL="66464" marR="66464" marT="33232" marB="33232"/>
                </a:tc>
                <a:tc>
                  <a:txBody>
                    <a:bodyPr/>
                    <a:lstStyle/>
                    <a:p>
                      <a:r>
                        <a:rPr kumimoji="1" lang="en-US" altLang="ja-JP" sz="1300" dirty="0"/>
                        <a:t>191</a:t>
                      </a:r>
                      <a:endParaRPr kumimoji="1" lang="ja-JP" altLang="en-US" sz="1300"/>
                    </a:p>
                  </a:txBody>
                  <a:tcPr marL="66464" marR="66464" marT="33232" marB="33232"/>
                </a:tc>
                <a:extLst>
                  <a:ext uri="{0D108BD9-81ED-4DB2-BD59-A6C34878D82A}">
                    <a16:rowId xmlns:a16="http://schemas.microsoft.com/office/drawing/2014/main" val="2556269454"/>
                  </a:ext>
                </a:extLst>
              </a:tr>
              <a:tr h="269547">
                <a:tc vMerge="1">
                  <a:txBody>
                    <a:bodyPr/>
                    <a:lstStyle/>
                    <a:p>
                      <a:endParaRPr kumimoji="1" lang="ja-JP" altLang="en-US"/>
                    </a:p>
                  </a:txBody>
                  <a:tcPr/>
                </a:tc>
                <a:tc>
                  <a:txBody>
                    <a:bodyPr/>
                    <a:lstStyle/>
                    <a:p>
                      <a:r>
                        <a:rPr kumimoji="1" lang="en-US" altLang="ja-JP" sz="1300" dirty="0" err="1"/>
                        <a:t>impbrute</a:t>
                      </a:r>
                      <a:endParaRPr kumimoji="1" lang="ja-JP" altLang="en-US" sz="1300"/>
                    </a:p>
                  </a:txBody>
                  <a:tcPr marL="66464" marR="66464" marT="33232" marB="33232"/>
                </a:tc>
                <a:tc>
                  <a:txBody>
                    <a:bodyPr/>
                    <a:lstStyle/>
                    <a:p>
                      <a:r>
                        <a:rPr kumimoji="1" lang="en-US" altLang="ja-JP" sz="1300" dirty="0"/>
                        <a:t>59.4</a:t>
                      </a:r>
                      <a:endParaRPr kumimoji="1" lang="ja-JP" altLang="en-US" sz="1300"/>
                    </a:p>
                  </a:txBody>
                  <a:tcPr marL="66464" marR="66464" marT="33232" marB="33232"/>
                </a:tc>
                <a:tc>
                  <a:txBody>
                    <a:bodyPr/>
                    <a:lstStyle/>
                    <a:p>
                      <a:r>
                        <a:rPr kumimoji="1" lang="en-US" altLang="ja-JP" sz="1300" dirty="0"/>
                        <a:t>45</a:t>
                      </a:r>
                      <a:endParaRPr kumimoji="1" lang="ja-JP" altLang="en-US" sz="1300"/>
                    </a:p>
                  </a:txBody>
                  <a:tcPr marL="66464" marR="66464" marT="33232" marB="33232"/>
                </a:tc>
                <a:tc>
                  <a:txBody>
                    <a:bodyPr/>
                    <a:lstStyle/>
                    <a:p>
                      <a:r>
                        <a:rPr kumimoji="1" lang="en-US" altLang="ja-JP" sz="1300" dirty="0"/>
                        <a:t>42.9</a:t>
                      </a:r>
                      <a:endParaRPr kumimoji="1" lang="ja-JP" altLang="en-US" sz="1300"/>
                    </a:p>
                  </a:txBody>
                  <a:tcPr marL="66464" marR="66464" marT="33232" marB="33232"/>
                </a:tc>
                <a:tc>
                  <a:txBody>
                    <a:bodyPr/>
                    <a:lstStyle/>
                    <a:p>
                      <a:r>
                        <a:rPr kumimoji="1" lang="en-US" altLang="ja-JP" sz="1300" dirty="0"/>
                        <a:t>155</a:t>
                      </a:r>
                      <a:endParaRPr kumimoji="1" lang="ja-JP" altLang="en-US" sz="1300"/>
                    </a:p>
                  </a:txBody>
                  <a:tcPr marL="66464" marR="66464" marT="33232" marB="33232"/>
                </a:tc>
                <a:extLst>
                  <a:ext uri="{0D108BD9-81ED-4DB2-BD59-A6C34878D82A}">
                    <a16:rowId xmlns:a16="http://schemas.microsoft.com/office/drawing/2014/main" val="1868201565"/>
                  </a:ext>
                </a:extLst>
              </a:tr>
              <a:tr h="269547">
                <a:tc vMerge="1">
                  <a:txBody>
                    <a:bodyPr/>
                    <a:lstStyle/>
                    <a:p>
                      <a:endParaRPr kumimoji="1" lang="ja-JP" altLang="en-US"/>
                    </a:p>
                  </a:txBody>
                  <a:tcPr/>
                </a:tc>
                <a:tc>
                  <a:txBody>
                    <a:bodyPr/>
                    <a:lstStyle/>
                    <a:p>
                      <a:r>
                        <a:rPr kumimoji="1" lang="en-US" altLang="ja-JP" sz="1300" dirty="0" err="1"/>
                        <a:t>mysolv</a:t>
                      </a:r>
                      <a:endParaRPr kumimoji="1" lang="ja-JP" altLang="en-US" sz="1300"/>
                    </a:p>
                  </a:txBody>
                  <a:tcPr marL="66464" marR="66464" marT="33232" marB="33232"/>
                </a:tc>
                <a:tc>
                  <a:txBody>
                    <a:bodyPr/>
                    <a:lstStyle/>
                    <a:p>
                      <a:r>
                        <a:rPr kumimoji="1" lang="en-US" altLang="ja-JP" sz="1300" b="1" dirty="0"/>
                        <a:t>30.0</a:t>
                      </a:r>
                      <a:endParaRPr kumimoji="1" lang="ja-JP" altLang="en-US" sz="1300" b="1"/>
                    </a:p>
                  </a:txBody>
                  <a:tcPr marL="66464" marR="66464" marT="33232" marB="33232">
                    <a:solidFill>
                      <a:srgbClr val="FFFF00"/>
                    </a:solidFill>
                  </a:tcPr>
                </a:tc>
                <a:tc>
                  <a:txBody>
                    <a:bodyPr/>
                    <a:lstStyle/>
                    <a:p>
                      <a:r>
                        <a:rPr kumimoji="1" lang="en-US" altLang="ja-JP" sz="1300" b="1" dirty="0"/>
                        <a:t>15</a:t>
                      </a:r>
                      <a:endParaRPr kumimoji="1" lang="ja-JP" altLang="en-US" sz="1300" b="1"/>
                    </a:p>
                  </a:txBody>
                  <a:tcPr marL="66464" marR="66464" marT="33232" marB="33232">
                    <a:solidFill>
                      <a:srgbClr val="FFFF00"/>
                    </a:solidFill>
                  </a:tcPr>
                </a:tc>
                <a:tc>
                  <a:txBody>
                    <a:bodyPr/>
                    <a:lstStyle/>
                    <a:p>
                      <a:r>
                        <a:rPr kumimoji="1" lang="en-US" altLang="ja-JP" sz="1300" dirty="0"/>
                        <a:t>35.4</a:t>
                      </a:r>
                      <a:endParaRPr kumimoji="1" lang="ja-JP" altLang="en-US" sz="1300"/>
                    </a:p>
                  </a:txBody>
                  <a:tcPr marL="66464" marR="66464" marT="33232" marB="33232"/>
                </a:tc>
                <a:tc>
                  <a:txBody>
                    <a:bodyPr/>
                    <a:lstStyle/>
                    <a:p>
                      <a:r>
                        <a:rPr kumimoji="1" lang="en-US" altLang="ja-JP" sz="1300" b="1" dirty="0"/>
                        <a:t>150</a:t>
                      </a:r>
                      <a:endParaRPr kumimoji="1" lang="ja-JP" altLang="en-US" sz="1300" b="1"/>
                    </a:p>
                  </a:txBody>
                  <a:tcPr marL="66464" marR="66464" marT="33232" marB="33232">
                    <a:solidFill>
                      <a:srgbClr val="FFFF00"/>
                    </a:solidFill>
                  </a:tcPr>
                </a:tc>
                <a:extLst>
                  <a:ext uri="{0D108BD9-81ED-4DB2-BD59-A6C34878D82A}">
                    <a16:rowId xmlns:a16="http://schemas.microsoft.com/office/drawing/2014/main" val="1999123816"/>
                  </a:ext>
                </a:extLst>
              </a:tr>
              <a:tr h="269547">
                <a:tc rowSpan="3">
                  <a:txBody>
                    <a:bodyPr/>
                    <a:lstStyle/>
                    <a:p>
                      <a:r>
                        <a:rPr kumimoji="1" lang="en-US" altLang="ja-JP" sz="1300" dirty="0"/>
                        <a:t>5</a:t>
                      </a:r>
                    </a:p>
                    <a:p>
                      <a:r>
                        <a:rPr kumimoji="1" lang="en-US" altLang="ja-JP" sz="1300" dirty="0"/>
                        <a:t>*</a:t>
                      </a:r>
                    </a:p>
                    <a:p>
                      <a:r>
                        <a:rPr kumimoji="1" lang="en-US" altLang="ja-JP" sz="1300" dirty="0"/>
                        <a:t>5</a:t>
                      </a:r>
                      <a:endParaRPr kumimoji="1" lang="ja-JP" altLang="en-US" sz="1300"/>
                    </a:p>
                  </a:txBody>
                  <a:tcPr marL="66464" marR="66464" marT="33232" marB="33232"/>
                </a:tc>
                <a:tc>
                  <a:txBody>
                    <a:bodyPr/>
                    <a:lstStyle/>
                    <a:p>
                      <a:r>
                        <a:rPr kumimoji="1" lang="en-US" altLang="ja-JP" sz="1300" dirty="0"/>
                        <a:t>brute</a:t>
                      </a:r>
                      <a:endParaRPr kumimoji="1" lang="ja-JP" altLang="en-US" sz="1300"/>
                    </a:p>
                  </a:txBody>
                  <a:tcPr marL="66464" marR="66464" marT="33232" marB="33232"/>
                </a:tc>
                <a:tc>
                  <a:txBody>
                    <a:bodyPr/>
                    <a:lstStyle/>
                    <a:p>
                      <a:r>
                        <a:rPr kumimoji="1" lang="en-US" altLang="ja-JP" sz="1300" dirty="0"/>
                        <a:t>396.1</a:t>
                      </a:r>
                      <a:endParaRPr kumimoji="1" lang="ja-JP" altLang="en-US" sz="1300"/>
                    </a:p>
                  </a:txBody>
                  <a:tcPr marL="66464" marR="66464" marT="33232" marB="33232"/>
                </a:tc>
                <a:tc>
                  <a:txBody>
                    <a:bodyPr/>
                    <a:lstStyle/>
                    <a:p>
                      <a:r>
                        <a:rPr kumimoji="1" lang="en-US" altLang="ja-JP" sz="1300" dirty="0"/>
                        <a:t>160.5</a:t>
                      </a:r>
                      <a:endParaRPr kumimoji="1" lang="ja-JP" altLang="en-US" sz="1300"/>
                    </a:p>
                  </a:txBody>
                  <a:tcPr marL="66464" marR="66464" marT="33232" marB="33232"/>
                </a:tc>
                <a:tc>
                  <a:txBody>
                    <a:bodyPr/>
                    <a:lstStyle/>
                    <a:p>
                      <a:r>
                        <a:rPr kumimoji="1" lang="en-US" altLang="ja-JP" sz="1300" dirty="0"/>
                        <a:t>660.2</a:t>
                      </a:r>
                      <a:endParaRPr kumimoji="1" lang="ja-JP" altLang="en-US" sz="1300"/>
                    </a:p>
                  </a:txBody>
                  <a:tcPr marL="66464" marR="66464" marT="33232" marB="33232"/>
                </a:tc>
                <a:tc>
                  <a:txBody>
                    <a:bodyPr/>
                    <a:lstStyle/>
                    <a:p>
                      <a:r>
                        <a:rPr kumimoji="1" lang="en-US" altLang="ja-JP" sz="1300" b="1" dirty="0"/>
                        <a:t>3947</a:t>
                      </a:r>
                      <a:endParaRPr kumimoji="1" lang="ja-JP" altLang="en-US" sz="1300" b="1"/>
                    </a:p>
                  </a:txBody>
                  <a:tcPr marL="66464" marR="66464" marT="33232" marB="33232">
                    <a:solidFill>
                      <a:srgbClr val="FFFF00"/>
                    </a:solidFill>
                  </a:tcPr>
                </a:tc>
                <a:extLst>
                  <a:ext uri="{0D108BD9-81ED-4DB2-BD59-A6C34878D82A}">
                    <a16:rowId xmlns:a16="http://schemas.microsoft.com/office/drawing/2014/main" val="1665256435"/>
                  </a:ext>
                </a:extLst>
              </a:tr>
              <a:tr h="269547">
                <a:tc vMerge="1">
                  <a:txBody>
                    <a:bodyPr/>
                    <a:lstStyle/>
                    <a:p>
                      <a:endParaRPr kumimoji="1" lang="ja-JP" altLang="en-US"/>
                    </a:p>
                  </a:txBody>
                  <a:tcPr/>
                </a:tc>
                <a:tc>
                  <a:txBody>
                    <a:bodyPr/>
                    <a:lstStyle/>
                    <a:p>
                      <a:r>
                        <a:rPr kumimoji="1" lang="en-US" altLang="ja-JP" sz="1300" dirty="0" err="1"/>
                        <a:t>impbrute</a:t>
                      </a:r>
                      <a:endParaRPr kumimoji="1" lang="ja-JP" altLang="en-US" sz="1300"/>
                    </a:p>
                  </a:txBody>
                  <a:tcPr marL="66464" marR="66464" marT="33232" marB="33232"/>
                </a:tc>
                <a:tc>
                  <a:txBody>
                    <a:bodyPr/>
                    <a:lstStyle/>
                    <a:p>
                      <a:r>
                        <a:rPr kumimoji="1" lang="en-US" altLang="ja-JP" sz="1300" b="1" dirty="0"/>
                        <a:t>387.8</a:t>
                      </a:r>
                      <a:endParaRPr kumimoji="1" lang="ja-JP" altLang="en-US" sz="1300" b="1"/>
                    </a:p>
                  </a:txBody>
                  <a:tcPr marL="66464" marR="66464" marT="33232" marB="33232">
                    <a:solidFill>
                      <a:srgbClr val="FFFF00"/>
                    </a:solidFill>
                  </a:tcPr>
                </a:tc>
                <a:tc>
                  <a:txBody>
                    <a:bodyPr/>
                    <a:lstStyle/>
                    <a:p>
                      <a:r>
                        <a:rPr kumimoji="1" lang="en-US" altLang="ja-JP" sz="1300" dirty="0"/>
                        <a:t>139</a:t>
                      </a:r>
                      <a:endParaRPr kumimoji="1" lang="ja-JP" altLang="en-US" sz="1300"/>
                    </a:p>
                  </a:txBody>
                  <a:tcPr marL="66464" marR="66464" marT="33232" marB="33232"/>
                </a:tc>
                <a:tc>
                  <a:txBody>
                    <a:bodyPr/>
                    <a:lstStyle/>
                    <a:p>
                      <a:r>
                        <a:rPr kumimoji="1" lang="en-US" altLang="ja-JP" sz="1300" dirty="0"/>
                        <a:t>852.7</a:t>
                      </a:r>
                      <a:endParaRPr kumimoji="1" lang="ja-JP" altLang="en-US" sz="1300"/>
                    </a:p>
                  </a:txBody>
                  <a:tcPr marL="66464" marR="66464" marT="33232" marB="33232"/>
                </a:tc>
                <a:tc>
                  <a:txBody>
                    <a:bodyPr/>
                    <a:lstStyle/>
                    <a:p>
                      <a:r>
                        <a:rPr kumimoji="1" lang="en-US" altLang="ja-JP" sz="1300" dirty="0"/>
                        <a:t>7617</a:t>
                      </a:r>
                      <a:endParaRPr kumimoji="1" lang="ja-JP" altLang="en-US" sz="1300"/>
                    </a:p>
                  </a:txBody>
                  <a:tcPr marL="66464" marR="66464" marT="33232" marB="33232"/>
                </a:tc>
                <a:extLst>
                  <a:ext uri="{0D108BD9-81ED-4DB2-BD59-A6C34878D82A}">
                    <a16:rowId xmlns:a16="http://schemas.microsoft.com/office/drawing/2014/main" val="4151226543"/>
                  </a:ext>
                </a:extLst>
              </a:tr>
              <a:tr h="269547">
                <a:tc vMerge="1">
                  <a:txBody>
                    <a:bodyPr/>
                    <a:lstStyle/>
                    <a:p>
                      <a:endParaRPr kumimoji="1" lang="ja-JP" altLang="en-US"/>
                    </a:p>
                  </a:txBody>
                  <a:tcPr/>
                </a:tc>
                <a:tc>
                  <a:txBody>
                    <a:bodyPr/>
                    <a:lstStyle/>
                    <a:p>
                      <a:r>
                        <a:rPr kumimoji="1" lang="en-US" altLang="ja-JP" sz="1300" dirty="0" err="1"/>
                        <a:t>mysolv</a:t>
                      </a:r>
                      <a:endParaRPr kumimoji="1" lang="ja-JP" altLang="en-US" sz="1300"/>
                    </a:p>
                  </a:txBody>
                  <a:tcPr marL="66464" marR="66464" marT="33232" marB="33232"/>
                </a:tc>
                <a:tc>
                  <a:txBody>
                    <a:bodyPr/>
                    <a:lstStyle/>
                    <a:p>
                      <a:r>
                        <a:rPr kumimoji="1" lang="en-US" altLang="ja-JP" sz="1300" dirty="0"/>
                        <a:t>2046</a:t>
                      </a:r>
                      <a:endParaRPr kumimoji="1" lang="ja-JP" altLang="en-US" sz="1300"/>
                    </a:p>
                  </a:txBody>
                  <a:tcPr marL="66464" marR="66464" marT="33232" marB="33232"/>
                </a:tc>
                <a:tc>
                  <a:txBody>
                    <a:bodyPr/>
                    <a:lstStyle/>
                    <a:p>
                      <a:r>
                        <a:rPr kumimoji="1" lang="en-US" altLang="ja-JP" sz="1300" b="1" dirty="0"/>
                        <a:t>53</a:t>
                      </a:r>
                      <a:endParaRPr kumimoji="1" lang="ja-JP" altLang="en-US" sz="1300" b="1"/>
                    </a:p>
                  </a:txBody>
                  <a:tcPr marL="66464" marR="66464" marT="33232" marB="33232">
                    <a:solidFill>
                      <a:srgbClr val="FFFF00"/>
                    </a:solidFill>
                  </a:tcPr>
                </a:tc>
                <a:tc>
                  <a:txBody>
                    <a:bodyPr/>
                    <a:lstStyle/>
                    <a:p>
                      <a:r>
                        <a:rPr kumimoji="1" lang="en-US" altLang="ja-JP" sz="1300" dirty="0"/>
                        <a:t>4499.5</a:t>
                      </a:r>
                      <a:endParaRPr kumimoji="1" lang="ja-JP" altLang="en-US" sz="1300"/>
                    </a:p>
                  </a:txBody>
                  <a:tcPr marL="66464" marR="66464" marT="33232" marB="33232"/>
                </a:tc>
                <a:tc>
                  <a:txBody>
                    <a:bodyPr/>
                    <a:lstStyle/>
                    <a:p>
                      <a:r>
                        <a:rPr kumimoji="1" lang="en-US" altLang="ja-JP" sz="1300" dirty="0"/>
                        <a:t>21625</a:t>
                      </a:r>
                      <a:endParaRPr kumimoji="1" lang="ja-JP" altLang="en-US" sz="1300"/>
                    </a:p>
                  </a:txBody>
                  <a:tcPr marL="66464" marR="66464" marT="33232" marB="33232"/>
                </a:tc>
                <a:extLst>
                  <a:ext uri="{0D108BD9-81ED-4DB2-BD59-A6C34878D82A}">
                    <a16:rowId xmlns:a16="http://schemas.microsoft.com/office/drawing/2014/main" val="2864438926"/>
                  </a:ext>
                </a:extLst>
              </a:tr>
            </a:tbl>
          </a:graphicData>
        </a:graphic>
      </p:graphicFrame>
      <p:sp>
        <p:nvSpPr>
          <p:cNvPr id="9" name="テキスト ボックス 8">
            <a:extLst>
              <a:ext uri="{FF2B5EF4-FFF2-40B4-BE49-F238E27FC236}">
                <a16:creationId xmlns:a16="http://schemas.microsoft.com/office/drawing/2014/main" id="{FC0F5FE0-C727-CC28-83AC-25559E11431F}"/>
              </a:ext>
            </a:extLst>
          </p:cNvPr>
          <p:cNvSpPr txBox="1"/>
          <p:nvPr/>
        </p:nvSpPr>
        <p:spPr>
          <a:xfrm>
            <a:off x="9776172" y="6416560"/>
            <a:ext cx="1978427" cy="369332"/>
          </a:xfrm>
          <a:prstGeom prst="rect">
            <a:avLst/>
          </a:prstGeom>
          <a:noFill/>
        </p:spPr>
        <p:txBody>
          <a:bodyPr wrap="none" rtlCol="0">
            <a:spAutoFit/>
          </a:bodyPr>
          <a:lstStyle/>
          <a:p>
            <a:r>
              <a:rPr kumimoji="1" lang="en-US" altLang="ja-JP" dirty="0"/>
              <a:t>※</a:t>
            </a:r>
            <a:r>
              <a:rPr kumimoji="1" lang="ja-JP" altLang="en-US"/>
              <a:t>前スライドと同じ</a:t>
            </a:r>
          </a:p>
        </p:txBody>
      </p:sp>
    </p:spTree>
    <p:extLst>
      <p:ext uri="{BB962C8B-B14F-4D97-AF65-F5344CB8AC3E}">
        <p14:creationId xmlns:p14="http://schemas.microsoft.com/office/powerpoint/2010/main" val="375218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par>
                                <p:cTn id="21" presetID="9"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E3AB24-6539-6585-C892-65C40AB87FFC}"/>
              </a:ext>
            </a:extLst>
          </p:cNvPr>
          <p:cNvSpPr>
            <a:spLocks noGrp="1"/>
          </p:cNvSpPr>
          <p:nvPr>
            <p:ph type="title"/>
          </p:nvPr>
        </p:nvSpPr>
        <p:spPr/>
        <p:txBody>
          <a:bodyPr/>
          <a:lstStyle/>
          <a:p>
            <a:r>
              <a:rPr kumimoji="1" lang="ja-JP" altLang="en-US"/>
              <a:t>今後の課題</a:t>
            </a:r>
          </a:p>
        </p:txBody>
      </p:sp>
      <p:sp>
        <p:nvSpPr>
          <p:cNvPr id="3" name="コンテンツ プレースホルダー 2">
            <a:extLst>
              <a:ext uri="{FF2B5EF4-FFF2-40B4-BE49-F238E27FC236}">
                <a16:creationId xmlns:a16="http://schemas.microsoft.com/office/drawing/2014/main" id="{71B836FE-9C63-3DBA-D9F8-D490A1A99950}"/>
              </a:ext>
            </a:extLst>
          </p:cNvPr>
          <p:cNvSpPr>
            <a:spLocks noGrp="1"/>
          </p:cNvSpPr>
          <p:nvPr>
            <p:ph idx="1"/>
          </p:nvPr>
        </p:nvSpPr>
        <p:spPr/>
        <p:txBody>
          <a:bodyPr/>
          <a:lstStyle/>
          <a:p>
            <a:r>
              <a:rPr lang="en-US" altLang="ja-JP" dirty="0"/>
              <a:t>5</a:t>
            </a:r>
            <a:r>
              <a:rPr kumimoji="1" lang="en-US" altLang="ja-JP" dirty="0"/>
              <a:t>×5</a:t>
            </a:r>
            <a:r>
              <a:rPr kumimoji="1" lang="ja-JP" altLang="en-US"/>
              <a:t>における</a:t>
            </a:r>
            <a:r>
              <a:rPr kumimoji="1" lang="en-US" altLang="ja-JP" dirty="0" err="1"/>
              <a:t>mysolv</a:t>
            </a:r>
            <a:r>
              <a:rPr lang="ja-JP" altLang="en-US"/>
              <a:t>の改良</a:t>
            </a:r>
            <a:endParaRPr lang="en-US" altLang="ja-JP" dirty="0"/>
          </a:p>
          <a:p>
            <a:r>
              <a:rPr lang="ja-JP" altLang="en-US"/>
              <a:t>機械学習などの利用</a:t>
            </a:r>
            <a:endParaRPr lang="en-US" altLang="ja-JP" dirty="0"/>
          </a:p>
          <a:p>
            <a:r>
              <a:rPr lang="ja-JP" altLang="en-US"/>
              <a:t>問題生成プログラムの改良</a:t>
            </a:r>
            <a:endParaRPr lang="en-US" altLang="ja-JP" dirty="0"/>
          </a:p>
          <a:p>
            <a:endParaRPr kumimoji="1" lang="ja-JP" altLang="en-US"/>
          </a:p>
        </p:txBody>
      </p:sp>
    </p:spTree>
    <p:extLst>
      <p:ext uri="{BB962C8B-B14F-4D97-AF65-F5344CB8AC3E}">
        <p14:creationId xmlns:p14="http://schemas.microsoft.com/office/powerpoint/2010/main" val="2034703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回路">
  <a:themeElements>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回路">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路">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Circuit</Template>
  <TotalTime>7412</TotalTime>
  <Words>1196</Words>
  <Application>Microsoft Macintosh PowerPoint</Application>
  <PresentationFormat>ワイド画面</PresentationFormat>
  <Paragraphs>218</Paragraphs>
  <Slides>10</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Meiryo</vt:lpstr>
      <vt:lpstr>游ゴシック</vt:lpstr>
      <vt:lpstr>Arial</vt:lpstr>
      <vt:lpstr>Tw Cen MT</vt:lpstr>
      <vt:lpstr>回路</vt:lpstr>
      <vt:lpstr>EQUALINEの解探索</vt:lpstr>
      <vt:lpstr>EQUALINEについて</vt:lpstr>
      <vt:lpstr>研究内容</vt:lpstr>
      <vt:lpstr>EQUALINEの難易度</vt:lpstr>
      <vt:lpstr>解探索プログラム</vt:lpstr>
      <vt:lpstr>実験方法</vt:lpstr>
      <vt:lpstr>結果</vt:lpstr>
      <vt:lpstr>考察</vt:lpstr>
      <vt:lpstr>今後の課題</vt:lpstr>
      <vt:lpstr>参考文献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武本芳樹</dc:creator>
  <cp:lastModifiedBy>武本芳樹</cp:lastModifiedBy>
  <cp:revision>7</cp:revision>
  <dcterms:created xsi:type="dcterms:W3CDTF">2025-01-28T13:34:20Z</dcterms:created>
  <dcterms:modified xsi:type="dcterms:W3CDTF">2025-02-02T17:21:36Z</dcterms:modified>
</cp:coreProperties>
</file>