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58"/>
  </p:normalViewPr>
  <p:slideViewPr>
    <p:cSldViewPr snapToGrid="0">
      <p:cViewPr varScale="1">
        <p:scale>
          <a:sx n="103" d="100"/>
          <a:sy n="103"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B10EB7-9477-3F8F-8650-C285E03A0DC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DB5E459-A497-0455-1786-28BF61E0E0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1DA261A-FA83-2AA9-C6AB-A600EFD823A5}"/>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2BA67344-29D4-EA4F-CB96-5EDD5B6167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0BB7F31-B36C-4B67-8E09-4C67F6098705}"/>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2149636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C1763D-8C1E-D0F9-8F24-A0E1541142C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7D7E17A-5ABD-BD8C-8BCC-750DDE08798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600466-890D-DB6F-B691-FD23406F3B0E}"/>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4C9E7727-ACC8-5A2B-CCE5-B2EA43F5228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3F5CE8-BF6C-63C2-3BDD-D5C797308197}"/>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43610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A390D82-622F-6A3F-1C7D-8DBA8FFC08E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58321FC-3093-FAC0-3BF1-81ADDD30162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95DC16-7B99-D9C7-0DAE-E4A5330BE7CC}"/>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11CEBEE2-E5E6-840D-98AE-82453EC987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14CFDA-04C5-A64B-E5AC-3DE82907C1F9}"/>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266219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1CCAF-9C0F-D0C3-B32A-D692A32D733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F9A65B-B1E4-F0E0-C493-24DEAE7C280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B985E9-6587-AC93-D887-1C330576FFD4}"/>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06D03010-925C-7BD7-73BF-679B135554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E97F28-23AE-13F8-CCE7-4BC3AB74BFF3}"/>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1953532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E7E902-DBA4-59BB-4B9B-8AFD16F3EC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E5FBB3D-F432-2205-B049-40C6F281F69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B2CB43F-29CE-EB64-37C9-BB6CD2FEAB53}"/>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44D39F72-70C2-847B-13FF-80170FDEF0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2FF6E1-9F08-B2F1-0583-ABA22D18CE0A}"/>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459197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5F8846-2CFC-3DCB-E162-3126BBD8498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8EEAAD-B0C9-A90F-A4B3-FF3B166E13D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C45616A-2951-3BD8-62EA-1BA67BD137E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D958B89-1C11-2E68-9FB9-19E41F21750B}"/>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6" name="フッター プレースホルダー 5">
            <a:extLst>
              <a:ext uri="{FF2B5EF4-FFF2-40B4-BE49-F238E27FC236}">
                <a16:creationId xmlns:a16="http://schemas.microsoft.com/office/drawing/2014/main" id="{56913473-F85E-9F52-6622-EF779B22988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00EA4F-B7B0-82A5-F7BC-FCE806015A0F}"/>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42539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67EE1E-B5A5-AC4C-71B4-9FC4B2A3380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22D356E-3815-4F53-0FD9-38A59DE3C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CC33830-5F18-9E1F-1D91-9E19903D6B4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A93B543-87B5-0913-7B1B-674797CB01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5C2731B-E81F-8E94-A17B-A5C5399E176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ABEBC4E-C9C2-1629-830B-44E98F50FFA0}"/>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8" name="フッター プレースホルダー 7">
            <a:extLst>
              <a:ext uri="{FF2B5EF4-FFF2-40B4-BE49-F238E27FC236}">
                <a16:creationId xmlns:a16="http://schemas.microsoft.com/office/drawing/2014/main" id="{51EB63BB-79C4-CE46-319D-1F736DF9CC1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1FB2666-413C-8C3D-12BF-38E09CEE3B20}"/>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6413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6F2CE-9B3F-6060-B6A4-0FBE0FEA77D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7673353-E2F1-DB00-79D0-33A2004A7EA3}"/>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4" name="フッター プレースホルダー 3">
            <a:extLst>
              <a:ext uri="{FF2B5EF4-FFF2-40B4-BE49-F238E27FC236}">
                <a16:creationId xmlns:a16="http://schemas.microsoft.com/office/drawing/2014/main" id="{CCD5C509-7F42-8836-C3E3-0858D926450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1181DE7-1E65-6557-20B6-F673E9E92BF0}"/>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78471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2D920E0-140C-1EA5-777A-06FAA6696518}"/>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3" name="フッター プレースホルダー 2">
            <a:extLst>
              <a:ext uri="{FF2B5EF4-FFF2-40B4-BE49-F238E27FC236}">
                <a16:creationId xmlns:a16="http://schemas.microsoft.com/office/drawing/2014/main" id="{EFFCBF26-B99D-A6EC-C59B-B8A2EF7B435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10BA12-3BA0-9FD3-5333-B1D0AA2783A0}"/>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295737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06EA2C-46C2-AE7D-A6AA-81614F47949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9A66ED-37ED-1517-FC7F-0A6AAB864E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F86EEAC-9831-56A4-D273-056165BD1A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93CA018-BCF1-6EF1-1357-41CC8DD6804C}"/>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6" name="フッター プレースホルダー 5">
            <a:extLst>
              <a:ext uri="{FF2B5EF4-FFF2-40B4-BE49-F238E27FC236}">
                <a16:creationId xmlns:a16="http://schemas.microsoft.com/office/drawing/2014/main" id="{53B55C20-5385-72E1-2275-DD51E813FC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96F484F-EBAF-856F-5FF7-95A2A0A6918A}"/>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54576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A9E87F-1CD2-ACB8-1FB4-D0295B3F96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E8244B4-141C-D4C7-7E68-17A5E6CE40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498C699-9FA0-FBF7-44D4-E6452663F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2D82484-9533-A843-971F-0F5D8769FE1D}"/>
              </a:ext>
            </a:extLst>
          </p:cNvPr>
          <p:cNvSpPr>
            <a:spLocks noGrp="1"/>
          </p:cNvSpPr>
          <p:nvPr>
            <p:ph type="dt" sz="half" idx="10"/>
          </p:nvPr>
        </p:nvSpPr>
        <p:spPr/>
        <p:txBody>
          <a:bodyPr/>
          <a:lstStyle/>
          <a:p>
            <a:fld id="{116D20A4-982E-594D-A025-3839E8912F7E}" type="datetimeFigureOut">
              <a:rPr kumimoji="1" lang="ja-JP" altLang="en-US" smtClean="0"/>
              <a:t>2025/2/1</a:t>
            </a:fld>
            <a:endParaRPr kumimoji="1" lang="ja-JP" altLang="en-US"/>
          </a:p>
        </p:txBody>
      </p:sp>
      <p:sp>
        <p:nvSpPr>
          <p:cNvPr id="6" name="フッター プレースホルダー 5">
            <a:extLst>
              <a:ext uri="{FF2B5EF4-FFF2-40B4-BE49-F238E27FC236}">
                <a16:creationId xmlns:a16="http://schemas.microsoft.com/office/drawing/2014/main" id="{81ABBA78-3FB7-C2BF-9AAB-50E39052C1D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773586-B819-3283-EDD7-E829AE1961BD}"/>
              </a:ext>
            </a:extLst>
          </p:cNvPr>
          <p:cNvSpPr>
            <a:spLocks noGrp="1"/>
          </p:cNvSpPr>
          <p:nvPr>
            <p:ph type="sldNum" sz="quarter" idx="12"/>
          </p:nvPr>
        </p:nvSpPr>
        <p:spPr/>
        <p:txBody>
          <a:body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686350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CCD5AE-CD6E-653E-5292-0356742948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05D2614-94EB-571C-0FFF-AFF1767BC3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A5D430-970C-7E66-2BF8-0AB9F95BF0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6D20A4-982E-594D-A025-3839E8912F7E}" type="datetimeFigureOut">
              <a:rPr kumimoji="1" lang="ja-JP" altLang="en-US" smtClean="0"/>
              <a:t>2025/2/1</a:t>
            </a:fld>
            <a:endParaRPr kumimoji="1" lang="ja-JP" altLang="en-US"/>
          </a:p>
        </p:txBody>
      </p:sp>
      <p:sp>
        <p:nvSpPr>
          <p:cNvPr id="5" name="フッター プレースホルダー 4">
            <a:extLst>
              <a:ext uri="{FF2B5EF4-FFF2-40B4-BE49-F238E27FC236}">
                <a16:creationId xmlns:a16="http://schemas.microsoft.com/office/drawing/2014/main" id="{0D79A6C7-D7BB-A7B0-AA15-564A41D12B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0FFC622-4745-C2D6-2762-F2DCE7A52C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84DB68-7F09-9043-9E61-97D984D0DF59}" type="slidenum">
              <a:rPr kumimoji="1" lang="ja-JP" altLang="en-US" smtClean="0"/>
              <a:t>‹#›</a:t>
            </a:fld>
            <a:endParaRPr kumimoji="1" lang="ja-JP" altLang="en-US"/>
          </a:p>
        </p:txBody>
      </p:sp>
    </p:spTree>
    <p:extLst>
      <p:ext uri="{BB962C8B-B14F-4D97-AF65-F5344CB8AC3E}">
        <p14:creationId xmlns:p14="http://schemas.microsoft.com/office/powerpoint/2010/main" val="3038035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id.nii.ac.jp/1001/00058488/" TargetMode="External"/><Relationship Id="rId2" Type="http://schemas.openxmlformats.org/officeDocument/2006/relationships/hyperlink" Target="https://sfw.gamebatake.info/game/sg55shogi.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BEA4C-1C59-5762-696C-B4816553D6AD}"/>
              </a:ext>
            </a:extLst>
          </p:cNvPr>
          <p:cNvSpPr>
            <a:spLocks noGrp="1"/>
          </p:cNvSpPr>
          <p:nvPr>
            <p:ph type="ctrTitle"/>
          </p:nvPr>
        </p:nvSpPr>
        <p:spPr>
          <a:xfrm>
            <a:off x="528639" y="1122363"/>
            <a:ext cx="10468876" cy="2387600"/>
          </a:xfrm>
        </p:spPr>
        <p:txBody>
          <a:bodyPr>
            <a:normAutofit/>
          </a:bodyPr>
          <a:lstStyle/>
          <a:p>
            <a:r>
              <a:rPr lang="en-US" altLang="ja-JP" sz="4800" b="1" dirty="0"/>
              <a:t>145</a:t>
            </a:r>
            <a:r>
              <a:rPr kumimoji="1" lang="ja-JP" altLang="en-US" sz="4800" b="1"/>
              <a:t>　モンテカルロ法による</a:t>
            </a:r>
            <a:r>
              <a:rPr kumimoji="1" lang="en-US" altLang="ja-JP" sz="4800" b="1" dirty="0"/>
              <a:t>5</a:t>
            </a:r>
            <a:r>
              <a:rPr kumimoji="1" lang="ja-JP" altLang="en-US" sz="4800" b="1"/>
              <a:t>五将棋　</a:t>
            </a:r>
          </a:p>
        </p:txBody>
      </p:sp>
      <p:sp>
        <p:nvSpPr>
          <p:cNvPr id="3" name="字幕 2">
            <a:extLst>
              <a:ext uri="{FF2B5EF4-FFF2-40B4-BE49-F238E27FC236}">
                <a16:creationId xmlns:a16="http://schemas.microsoft.com/office/drawing/2014/main" id="{9D97A07D-9FBE-2998-0271-E64858DA1CC8}"/>
              </a:ext>
            </a:extLst>
          </p:cNvPr>
          <p:cNvSpPr>
            <a:spLocks noGrp="1"/>
          </p:cNvSpPr>
          <p:nvPr>
            <p:ph type="subTitle" idx="1"/>
          </p:nvPr>
        </p:nvSpPr>
        <p:spPr>
          <a:xfrm>
            <a:off x="1647567" y="3725605"/>
            <a:ext cx="9144000" cy="2489844"/>
          </a:xfrm>
        </p:spPr>
        <p:txBody>
          <a:bodyPr>
            <a:normAutofit/>
          </a:bodyPr>
          <a:lstStyle/>
          <a:p>
            <a:pPr algn="r">
              <a:lnSpc>
                <a:spcPct val="110000"/>
              </a:lnSpc>
            </a:pPr>
            <a:r>
              <a:rPr kumimoji="1" lang="ja-JP" altLang="en-US" b="1"/>
              <a:t>近畿大学理工学部情報学科</a:t>
            </a:r>
            <a:endParaRPr kumimoji="1" lang="en-US" altLang="ja-JP" b="1" dirty="0"/>
          </a:p>
          <a:p>
            <a:pPr algn="r">
              <a:lnSpc>
                <a:spcPct val="110000"/>
              </a:lnSpc>
            </a:pPr>
            <a:r>
              <a:rPr lang="ja-JP" altLang="en-US" b="1"/>
              <a:t>情報論理工学研究室</a:t>
            </a:r>
            <a:endParaRPr lang="en-US" altLang="ja-JP" b="1" dirty="0"/>
          </a:p>
          <a:p>
            <a:pPr algn="r">
              <a:lnSpc>
                <a:spcPct val="110000"/>
              </a:lnSpc>
            </a:pPr>
            <a:r>
              <a:rPr kumimoji="1" lang="en-US" altLang="ja-JP" b="1" dirty="0"/>
              <a:t>21-1-037-0032</a:t>
            </a:r>
          </a:p>
          <a:p>
            <a:pPr algn="r">
              <a:lnSpc>
                <a:spcPct val="110000"/>
              </a:lnSpc>
            </a:pPr>
            <a:r>
              <a:rPr lang="ja-JP" altLang="en-US" b="1"/>
              <a:t>寺田　一穂</a:t>
            </a:r>
            <a:endParaRPr kumimoji="1" lang="ja-JP" altLang="en-US" b="1"/>
          </a:p>
        </p:txBody>
      </p:sp>
    </p:spTree>
    <p:extLst>
      <p:ext uri="{BB962C8B-B14F-4D97-AF65-F5344CB8AC3E}">
        <p14:creationId xmlns:p14="http://schemas.microsoft.com/office/powerpoint/2010/main" val="2424662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31CDB8-D914-2507-CD48-61D16C843717}"/>
              </a:ext>
            </a:extLst>
          </p:cNvPr>
          <p:cNvSpPr>
            <a:spLocks noGrp="1"/>
          </p:cNvSpPr>
          <p:nvPr>
            <p:ph type="title"/>
          </p:nvPr>
        </p:nvSpPr>
        <p:spPr/>
        <p:txBody>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49501408-CFD2-96A8-CCB1-4B71CB4FAC39}"/>
              </a:ext>
            </a:extLst>
          </p:cNvPr>
          <p:cNvSpPr>
            <a:spLocks noGrp="1"/>
          </p:cNvSpPr>
          <p:nvPr>
            <p:ph idx="1"/>
          </p:nvPr>
        </p:nvSpPr>
        <p:spPr>
          <a:xfrm>
            <a:off x="838199" y="1471613"/>
            <a:ext cx="10977563" cy="5186362"/>
          </a:xfrm>
        </p:spPr>
        <p:txBody>
          <a:bodyPr>
            <a:normAutofit/>
          </a:bodyPr>
          <a:lstStyle/>
          <a:p>
            <a:pPr marL="0" indent="0">
              <a:buNone/>
            </a:pPr>
            <a:r>
              <a:rPr kumimoji="1" lang="en-US" altLang="ja-JP" dirty="0"/>
              <a:t>(1)5 </a:t>
            </a:r>
            <a:r>
              <a:rPr kumimoji="1" lang="ja-JP" altLang="en-US"/>
              <a:t>五将棋，スマホ </a:t>
            </a:r>
            <a:r>
              <a:rPr kumimoji="1" lang="en" altLang="ja-JP" dirty="0"/>
              <a:t>Web </a:t>
            </a:r>
            <a:r>
              <a:rPr kumimoji="1" lang="ja-JP" altLang="en-US"/>
              <a:t>ゲーム中心</a:t>
            </a:r>
            <a:r>
              <a:rPr kumimoji="1" lang="en-US" altLang="ja-JP" dirty="0"/>
              <a:t>(2014) </a:t>
            </a:r>
            <a:r>
              <a:rPr kumimoji="1" lang="en" altLang="ja-JP" dirty="0">
                <a:hlinkClick r:id="rId2"/>
              </a:rPr>
              <a:t>https://sfw.gamebatake.info/game/sg55shogi.html</a:t>
            </a:r>
            <a:endParaRPr kumimoji="1" lang="en" altLang="ja-JP" dirty="0"/>
          </a:p>
          <a:p>
            <a:pPr marL="0" indent="0">
              <a:buNone/>
            </a:pPr>
            <a:endParaRPr kumimoji="1" lang="en" altLang="ja-JP" dirty="0"/>
          </a:p>
          <a:p>
            <a:pPr marL="0" indent="0">
              <a:buNone/>
            </a:pPr>
            <a:r>
              <a:rPr lang="en-US" altLang="ja-JP" kern="100" dirty="0">
                <a:solidFill>
                  <a:srgbClr val="000000"/>
                </a:solidFill>
                <a:effectLst/>
                <a:ea typeface="ＭＳ Ｐ明朝" panose="02020600040205080304" pitchFamily="18" charset="-128"/>
                <a:cs typeface="Times New Roman" panose="02020603050405020304" pitchFamily="18" charset="0"/>
              </a:rPr>
              <a:t>(2) </a:t>
            </a:r>
            <a:r>
              <a:rPr lang="ja-JP" altLang="ja-JP" kern="100">
                <a:solidFill>
                  <a:srgbClr val="000000"/>
                </a:solidFill>
                <a:effectLst/>
                <a:ea typeface="ＭＳ Ｐ明朝" panose="02020600040205080304" pitchFamily="18" charset="-128"/>
                <a:cs typeface="Times New Roman" panose="02020603050405020304" pitchFamily="18" charset="0"/>
              </a:rPr>
              <a:t>伊藤毅志</a:t>
            </a:r>
            <a:r>
              <a:rPr lang="en-US" altLang="ja-JP" kern="100" dirty="0">
                <a:solidFill>
                  <a:srgbClr val="000000"/>
                </a:solidFill>
                <a:effectLst/>
                <a:ea typeface="ＭＳ Ｐ明朝" panose="02020600040205080304" pitchFamily="18" charset="-128"/>
                <a:cs typeface="Times New Roman" panose="02020603050405020304" pitchFamily="18" charset="0"/>
              </a:rPr>
              <a:t>, </a:t>
            </a:r>
            <a:r>
              <a:rPr lang="ja-JP" altLang="ja-JP" kern="100">
                <a:solidFill>
                  <a:srgbClr val="000000"/>
                </a:solidFill>
                <a:effectLst/>
                <a:ea typeface="ＭＳ Ｐ明朝" panose="02020600040205080304" pitchFamily="18" charset="-128"/>
                <a:cs typeface="Times New Roman" panose="02020603050405020304" pitchFamily="18" charset="0"/>
              </a:rPr>
              <a:t>新沢剛：モンテカルロ法を用いた</a:t>
            </a:r>
            <a:r>
              <a:rPr lang="en-US" altLang="ja-JP" kern="100" dirty="0">
                <a:solidFill>
                  <a:srgbClr val="000000"/>
                </a:solidFill>
                <a:effectLst/>
                <a:ea typeface="ＭＳ Ｐ明朝" panose="02020600040205080304" pitchFamily="18" charset="-128"/>
                <a:cs typeface="Times New Roman" panose="02020603050405020304" pitchFamily="18" charset="0"/>
              </a:rPr>
              <a:t>5</a:t>
            </a:r>
            <a:r>
              <a:rPr lang="ja-JP" altLang="ja-JP" kern="100">
                <a:solidFill>
                  <a:srgbClr val="000000"/>
                </a:solidFill>
                <a:effectLst/>
                <a:ea typeface="ＭＳ Ｐ明朝" panose="02020600040205080304" pitchFamily="18" charset="-128"/>
                <a:cs typeface="Times New Roman" panose="02020603050405020304" pitchFamily="18" charset="0"/>
              </a:rPr>
              <a:t>五将棋システム</a:t>
            </a:r>
            <a:r>
              <a:rPr lang="en-US" altLang="ja-JP" kern="100" dirty="0">
                <a:solidFill>
                  <a:srgbClr val="000000"/>
                </a:solidFill>
                <a:effectLst/>
                <a:ea typeface="ＭＳ Ｐ明朝" panose="02020600040205080304" pitchFamily="18" charset="-128"/>
                <a:cs typeface="Times New Roman" panose="02020603050405020304" pitchFamily="18" charset="0"/>
              </a:rPr>
              <a:t>, </a:t>
            </a:r>
          </a:p>
          <a:p>
            <a:pPr marL="0" indent="0">
              <a:buNone/>
            </a:pPr>
            <a:r>
              <a:rPr lang="ja-JP" altLang="ja-JP" kern="100">
                <a:solidFill>
                  <a:srgbClr val="000000"/>
                </a:solidFill>
                <a:effectLst/>
                <a:ea typeface="ＭＳ Ｐ明朝" panose="02020600040205080304" pitchFamily="18" charset="-128"/>
                <a:cs typeface="Times New Roman" panose="02020603050405020304" pitchFamily="18" charset="0"/>
              </a:rPr>
              <a:t>情報処理学会 研究報告ゲーム情報学</a:t>
            </a:r>
            <a:r>
              <a:rPr lang="en-US" altLang="ja-JP" kern="100" dirty="0">
                <a:solidFill>
                  <a:srgbClr val="000000"/>
                </a:solidFill>
                <a:effectLst/>
                <a:ea typeface="ＭＳ Ｐ明朝" panose="02020600040205080304" pitchFamily="18" charset="-128"/>
                <a:cs typeface="Times New Roman" panose="02020603050405020304" pitchFamily="18" charset="0"/>
              </a:rPr>
              <a:t> Vol.2007, No.6, pp.1-6 (2007). </a:t>
            </a:r>
            <a:r>
              <a:rPr lang="en-US" altLang="ja-JP" kern="100" dirty="0">
                <a:solidFill>
                  <a:srgbClr val="000000"/>
                </a:solidFill>
                <a:effectLst/>
                <a:ea typeface="ＭＳ Ｐ明朝" panose="02020600040205080304" pitchFamily="18" charset="-128"/>
                <a:cs typeface="Times New Roman" panose="02020603050405020304" pitchFamily="18" charset="0"/>
                <a:hlinkClick r:id="rId3"/>
              </a:rPr>
              <a:t>http://id.nii.ac.jp/1001/00058488/</a:t>
            </a:r>
            <a:endParaRPr lang="en-US" altLang="ja-JP" kern="100" dirty="0">
              <a:solidFill>
                <a:srgbClr val="000000"/>
              </a:solidFill>
              <a:effectLst/>
              <a:ea typeface="ＭＳ Ｐ明朝" panose="02020600040205080304" pitchFamily="18" charset="-128"/>
              <a:cs typeface="Times New Roman" panose="02020603050405020304" pitchFamily="18" charset="0"/>
            </a:endParaRPr>
          </a:p>
          <a:p>
            <a:pPr marL="0" indent="0">
              <a:buNone/>
            </a:pPr>
            <a:endParaRPr lang="en-US" altLang="ja-JP" kern="100" dirty="0">
              <a:solidFill>
                <a:srgbClr val="000000"/>
              </a:solidFill>
              <a:effectLst/>
              <a:ea typeface="ＭＳ Ｐ明朝" panose="02020600040205080304" pitchFamily="18" charset="-128"/>
              <a:cs typeface="Times New Roman" panose="02020603050405020304" pitchFamily="18" charset="0"/>
            </a:endParaRPr>
          </a:p>
          <a:p>
            <a:pPr marL="0" indent="0">
              <a:buNone/>
            </a:pPr>
            <a:r>
              <a:rPr lang="en-US" altLang="ja-JP" kern="100" dirty="0">
                <a:solidFill>
                  <a:srgbClr val="000000"/>
                </a:solidFill>
                <a:ea typeface="ＭＳ Ｐ明朝" panose="02020600040205080304" pitchFamily="18" charset="-128"/>
                <a:cs typeface="Times New Roman" panose="02020603050405020304" pitchFamily="18" charset="0"/>
              </a:rPr>
              <a:t>(3)</a:t>
            </a:r>
            <a:r>
              <a:rPr lang="ja-JP" altLang="ja-JP" kern="100">
                <a:solidFill>
                  <a:srgbClr val="000000"/>
                </a:solidFill>
                <a:effectLst/>
                <a:ea typeface="ＭＳ Ｐ明朝" panose="02020600040205080304" pitchFamily="18" charset="-128"/>
                <a:cs typeface="Times New Roman" panose="02020603050405020304" pitchFamily="18" charset="0"/>
              </a:rPr>
              <a:t>塩田雅弘，伊藤毅志：５五将棋における自動対戦を用いた評価関数の学習</a:t>
            </a:r>
            <a:r>
              <a:rPr lang="en-US" altLang="ja-JP" kern="100" dirty="0">
                <a:solidFill>
                  <a:srgbClr val="000000"/>
                </a:solidFill>
                <a:effectLst/>
                <a:ea typeface="ＭＳ Ｐ明朝" panose="02020600040205080304" pitchFamily="18" charset="-128"/>
                <a:cs typeface="Times New Roman" panose="02020603050405020304" pitchFamily="18" charset="0"/>
              </a:rPr>
              <a:t>, </a:t>
            </a:r>
            <a:r>
              <a:rPr lang="ja-JP" altLang="ja-JP" kern="100">
                <a:solidFill>
                  <a:srgbClr val="000000"/>
                </a:solidFill>
                <a:effectLst/>
                <a:ea typeface="ＭＳ Ｐ明朝" panose="02020600040205080304" pitchFamily="18" charset="-128"/>
                <a:cs typeface="Times New Roman" panose="02020603050405020304" pitchFamily="18" charset="0"/>
              </a:rPr>
              <a:t>情報処理学会研究報告，</a:t>
            </a:r>
            <a:r>
              <a:rPr lang="en-US" altLang="ja-JP" kern="100" dirty="0">
                <a:solidFill>
                  <a:srgbClr val="000000"/>
                </a:solidFill>
                <a:effectLst/>
                <a:ea typeface="ＭＳ Ｐ明朝" panose="02020600040205080304" pitchFamily="18" charset="-128"/>
                <a:cs typeface="Times New Roman" panose="02020603050405020304" pitchFamily="18" charset="0"/>
              </a:rPr>
              <a:t>Vol.2020-GI-44, NO.3, pp.1--6 (2020) </a:t>
            </a:r>
          </a:p>
          <a:p>
            <a:pPr marL="0" indent="0">
              <a:buNone/>
            </a:pPr>
            <a:r>
              <a:rPr lang="en-US" altLang="ja-JP" kern="100" dirty="0">
                <a:solidFill>
                  <a:srgbClr val="000000"/>
                </a:solidFill>
                <a:effectLst/>
                <a:ea typeface="ＭＳ Ｐ明朝" panose="02020600040205080304" pitchFamily="18" charset="-128"/>
                <a:cs typeface="Times New Roman" panose="02020603050405020304" pitchFamily="18" charset="0"/>
              </a:rPr>
              <a:t> http://</a:t>
            </a:r>
            <a:r>
              <a:rPr lang="en-US" altLang="ja-JP" kern="100" dirty="0" err="1">
                <a:solidFill>
                  <a:srgbClr val="000000"/>
                </a:solidFill>
                <a:effectLst/>
                <a:ea typeface="ＭＳ Ｐ明朝" panose="02020600040205080304" pitchFamily="18" charset="-128"/>
                <a:cs typeface="Times New Roman" panose="02020603050405020304" pitchFamily="18" charset="0"/>
              </a:rPr>
              <a:t>id.nii.ac.jp</a:t>
            </a:r>
            <a:r>
              <a:rPr lang="en-US" altLang="ja-JP" kern="100" dirty="0">
                <a:solidFill>
                  <a:srgbClr val="000000"/>
                </a:solidFill>
                <a:effectLst/>
                <a:ea typeface="ＭＳ Ｐ明朝" panose="02020600040205080304" pitchFamily="18" charset="-128"/>
                <a:cs typeface="Times New Roman" panose="02020603050405020304" pitchFamily="18" charset="0"/>
              </a:rPr>
              <a:t>/1001/00204861/</a:t>
            </a:r>
            <a:endParaRPr lang="ja-JP" altLang="ja-JP" kern="100">
              <a:effectLst/>
              <a:ea typeface="ＭＳ Ｐ明朝" panose="02020600040205080304" pitchFamily="18" charset="-128"/>
              <a:cs typeface="Times New Roman" panose="02020603050405020304" pitchFamily="18" charset="0"/>
            </a:endParaRPr>
          </a:p>
          <a:p>
            <a:pPr marL="0" indent="0">
              <a:buNone/>
            </a:pPr>
            <a:endParaRPr lang="ja-JP" altLang="ja-JP" kern="100">
              <a:effectLst/>
              <a:ea typeface="ＭＳ Ｐ明朝" panose="02020600040205080304" pitchFamily="18" charset="-128"/>
              <a:cs typeface="Times New Roman" panose="02020603050405020304" pitchFamily="18" charset="0"/>
            </a:endParaRPr>
          </a:p>
          <a:p>
            <a:pPr marL="514350" indent="-514350">
              <a:buAutoNum type="arabicParenBoth"/>
            </a:pPr>
            <a:endParaRPr kumimoji="1" lang="ja-JP" altLang="en-US"/>
          </a:p>
          <a:p>
            <a:pPr marL="0" indent="0">
              <a:buNone/>
            </a:pPr>
            <a:endParaRPr kumimoji="1" lang="ja-JP" altLang="en-US"/>
          </a:p>
        </p:txBody>
      </p:sp>
    </p:spTree>
    <p:extLst>
      <p:ext uri="{BB962C8B-B14F-4D97-AF65-F5344CB8AC3E}">
        <p14:creationId xmlns:p14="http://schemas.microsoft.com/office/powerpoint/2010/main" val="276423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DD939CA-49E7-B854-5594-B408F0681DAE}"/>
              </a:ext>
            </a:extLst>
          </p:cNvPr>
          <p:cNvSpPr>
            <a:spLocks noGrp="1"/>
          </p:cNvSpPr>
          <p:nvPr>
            <p:ph idx="1"/>
          </p:nvPr>
        </p:nvSpPr>
        <p:spPr>
          <a:xfrm>
            <a:off x="838200" y="3154696"/>
            <a:ext cx="10515600" cy="4351338"/>
          </a:xfrm>
        </p:spPr>
        <p:txBody>
          <a:bodyPr>
            <a:normAutofit/>
          </a:bodyPr>
          <a:lstStyle/>
          <a:p>
            <a:pPr marL="0" indent="0" algn="ctr">
              <a:buNone/>
            </a:pPr>
            <a:r>
              <a:rPr kumimoji="1" lang="ja-JP" altLang="en-US" sz="4400"/>
              <a:t>ご清聴ありがとうございました</a:t>
            </a:r>
          </a:p>
        </p:txBody>
      </p:sp>
    </p:spTree>
    <p:extLst>
      <p:ext uri="{BB962C8B-B14F-4D97-AF65-F5344CB8AC3E}">
        <p14:creationId xmlns:p14="http://schemas.microsoft.com/office/powerpoint/2010/main" val="453454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FCAF9-90FC-D140-DF10-C20DED0ADEB8}"/>
              </a:ext>
            </a:extLst>
          </p:cNvPr>
          <p:cNvSpPr>
            <a:spLocks noGrp="1"/>
          </p:cNvSpPr>
          <p:nvPr>
            <p:ph type="title"/>
          </p:nvPr>
        </p:nvSpPr>
        <p:spPr/>
        <p:txBody>
          <a:bodyPr/>
          <a:lstStyle/>
          <a:p>
            <a:r>
              <a:rPr kumimoji="1" lang="ja-JP" altLang="en-US"/>
              <a:t>目次</a:t>
            </a:r>
          </a:p>
        </p:txBody>
      </p:sp>
      <p:sp>
        <p:nvSpPr>
          <p:cNvPr id="3" name="コンテンツ プレースホルダー 2">
            <a:extLst>
              <a:ext uri="{FF2B5EF4-FFF2-40B4-BE49-F238E27FC236}">
                <a16:creationId xmlns:a16="http://schemas.microsoft.com/office/drawing/2014/main" id="{8C6CC1EB-5316-5B92-B9A1-52B2AA002752}"/>
              </a:ext>
            </a:extLst>
          </p:cNvPr>
          <p:cNvSpPr>
            <a:spLocks noGrp="1"/>
          </p:cNvSpPr>
          <p:nvPr>
            <p:ph idx="1"/>
          </p:nvPr>
        </p:nvSpPr>
        <p:spPr/>
        <p:txBody>
          <a:bodyPr/>
          <a:lstStyle/>
          <a:p>
            <a:r>
              <a:rPr kumimoji="1" lang="ja-JP" altLang="en-US"/>
              <a:t>５五将棋につい</a:t>
            </a:r>
            <a:r>
              <a:rPr lang="ja-JP" altLang="en-US"/>
              <a:t>て</a:t>
            </a:r>
            <a:endParaRPr lang="en-US" altLang="ja-JP" dirty="0"/>
          </a:p>
          <a:p>
            <a:r>
              <a:rPr kumimoji="1" lang="ja-JP" altLang="en-US"/>
              <a:t>本研究の目的</a:t>
            </a:r>
            <a:endParaRPr kumimoji="1" lang="en-US" altLang="ja-JP" dirty="0"/>
          </a:p>
          <a:p>
            <a:r>
              <a:rPr kumimoji="1" lang="ja-JP" altLang="en-US"/>
              <a:t>モンテカルロ法について</a:t>
            </a:r>
            <a:endParaRPr kumimoji="1" lang="en-US" altLang="ja-JP" dirty="0"/>
          </a:p>
          <a:p>
            <a:r>
              <a:rPr lang="ja-JP" altLang="en-US"/>
              <a:t>本研究におけるモンテカルロ法</a:t>
            </a:r>
            <a:endParaRPr lang="en-US" altLang="ja-JP" dirty="0"/>
          </a:p>
          <a:p>
            <a:r>
              <a:rPr kumimoji="1" lang="ja-JP" altLang="en-US"/>
              <a:t>結果・考察</a:t>
            </a:r>
            <a:endParaRPr kumimoji="1" lang="en-US" altLang="ja-JP" dirty="0"/>
          </a:p>
          <a:p>
            <a:r>
              <a:rPr lang="ja-JP" altLang="en-US"/>
              <a:t>結論・今後の課題</a:t>
            </a:r>
            <a:endParaRPr kumimoji="1" lang="ja-JP" altLang="en-US"/>
          </a:p>
        </p:txBody>
      </p:sp>
    </p:spTree>
    <p:extLst>
      <p:ext uri="{BB962C8B-B14F-4D97-AF65-F5344CB8AC3E}">
        <p14:creationId xmlns:p14="http://schemas.microsoft.com/office/powerpoint/2010/main" val="1311827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39C535-0428-684C-73CD-3CFEFF262A4F}"/>
              </a:ext>
            </a:extLst>
          </p:cNvPr>
          <p:cNvSpPr>
            <a:spLocks noGrp="1"/>
          </p:cNvSpPr>
          <p:nvPr>
            <p:ph type="title"/>
          </p:nvPr>
        </p:nvSpPr>
        <p:spPr/>
        <p:txBody>
          <a:bodyPr/>
          <a:lstStyle/>
          <a:p>
            <a:r>
              <a:rPr kumimoji="1" lang="ja-JP" altLang="en-US"/>
              <a:t>５五将棋について</a:t>
            </a:r>
          </a:p>
        </p:txBody>
      </p:sp>
      <p:sp>
        <p:nvSpPr>
          <p:cNvPr id="3" name="コンテンツ プレースホルダー 2">
            <a:extLst>
              <a:ext uri="{FF2B5EF4-FFF2-40B4-BE49-F238E27FC236}">
                <a16:creationId xmlns:a16="http://schemas.microsoft.com/office/drawing/2014/main" id="{6E0EC959-77CA-30AE-ACEE-B51E2755B0B9}"/>
              </a:ext>
            </a:extLst>
          </p:cNvPr>
          <p:cNvSpPr>
            <a:spLocks noGrp="1"/>
          </p:cNvSpPr>
          <p:nvPr>
            <p:ph idx="1"/>
          </p:nvPr>
        </p:nvSpPr>
        <p:spPr>
          <a:xfrm>
            <a:off x="799070" y="1690688"/>
            <a:ext cx="6862119" cy="4351338"/>
          </a:xfrm>
        </p:spPr>
        <p:txBody>
          <a:bodyPr/>
          <a:lstStyle/>
          <a:p>
            <a:r>
              <a:rPr kumimoji="1" lang="ja-JP" altLang="en-US"/>
              <a:t>５</a:t>
            </a:r>
            <a:r>
              <a:rPr lang="ja-JP" altLang="en-US"/>
              <a:t>五将棋とは、将棋のルールを変更したミニ将棋の</a:t>
            </a:r>
            <a:r>
              <a:rPr lang="en-US" altLang="ja-JP" dirty="0"/>
              <a:t>1</a:t>
            </a:r>
            <a:r>
              <a:rPr lang="ja-JP" altLang="en-US"/>
              <a:t>つで、</a:t>
            </a:r>
            <a:r>
              <a:rPr lang="en-US" altLang="ja-JP" dirty="0"/>
              <a:t>1970</a:t>
            </a:r>
            <a:r>
              <a:rPr lang="ja-JP" altLang="en-US"/>
              <a:t>年に楠本茂信によって発表された。</a:t>
            </a:r>
            <a:endParaRPr lang="en-US" altLang="ja-JP" dirty="0"/>
          </a:p>
          <a:p>
            <a:r>
              <a:rPr kumimoji="1" lang="ja-JP" altLang="en-US"/>
              <a:t>５</a:t>
            </a:r>
            <a:r>
              <a:rPr kumimoji="1" lang="en-US" altLang="ja-JP" dirty="0"/>
              <a:t>×</a:t>
            </a:r>
            <a:r>
              <a:rPr kumimoji="1" lang="ja-JP" altLang="en-US"/>
              <a:t>５の盤面と歩、銀、金、角、飛車、王の６種の駒を使う。</a:t>
            </a:r>
            <a:endParaRPr kumimoji="1" lang="en-US" altLang="ja-JP" dirty="0"/>
          </a:p>
          <a:p>
            <a:r>
              <a:rPr lang="ja-JP" altLang="en-US"/>
              <a:t>ルールはほぼ本将棋に準拠する。</a:t>
            </a:r>
            <a:endParaRPr lang="en-US" altLang="ja-JP" dirty="0"/>
          </a:p>
          <a:p>
            <a:r>
              <a:rPr kumimoji="1" lang="ja-JP" altLang="en-US"/>
              <a:t>盤が狭いので、５五将棋のゲーム</a:t>
            </a:r>
            <a:r>
              <a:rPr kumimoji="1" lang="en-US" altLang="ja-JP" dirty="0"/>
              <a:t>AI</a:t>
            </a:r>
            <a:r>
              <a:rPr kumimoji="1" lang="ja-JP" altLang="en-US"/>
              <a:t>は本将棋より先に人間を超える強さになった。</a:t>
            </a:r>
            <a:endParaRPr kumimoji="1" lang="en-US" altLang="ja-JP" dirty="0"/>
          </a:p>
        </p:txBody>
      </p:sp>
      <p:sp>
        <p:nvSpPr>
          <p:cNvPr id="4" name="AutoShape 2">
            <a:extLst>
              <a:ext uri="{FF2B5EF4-FFF2-40B4-BE49-F238E27FC236}">
                <a16:creationId xmlns:a16="http://schemas.microsoft.com/office/drawing/2014/main" id="{03B885D2-DDA2-FBAE-42DD-A05D6D0270E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 name="AutoShape 4">
            <a:extLst>
              <a:ext uri="{FF2B5EF4-FFF2-40B4-BE49-F238E27FC236}">
                <a16:creationId xmlns:a16="http://schemas.microsoft.com/office/drawing/2014/main" id="{919D9C93-191A-E2AA-873D-DD5D0A88530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6" name="図 5">
            <a:extLst>
              <a:ext uri="{FF2B5EF4-FFF2-40B4-BE49-F238E27FC236}">
                <a16:creationId xmlns:a16="http://schemas.microsoft.com/office/drawing/2014/main" id="{67DB0A57-4A21-D024-E6C7-9144DADE57BD}"/>
              </a:ext>
            </a:extLst>
          </p:cNvPr>
          <p:cNvPicPr>
            <a:picLocks noChangeAspect="1"/>
          </p:cNvPicPr>
          <p:nvPr/>
        </p:nvPicPr>
        <p:blipFill>
          <a:blip r:embed="rId2"/>
          <a:stretch>
            <a:fillRect/>
          </a:stretch>
        </p:blipFill>
        <p:spPr>
          <a:xfrm>
            <a:off x="7957751" y="1333414"/>
            <a:ext cx="3886372" cy="3886372"/>
          </a:xfrm>
          <a:prstGeom prst="rect">
            <a:avLst/>
          </a:prstGeom>
        </p:spPr>
      </p:pic>
    </p:spTree>
    <p:extLst>
      <p:ext uri="{BB962C8B-B14F-4D97-AF65-F5344CB8AC3E}">
        <p14:creationId xmlns:p14="http://schemas.microsoft.com/office/powerpoint/2010/main" val="3557453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1FB912-02B8-E989-F27E-405CF8030153}"/>
              </a:ext>
            </a:extLst>
          </p:cNvPr>
          <p:cNvSpPr>
            <a:spLocks noGrp="1"/>
          </p:cNvSpPr>
          <p:nvPr>
            <p:ph type="title"/>
          </p:nvPr>
        </p:nvSpPr>
        <p:spPr/>
        <p:txBody>
          <a:bodyPr/>
          <a:lstStyle/>
          <a:p>
            <a:r>
              <a:rPr kumimoji="1" lang="ja-JP" altLang="en-US"/>
              <a:t>本研究</a:t>
            </a:r>
            <a:r>
              <a:rPr lang="ja-JP" altLang="en-US"/>
              <a:t>の目的</a:t>
            </a:r>
            <a:endParaRPr kumimoji="1" lang="ja-JP" altLang="en-US"/>
          </a:p>
        </p:txBody>
      </p:sp>
      <p:sp>
        <p:nvSpPr>
          <p:cNvPr id="3" name="コンテンツ プレースホルダー 2">
            <a:extLst>
              <a:ext uri="{FF2B5EF4-FFF2-40B4-BE49-F238E27FC236}">
                <a16:creationId xmlns:a16="http://schemas.microsoft.com/office/drawing/2014/main" id="{85EC7E35-C12F-4ECD-5985-6D3CCBE92596}"/>
              </a:ext>
            </a:extLst>
          </p:cNvPr>
          <p:cNvSpPr>
            <a:spLocks noGrp="1"/>
          </p:cNvSpPr>
          <p:nvPr>
            <p:ph idx="1"/>
          </p:nvPr>
        </p:nvSpPr>
        <p:spPr>
          <a:xfrm>
            <a:off x="838200" y="1690688"/>
            <a:ext cx="10515600" cy="4351338"/>
          </a:xfrm>
        </p:spPr>
        <p:txBody>
          <a:bodyPr/>
          <a:lstStyle/>
          <a:p>
            <a:r>
              <a:rPr kumimoji="1" lang="ja-JP" altLang="en-US" sz="3200"/>
              <a:t>５五将棋の </a:t>
            </a:r>
            <a:r>
              <a:rPr kumimoji="1" lang="en" altLang="ja-JP" sz="3200" dirty="0"/>
              <a:t>AI </a:t>
            </a:r>
            <a:r>
              <a:rPr kumimoji="1" lang="ja-JP" altLang="en-US" sz="3200"/>
              <a:t>については</a:t>
            </a:r>
            <a:r>
              <a:rPr kumimoji="1" lang="en-US" altLang="ja-JP" sz="3200" dirty="0"/>
              <a:t>,</a:t>
            </a:r>
            <a:r>
              <a:rPr kumimoji="1" lang="ja-JP" altLang="en-US" sz="3200"/>
              <a:t>様々な評価関数の機械学習を用いた手法が提案されている</a:t>
            </a:r>
            <a:r>
              <a:rPr lang="ja-JP" altLang="en-US" sz="3200"/>
              <a:t>。</a:t>
            </a:r>
            <a:endParaRPr kumimoji="1" lang="en-US" altLang="ja-JP" sz="3200" dirty="0"/>
          </a:p>
          <a:p>
            <a:r>
              <a:rPr kumimoji="1" lang="ja-JP" altLang="en-US" sz="3200"/>
              <a:t>モンテカルロ法を用いた手法や学習により局面の評価関数を求める手法を応用することで、各局面で最善手を決める</a:t>
            </a:r>
            <a:endParaRPr kumimoji="1" lang="en-US" altLang="ja-JP" sz="3200" dirty="0"/>
          </a:p>
          <a:p>
            <a:pPr marL="0" indent="0">
              <a:buNone/>
            </a:pPr>
            <a:endParaRPr kumimoji="1" lang="en-US" altLang="ja-JP" sz="3200" dirty="0"/>
          </a:p>
          <a:p>
            <a:endParaRPr kumimoji="1" lang="en-US" altLang="ja-JP" dirty="0"/>
          </a:p>
          <a:p>
            <a:endParaRPr kumimoji="1" lang="ja-JP" altLang="en-US"/>
          </a:p>
        </p:txBody>
      </p:sp>
    </p:spTree>
    <p:extLst>
      <p:ext uri="{BB962C8B-B14F-4D97-AF65-F5344CB8AC3E}">
        <p14:creationId xmlns:p14="http://schemas.microsoft.com/office/powerpoint/2010/main" val="380237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9F87E2-2BA9-4856-F7F3-93A8310A19F9}"/>
              </a:ext>
            </a:extLst>
          </p:cNvPr>
          <p:cNvSpPr>
            <a:spLocks noGrp="1"/>
          </p:cNvSpPr>
          <p:nvPr>
            <p:ph type="title"/>
          </p:nvPr>
        </p:nvSpPr>
        <p:spPr/>
        <p:txBody>
          <a:bodyPr/>
          <a:lstStyle/>
          <a:p>
            <a:r>
              <a:rPr kumimoji="1" lang="ja-JP" altLang="en-US"/>
              <a:t>モンテカルロ法について</a:t>
            </a:r>
          </a:p>
        </p:txBody>
      </p:sp>
      <p:sp>
        <p:nvSpPr>
          <p:cNvPr id="3" name="コンテンツ プレースホルダー 2">
            <a:extLst>
              <a:ext uri="{FF2B5EF4-FFF2-40B4-BE49-F238E27FC236}">
                <a16:creationId xmlns:a16="http://schemas.microsoft.com/office/drawing/2014/main" id="{6C7DFDFB-AEFE-F3A6-D3AB-8EC397722280}"/>
              </a:ext>
            </a:extLst>
          </p:cNvPr>
          <p:cNvSpPr>
            <a:spLocks noGrp="1"/>
          </p:cNvSpPr>
          <p:nvPr>
            <p:ph idx="1"/>
          </p:nvPr>
        </p:nvSpPr>
        <p:spPr>
          <a:xfrm>
            <a:off x="838201" y="1825625"/>
            <a:ext cx="5257799" cy="4351338"/>
          </a:xfrm>
        </p:spPr>
        <p:txBody>
          <a:bodyPr/>
          <a:lstStyle/>
          <a:p>
            <a:r>
              <a:rPr kumimoji="1" lang="ja-JP" altLang="en-US"/>
              <a:t>モンテカルロ法とは</a:t>
            </a:r>
            <a:r>
              <a:rPr kumimoji="1" lang="en-US" altLang="ja-JP" dirty="0"/>
              <a:t>,</a:t>
            </a:r>
            <a:r>
              <a:rPr kumimoji="1" lang="ja-JP" altLang="en-US"/>
              <a:t>乱数を用いたシミュレーションを何度も繰り返し行うことで</a:t>
            </a:r>
            <a:r>
              <a:rPr kumimoji="1" lang="en-US" altLang="ja-JP" dirty="0"/>
              <a:t>,</a:t>
            </a:r>
            <a:r>
              <a:rPr kumimoji="1" lang="ja-JP" altLang="en-US"/>
              <a:t>近似解を求める計算手法</a:t>
            </a:r>
            <a:endParaRPr kumimoji="1" lang="en-US" altLang="ja-JP" dirty="0"/>
          </a:p>
          <a:p>
            <a:r>
              <a:rPr kumimoji="1" lang="ja-JP" altLang="en-US"/>
              <a:t>ある局面において</a:t>
            </a:r>
            <a:r>
              <a:rPr kumimoji="1" lang="en-US" altLang="ja-JP" dirty="0"/>
              <a:t>,</a:t>
            </a:r>
            <a:r>
              <a:rPr kumimoji="1" lang="ja-JP" altLang="en-US"/>
              <a:t>その時点での有効な選択肢に対し</a:t>
            </a:r>
            <a:r>
              <a:rPr kumimoji="1" lang="en-US" altLang="ja-JP" dirty="0"/>
              <a:t>,</a:t>
            </a:r>
            <a:r>
              <a:rPr kumimoji="1" lang="ja-JP" altLang="en-US"/>
              <a:t>それぞれ同じ回数ずつ勝負がつくまでシミュレーションを行い</a:t>
            </a:r>
            <a:r>
              <a:rPr kumimoji="1" lang="en-US" altLang="ja-JP" dirty="0"/>
              <a:t>,</a:t>
            </a:r>
            <a:r>
              <a:rPr kumimoji="1" lang="ja-JP" altLang="en-US"/>
              <a:t>最も勝率の高かった手を選択する方法</a:t>
            </a:r>
          </a:p>
        </p:txBody>
      </p:sp>
      <p:sp>
        <p:nvSpPr>
          <p:cNvPr id="4" name="AutoShape 2">
            <a:extLst>
              <a:ext uri="{FF2B5EF4-FFF2-40B4-BE49-F238E27FC236}">
                <a16:creationId xmlns:a16="http://schemas.microsoft.com/office/drawing/2014/main" id="{C1F2F70B-1DAE-04BA-312A-26F29C7830A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5" name="図 4">
            <a:extLst>
              <a:ext uri="{FF2B5EF4-FFF2-40B4-BE49-F238E27FC236}">
                <a16:creationId xmlns:a16="http://schemas.microsoft.com/office/drawing/2014/main" id="{53EA2FCA-C282-DA72-709A-8D7315EF73CB}"/>
              </a:ext>
            </a:extLst>
          </p:cNvPr>
          <p:cNvPicPr>
            <a:picLocks noChangeAspect="1"/>
          </p:cNvPicPr>
          <p:nvPr/>
        </p:nvPicPr>
        <p:blipFill>
          <a:blip r:embed="rId2"/>
          <a:stretch>
            <a:fillRect/>
          </a:stretch>
        </p:blipFill>
        <p:spPr>
          <a:xfrm>
            <a:off x="7592228" y="129801"/>
            <a:ext cx="4337835" cy="3299199"/>
          </a:xfrm>
          <a:prstGeom prst="rect">
            <a:avLst/>
          </a:prstGeom>
          <a:ln>
            <a:solidFill>
              <a:schemeClr val="accent1"/>
            </a:solidFill>
          </a:ln>
        </p:spPr>
      </p:pic>
      <p:pic>
        <p:nvPicPr>
          <p:cNvPr id="6" name="図 5">
            <a:extLst>
              <a:ext uri="{FF2B5EF4-FFF2-40B4-BE49-F238E27FC236}">
                <a16:creationId xmlns:a16="http://schemas.microsoft.com/office/drawing/2014/main" id="{F4F71870-1408-F6EA-3A31-3F2C1C61F8C5}"/>
              </a:ext>
            </a:extLst>
          </p:cNvPr>
          <p:cNvPicPr>
            <a:picLocks noChangeAspect="1"/>
          </p:cNvPicPr>
          <p:nvPr/>
        </p:nvPicPr>
        <p:blipFill>
          <a:blip r:embed="rId3"/>
          <a:stretch>
            <a:fillRect/>
          </a:stretch>
        </p:blipFill>
        <p:spPr>
          <a:xfrm>
            <a:off x="6565483" y="3692527"/>
            <a:ext cx="5478879" cy="2914094"/>
          </a:xfrm>
          <a:prstGeom prst="rect">
            <a:avLst/>
          </a:prstGeom>
          <a:ln>
            <a:solidFill>
              <a:schemeClr val="accent1"/>
            </a:solidFill>
          </a:ln>
        </p:spPr>
      </p:pic>
      <p:sp>
        <p:nvSpPr>
          <p:cNvPr id="7" name="テキスト ボックス 6">
            <a:extLst>
              <a:ext uri="{FF2B5EF4-FFF2-40B4-BE49-F238E27FC236}">
                <a16:creationId xmlns:a16="http://schemas.microsoft.com/office/drawing/2014/main" id="{BA5F380D-3012-FD1E-0045-366785943229}"/>
              </a:ext>
            </a:extLst>
          </p:cNvPr>
          <p:cNvSpPr txBox="1"/>
          <p:nvPr/>
        </p:nvSpPr>
        <p:spPr>
          <a:xfrm>
            <a:off x="6565483" y="3692527"/>
            <a:ext cx="2478506" cy="584775"/>
          </a:xfrm>
          <a:prstGeom prst="rect">
            <a:avLst/>
          </a:prstGeom>
          <a:solidFill>
            <a:schemeClr val="bg1"/>
          </a:solidFill>
        </p:spPr>
        <p:txBody>
          <a:bodyPr wrap="square" rtlCol="0">
            <a:spAutoFit/>
          </a:bodyPr>
          <a:lstStyle/>
          <a:p>
            <a:r>
              <a:rPr kumimoji="1" lang="ja-JP" altLang="en-US" sz="1600"/>
              <a:t>全ての合法手に対して</a:t>
            </a:r>
            <a:endParaRPr kumimoji="1" lang="en-US" altLang="ja-JP" sz="1600" dirty="0"/>
          </a:p>
          <a:p>
            <a:r>
              <a:rPr lang="ja-JP" altLang="en-US" sz="1600"/>
              <a:t>ランダムに最後まで指す</a:t>
            </a:r>
            <a:endParaRPr kumimoji="1" lang="ja-JP" altLang="en-US" sz="1600"/>
          </a:p>
        </p:txBody>
      </p:sp>
    </p:spTree>
    <p:extLst>
      <p:ext uri="{BB962C8B-B14F-4D97-AF65-F5344CB8AC3E}">
        <p14:creationId xmlns:p14="http://schemas.microsoft.com/office/powerpoint/2010/main" val="696915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8C3580-FB1C-E7AF-A022-3AFCC9E3BB08}"/>
              </a:ext>
            </a:extLst>
          </p:cNvPr>
          <p:cNvSpPr>
            <a:spLocks noGrp="1"/>
          </p:cNvSpPr>
          <p:nvPr>
            <p:ph idx="1"/>
          </p:nvPr>
        </p:nvSpPr>
        <p:spPr>
          <a:xfrm>
            <a:off x="561777" y="685799"/>
            <a:ext cx="10312597" cy="2386014"/>
          </a:xfrm>
        </p:spPr>
        <p:txBody>
          <a:bodyPr>
            <a:normAutofit/>
          </a:bodyPr>
          <a:lstStyle/>
          <a:p>
            <a:r>
              <a:rPr lang="ja-JP" altLang="en-US"/>
              <a:t>ランダムに次の手を選ぶので、戦法に基づいて評価する部分は必要ない</a:t>
            </a:r>
            <a:endParaRPr lang="en-US" altLang="ja-JP" dirty="0"/>
          </a:p>
          <a:p>
            <a:r>
              <a:rPr lang="ja-JP" altLang="en-US"/>
              <a:t>ただし、全ての合法手に対して勝負が付くまでシミュレーションを行うと無駄が生じやすい</a:t>
            </a:r>
            <a:endParaRPr kumimoji="1" lang="ja-JP" altLang="en-US"/>
          </a:p>
        </p:txBody>
      </p:sp>
      <p:pic>
        <p:nvPicPr>
          <p:cNvPr id="4" name="図 3">
            <a:extLst>
              <a:ext uri="{FF2B5EF4-FFF2-40B4-BE49-F238E27FC236}">
                <a16:creationId xmlns:a16="http://schemas.microsoft.com/office/drawing/2014/main" id="{5274FCB3-011A-7CC8-8632-4A2A646EDC3D}"/>
              </a:ext>
            </a:extLst>
          </p:cNvPr>
          <p:cNvPicPr>
            <a:picLocks noChangeAspect="1"/>
          </p:cNvPicPr>
          <p:nvPr/>
        </p:nvPicPr>
        <p:blipFill>
          <a:blip r:embed="rId2"/>
          <a:stretch>
            <a:fillRect/>
          </a:stretch>
        </p:blipFill>
        <p:spPr>
          <a:xfrm>
            <a:off x="6975475" y="2114551"/>
            <a:ext cx="3898900" cy="3886200"/>
          </a:xfrm>
          <a:prstGeom prst="rect">
            <a:avLst/>
          </a:prstGeom>
        </p:spPr>
      </p:pic>
      <p:sp>
        <p:nvSpPr>
          <p:cNvPr id="5" name="正方形/長方形 4">
            <a:extLst>
              <a:ext uri="{FF2B5EF4-FFF2-40B4-BE49-F238E27FC236}">
                <a16:creationId xmlns:a16="http://schemas.microsoft.com/office/drawing/2014/main" id="{0BC03C9B-8049-0753-C524-2EBF6F837217}"/>
              </a:ext>
            </a:extLst>
          </p:cNvPr>
          <p:cNvSpPr/>
          <p:nvPr/>
        </p:nvSpPr>
        <p:spPr>
          <a:xfrm>
            <a:off x="8660606" y="5407819"/>
            <a:ext cx="528637" cy="5286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2EEC7E6F-AAA3-5187-4BB0-E10ED87174B7}"/>
              </a:ext>
            </a:extLst>
          </p:cNvPr>
          <p:cNvSpPr/>
          <p:nvPr/>
        </p:nvSpPr>
        <p:spPr>
          <a:xfrm>
            <a:off x="7138987" y="4581525"/>
            <a:ext cx="528637" cy="5286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5464BD5F-53AF-2473-BAA4-BC8CE5DC86AA}"/>
              </a:ext>
            </a:extLst>
          </p:cNvPr>
          <p:cNvSpPr/>
          <p:nvPr/>
        </p:nvSpPr>
        <p:spPr>
          <a:xfrm>
            <a:off x="7906544" y="5407818"/>
            <a:ext cx="528637" cy="5286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AED2EA88-0B52-33A9-EE6C-8304092C1BBD}"/>
              </a:ext>
            </a:extLst>
          </p:cNvPr>
          <p:cNvSpPr/>
          <p:nvPr/>
        </p:nvSpPr>
        <p:spPr>
          <a:xfrm>
            <a:off x="9414668" y="5407817"/>
            <a:ext cx="528637" cy="5286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92672568-98C1-F9E3-CF3F-B30587A1536E}"/>
              </a:ext>
            </a:extLst>
          </p:cNvPr>
          <p:cNvSpPr/>
          <p:nvPr/>
        </p:nvSpPr>
        <p:spPr>
          <a:xfrm>
            <a:off x="10144521" y="5407816"/>
            <a:ext cx="528637" cy="5286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2">
            <a:extLst>
              <a:ext uri="{FF2B5EF4-FFF2-40B4-BE49-F238E27FC236}">
                <a16:creationId xmlns:a16="http://schemas.microsoft.com/office/drawing/2014/main" id="{5A00F123-9E33-72B1-1001-7E621264A6DE}"/>
              </a:ext>
            </a:extLst>
          </p:cNvPr>
          <p:cNvSpPr txBox="1">
            <a:spLocks/>
          </p:cNvSpPr>
          <p:nvPr/>
        </p:nvSpPr>
        <p:spPr>
          <a:xfrm>
            <a:off x="549674" y="2500312"/>
            <a:ext cx="5936058" cy="52197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例えば、右のような局面になってほぼ負けが決まっているような状態になっても、ここから勝負が付くまで何手も読む必要がある</a:t>
            </a:r>
          </a:p>
        </p:txBody>
      </p:sp>
    </p:spTree>
    <p:extLst>
      <p:ext uri="{BB962C8B-B14F-4D97-AF65-F5344CB8AC3E}">
        <p14:creationId xmlns:p14="http://schemas.microsoft.com/office/powerpoint/2010/main" val="288469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7ACD20-0796-9C4C-34EF-D638F60DA204}"/>
              </a:ext>
            </a:extLst>
          </p:cNvPr>
          <p:cNvSpPr>
            <a:spLocks noGrp="1"/>
          </p:cNvSpPr>
          <p:nvPr>
            <p:ph type="title"/>
          </p:nvPr>
        </p:nvSpPr>
        <p:spPr/>
        <p:txBody>
          <a:bodyPr/>
          <a:lstStyle/>
          <a:p>
            <a:r>
              <a:rPr kumimoji="1" lang="ja-JP" altLang="en-US"/>
              <a:t>本研究におけるモンテカルロ法</a:t>
            </a:r>
          </a:p>
        </p:txBody>
      </p:sp>
      <p:sp>
        <p:nvSpPr>
          <p:cNvPr id="3" name="コンテンツ プレースホルダー 2">
            <a:extLst>
              <a:ext uri="{FF2B5EF4-FFF2-40B4-BE49-F238E27FC236}">
                <a16:creationId xmlns:a16="http://schemas.microsoft.com/office/drawing/2014/main" id="{B5F2B4AD-0C69-DBDF-A1E6-A7371A26999B}"/>
              </a:ext>
            </a:extLst>
          </p:cNvPr>
          <p:cNvSpPr>
            <a:spLocks noGrp="1"/>
          </p:cNvSpPr>
          <p:nvPr>
            <p:ph idx="1"/>
          </p:nvPr>
        </p:nvSpPr>
        <p:spPr>
          <a:xfrm>
            <a:off x="838200" y="1368425"/>
            <a:ext cx="10515600" cy="2174875"/>
          </a:xfrm>
        </p:spPr>
        <p:txBody>
          <a:bodyPr/>
          <a:lstStyle/>
          <a:p>
            <a:r>
              <a:rPr kumimoji="1" lang="ja-JP" altLang="en-US"/>
              <a:t>まず</a:t>
            </a:r>
            <a:r>
              <a:rPr kumimoji="1" lang="en-US" altLang="ja-JP" dirty="0"/>
              <a:t>,</a:t>
            </a:r>
            <a:r>
              <a:rPr kumimoji="1" lang="ja-JP" altLang="en-US"/>
              <a:t>全ての合法手に対して </a:t>
            </a:r>
            <a:r>
              <a:rPr kumimoji="1" lang="en-US" altLang="ja-JP" dirty="0"/>
              <a:t>10 </a:t>
            </a:r>
            <a:r>
              <a:rPr kumimoji="1" lang="ja-JP" altLang="en-US"/>
              <a:t>手先まで読み</a:t>
            </a:r>
            <a:r>
              <a:rPr kumimoji="1" lang="en-US" altLang="ja-JP" dirty="0"/>
              <a:t>,</a:t>
            </a:r>
            <a:r>
              <a:rPr kumimoji="1" lang="ja-JP" altLang="en-US"/>
              <a:t>その時点の局面や持ち駒から勝敗を判定する</a:t>
            </a:r>
            <a:r>
              <a:rPr lang="ja-JP" altLang="en-US"/>
              <a:t>。</a:t>
            </a:r>
            <a:r>
              <a:rPr kumimoji="1" lang="ja-JP" altLang="en-US"/>
              <a:t>このシミュレーショ ンを </a:t>
            </a:r>
            <a:r>
              <a:rPr kumimoji="1" lang="en-US" altLang="ja-JP" dirty="0"/>
              <a:t>10 </a:t>
            </a:r>
            <a:r>
              <a:rPr kumimoji="1" lang="ja-JP" altLang="en-US"/>
              <a:t>回を行い、それぞれの勝率を出す</a:t>
            </a:r>
            <a:endParaRPr kumimoji="1" lang="en-US" altLang="ja-JP" dirty="0"/>
          </a:p>
          <a:p>
            <a:r>
              <a:rPr lang="ja-JP" altLang="en-US"/>
              <a:t>勝率が高かったものだけを選び</a:t>
            </a:r>
            <a:r>
              <a:rPr lang="en-US" altLang="ja-JP" dirty="0"/>
              <a:t>,</a:t>
            </a:r>
            <a:r>
              <a:rPr lang="ja-JP" altLang="en-US"/>
              <a:t>今度は勝負が付くまでさらに </a:t>
            </a:r>
            <a:r>
              <a:rPr lang="en-US" altLang="ja-JP" dirty="0"/>
              <a:t>100 </a:t>
            </a:r>
            <a:r>
              <a:rPr lang="ja-JP" altLang="en-US"/>
              <a:t>回シミュ レーションを行うようにする</a:t>
            </a:r>
            <a:r>
              <a:rPr lang="en-US" altLang="ja-JP" dirty="0"/>
              <a:t>.</a:t>
            </a:r>
          </a:p>
          <a:p>
            <a:endParaRPr kumimoji="1" lang="ja-JP" altLang="en-US"/>
          </a:p>
        </p:txBody>
      </p:sp>
      <p:pic>
        <p:nvPicPr>
          <p:cNvPr id="4" name="図 3">
            <a:extLst>
              <a:ext uri="{FF2B5EF4-FFF2-40B4-BE49-F238E27FC236}">
                <a16:creationId xmlns:a16="http://schemas.microsoft.com/office/drawing/2014/main" id="{567DCFB4-6704-04D5-0C7D-713907ED124A}"/>
              </a:ext>
            </a:extLst>
          </p:cNvPr>
          <p:cNvPicPr>
            <a:picLocks noChangeAspect="1"/>
          </p:cNvPicPr>
          <p:nvPr/>
        </p:nvPicPr>
        <p:blipFill>
          <a:blip r:embed="rId2"/>
          <a:stretch>
            <a:fillRect/>
          </a:stretch>
        </p:blipFill>
        <p:spPr>
          <a:xfrm>
            <a:off x="669925" y="3543300"/>
            <a:ext cx="4711700" cy="1663700"/>
          </a:xfrm>
          <a:prstGeom prst="rect">
            <a:avLst/>
          </a:prstGeom>
        </p:spPr>
      </p:pic>
      <p:pic>
        <p:nvPicPr>
          <p:cNvPr id="5" name="図 4">
            <a:extLst>
              <a:ext uri="{FF2B5EF4-FFF2-40B4-BE49-F238E27FC236}">
                <a16:creationId xmlns:a16="http://schemas.microsoft.com/office/drawing/2014/main" id="{4014C459-44BD-B9DB-1DF5-1F0F7DBC6C8A}"/>
              </a:ext>
            </a:extLst>
          </p:cNvPr>
          <p:cNvPicPr>
            <a:picLocks noChangeAspect="1"/>
          </p:cNvPicPr>
          <p:nvPr/>
        </p:nvPicPr>
        <p:blipFill>
          <a:blip r:embed="rId3"/>
          <a:stretch>
            <a:fillRect/>
          </a:stretch>
        </p:blipFill>
        <p:spPr>
          <a:xfrm>
            <a:off x="5808661" y="3543299"/>
            <a:ext cx="5245235" cy="2949575"/>
          </a:xfrm>
          <a:prstGeom prst="rect">
            <a:avLst/>
          </a:prstGeom>
        </p:spPr>
      </p:pic>
    </p:spTree>
    <p:extLst>
      <p:ext uri="{BB962C8B-B14F-4D97-AF65-F5344CB8AC3E}">
        <p14:creationId xmlns:p14="http://schemas.microsoft.com/office/powerpoint/2010/main" val="2402044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74EE03-032C-A6AA-61F2-FE12517DDF8C}"/>
              </a:ext>
            </a:extLst>
          </p:cNvPr>
          <p:cNvSpPr>
            <a:spLocks noGrp="1"/>
          </p:cNvSpPr>
          <p:nvPr>
            <p:ph type="title"/>
          </p:nvPr>
        </p:nvSpPr>
        <p:spPr/>
        <p:txBody>
          <a:bodyPr/>
          <a:lstStyle/>
          <a:p>
            <a:r>
              <a:rPr kumimoji="1" lang="ja-JP" altLang="en-US"/>
              <a:t>結果</a:t>
            </a:r>
          </a:p>
        </p:txBody>
      </p:sp>
      <p:graphicFrame>
        <p:nvGraphicFramePr>
          <p:cNvPr id="4" name="コンテンツ プレースホルダー 3">
            <a:extLst>
              <a:ext uri="{FF2B5EF4-FFF2-40B4-BE49-F238E27FC236}">
                <a16:creationId xmlns:a16="http://schemas.microsoft.com/office/drawing/2014/main" id="{D4439DF5-2DBD-D06C-575F-C677DF4FC9D2}"/>
              </a:ext>
            </a:extLst>
          </p:cNvPr>
          <p:cNvGraphicFramePr>
            <a:graphicFrameLocks noGrp="1"/>
          </p:cNvGraphicFramePr>
          <p:nvPr>
            <p:ph idx="1"/>
            <p:extLst>
              <p:ext uri="{D42A27DB-BD31-4B8C-83A1-F6EECF244321}">
                <p14:modId xmlns:p14="http://schemas.microsoft.com/office/powerpoint/2010/main" val="3726096279"/>
              </p:ext>
            </p:extLst>
          </p:nvPr>
        </p:nvGraphicFramePr>
        <p:xfrm>
          <a:off x="838200" y="2266950"/>
          <a:ext cx="10515600" cy="2590800"/>
        </p:xfrm>
        <a:graphic>
          <a:graphicData uri="http://schemas.openxmlformats.org/drawingml/2006/table">
            <a:tbl>
              <a:tblPr firstRow="1" bandRow="1">
                <a:tableStyleId>{00A15C55-8517-42AA-B614-E9B94910E393}</a:tableStyleId>
              </a:tblPr>
              <a:tblGrid>
                <a:gridCol w="2628900">
                  <a:extLst>
                    <a:ext uri="{9D8B030D-6E8A-4147-A177-3AD203B41FA5}">
                      <a16:colId xmlns:a16="http://schemas.microsoft.com/office/drawing/2014/main" val="19122667"/>
                    </a:ext>
                  </a:extLst>
                </a:gridCol>
                <a:gridCol w="2628900">
                  <a:extLst>
                    <a:ext uri="{9D8B030D-6E8A-4147-A177-3AD203B41FA5}">
                      <a16:colId xmlns:a16="http://schemas.microsoft.com/office/drawing/2014/main" val="1751694677"/>
                    </a:ext>
                  </a:extLst>
                </a:gridCol>
                <a:gridCol w="2628900">
                  <a:extLst>
                    <a:ext uri="{9D8B030D-6E8A-4147-A177-3AD203B41FA5}">
                      <a16:colId xmlns:a16="http://schemas.microsoft.com/office/drawing/2014/main" val="2502884289"/>
                    </a:ext>
                  </a:extLst>
                </a:gridCol>
                <a:gridCol w="2628900">
                  <a:extLst>
                    <a:ext uri="{9D8B030D-6E8A-4147-A177-3AD203B41FA5}">
                      <a16:colId xmlns:a16="http://schemas.microsoft.com/office/drawing/2014/main" val="2607505026"/>
                    </a:ext>
                  </a:extLst>
                </a:gridCol>
              </a:tblGrid>
              <a:tr h="0">
                <a:tc>
                  <a:txBody>
                    <a:bodyPr/>
                    <a:lstStyle/>
                    <a:p>
                      <a:pPr algn="ctr"/>
                      <a:r>
                        <a:rPr kumimoji="1" lang="ja-JP" altLang="en-US" sz="2800"/>
                        <a:t>先手</a:t>
                      </a:r>
                    </a:p>
                  </a:txBody>
                  <a:tcPr/>
                </a:tc>
                <a:tc>
                  <a:txBody>
                    <a:bodyPr/>
                    <a:lstStyle/>
                    <a:p>
                      <a:pPr algn="ctr"/>
                      <a:r>
                        <a:rPr kumimoji="1" lang="ja-JP" altLang="en-US" sz="2800"/>
                        <a:t>後手</a:t>
                      </a:r>
                    </a:p>
                  </a:txBody>
                  <a:tcPr/>
                </a:tc>
                <a:tc>
                  <a:txBody>
                    <a:bodyPr/>
                    <a:lstStyle/>
                    <a:p>
                      <a:pPr algn="ctr"/>
                      <a:r>
                        <a:rPr kumimoji="1" lang="ja-JP" altLang="en-US" sz="2800"/>
                        <a:t>先手勝ち</a:t>
                      </a:r>
                    </a:p>
                  </a:txBody>
                  <a:tcPr/>
                </a:tc>
                <a:tc>
                  <a:txBody>
                    <a:bodyPr/>
                    <a:lstStyle/>
                    <a:p>
                      <a:pPr algn="ctr"/>
                      <a:r>
                        <a:rPr kumimoji="1" lang="ja-JP" altLang="en-US" sz="2800"/>
                        <a:t>後手勝ち</a:t>
                      </a:r>
                    </a:p>
                  </a:txBody>
                  <a:tcPr/>
                </a:tc>
                <a:extLst>
                  <a:ext uri="{0D108BD9-81ED-4DB2-BD59-A6C34878D82A}">
                    <a16:rowId xmlns:a16="http://schemas.microsoft.com/office/drawing/2014/main" val="1868328853"/>
                  </a:ext>
                </a:extLst>
              </a:tr>
              <a:tr h="507736">
                <a:tc>
                  <a:txBody>
                    <a:bodyPr/>
                    <a:lstStyle/>
                    <a:p>
                      <a:pPr algn="ctr"/>
                      <a:r>
                        <a:rPr kumimoji="1" lang="en-US" altLang="ja-JP" sz="2800" dirty="0"/>
                        <a:t>[1]</a:t>
                      </a:r>
                      <a:endParaRPr kumimoji="1" lang="ja-JP" altLang="en-US" sz="2800"/>
                    </a:p>
                  </a:txBody>
                  <a:tcPr/>
                </a:tc>
                <a:tc>
                  <a:txBody>
                    <a:bodyPr/>
                    <a:lstStyle/>
                    <a:p>
                      <a:pPr algn="ctr"/>
                      <a:r>
                        <a:rPr kumimoji="1" lang="en-US" altLang="ja-JP" sz="2800" dirty="0"/>
                        <a:t>[2]</a:t>
                      </a:r>
                      <a:endParaRPr kumimoji="1" lang="ja-JP" altLang="en-US" sz="2800"/>
                    </a:p>
                  </a:txBody>
                  <a:tcPr/>
                </a:tc>
                <a:tc>
                  <a:txBody>
                    <a:bodyPr/>
                    <a:lstStyle/>
                    <a:p>
                      <a:pPr algn="ctr"/>
                      <a:r>
                        <a:rPr kumimoji="1" lang="en-US" altLang="ja-JP" sz="2800" dirty="0"/>
                        <a:t>8</a:t>
                      </a:r>
                      <a:r>
                        <a:rPr kumimoji="1" lang="ja-JP" altLang="en-US" sz="2800"/>
                        <a:t>回</a:t>
                      </a:r>
                    </a:p>
                  </a:txBody>
                  <a:tcPr/>
                </a:tc>
                <a:tc>
                  <a:txBody>
                    <a:bodyPr/>
                    <a:lstStyle/>
                    <a:p>
                      <a:pPr algn="ctr"/>
                      <a:r>
                        <a:rPr kumimoji="1" lang="en-US" altLang="ja-JP" sz="2800" dirty="0"/>
                        <a:t>2</a:t>
                      </a:r>
                      <a:r>
                        <a:rPr kumimoji="1" lang="ja-JP" altLang="en-US" sz="2800"/>
                        <a:t>回</a:t>
                      </a:r>
                    </a:p>
                  </a:txBody>
                  <a:tcPr/>
                </a:tc>
                <a:extLst>
                  <a:ext uri="{0D108BD9-81ED-4DB2-BD59-A6C34878D82A}">
                    <a16:rowId xmlns:a16="http://schemas.microsoft.com/office/drawing/2014/main" val="2876302378"/>
                  </a:ext>
                </a:extLst>
              </a:tr>
              <a:tr h="507736">
                <a:tc>
                  <a:txBody>
                    <a:bodyPr/>
                    <a:lstStyle/>
                    <a:p>
                      <a:pPr algn="ctr"/>
                      <a:r>
                        <a:rPr kumimoji="1" lang="en-US" altLang="ja-JP" sz="2800" dirty="0"/>
                        <a:t>[2]</a:t>
                      </a:r>
                      <a:endParaRPr kumimoji="1" lang="ja-JP" altLang="en-US" sz="2800"/>
                    </a:p>
                  </a:txBody>
                  <a:tcPr/>
                </a:tc>
                <a:tc>
                  <a:txBody>
                    <a:bodyPr/>
                    <a:lstStyle/>
                    <a:p>
                      <a:pPr algn="ctr"/>
                      <a:r>
                        <a:rPr kumimoji="1" lang="en-US" altLang="ja-JP" sz="2800" dirty="0"/>
                        <a:t>[1]</a:t>
                      </a:r>
                      <a:endParaRPr kumimoji="1" lang="ja-JP" altLang="en-US" sz="2800"/>
                    </a:p>
                  </a:txBody>
                  <a:tcPr/>
                </a:tc>
                <a:tc>
                  <a:txBody>
                    <a:bodyPr/>
                    <a:lstStyle/>
                    <a:p>
                      <a:pPr algn="ctr"/>
                      <a:r>
                        <a:rPr kumimoji="1" lang="en-US" altLang="ja-JP" sz="2800" dirty="0"/>
                        <a:t>0</a:t>
                      </a:r>
                      <a:r>
                        <a:rPr kumimoji="1" lang="ja-JP" altLang="en-US" sz="2800"/>
                        <a:t>回</a:t>
                      </a:r>
                    </a:p>
                  </a:txBody>
                  <a:tcPr/>
                </a:tc>
                <a:tc>
                  <a:txBody>
                    <a:bodyPr/>
                    <a:lstStyle/>
                    <a:p>
                      <a:pPr algn="ctr"/>
                      <a:r>
                        <a:rPr kumimoji="1" lang="en-US" altLang="ja-JP" sz="2800" dirty="0"/>
                        <a:t>10</a:t>
                      </a:r>
                      <a:r>
                        <a:rPr kumimoji="1" lang="ja-JP" altLang="en-US" sz="2800"/>
                        <a:t>回</a:t>
                      </a:r>
                    </a:p>
                  </a:txBody>
                  <a:tcPr/>
                </a:tc>
                <a:extLst>
                  <a:ext uri="{0D108BD9-81ED-4DB2-BD59-A6C34878D82A}">
                    <a16:rowId xmlns:a16="http://schemas.microsoft.com/office/drawing/2014/main" val="753109972"/>
                  </a:ext>
                </a:extLst>
              </a:tr>
              <a:tr h="507736">
                <a:tc>
                  <a:txBody>
                    <a:bodyPr/>
                    <a:lstStyle/>
                    <a:p>
                      <a:pPr algn="ctr"/>
                      <a:r>
                        <a:rPr kumimoji="1" lang="en-US" altLang="ja-JP" sz="2800" dirty="0"/>
                        <a:t>[1]</a:t>
                      </a:r>
                      <a:endParaRPr kumimoji="1" lang="ja-JP" altLang="en-US" sz="2800"/>
                    </a:p>
                  </a:txBody>
                  <a:tcPr/>
                </a:tc>
                <a:tc>
                  <a:txBody>
                    <a:bodyPr/>
                    <a:lstStyle/>
                    <a:p>
                      <a:pPr algn="ctr"/>
                      <a:r>
                        <a:rPr kumimoji="1" lang="en-US" altLang="ja-JP" sz="2800" dirty="0"/>
                        <a:t>[3]</a:t>
                      </a:r>
                      <a:endParaRPr kumimoji="1" lang="ja-JP" altLang="en-US" sz="2800"/>
                    </a:p>
                  </a:txBody>
                  <a:tcPr/>
                </a:tc>
                <a:tc>
                  <a:txBody>
                    <a:bodyPr/>
                    <a:lstStyle/>
                    <a:p>
                      <a:pPr algn="ctr"/>
                      <a:r>
                        <a:rPr kumimoji="1" lang="en-US" altLang="ja-JP" sz="2800" dirty="0"/>
                        <a:t>0</a:t>
                      </a:r>
                      <a:r>
                        <a:rPr kumimoji="1" lang="ja-JP" altLang="en-US" sz="2800"/>
                        <a:t>回</a:t>
                      </a:r>
                    </a:p>
                  </a:txBody>
                  <a:tcPr/>
                </a:tc>
                <a:tc>
                  <a:txBody>
                    <a:bodyPr/>
                    <a:lstStyle/>
                    <a:p>
                      <a:pPr algn="ctr"/>
                      <a:r>
                        <a:rPr kumimoji="1" lang="en-US" altLang="ja-JP" sz="2800" dirty="0"/>
                        <a:t>10</a:t>
                      </a:r>
                      <a:r>
                        <a:rPr kumimoji="1" lang="ja-JP" altLang="en-US" sz="2800"/>
                        <a:t>回</a:t>
                      </a:r>
                    </a:p>
                  </a:txBody>
                  <a:tcPr/>
                </a:tc>
                <a:extLst>
                  <a:ext uri="{0D108BD9-81ED-4DB2-BD59-A6C34878D82A}">
                    <a16:rowId xmlns:a16="http://schemas.microsoft.com/office/drawing/2014/main" val="2287863933"/>
                  </a:ext>
                </a:extLst>
              </a:tr>
              <a:tr h="507736">
                <a:tc>
                  <a:txBody>
                    <a:bodyPr/>
                    <a:lstStyle/>
                    <a:p>
                      <a:pPr algn="ctr"/>
                      <a:r>
                        <a:rPr kumimoji="1" lang="en-US" altLang="ja-JP" sz="2800" dirty="0"/>
                        <a:t>[3]</a:t>
                      </a:r>
                      <a:endParaRPr kumimoji="1" lang="ja-JP" altLang="en-US" sz="2800"/>
                    </a:p>
                  </a:txBody>
                  <a:tcPr/>
                </a:tc>
                <a:tc>
                  <a:txBody>
                    <a:bodyPr/>
                    <a:lstStyle/>
                    <a:p>
                      <a:pPr algn="ctr"/>
                      <a:r>
                        <a:rPr kumimoji="1" lang="en-US" altLang="ja-JP" sz="2800" dirty="0"/>
                        <a:t>[1]</a:t>
                      </a:r>
                      <a:endParaRPr kumimoji="1" lang="ja-JP" altLang="en-US" sz="2800"/>
                    </a:p>
                  </a:txBody>
                  <a:tcPr/>
                </a:tc>
                <a:tc>
                  <a:txBody>
                    <a:bodyPr/>
                    <a:lstStyle/>
                    <a:p>
                      <a:pPr algn="ctr"/>
                      <a:r>
                        <a:rPr kumimoji="1" lang="en-US" altLang="ja-JP" sz="2800" dirty="0"/>
                        <a:t>9</a:t>
                      </a:r>
                      <a:r>
                        <a:rPr kumimoji="1" lang="ja-JP" altLang="en-US" sz="2800"/>
                        <a:t>回</a:t>
                      </a:r>
                    </a:p>
                  </a:txBody>
                  <a:tcPr/>
                </a:tc>
                <a:tc>
                  <a:txBody>
                    <a:bodyPr/>
                    <a:lstStyle/>
                    <a:p>
                      <a:pPr algn="ctr"/>
                      <a:r>
                        <a:rPr kumimoji="1" lang="en-US" altLang="ja-JP" sz="2800"/>
                        <a:t>1</a:t>
                      </a:r>
                      <a:r>
                        <a:rPr kumimoji="1" lang="ja-JP" altLang="en-US" sz="2800"/>
                        <a:t>回</a:t>
                      </a:r>
                    </a:p>
                  </a:txBody>
                  <a:tcPr/>
                </a:tc>
                <a:extLst>
                  <a:ext uri="{0D108BD9-81ED-4DB2-BD59-A6C34878D82A}">
                    <a16:rowId xmlns:a16="http://schemas.microsoft.com/office/drawing/2014/main" val="3245247614"/>
                  </a:ext>
                </a:extLst>
              </a:tr>
            </a:tbl>
          </a:graphicData>
        </a:graphic>
      </p:graphicFrame>
      <p:sp>
        <p:nvSpPr>
          <p:cNvPr id="5" name="コンテンツ プレースホルダー 2">
            <a:extLst>
              <a:ext uri="{FF2B5EF4-FFF2-40B4-BE49-F238E27FC236}">
                <a16:creationId xmlns:a16="http://schemas.microsoft.com/office/drawing/2014/main" id="{E2C02157-2180-ADF5-84A7-33995534D3BE}"/>
              </a:ext>
            </a:extLst>
          </p:cNvPr>
          <p:cNvSpPr txBox="1">
            <a:spLocks/>
          </p:cNvSpPr>
          <p:nvPr/>
        </p:nvSpPr>
        <p:spPr>
          <a:xfrm>
            <a:off x="838200" y="1368425"/>
            <a:ext cx="10515600" cy="8985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本研究で作成した</a:t>
            </a:r>
            <a:r>
              <a:rPr lang="en-US" altLang="ja-JP" dirty="0"/>
              <a:t>AI</a:t>
            </a:r>
            <a:r>
              <a:rPr lang="ja-JP" altLang="en-US"/>
              <a:t>を</a:t>
            </a:r>
            <a:r>
              <a:rPr lang="en-US" altLang="ja-JP" dirty="0"/>
              <a:t>[1]</a:t>
            </a:r>
            <a:r>
              <a:rPr lang="ja-JP" altLang="en-US"/>
              <a:t>、合法手の中からランダムに手を選ぶ</a:t>
            </a:r>
            <a:r>
              <a:rPr lang="en-US" altLang="ja-JP" dirty="0"/>
              <a:t>AI</a:t>
            </a:r>
            <a:r>
              <a:rPr lang="ja-JP" altLang="en-US"/>
              <a:t>を</a:t>
            </a:r>
            <a:r>
              <a:rPr lang="en-US" altLang="ja-JP" dirty="0"/>
              <a:t>[2]</a:t>
            </a:r>
            <a:r>
              <a:rPr lang="ja-JP" altLang="en-US"/>
              <a:t>、既存の</a:t>
            </a:r>
            <a:r>
              <a:rPr lang="en-US" altLang="ja-JP" dirty="0"/>
              <a:t>AI</a:t>
            </a:r>
            <a:r>
              <a:rPr lang="en-US" altLang="ja-JP" sz="2000" dirty="0"/>
              <a:t>(1)</a:t>
            </a:r>
            <a:r>
              <a:rPr lang="ja-JP" altLang="en-US"/>
              <a:t>を</a:t>
            </a:r>
            <a:r>
              <a:rPr lang="en-US" altLang="ja-JP" dirty="0"/>
              <a:t>[3]</a:t>
            </a:r>
            <a:r>
              <a:rPr lang="ja-JP" altLang="en-US"/>
              <a:t>とする</a:t>
            </a:r>
            <a:endParaRPr lang="ja-JP" altLang="en-US" sz="2000"/>
          </a:p>
        </p:txBody>
      </p:sp>
      <p:sp>
        <p:nvSpPr>
          <p:cNvPr id="6" name="テキスト ボックス 5">
            <a:extLst>
              <a:ext uri="{FF2B5EF4-FFF2-40B4-BE49-F238E27FC236}">
                <a16:creationId xmlns:a16="http://schemas.microsoft.com/office/drawing/2014/main" id="{2427DBA9-264A-A744-EEE4-1369AFBF4612}"/>
              </a:ext>
            </a:extLst>
          </p:cNvPr>
          <p:cNvSpPr txBox="1"/>
          <p:nvPr/>
        </p:nvSpPr>
        <p:spPr>
          <a:xfrm>
            <a:off x="1071563" y="6172200"/>
            <a:ext cx="10346102" cy="369332"/>
          </a:xfrm>
          <a:prstGeom prst="rect">
            <a:avLst/>
          </a:prstGeom>
          <a:noFill/>
        </p:spPr>
        <p:txBody>
          <a:bodyPr wrap="none" rtlCol="0">
            <a:spAutoFit/>
          </a:bodyPr>
          <a:lstStyle/>
          <a:p>
            <a:r>
              <a:rPr kumimoji="1" lang="en-US" altLang="ja-JP" dirty="0"/>
              <a:t>(1) 5 </a:t>
            </a:r>
            <a:r>
              <a:rPr kumimoji="1" lang="ja-JP" altLang="en-US"/>
              <a:t>五将棋，スマホ </a:t>
            </a:r>
            <a:r>
              <a:rPr kumimoji="1" lang="en" altLang="ja-JP" dirty="0"/>
              <a:t>Web </a:t>
            </a:r>
            <a:r>
              <a:rPr kumimoji="1" lang="ja-JP" altLang="en-US"/>
              <a:t>ゲーム中心</a:t>
            </a:r>
            <a:r>
              <a:rPr kumimoji="1" lang="en-US" altLang="ja-JP" dirty="0"/>
              <a:t>(2014) </a:t>
            </a:r>
            <a:r>
              <a:rPr kumimoji="1" lang="en" altLang="ja-JP" dirty="0"/>
              <a:t>https://</a:t>
            </a:r>
            <a:r>
              <a:rPr kumimoji="1" lang="en" altLang="ja-JP" dirty="0" err="1"/>
              <a:t>sfw.gamebatake.info</a:t>
            </a:r>
            <a:r>
              <a:rPr kumimoji="1" lang="en" altLang="ja-JP" dirty="0"/>
              <a:t>/game/sg55shogi.html</a:t>
            </a:r>
            <a:endParaRPr kumimoji="1" lang="ja-JP" altLang="en-US"/>
          </a:p>
        </p:txBody>
      </p:sp>
      <p:sp>
        <p:nvSpPr>
          <p:cNvPr id="7" name="コンテンツ プレースホルダー 2">
            <a:extLst>
              <a:ext uri="{FF2B5EF4-FFF2-40B4-BE49-F238E27FC236}">
                <a16:creationId xmlns:a16="http://schemas.microsoft.com/office/drawing/2014/main" id="{7A9E50B4-A200-CFD0-67E1-C48DB197ACF3}"/>
              </a:ext>
            </a:extLst>
          </p:cNvPr>
          <p:cNvSpPr txBox="1">
            <a:spLocks/>
          </p:cNvSpPr>
          <p:nvPr/>
        </p:nvSpPr>
        <p:spPr>
          <a:xfrm>
            <a:off x="838200" y="5040312"/>
            <a:ext cx="10515600" cy="8985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本研究で作成した</a:t>
            </a:r>
            <a:r>
              <a:rPr lang="en-US" altLang="ja-JP" dirty="0"/>
              <a:t>AI</a:t>
            </a:r>
            <a:r>
              <a:rPr lang="ja-JP" altLang="en-US"/>
              <a:t>はある程度の強さがあることがわかったが、一方で既存</a:t>
            </a:r>
            <a:r>
              <a:rPr lang="en-US" altLang="ja-JP" dirty="0"/>
              <a:t>AI</a:t>
            </a:r>
            <a:r>
              <a:rPr lang="ja-JP" altLang="en-US"/>
              <a:t>との対戦はほぼ負けてしまった。</a:t>
            </a:r>
          </a:p>
        </p:txBody>
      </p:sp>
    </p:spTree>
    <p:extLst>
      <p:ext uri="{BB962C8B-B14F-4D97-AF65-F5344CB8AC3E}">
        <p14:creationId xmlns:p14="http://schemas.microsoft.com/office/powerpoint/2010/main" val="1075871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6B754-667C-4517-BBC7-26CB9A71116E}"/>
              </a:ext>
            </a:extLst>
          </p:cNvPr>
          <p:cNvSpPr>
            <a:spLocks noGrp="1"/>
          </p:cNvSpPr>
          <p:nvPr>
            <p:ph type="title"/>
          </p:nvPr>
        </p:nvSpPr>
        <p:spPr/>
        <p:txBody>
          <a:bodyPr/>
          <a:lstStyle/>
          <a:p>
            <a:r>
              <a:rPr lang="ja-JP" altLang="en-US"/>
              <a:t>考察</a:t>
            </a:r>
            <a:r>
              <a:rPr kumimoji="1" lang="ja-JP" altLang="en-US"/>
              <a:t>・今後の課題</a:t>
            </a:r>
          </a:p>
        </p:txBody>
      </p:sp>
      <p:sp>
        <p:nvSpPr>
          <p:cNvPr id="3" name="コンテンツ プレースホルダー 2">
            <a:extLst>
              <a:ext uri="{FF2B5EF4-FFF2-40B4-BE49-F238E27FC236}">
                <a16:creationId xmlns:a16="http://schemas.microsoft.com/office/drawing/2014/main" id="{5FECD76C-D100-F510-6735-FBEBBA8DBBB2}"/>
              </a:ext>
            </a:extLst>
          </p:cNvPr>
          <p:cNvSpPr>
            <a:spLocks noGrp="1"/>
          </p:cNvSpPr>
          <p:nvPr>
            <p:ph idx="1"/>
          </p:nvPr>
        </p:nvSpPr>
        <p:spPr/>
        <p:txBody>
          <a:bodyPr/>
          <a:lstStyle/>
          <a:p>
            <a:pPr marL="0" indent="0">
              <a:buNone/>
            </a:pPr>
            <a:r>
              <a:rPr lang="ja-JP" altLang="en-US"/>
              <a:t>考察</a:t>
            </a:r>
            <a:endParaRPr kumimoji="1" lang="en-US" altLang="ja-JP" dirty="0"/>
          </a:p>
          <a:p>
            <a:r>
              <a:rPr kumimoji="1" lang="ja-JP" altLang="en-US"/>
              <a:t>モンテカルロ法は</a:t>
            </a:r>
            <a:r>
              <a:rPr kumimoji="1" lang="en-US" altLang="ja-JP" dirty="0"/>
              <a:t>,</a:t>
            </a:r>
            <a:r>
              <a:rPr kumimoji="1" lang="ja-JP" altLang="en-US"/>
              <a:t>そのゲームに適した評価関数を実装し探索する方法と比べて強くなりにくい傾向がある</a:t>
            </a:r>
            <a:r>
              <a:rPr lang="ja-JP" altLang="en-US"/>
              <a:t>。</a:t>
            </a:r>
            <a:endParaRPr lang="en-US" altLang="ja-JP" dirty="0"/>
          </a:p>
          <a:p>
            <a:r>
              <a:rPr kumimoji="1" lang="ja-JP" altLang="en-US"/>
              <a:t>特殊なルールが追加されている等、適切な評価関数を実装するのが難しい場合には、モンテカルロ法は有用</a:t>
            </a:r>
            <a:endParaRPr lang="en-US" altLang="ja-JP" dirty="0"/>
          </a:p>
          <a:p>
            <a:pPr marL="0" indent="0">
              <a:buNone/>
            </a:pPr>
            <a:r>
              <a:rPr lang="ja-JP" altLang="en-US"/>
              <a:t>今後の課題</a:t>
            </a:r>
            <a:endParaRPr lang="en-US" altLang="ja-JP" dirty="0"/>
          </a:p>
          <a:p>
            <a:r>
              <a:rPr lang="ja-JP" altLang="ja-JP" kern="100">
                <a:solidFill>
                  <a:srgbClr val="000000"/>
                </a:solidFill>
                <a:effectLst/>
                <a:ea typeface="ＭＳ 明朝" panose="02020609040205080304" pitchFamily="49" charset="-128"/>
                <a:cs typeface="Times New Roman" panose="02020603050405020304" pitchFamily="18" charset="0"/>
              </a:rPr>
              <a:t>ありえない手を除く処理や</a:t>
            </a:r>
            <a:r>
              <a:rPr lang="en-US" altLang="ja-JP" kern="100" dirty="0">
                <a:solidFill>
                  <a:srgbClr val="000000"/>
                </a:solidFill>
                <a:effectLst/>
                <a:ea typeface="ＭＳ 明朝" panose="02020609040205080304" pitchFamily="49" charset="-128"/>
                <a:cs typeface="Times New Roman" panose="02020603050405020304" pitchFamily="18" charset="0"/>
              </a:rPr>
              <a:t>,</a:t>
            </a:r>
            <a:r>
              <a:rPr lang="ja-JP" altLang="ja-JP" kern="100">
                <a:solidFill>
                  <a:srgbClr val="000000"/>
                </a:solidFill>
                <a:effectLst/>
                <a:ea typeface="ＭＳ 明朝" panose="02020609040205080304" pitchFamily="49" charset="-128"/>
                <a:cs typeface="Times New Roman" panose="02020603050405020304" pitchFamily="18" charset="0"/>
              </a:rPr>
              <a:t>相手の駒を減らす手を選ぶ確率を増やす</a:t>
            </a:r>
            <a:endParaRPr lang="en-US" altLang="ja-JP" kern="100" dirty="0">
              <a:solidFill>
                <a:srgbClr val="000000"/>
              </a:solidFill>
              <a:effectLst/>
              <a:ea typeface="ＭＳ 明朝" panose="02020609040205080304" pitchFamily="49" charset="-128"/>
              <a:cs typeface="Times New Roman" panose="02020603050405020304" pitchFamily="18" charset="0"/>
            </a:endParaRPr>
          </a:p>
          <a:p>
            <a:r>
              <a:rPr lang="ja-JP" altLang="en-US" kern="100">
                <a:solidFill>
                  <a:srgbClr val="000000"/>
                </a:solidFill>
                <a:ea typeface="ＭＳ 明朝" panose="02020609040205080304" pitchFamily="49" charset="-128"/>
                <a:cs typeface="Times New Roman" panose="02020603050405020304" pitchFamily="18" charset="0"/>
              </a:rPr>
              <a:t>他の手法を組み合わせる</a:t>
            </a:r>
            <a:r>
              <a:rPr lang="ja-JP" altLang="ja-JP">
                <a:effectLst/>
              </a:rPr>
              <a:t> </a:t>
            </a:r>
            <a:endParaRPr lang="en-US" altLang="ja-JP" dirty="0"/>
          </a:p>
        </p:txBody>
      </p:sp>
    </p:spTree>
    <p:extLst>
      <p:ext uri="{BB962C8B-B14F-4D97-AF65-F5344CB8AC3E}">
        <p14:creationId xmlns:p14="http://schemas.microsoft.com/office/powerpoint/2010/main" val="4395697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2483</TotalTime>
  <Words>748</Words>
  <Application>Microsoft Macintosh PowerPoint</Application>
  <PresentationFormat>ワイド画面</PresentationFormat>
  <Paragraphs>73</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Ｐ明朝</vt:lpstr>
      <vt:lpstr>ＭＳ 明朝</vt:lpstr>
      <vt:lpstr>游ゴシック</vt:lpstr>
      <vt:lpstr>游ゴシック Light</vt:lpstr>
      <vt:lpstr>Arial</vt:lpstr>
      <vt:lpstr>Office テーマ</vt:lpstr>
      <vt:lpstr>145　モンテカルロ法による5五将棋　</vt:lpstr>
      <vt:lpstr>目次</vt:lpstr>
      <vt:lpstr>５五将棋について</vt:lpstr>
      <vt:lpstr>本研究の目的</vt:lpstr>
      <vt:lpstr>モンテカルロ法について</vt:lpstr>
      <vt:lpstr>PowerPoint プレゼンテーション</vt:lpstr>
      <vt:lpstr>本研究におけるモンテカルロ法</vt:lpstr>
      <vt:lpstr>結果</vt:lpstr>
      <vt:lpstr>考察・今後の課題</vt:lpstr>
      <vt:lpstr>参考文献</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一穂 寺田</dc:creator>
  <cp:lastModifiedBy>一穂 寺田</cp:lastModifiedBy>
  <cp:revision>22</cp:revision>
  <dcterms:created xsi:type="dcterms:W3CDTF">2025-02-01T13:51:23Z</dcterms:created>
  <dcterms:modified xsi:type="dcterms:W3CDTF">2025-02-03T07:14:28Z</dcterms:modified>
</cp:coreProperties>
</file>