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6"/>
  </p:notesMasterIdLst>
  <p:sldIdLst>
    <p:sldId id="256" r:id="rId2"/>
    <p:sldId id="257" r:id="rId3"/>
    <p:sldId id="258" r:id="rId4"/>
    <p:sldId id="259" r:id="rId5"/>
    <p:sldId id="260" r:id="rId6"/>
    <p:sldId id="266" r:id="rId7"/>
    <p:sldId id="268" r:id="rId8"/>
    <p:sldId id="262" r:id="rId9"/>
    <p:sldId id="264" r:id="rId10"/>
    <p:sldId id="281" r:id="rId11"/>
    <p:sldId id="270" r:id="rId12"/>
    <p:sldId id="271" r:id="rId13"/>
    <p:sldId id="272" r:id="rId14"/>
    <p:sldId id="273" r:id="rId15"/>
    <p:sldId id="274" r:id="rId16"/>
    <p:sldId id="275" r:id="rId17"/>
    <p:sldId id="278" r:id="rId18"/>
    <p:sldId id="279" r:id="rId19"/>
    <p:sldId id="265" r:id="rId20"/>
    <p:sldId id="267" r:id="rId21"/>
    <p:sldId id="276" r:id="rId22"/>
    <p:sldId id="263" r:id="rId23"/>
    <p:sldId id="277" r:id="rId24"/>
    <p:sldId id="28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15"/>
    <p:restoredTop sz="94595"/>
  </p:normalViewPr>
  <p:slideViewPr>
    <p:cSldViewPr snapToGrid="0">
      <p:cViewPr varScale="1">
        <p:scale>
          <a:sx n="102" d="100"/>
          <a:sy n="102" d="100"/>
        </p:scale>
        <p:origin x="2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a:t>ゼロクロス率</a:t>
            </a:r>
            <a:endParaRPr lang="en-US" altLang="ja-JP"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ltLang="ja-JP"/>
        </a:p>
      </c:txPr>
    </c:title>
    <c:autoTitleDeleted val="0"/>
    <c:plotArea>
      <c:layout>
        <c:manualLayout>
          <c:layoutTarget val="inner"/>
          <c:xMode val="edge"/>
          <c:yMode val="edge"/>
          <c:x val="8.0051591965524166E-2"/>
          <c:y val="0.17429105467939909"/>
          <c:w val="0.90313932742500769"/>
          <c:h val="0.63969212684133447"/>
        </c:manualLayout>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none"/>
          </c:marker>
          <c:cat>
            <c:numRef>
              <c:f>Sheet1!$A$2:$A$17</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Sheet1!$B$2:$B$17</c:f>
              <c:numCache>
                <c:formatCode>General</c:formatCode>
                <c:ptCount val="16"/>
                <c:pt idx="0">
                  <c:v>0.1</c:v>
                </c:pt>
                <c:pt idx="1">
                  <c:v>0.12</c:v>
                </c:pt>
                <c:pt idx="2">
                  <c:v>0.12</c:v>
                </c:pt>
                <c:pt idx="3">
                  <c:v>0.14000000000000001</c:v>
                </c:pt>
                <c:pt idx="4">
                  <c:v>0.16</c:v>
                </c:pt>
                <c:pt idx="5">
                  <c:v>0.12</c:v>
                </c:pt>
                <c:pt idx="6">
                  <c:v>0.12</c:v>
                </c:pt>
                <c:pt idx="7">
                  <c:v>0.12</c:v>
                </c:pt>
                <c:pt idx="8">
                  <c:v>0.13</c:v>
                </c:pt>
                <c:pt idx="9">
                  <c:v>0.11</c:v>
                </c:pt>
                <c:pt idx="10">
                  <c:v>0.12</c:v>
                </c:pt>
                <c:pt idx="11">
                  <c:v>0.09</c:v>
                </c:pt>
                <c:pt idx="12">
                  <c:v>0.1</c:v>
                </c:pt>
                <c:pt idx="13">
                  <c:v>0.1</c:v>
                </c:pt>
                <c:pt idx="14">
                  <c:v>0.09</c:v>
                </c:pt>
                <c:pt idx="15">
                  <c:v>0.11</c:v>
                </c:pt>
              </c:numCache>
            </c:numRef>
          </c:val>
          <c:smooth val="0"/>
          <c:extLst>
            <c:ext xmlns:c16="http://schemas.microsoft.com/office/drawing/2014/chart" uri="{C3380CC4-5D6E-409C-BE32-E72D297353CC}">
              <c16:uniqueId val="{00000000-CC1B-B64C-BBFB-00387675EE47}"/>
            </c:ext>
          </c:extLst>
        </c:ser>
        <c:dLbls>
          <c:showLegendKey val="0"/>
          <c:showVal val="0"/>
          <c:showCatName val="0"/>
          <c:showSerName val="0"/>
          <c:showPercent val="0"/>
          <c:showBubbleSize val="0"/>
        </c:dLbls>
        <c:smooth val="0"/>
        <c:axId val="1499170031"/>
        <c:axId val="1404742799"/>
      </c:lineChart>
      <c:catAx>
        <c:axId val="1499170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04742799"/>
        <c:crosses val="autoZero"/>
        <c:auto val="1"/>
        <c:lblAlgn val="ctr"/>
        <c:lblOffset val="100"/>
        <c:noMultiLvlLbl val="0"/>
      </c:catAx>
      <c:valAx>
        <c:axId val="14047427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99170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RMSのグラフパターン(100万再生以下)</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E39-3344-B5F5-09AA9A4C7E5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E39-3344-B5F5-09AA9A4C7E5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E39-3344-B5F5-09AA9A4C7E5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平坦型</c:v>
                </c:pt>
                <c:pt idx="1">
                  <c:v>山なり型</c:v>
                </c:pt>
                <c:pt idx="2">
                  <c:v>不規則型</c:v>
                </c:pt>
              </c:strCache>
            </c:strRef>
          </c:cat>
          <c:val>
            <c:numRef>
              <c:f>Sheet1!$B$2:$B$4</c:f>
              <c:numCache>
                <c:formatCode>General</c:formatCode>
                <c:ptCount val="3"/>
                <c:pt idx="0">
                  <c:v>25</c:v>
                </c:pt>
                <c:pt idx="1">
                  <c:v>6</c:v>
                </c:pt>
                <c:pt idx="2">
                  <c:v>9</c:v>
                </c:pt>
              </c:numCache>
            </c:numRef>
          </c:val>
          <c:extLst>
            <c:ext xmlns:c16="http://schemas.microsoft.com/office/drawing/2014/chart" uri="{C3380CC4-5D6E-409C-BE32-E72D297353CC}">
              <c16:uniqueId val="{00000006-AE39-3344-B5F5-09AA9A4C7E5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ja-JP" dirty="0"/>
              <a:t>BPM</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0051591965524166E-2"/>
          <c:y val="0.17429105467939909"/>
          <c:w val="0.90313932742500769"/>
          <c:h val="0.63969212684133447"/>
        </c:manualLayout>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none"/>
          </c:marker>
          <c:cat>
            <c:numRef>
              <c:f>Sheet1!$A$2:$A$17</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Sheet1!$B$2:$B$17</c:f>
              <c:numCache>
                <c:formatCode>General</c:formatCode>
                <c:ptCount val="16"/>
                <c:pt idx="0">
                  <c:v>107.8</c:v>
                </c:pt>
                <c:pt idx="1">
                  <c:v>122.6</c:v>
                </c:pt>
                <c:pt idx="2">
                  <c:v>135.4</c:v>
                </c:pt>
                <c:pt idx="3">
                  <c:v>125.4</c:v>
                </c:pt>
                <c:pt idx="4">
                  <c:v>146.4</c:v>
                </c:pt>
                <c:pt idx="5">
                  <c:v>142</c:v>
                </c:pt>
                <c:pt idx="6">
                  <c:v>126.4</c:v>
                </c:pt>
                <c:pt idx="7">
                  <c:v>132.19999999999999</c:v>
                </c:pt>
                <c:pt idx="8">
                  <c:v>141.5</c:v>
                </c:pt>
                <c:pt idx="9">
                  <c:v>126.7</c:v>
                </c:pt>
                <c:pt idx="10">
                  <c:v>128.6</c:v>
                </c:pt>
                <c:pt idx="11">
                  <c:v>93.4</c:v>
                </c:pt>
                <c:pt idx="12">
                  <c:v>107</c:v>
                </c:pt>
                <c:pt idx="13">
                  <c:v>127.4</c:v>
                </c:pt>
                <c:pt idx="14">
                  <c:v>125.4</c:v>
                </c:pt>
                <c:pt idx="15">
                  <c:v>139.4</c:v>
                </c:pt>
              </c:numCache>
            </c:numRef>
          </c:val>
          <c:smooth val="0"/>
          <c:extLst>
            <c:ext xmlns:c16="http://schemas.microsoft.com/office/drawing/2014/chart" uri="{C3380CC4-5D6E-409C-BE32-E72D297353CC}">
              <c16:uniqueId val="{00000000-1B36-5248-BD9C-65868FCCCB84}"/>
            </c:ext>
          </c:extLst>
        </c:ser>
        <c:dLbls>
          <c:showLegendKey val="0"/>
          <c:showVal val="0"/>
          <c:showCatName val="0"/>
          <c:showSerName val="0"/>
          <c:showPercent val="0"/>
          <c:showBubbleSize val="0"/>
        </c:dLbls>
        <c:smooth val="0"/>
        <c:axId val="1499170031"/>
        <c:axId val="1404742799"/>
      </c:lineChart>
      <c:catAx>
        <c:axId val="1499170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04742799"/>
        <c:crosses val="autoZero"/>
        <c:auto val="1"/>
        <c:lblAlgn val="ctr"/>
        <c:lblOffset val="100"/>
        <c:noMultiLvlLbl val="0"/>
      </c:catAx>
      <c:valAx>
        <c:axId val="14047427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99170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a:t>スペクトル重心</a:t>
            </a:r>
            <a:r>
              <a:rPr lang="en-US" altLang="ja-JP" dirty="0"/>
              <a:t>(Hz)</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0051591965524166E-2"/>
          <c:y val="0.17429105467939909"/>
          <c:w val="0.90313932742500769"/>
          <c:h val="0.63969212684133447"/>
        </c:manualLayout>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none"/>
          </c:marker>
          <c:cat>
            <c:numRef>
              <c:f>Sheet1!$A$2:$A$17</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Sheet1!$B$2:$B$17</c:f>
              <c:numCache>
                <c:formatCode>General</c:formatCode>
                <c:ptCount val="16"/>
                <c:pt idx="0">
                  <c:v>2392</c:v>
                </c:pt>
                <c:pt idx="1">
                  <c:v>2582</c:v>
                </c:pt>
                <c:pt idx="2">
                  <c:v>2476</c:v>
                </c:pt>
                <c:pt idx="3">
                  <c:v>2844</c:v>
                </c:pt>
                <c:pt idx="4">
                  <c:v>2863</c:v>
                </c:pt>
                <c:pt idx="5">
                  <c:v>2415</c:v>
                </c:pt>
                <c:pt idx="6">
                  <c:v>2452</c:v>
                </c:pt>
                <c:pt idx="7">
                  <c:v>2454</c:v>
                </c:pt>
                <c:pt idx="8">
                  <c:v>2600</c:v>
                </c:pt>
                <c:pt idx="9">
                  <c:v>2484</c:v>
                </c:pt>
                <c:pt idx="10">
                  <c:v>2549</c:v>
                </c:pt>
                <c:pt idx="11">
                  <c:v>2153</c:v>
                </c:pt>
                <c:pt idx="12">
                  <c:v>2337</c:v>
                </c:pt>
                <c:pt idx="13">
                  <c:v>2268</c:v>
                </c:pt>
                <c:pt idx="14">
                  <c:v>2208</c:v>
                </c:pt>
                <c:pt idx="15">
                  <c:v>2450</c:v>
                </c:pt>
              </c:numCache>
            </c:numRef>
          </c:val>
          <c:smooth val="0"/>
          <c:extLst>
            <c:ext xmlns:c16="http://schemas.microsoft.com/office/drawing/2014/chart" uri="{C3380CC4-5D6E-409C-BE32-E72D297353CC}">
              <c16:uniqueId val="{00000000-562B-EB40-B1BD-0FE30483F807}"/>
            </c:ext>
          </c:extLst>
        </c:ser>
        <c:dLbls>
          <c:showLegendKey val="0"/>
          <c:showVal val="0"/>
          <c:showCatName val="0"/>
          <c:showSerName val="0"/>
          <c:showPercent val="0"/>
          <c:showBubbleSize val="0"/>
        </c:dLbls>
        <c:smooth val="0"/>
        <c:axId val="1499170031"/>
        <c:axId val="1404742799"/>
      </c:lineChart>
      <c:catAx>
        <c:axId val="1499170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04742799"/>
        <c:crosses val="autoZero"/>
        <c:auto val="1"/>
        <c:lblAlgn val="ctr"/>
        <c:lblOffset val="100"/>
        <c:noMultiLvlLbl val="0"/>
      </c:catAx>
      <c:valAx>
        <c:axId val="14047427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99170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ja-JP" altLang="en-US"/>
              <a:t>長さ</a:t>
            </a:r>
            <a:r>
              <a:rPr lang="en-US" altLang="ja-JP" dirty="0"/>
              <a:t>(</a:t>
            </a:r>
            <a:r>
              <a:rPr lang="ja-JP" altLang="en-US"/>
              <a:t>分</a:t>
            </a:r>
            <a:r>
              <a:rPr lang="en-US" altLang="ja-JP" dirty="0"/>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ltLang="ja-JP"/>
        </a:p>
      </c:txPr>
    </c:title>
    <c:autoTitleDeleted val="0"/>
    <c:plotArea>
      <c:layout>
        <c:manualLayout>
          <c:layoutTarget val="inner"/>
          <c:xMode val="edge"/>
          <c:yMode val="edge"/>
          <c:x val="8.0051591965524166E-2"/>
          <c:y val="0.17429105467939909"/>
          <c:w val="0.90313932742500769"/>
          <c:h val="0.63969212684133447"/>
        </c:manualLayout>
      </c:layout>
      <c:lineChart>
        <c:grouping val="standard"/>
        <c:varyColors val="0"/>
        <c:ser>
          <c:idx val="0"/>
          <c:order val="0"/>
          <c:tx>
            <c:strRef>
              <c:f>Sheet1!$B$1</c:f>
              <c:strCache>
                <c:ptCount val="1"/>
                <c:pt idx="0">
                  <c:v>系列 1</c:v>
                </c:pt>
              </c:strCache>
            </c:strRef>
          </c:tx>
          <c:spPr>
            <a:ln w="28575" cap="rnd">
              <a:solidFill>
                <a:schemeClr val="accent1"/>
              </a:solidFill>
              <a:round/>
            </a:ln>
            <a:effectLst/>
          </c:spPr>
          <c:marker>
            <c:symbol val="none"/>
          </c:marker>
          <c:cat>
            <c:numRef>
              <c:f>Sheet1!$A$2:$A$17</c:f>
              <c:numCache>
                <c:formatCode>General</c:formatCod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numCache>
            </c:numRef>
          </c:cat>
          <c:val>
            <c:numRef>
              <c:f>Sheet1!$B$2:$B$17</c:f>
              <c:numCache>
                <c:formatCode>General</c:formatCode>
                <c:ptCount val="16"/>
                <c:pt idx="0">
                  <c:v>4.4000000000000004</c:v>
                </c:pt>
                <c:pt idx="1">
                  <c:v>4.2</c:v>
                </c:pt>
                <c:pt idx="2">
                  <c:v>4.4000000000000004</c:v>
                </c:pt>
                <c:pt idx="3">
                  <c:v>4.4000000000000004</c:v>
                </c:pt>
                <c:pt idx="4">
                  <c:v>4.4000000000000004</c:v>
                </c:pt>
                <c:pt idx="5">
                  <c:v>4.4000000000000004</c:v>
                </c:pt>
                <c:pt idx="6">
                  <c:v>4.8</c:v>
                </c:pt>
                <c:pt idx="7">
                  <c:v>4.5999999999999996</c:v>
                </c:pt>
                <c:pt idx="8">
                  <c:v>5.2</c:v>
                </c:pt>
                <c:pt idx="9">
                  <c:v>4.5999999999999996</c:v>
                </c:pt>
                <c:pt idx="10">
                  <c:v>4.2</c:v>
                </c:pt>
                <c:pt idx="11">
                  <c:v>4.4000000000000004</c:v>
                </c:pt>
                <c:pt idx="12">
                  <c:v>4.4000000000000004</c:v>
                </c:pt>
                <c:pt idx="13">
                  <c:v>3.6</c:v>
                </c:pt>
                <c:pt idx="14">
                  <c:v>3.6</c:v>
                </c:pt>
                <c:pt idx="15">
                  <c:v>4</c:v>
                </c:pt>
              </c:numCache>
            </c:numRef>
          </c:val>
          <c:smooth val="0"/>
          <c:extLst>
            <c:ext xmlns:c16="http://schemas.microsoft.com/office/drawing/2014/chart" uri="{C3380CC4-5D6E-409C-BE32-E72D297353CC}">
              <c16:uniqueId val="{00000000-3D28-CF46-891B-F47C8A908620}"/>
            </c:ext>
          </c:extLst>
        </c:ser>
        <c:dLbls>
          <c:showLegendKey val="0"/>
          <c:showVal val="0"/>
          <c:showCatName val="0"/>
          <c:showSerName val="0"/>
          <c:showPercent val="0"/>
          <c:showBubbleSize val="0"/>
        </c:dLbls>
        <c:smooth val="0"/>
        <c:axId val="1499170031"/>
        <c:axId val="1404742799"/>
      </c:lineChart>
      <c:catAx>
        <c:axId val="1499170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04742799"/>
        <c:crosses val="autoZero"/>
        <c:auto val="1"/>
        <c:lblAlgn val="ctr"/>
        <c:lblOffset val="100"/>
        <c:noMultiLvlLbl val="0"/>
      </c:catAx>
      <c:valAx>
        <c:axId val="14047427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991700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8838191303466"/>
          <c:y val="4.6541146604611804E-2"/>
          <c:w val="0.57590005373455133"/>
          <c:h val="0.90691770679077643"/>
        </c:manualLayout>
      </c:layout>
      <c:pieChart>
        <c:varyColors val="1"/>
        <c:ser>
          <c:idx val="0"/>
          <c:order val="0"/>
          <c:tx>
            <c:strRef>
              <c:f>Sheet1!$B$1</c:f>
              <c:strCache>
                <c:ptCount val="1"/>
                <c:pt idx="0">
                  <c:v>スペクトル重心のグラフパターン(ビルボード)</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3F2-5149-A4DC-DB76A98DCFD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3F2-5149-A4DC-DB76A98DCFD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3F2-5149-A4DC-DB76A98DCFD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3F2-5149-A4DC-DB76A98DCFD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3"/>
                <c:pt idx="0">
                  <c:v>平坦型</c:v>
                </c:pt>
                <c:pt idx="1">
                  <c:v>山なり型</c:v>
                </c:pt>
                <c:pt idx="2">
                  <c:v>不規則型</c:v>
                </c:pt>
              </c:strCache>
            </c:strRef>
          </c:cat>
          <c:val>
            <c:numRef>
              <c:f>Sheet1!$B$2:$B$5</c:f>
              <c:numCache>
                <c:formatCode>General</c:formatCode>
                <c:ptCount val="4"/>
                <c:pt idx="0">
                  <c:v>41</c:v>
                </c:pt>
                <c:pt idx="1">
                  <c:v>30</c:v>
                </c:pt>
                <c:pt idx="2">
                  <c:v>9</c:v>
                </c:pt>
              </c:numCache>
            </c:numRef>
          </c:val>
          <c:extLst>
            <c:ext xmlns:c16="http://schemas.microsoft.com/office/drawing/2014/chart" uri="{C3380CC4-5D6E-409C-BE32-E72D297353CC}">
              <c16:uniqueId val="{00000008-B3F2-5149-A4DC-DB76A98DCFD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70062394723732"/>
          <c:y val="6.133295342317565E-2"/>
          <c:w val="0.54501425430792472"/>
          <c:h val="0.88755625205751132"/>
        </c:manualLayout>
      </c:layout>
      <c:pieChart>
        <c:varyColors val="1"/>
        <c:ser>
          <c:idx val="0"/>
          <c:order val="0"/>
          <c:tx>
            <c:strRef>
              <c:f>Sheet1!$B$1</c:f>
              <c:strCache>
                <c:ptCount val="1"/>
                <c:pt idx="0">
                  <c:v>スペクトル重心のグラフパターン(1000万再生以下)</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FA0-D349-A961-E2FAF9FF7ED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FA0-D349-A961-E2FAF9FF7ED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FA0-D349-A961-E2FAF9FF7ED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FA0-D349-A961-E2FAF9FF7ED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3"/>
                <c:pt idx="0">
                  <c:v>平坦型</c:v>
                </c:pt>
                <c:pt idx="1">
                  <c:v>山なり型</c:v>
                </c:pt>
                <c:pt idx="2">
                  <c:v>不規則型</c:v>
                </c:pt>
              </c:strCache>
            </c:strRef>
          </c:cat>
          <c:val>
            <c:numRef>
              <c:f>Sheet1!$B$2:$B$5</c:f>
              <c:numCache>
                <c:formatCode>General</c:formatCode>
                <c:ptCount val="4"/>
                <c:pt idx="0">
                  <c:v>15</c:v>
                </c:pt>
                <c:pt idx="1">
                  <c:v>21</c:v>
                </c:pt>
                <c:pt idx="2">
                  <c:v>4</c:v>
                </c:pt>
              </c:numCache>
            </c:numRef>
          </c:val>
          <c:extLst>
            <c:ext xmlns:c16="http://schemas.microsoft.com/office/drawing/2014/chart" uri="{C3380CC4-5D6E-409C-BE32-E72D297353CC}">
              <c16:uniqueId val="{00000008-DFA0-D349-A961-E2FAF9FF7ED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スペクトル重心のグラフパターン(100万再生以下)</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D93-C041-9598-DFB63161654C}"/>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D93-C041-9598-DFB63161654C}"/>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D93-C041-9598-DFB63161654C}"/>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D93-C041-9598-DFB63161654C}"/>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3"/>
                <c:pt idx="0">
                  <c:v>平坦型</c:v>
                </c:pt>
                <c:pt idx="1">
                  <c:v>山なり型</c:v>
                </c:pt>
                <c:pt idx="2">
                  <c:v>不規則型</c:v>
                </c:pt>
              </c:strCache>
            </c:strRef>
          </c:cat>
          <c:val>
            <c:numRef>
              <c:f>Sheet1!$B$2:$B$5</c:f>
              <c:numCache>
                <c:formatCode>General</c:formatCode>
                <c:ptCount val="4"/>
                <c:pt idx="0">
                  <c:v>19</c:v>
                </c:pt>
                <c:pt idx="1">
                  <c:v>15</c:v>
                </c:pt>
                <c:pt idx="2">
                  <c:v>6</c:v>
                </c:pt>
              </c:numCache>
            </c:numRef>
          </c:val>
          <c:extLst>
            <c:ext xmlns:c16="http://schemas.microsoft.com/office/drawing/2014/chart" uri="{C3380CC4-5D6E-409C-BE32-E72D297353CC}">
              <c16:uniqueId val="{00000008-AD93-C041-9598-DFB63161654C}"/>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3"/>
        <c:delete val="1"/>
      </c:legendEntry>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RMSのグラフパターン(ビルボード)</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D8E-9743-9D27-ABC20B94FB6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D8E-9743-9D27-ABC20B94FB6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D8E-9743-9D27-ABC20B94FB6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平坦型</c:v>
                </c:pt>
                <c:pt idx="1">
                  <c:v>山なり型</c:v>
                </c:pt>
                <c:pt idx="2">
                  <c:v>不規則型</c:v>
                </c:pt>
              </c:strCache>
            </c:strRef>
          </c:cat>
          <c:val>
            <c:numRef>
              <c:f>Sheet1!$B$2:$B$4</c:f>
              <c:numCache>
                <c:formatCode>General</c:formatCode>
                <c:ptCount val="3"/>
                <c:pt idx="0">
                  <c:v>41</c:v>
                </c:pt>
                <c:pt idx="1">
                  <c:v>33</c:v>
                </c:pt>
                <c:pt idx="2">
                  <c:v>6</c:v>
                </c:pt>
              </c:numCache>
            </c:numRef>
          </c:val>
          <c:extLst>
            <c:ext xmlns:c16="http://schemas.microsoft.com/office/drawing/2014/chart" uri="{C3380CC4-5D6E-409C-BE32-E72D297353CC}">
              <c16:uniqueId val="{00000006-CD8E-9743-9D27-ABC20B94FB6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RMSのグラフパターン(1000万再生以下)</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6CA-8844-973B-05CB526CE4C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6CA-8844-973B-05CB526CE4C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6CA-8844-973B-05CB526CE4C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ja-JP"/>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平坦型</c:v>
                </c:pt>
                <c:pt idx="1">
                  <c:v>山なり型</c:v>
                </c:pt>
                <c:pt idx="2">
                  <c:v>不規則型</c:v>
                </c:pt>
              </c:strCache>
            </c:strRef>
          </c:cat>
          <c:val>
            <c:numRef>
              <c:f>Sheet1!$B$2:$B$4</c:f>
              <c:numCache>
                <c:formatCode>General</c:formatCode>
                <c:ptCount val="3"/>
                <c:pt idx="0">
                  <c:v>18</c:v>
                </c:pt>
                <c:pt idx="1">
                  <c:v>15</c:v>
                </c:pt>
                <c:pt idx="2">
                  <c:v>7</c:v>
                </c:pt>
              </c:numCache>
            </c:numRef>
          </c:val>
          <c:extLst>
            <c:ext xmlns:c16="http://schemas.microsoft.com/office/drawing/2014/chart" uri="{C3380CC4-5D6E-409C-BE32-E72D297353CC}">
              <c16:uniqueId val="{00000006-A6CA-8844-973B-05CB526CE4C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DCD1B-247D-0345-A5B4-8954A7D35599}" type="datetimeFigureOut">
              <a:rPr kumimoji="1" lang="ja-JP" altLang="en-US" smtClean="0"/>
              <a:t>2025/2/3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34A78-13F1-2845-8E11-CC2CD314F241}" type="slidenum">
              <a:rPr kumimoji="1" lang="ja-JP" altLang="en-US" smtClean="0"/>
              <a:t>‹#›</a:t>
            </a:fld>
            <a:endParaRPr kumimoji="1" lang="ja-JP" altLang="en-US"/>
          </a:p>
        </p:txBody>
      </p:sp>
    </p:spTree>
    <p:extLst>
      <p:ext uri="{BB962C8B-B14F-4D97-AF65-F5344CB8AC3E}">
        <p14:creationId xmlns:p14="http://schemas.microsoft.com/office/powerpoint/2010/main" val="31046423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934A78-13F1-2845-8E11-CC2CD314F241}" type="slidenum">
              <a:rPr kumimoji="1" lang="ja-JP" altLang="en-US" smtClean="0"/>
              <a:t>1</a:t>
            </a:fld>
            <a:endParaRPr kumimoji="1" lang="ja-JP" altLang="en-US"/>
          </a:p>
        </p:txBody>
      </p:sp>
    </p:spTree>
    <p:extLst>
      <p:ext uri="{BB962C8B-B14F-4D97-AF65-F5344CB8AC3E}">
        <p14:creationId xmlns:p14="http://schemas.microsoft.com/office/powerpoint/2010/main" val="3109071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山なり型は図の通り、サビでは盛り上がり、それ以外では落ち着くといった変化を見せるものです。不規則型とは盛り上がったり急に落ち着いたりと変化が激しい楽曲になります。</a:t>
            </a:r>
          </a:p>
        </p:txBody>
      </p:sp>
      <p:sp>
        <p:nvSpPr>
          <p:cNvPr id="4" name="スライド番号プレースホルダー 3"/>
          <p:cNvSpPr>
            <a:spLocks noGrp="1"/>
          </p:cNvSpPr>
          <p:nvPr>
            <p:ph type="sldNum" sz="quarter" idx="5"/>
          </p:nvPr>
        </p:nvSpPr>
        <p:spPr/>
        <p:txBody>
          <a:bodyPr/>
          <a:lstStyle/>
          <a:p>
            <a:fld id="{F6934A78-13F1-2845-8E11-CC2CD314F241}" type="slidenum">
              <a:rPr kumimoji="1" lang="ja-JP" altLang="en-US" smtClean="0"/>
              <a:t>12</a:t>
            </a:fld>
            <a:endParaRPr kumimoji="1" lang="ja-JP" altLang="en-US"/>
          </a:p>
        </p:txBody>
      </p:sp>
    </p:spTree>
    <p:extLst>
      <p:ext uri="{BB962C8B-B14F-4D97-AF65-F5344CB8AC3E}">
        <p14:creationId xmlns:p14="http://schemas.microsoft.com/office/powerpoint/2010/main" val="2071273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これらの内訳を</a:t>
            </a:r>
            <a:r>
              <a:rPr kumimoji="1" lang="en-US" altLang="ja-JP" dirty="0"/>
              <a:t>RMS</a:t>
            </a:r>
            <a:r>
              <a:rPr kumimoji="1" lang="ja-JP" altLang="en-US"/>
              <a:t>とスペクトル重心でそれぞれ割合をグラフにしました。</a:t>
            </a:r>
            <a:r>
              <a:rPr kumimoji="1" lang="en-US" altLang="ja-JP" dirty="0"/>
              <a:t>RMS</a:t>
            </a:r>
            <a:r>
              <a:rPr kumimoji="1" lang="ja-JP" altLang="en-US"/>
              <a:t>では、不規則型の割合がビルボードチャートの楽曲では少なくなっていることから不規則に信号の強さを変動させない方がヒットする要因となると考えられます。スペクトル重心では平坦型の割合が他の楽曲よりも多く、</a:t>
            </a:r>
            <a:r>
              <a:rPr kumimoji="1" lang="en-US" altLang="ja-JP" dirty="0"/>
              <a:t>100</a:t>
            </a:r>
            <a:r>
              <a:rPr kumimoji="1" lang="ja-JP" altLang="en-US"/>
              <a:t>万再生以下の楽曲では不規則型の割合が多くなっていることから、スペクトル重心の値は安定していた方がヒットする要因となると考えられます。</a:t>
            </a:r>
          </a:p>
        </p:txBody>
      </p:sp>
      <p:sp>
        <p:nvSpPr>
          <p:cNvPr id="4" name="スライド番号プレースホルダー 3"/>
          <p:cNvSpPr>
            <a:spLocks noGrp="1"/>
          </p:cNvSpPr>
          <p:nvPr>
            <p:ph type="sldNum" sz="quarter" idx="5"/>
          </p:nvPr>
        </p:nvSpPr>
        <p:spPr/>
        <p:txBody>
          <a:bodyPr/>
          <a:lstStyle/>
          <a:p>
            <a:fld id="{F6934A78-13F1-2845-8E11-CC2CD314F241}" type="slidenum">
              <a:rPr kumimoji="1" lang="ja-JP" altLang="en-US" smtClean="0"/>
              <a:t>13</a:t>
            </a:fld>
            <a:endParaRPr kumimoji="1" lang="ja-JP" altLang="en-US"/>
          </a:p>
        </p:txBody>
      </p:sp>
    </p:spTree>
    <p:extLst>
      <p:ext uri="{BB962C8B-B14F-4D97-AF65-F5344CB8AC3E}">
        <p14:creationId xmlns:p14="http://schemas.microsoft.com/office/powerpoint/2010/main" val="3537635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まとめると、ヒットする要因となり得る特徴量は</a:t>
            </a:r>
            <a:r>
              <a:rPr kumimoji="1" lang="en-US" altLang="ja-JP" dirty="0"/>
              <a:t>RMS</a:t>
            </a:r>
            <a:r>
              <a:rPr kumimoji="1" lang="ja-JP" altLang="en-US"/>
              <a:t>とスペクトル重心の時間による変動であり、</a:t>
            </a:r>
            <a:r>
              <a:rPr kumimoji="1" lang="en-US" altLang="ja-JP" dirty="0"/>
              <a:t>RMS</a:t>
            </a:r>
            <a:r>
              <a:rPr kumimoji="1" lang="ja-JP" altLang="en-US"/>
              <a:t>は不規則に変動させない方が良く、スペクトル重心は安定している方が良いという結果になった、また、これらのグラフを比べるとわかるとおり、</a:t>
            </a:r>
            <a:r>
              <a:rPr kumimoji="1" lang="en-US" altLang="ja-JP" dirty="0"/>
              <a:t>RMS</a:t>
            </a:r>
            <a:r>
              <a:rPr kumimoji="1" lang="ja-JP" altLang="en-US"/>
              <a:t>とスペクトル重心のグラフの割合が近い方が良いと考えられる。</a:t>
            </a:r>
            <a:endParaRPr kumimoji="1" lang="en-US" altLang="ja-JP" dirty="0"/>
          </a:p>
        </p:txBody>
      </p:sp>
      <p:sp>
        <p:nvSpPr>
          <p:cNvPr id="4" name="スライド番号プレースホルダー 3"/>
          <p:cNvSpPr>
            <a:spLocks noGrp="1"/>
          </p:cNvSpPr>
          <p:nvPr>
            <p:ph type="sldNum" sz="quarter" idx="5"/>
          </p:nvPr>
        </p:nvSpPr>
        <p:spPr/>
        <p:txBody>
          <a:bodyPr/>
          <a:lstStyle/>
          <a:p>
            <a:fld id="{F6934A78-13F1-2845-8E11-CC2CD314F241}" type="slidenum">
              <a:rPr kumimoji="1" lang="ja-JP" altLang="en-US" smtClean="0"/>
              <a:t>14</a:t>
            </a:fld>
            <a:endParaRPr kumimoji="1" lang="ja-JP" altLang="en-US"/>
          </a:p>
        </p:txBody>
      </p:sp>
    </p:spTree>
    <p:extLst>
      <p:ext uri="{BB962C8B-B14F-4D97-AF65-F5344CB8AC3E}">
        <p14:creationId xmlns:p14="http://schemas.microsoft.com/office/powerpoint/2010/main" val="1044679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ゼロクロス率とは、音波がゼロラインを超える割合であり、ギターやハイハットなどの高音がよく使用されているとゼロクロス率が高くなり、ベースやチェロなどの低音が多く使用されているとゼロクロス率が低くなります。</a:t>
            </a:r>
          </a:p>
        </p:txBody>
      </p:sp>
      <p:sp>
        <p:nvSpPr>
          <p:cNvPr id="4" name="スライド番号プレースホルダー 3"/>
          <p:cNvSpPr>
            <a:spLocks noGrp="1"/>
          </p:cNvSpPr>
          <p:nvPr>
            <p:ph type="sldNum" sz="quarter" idx="5"/>
          </p:nvPr>
        </p:nvSpPr>
        <p:spPr/>
        <p:txBody>
          <a:bodyPr/>
          <a:lstStyle/>
          <a:p>
            <a:fld id="{F6934A78-13F1-2845-8E11-CC2CD314F241}" type="slidenum">
              <a:rPr kumimoji="1" lang="ja-JP" altLang="en-US" smtClean="0"/>
              <a:t>20</a:t>
            </a:fld>
            <a:endParaRPr kumimoji="1" lang="ja-JP" altLang="en-US"/>
          </a:p>
        </p:txBody>
      </p:sp>
    </p:spTree>
    <p:extLst>
      <p:ext uri="{BB962C8B-B14F-4D97-AF65-F5344CB8AC3E}">
        <p14:creationId xmlns:p14="http://schemas.microsoft.com/office/powerpoint/2010/main" val="429078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サンプリング周波数は一秒間に何回サンプリングするか</a:t>
            </a:r>
            <a:endParaRPr kumimoji="1" lang="en-US" altLang="ja-JP" dirty="0"/>
          </a:p>
          <a:p>
            <a:r>
              <a:rPr kumimoji="1" lang="ja-JP" altLang="en-US"/>
              <a:t>高くすると重くなる</a:t>
            </a:r>
          </a:p>
        </p:txBody>
      </p:sp>
      <p:sp>
        <p:nvSpPr>
          <p:cNvPr id="4" name="スライド番号プレースホルダー 3"/>
          <p:cNvSpPr>
            <a:spLocks noGrp="1"/>
          </p:cNvSpPr>
          <p:nvPr>
            <p:ph type="sldNum" sz="quarter" idx="5"/>
          </p:nvPr>
        </p:nvSpPr>
        <p:spPr/>
        <p:txBody>
          <a:bodyPr/>
          <a:lstStyle/>
          <a:p>
            <a:fld id="{F6934A78-13F1-2845-8E11-CC2CD314F241}" type="slidenum">
              <a:rPr kumimoji="1" lang="ja-JP" altLang="en-US" smtClean="0"/>
              <a:t>21</a:t>
            </a:fld>
            <a:endParaRPr kumimoji="1" lang="ja-JP" altLang="en-US"/>
          </a:p>
        </p:txBody>
      </p:sp>
    </p:spTree>
    <p:extLst>
      <p:ext uri="{BB962C8B-B14F-4D97-AF65-F5344CB8AC3E}">
        <p14:creationId xmlns:p14="http://schemas.microsoft.com/office/powerpoint/2010/main" val="1227765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6934A78-13F1-2845-8E11-CC2CD314F241}" type="slidenum">
              <a:rPr kumimoji="1" lang="ja-JP" altLang="en-US" smtClean="0"/>
              <a:t>22</a:t>
            </a:fld>
            <a:endParaRPr kumimoji="1" lang="ja-JP" altLang="en-US"/>
          </a:p>
        </p:txBody>
      </p:sp>
    </p:spTree>
    <p:extLst>
      <p:ext uri="{BB962C8B-B14F-4D97-AF65-F5344CB8AC3E}">
        <p14:creationId xmlns:p14="http://schemas.microsoft.com/office/powerpoint/2010/main" val="39100688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スペクトル重心は周波数成分の重み付き平均</a:t>
            </a:r>
            <a:endParaRPr kumimoji="1" lang="en-US" altLang="ja-JP" dirty="0"/>
          </a:p>
          <a:p>
            <a:r>
              <a:rPr kumimoji="1" lang="ja-JP" altLang="en-US"/>
              <a:t>周波数と振幅値の積を平均する</a:t>
            </a:r>
            <a:endParaRPr kumimoji="1" lang="en-US" altLang="ja-JP" dirty="0"/>
          </a:p>
          <a:p>
            <a:r>
              <a:rPr kumimoji="1" lang="ja-JP" altLang="en-US"/>
              <a:t>振幅が大きいとスペクトル重心に影響を与える</a:t>
            </a:r>
            <a:endParaRPr kumimoji="1" lang="en-US" altLang="ja-JP" dirty="0"/>
          </a:p>
          <a:p>
            <a:r>
              <a:rPr lang="ja-JP" altLang="en-US" b="0" i="0" u="none" strike="noStrike">
                <a:solidFill>
                  <a:srgbClr val="000000"/>
                </a:solidFill>
                <a:effectLst/>
                <a:latin typeface="-webkit-standard"/>
              </a:rPr>
              <a:t>音響処理では、スペクトル成分に重みをつけることで、人間の聴覚の特性を考慮した分析が可能になります</a:t>
            </a:r>
            <a:endParaRPr kumimoji="1" lang="ja-JP" altLang="en-US"/>
          </a:p>
        </p:txBody>
      </p:sp>
      <p:sp>
        <p:nvSpPr>
          <p:cNvPr id="4" name="スライド番号プレースホルダー 3"/>
          <p:cNvSpPr>
            <a:spLocks noGrp="1"/>
          </p:cNvSpPr>
          <p:nvPr>
            <p:ph type="sldNum" sz="quarter" idx="5"/>
          </p:nvPr>
        </p:nvSpPr>
        <p:spPr/>
        <p:txBody>
          <a:bodyPr/>
          <a:lstStyle/>
          <a:p>
            <a:fld id="{F6934A78-13F1-2845-8E11-CC2CD314F241}" type="slidenum">
              <a:rPr kumimoji="1" lang="ja-JP" altLang="en-US" smtClean="0"/>
              <a:t>23</a:t>
            </a:fld>
            <a:endParaRPr kumimoji="1" lang="ja-JP" altLang="en-US"/>
          </a:p>
        </p:txBody>
      </p:sp>
    </p:spTree>
    <p:extLst>
      <p:ext uri="{BB962C8B-B14F-4D97-AF65-F5344CB8AC3E}">
        <p14:creationId xmlns:p14="http://schemas.microsoft.com/office/powerpoint/2010/main" val="293181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近年日本で流される音楽シーンには様々な曲があり、その中でも人気がある曲と大衆受けしない曲があります。大衆受けしない曲が悪いわけではありませんが大衆受けする楽曲がどんな特徴を持っているのかを知ることは音楽を楽しむ消費者や音楽を制作する者にとって重要なテーマとなります。</a:t>
            </a:r>
          </a:p>
        </p:txBody>
      </p:sp>
      <p:sp>
        <p:nvSpPr>
          <p:cNvPr id="4" name="スライド番号プレースホルダー 3"/>
          <p:cNvSpPr>
            <a:spLocks noGrp="1"/>
          </p:cNvSpPr>
          <p:nvPr>
            <p:ph type="sldNum" sz="quarter" idx="5"/>
          </p:nvPr>
        </p:nvSpPr>
        <p:spPr/>
        <p:txBody>
          <a:bodyPr/>
          <a:lstStyle/>
          <a:p>
            <a:fld id="{F6934A78-13F1-2845-8E11-CC2CD314F241}" type="slidenum">
              <a:rPr kumimoji="1" lang="ja-JP" altLang="en-US" smtClean="0"/>
              <a:t>3</a:t>
            </a:fld>
            <a:endParaRPr kumimoji="1" lang="ja-JP" altLang="en-US"/>
          </a:p>
        </p:txBody>
      </p:sp>
    </p:spTree>
    <p:extLst>
      <p:ext uri="{BB962C8B-B14F-4D97-AF65-F5344CB8AC3E}">
        <p14:creationId xmlns:p14="http://schemas.microsoft.com/office/powerpoint/2010/main" val="578987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れまでは、ヒットしている楽曲に対し、コード進行、歌声、歌詞を分析し、これらの要素がどのように関係しているのかが研究されていました。確かに曲においてこれらの要素は非常に重要ですが、これら以外の特徴を分析することでより楽曲がヒットする要因を見つけることができるのではないかと考えました。</a:t>
            </a:r>
          </a:p>
        </p:txBody>
      </p:sp>
      <p:sp>
        <p:nvSpPr>
          <p:cNvPr id="4" name="スライド番号プレースホルダー 3"/>
          <p:cNvSpPr>
            <a:spLocks noGrp="1"/>
          </p:cNvSpPr>
          <p:nvPr>
            <p:ph type="sldNum" sz="quarter" idx="5"/>
          </p:nvPr>
        </p:nvSpPr>
        <p:spPr/>
        <p:txBody>
          <a:bodyPr/>
          <a:lstStyle/>
          <a:p>
            <a:fld id="{F6934A78-13F1-2845-8E11-CC2CD314F241}" type="slidenum">
              <a:rPr kumimoji="1" lang="ja-JP" altLang="en-US" smtClean="0"/>
              <a:t>4</a:t>
            </a:fld>
            <a:endParaRPr kumimoji="1" lang="ja-JP" altLang="en-US"/>
          </a:p>
        </p:txBody>
      </p:sp>
    </p:spTree>
    <p:extLst>
      <p:ext uri="{BB962C8B-B14F-4D97-AF65-F5344CB8AC3E}">
        <p14:creationId xmlns:p14="http://schemas.microsoft.com/office/powerpoint/2010/main" val="2195005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そこで本研究では五つの特徴量を分析しました。</a:t>
            </a:r>
          </a:p>
        </p:txBody>
      </p:sp>
      <p:sp>
        <p:nvSpPr>
          <p:cNvPr id="4" name="スライド番号プレースホルダー 3"/>
          <p:cNvSpPr>
            <a:spLocks noGrp="1"/>
          </p:cNvSpPr>
          <p:nvPr>
            <p:ph type="sldNum" sz="quarter" idx="5"/>
          </p:nvPr>
        </p:nvSpPr>
        <p:spPr/>
        <p:txBody>
          <a:bodyPr/>
          <a:lstStyle/>
          <a:p>
            <a:fld id="{F6934A78-13F1-2845-8E11-CC2CD314F241}" type="slidenum">
              <a:rPr kumimoji="1" lang="ja-JP" altLang="en-US" smtClean="0"/>
              <a:t>5</a:t>
            </a:fld>
            <a:endParaRPr kumimoji="1" lang="ja-JP" altLang="en-US"/>
          </a:p>
        </p:txBody>
      </p:sp>
    </p:spTree>
    <p:extLst>
      <p:ext uri="{BB962C8B-B14F-4D97-AF65-F5344CB8AC3E}">
        <p14:creationId xmlns:p14="http://schemas.microsoft.com/office/powerpoint/2010/main" val="775978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RMS</a:t>
            </a:r>
            <a:r>
              <a:rPr kumimoji="1" lang="ja-JP" altLang="en-US"/>
              <a:t>は、音の振幅の変化を表し、この表のように表せます。青い線は元の信号、赤い線は音の信号の強さの変動を表しています。注目するのは赤い線で音の信号の強さの変動です。</a:t>
            </a:r>
          </a:p>
        </p:txBody>
      </p:sp>
      <p:sp>
        <p:nvSpPr>
          <p:cNvPr id="4" name="スライド番号プレースホルダー 3"/>
          <p:cNvSpPr>
            <a:spLocks noGrp="1"/>
          </p:cNvSpPr>
          <p:nvPr>
            <p:ph type="sldNum" sz="quarter" idx="5"/>
          </p:nvPr>
        </p:nvSpPr>
        <p:spPr/>
        <p:txBody>
          <a:bodyPr/>
          <a:lstStyle/>
          <a:p>
            <a:fld id="{F6934A78-13F1-2845-8E11-CC2CD314F241}" type="slidenum">
              <a:rPr kumimoji="1" lang="ja-JP" altLang="en-US" smtClean="0"/>
              <a:t>6</a:t>
            </a:fld>
            <a:endParaRPr kumimoji="1" lang="ja-JP" altLang="en-US"/>
          </a:p>
        </p:txBody>
      </p:sp>
    </p:spTree>
    <p:extLst>
      <p:ext uri="{BB962C8B-B14F-4D97-AF65-F5344CB8AC3E}">
        <p14:creationId xmlns:p14="http://schemas.microsoft.com/office/powerpoint/2010/main" val="911873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スペクトル重心は音の明るさを示し、値が高いと明るい楽曲であり、低いと暗い雰囲気の楽曲ということを示します。たまに周波数が高くなったりしていますが注目して欲しいのは真ん中の集中している部分です。</a:t>
            </a:r>
          </a:p>
        </p:txBody>
      </p:sp>
      <p:sp>
        <p:nvSpPr>
          <p:cNvPr id="4" name="スライド番号プレースホルダー 3"/>
          <p:cNvSpPr>
            <a:spLocks noGrp="1"/>
          </p:cNvSpPr>
          <p:nvPr>
            <p:ph type="sldNum" sz="quarter" idx="5"/>
          </p:nvPr>
        </p:nvSpPr>
        <p:spPr/>
        <p:txBody>
          <a:bodyPr/>
          <a:lstStyle/>
          <a:p>
            <a:fld id="{F6934A78-13F1-2845-8E11-CC2CD314F241}" type="slidenum">
              <a:rPr kumimoji="1" lang="ja-JP" altLang="en-US" smtClean="0"/>
              <a:t>7</a:t>
            </a:fld>
            <a:endParaRPr kumimoji="1" lang="ja-JP" altLang="en-US"/>
          </a:p>
        </p:txBody>
      </p:sp>
    </p:spTree>
    <p:extLst>
      <p:ext uri="{BB962C8B-B14F-4D97-AF65-F5344CB8AC3E}">
        <p14:creationId xmlns:p14="http://schemas.microsoft.com/office/powerpoint/2010/main" val="3442489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分析に使用した楽曲はビルボードチャートの</a:t>
            </a:r>
            <a:r>
              <a:rPr kumimoji="1" lang="en-US" altLang="ja-JP" dirty="0"/>
              <a:t>2008</a:t>
            </a:r>
            <a:r>
              <a:rPr kumimoji="1" lang="ja-JP" altLang="en-US"/>
              <a:t>年から</a:t>
            </a:r>
            <a:r>
              <a:rPr kumimoji="1" lang="en-US" altLang="ja-JP" dirty="0"/>
              <a:t>2023</a:t>
            </a:r>
            <a:r>
              <a:rPr kumimoji="1" lang="ja-JP" altLang="en-US"/>
              <a:t>年の</a:t>
            </a:r>
            <a:r>
              <a:rPr kumimoji="1" lang="en-US" altLang="ja-JP" dirty="0"/>
              <a:t>Top5</a:t>
            </a:r>
            <a:r>
              <a:rPr kumimoji="1" lang="ja-JP" altLang="en-US"/>
              <a:t>に入っている楽曲と比較対象として</a:t>
            </a:r>
            <a:r>
              <a:rPr kumimoji="1" lang="en-US" altLang="ja-JP" dirty="0"/>
              <a:t>YOUTUBE</a:t>
            </a:r>
            <a:r>
              <a:rPr kumimoji="1" lang="ja-JP" altLang="en-US"/>
              <a:t>再生回数</a:t>
            </a:r>
            <a:r>
              <a:rPr kumimoji="1" lang="en-US" altLang="ja-JP" dirty="0"/>
              <a:t>100</a:t>
            </a:r>
            <a:r>
              <a:rPr kumimoji="1" lang="ja-JP" altLang="en-US"/>
              <a:t>万回以上</a:t>
            </a:r>
            <a:r>
              <a:rPr kumimoji="1" lang="en-US" altLang="ja-JP" dirty="0"/>
              <a:t>1000</a:t>
            </a:r>
            <a:r>
              <a:rPr kumimoji="1" lang="ja-JP" altLang="en-US"/>
              <a:t>万回以下の楽曲と</a:t>
            </a:r>
            <a:r>
              <a:rPr kumimoji="1" lang="en-US" altLang="ja-JP" dirty="0"/>
              <a:t>YOUTUBE</a:t>
            </a:r>
            <a:r>
              <a:rPr kumimoji="1" lang="ja-JP" altLang="en-US"/>
              <a:t>再生回数</a:t>
            </a:r>
            <a:r>
              <a:rPr kumimoji="1" lang="en-US" altLang="ja-JP" dirty="0"/>
              <a:t>100</a:t>
            </a:r>
            <a:r>
              <a:rPr kumimoji="1" lang="ja-JP" altLang="en-US"/>
              <a:t>万回以下の楽曲を分析しました。</a:t>
            </a:r>
          </a:p>
        </p:txBody>
      </p:sp>
      <p:sp>
        <p:nvSpPr>
          <p:cNvPr id="4" name="スライド番号プレースホルダー 3"/>
          <p:cNvSpPr>
            <a:spLocks noGrp="1"/>
          </p:cNvSpPr>
          <p:nvPr>
            <p:ph type="sldNum" sz="quarter" idx="5"/>
          </p:nvPr>
        </p:nvSpPr>
        <p:spPr/>
        <p:txBody>
          <a:bodyPr/>
          <a:lstStyle/>
          <a:p>
            <a:fld id="{F6934A78-13F1-2845-8E11-CC2CD314F241}" type="slidenum">
              <a:rPr kumimoji="1" lang="ja-JP" altLang="en-US" smtClean="0"/>
              <a:t>8</a:t>
            </a:fld>
            <a:endParaRPr kumimoji="1" lang="ja-JP" altLang="en-US"/>
          </a:p>
        </p:txBody>
      </p:sp>
    </p:spTree>
    <p:extLst>
      <p:ext uri="{BB962C8B-B14F-4D97-AF65-F5344CB8AC3E}">
        <p14:creationId xmlns:p14="http://schemas.microsoft.com/office/powerpoint/2010/main" val="3074495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この表が分析結果になります。</a:t>
            </a:r>
            <a:r>
              <a:rPr kumimoji="1" lang="en-US" altLang="ja-JP" dirty="0"/>
              <a:t>BPM</a:t>
            </a:r>
            <a:r>
              <a:rPr kumimoji="1" lang="ja-JP" altLang="en-US"/>
              <a:t>は差が</a:t>
            </a:r>
            <a:r>
              <a:rPr kumimoji="1" lang="en-US" altLang="ja-JP" dirty="0"/>
              <a:t>12</a:t>
            </a:r>
            <a:r>
              <a:rPr kumimoji="1" lang="ja-JP" altLang="en-US"/>
              <a:t>しかなく、ビルボードチャート年代間の平均</a:t>
            </a:r>
            <a:r>
              <a:rPr kumimoji="1" lang="en-US" altLang="ja-JP" dirty="0"/>
              <a:t>BPM</a:t>
            </a:r>
            <a:r>
              <a:rPr kumimoji="1" lang="ja-JP" altLang="en-US"/>
              <a:t>には</a:t>
            </a:r>
            <a:r>
              <a:rPr kumimoji="1" lang="en-US" altLang="ja-JP" dirty="0"/>
              <a:t>12</a:t>
            </a:r>
            <a:r>
              <a:rPr kumimoji="1" lang="ja-JP" altLang="en-US"/>
              <a:t>以上の差がある年代も多くあるため、ヒットする要因とは考えにくいです。また、ゼロクロス率も差が</a:t>
            </a:r>
            <a:r>
              <a:rPr kumimoji="1" lang="en-US" altLang="ja-JP" dirty="0"/>
              <a:t>2%</a:t>
            </a:r>
            <a:r>
              <a:rPr kumimoji="1" lang="ja-JP" altLang="en-US"/>
              <a:t>しかなく、ビルボードチャート年代間の平均ゼロクロス率には</a:t>
            </a:r>
            <a:r>
              <a:rPr kumimoji="1" lang="en-US" altLang="ja-JP" dirty="0"/>
              <a:t>2%</a:t>
            </a:r>
            <a:r>
              <a:rPr kumimoji="1" lang="ja-JP" altLang="en-US"/>
              <a:t>の差がある年代も多くあるため、ヒットする要因とは考えにくいです。スペクトル重心はビルボードチャートの楽曲とそうでない楽曲との間で</a:t>
            </a:r>
            <a:r>
              <a:rPr kumimoji="1" lang="en-US" altLang="ja-JP" dirty="0"/>
              <a:t>250</a:t>
            </a:r>
            <a:r>
              <a:rPr kumimoji="1" lang="ja-JP" altLang="en-US"/>
              <a:t>の差が出ていますが、ビルボードチャートの年代間の平均値に</a:t>
            </a:r>
            <a:r>
              <a:rPr kumimoji="1" lang="en-US" altLang="ja-JP" dirty="0"/>
              <a:t>250</a:t>
            </a:r>
            <a:r>
              <a:rPr kumimoji="1" lang="ja-JP" altLang="en-US"/>
              <a:t>以上の差が出ている年代が四つあるためヒットする要因と考えるにはまだ差が足りないと考えられます。楽曲の長さは人気になるにつれ長くなっていますが、ビルボードチャートの年代ごとの平均を見ればわかる通り、ほとんどが</a:t>
            </a:r>
            <a:r>
              <a:rPr kumimoji="1" lang="en-US" altLang="ja-JP" dirty="0"/>
              <a:t>4</a:t>
            </a:r>
            <a:r>
              <a:rPr kumimoji="1" lang="ja-JP" altLang="en-US"/>
              <a:t>分台であり、最近の年代では</a:t>
            </a:r>
            <a:r>
              <a:rPr kumimoji="1" lang="en-US" altLang="ja-JP" dirty="0"/>
              <a:t>3</a:t>
            </a:r>
            <a:r>
              <a:rPr kumimoji="1" lang="ja-JP" altLang="en-US"/>
              <a:t>分台であるため長ければ良いというものではなく、極端に長すぎず短すぎなければヒットする要因には関係がないと考えられます。</a:t>
            </a:r>
            <a:endParaRPr kumimoji="1" lang="en-US" altLang="ja-JP" dirty="0"/>
          </a:p>
        </p:txBody>
      </p:sp>
      <p:sp>
        <p:nvSpPr>
          <p:cNvPr id="4" name="スライド番号プレースホルダー 3"/>
          <p:cNvSpPr>
            <a:spLocks noGrp="1"/>
          </p:cNvSpPr>
          <p:nvPr>
            <p:ph type="sldNum" sz="quarter" idx="5"/>
          </p:nvPr>
        </p:nvSpPr>
        <p:spPr/>
        <p:txBody>
          <a:bodyPr/>
          <a:lstStyle/>
          <a:p>
            <a:fld id="{F6934A78-13F1-2845-8E11-CC2CD314F241}" type="slidenum">
              <a:rPr kumimoji="1" lang="ja-JP" altLang="en-US" smtClean="0"/>
              <a:t>9</a:t>
            </a:fld>
            <a:endParaRPr kumimoji="1" lang="ja-JP" altLang="en-US"/>
          </a:p>
        </p:txBody>
      </p:sp>
    </p:spTree>
    <p:extLst>
      <p:ext uri="{BB962C8B-B14F-4D97-AF65-F5344CB8AC3E}">
        <p14:creationId xmlns:p14="http://schemas.microsoft.com/office/powerpoint/2010/main" val="2124382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a:t>
            </a:r>
            <a:r>
              <a:rPr kumimoji="1" lang="en-US" altLang="ja-JP" dirty="0"/>
              <a:t>RMS</a:t>
            </a:r>
            <a:r>
              <a:rPr kumimoji="1" lang="ja-JP" altLang="en-US"/>
              <a:t>とスペクトル重心の時間による変動をグラフにしたものの結果と考察をしていきます。まず、グラフの変動パターンとして、平坦型、山なり型、不規則型という</a:t>
            </a:r>
            <a:r>
              <a:rPr kumimoji="1" lang="en-US" altLang="ja-JP" dirty="0"/>
              <a:t>3</a:t>
            </a:r>
            <a:r>
              <a:rPr kumimoji="1" lang="ja-JP" altLang="en-US"/>
              <a:t>パターンに分けました。平坦型はこの表の通り、変動があまりなく一曲を通してあまり変化がない楽曲です。</a:t>
            </a:r>
          </a:p>
        </p:txBody>
      </p:sp>
      <p:sp>
        <p:nvSpPr>
          <p:cNvPr id="4" name="スライド番号プレースホルダー 3"/>
          <p:cNvSpPr>
            <a:spLocks noGrp="1"/>
          </p:cNvSpPr>
          <p:nvPr>
            <p:ph type="sldNum" sz="quarter" idx="5"/>
          </p:nvPr>
        </p:nvSpPr>
        <p:spPr/>
        <p:txBody>
          <a:bodyPr/>
          <a:lstStyle/>
          <a:p>
            <a:fld id="{F6934A78-13F1-2845-8E11-CC2CD314F241}" type="slidenum">
              <a:rPr kumimoji="1" lang="ja-JP" altLang="en-US" smtClean="0"/>
              <a:t>11</a:t>
            </a:fld>
            <a:endParaRPr kumimoji="1" lang="ja-JP" altLang="en-US"/>
          </a:p>
        </p:txBody>
      </p:sp>
    </p:spTree>
    <p:extLst>
      <p:ext uri="{BB962C8B-B14F-4D97-AF65-F5344CB8AC3E}">
        <p14:creationId xmlns:p14="http://schemas.microsoft.com/office/powerpoint/2010/main" val="793699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FF5BF20-70D2-DF4D-B676-B8ACCE92EF4D}" type="datetimeFigureOut">
              <a:rPr kumimoji="1" lang="ja-JP" altLang="en-US" smtClean="0"/>
              <a:t>2025/2/3</a:t>
            </a:fld>
            <a:endParaRPr kumimoji="1" lang="ja-JP" altLang="en-US"/>
          </a:p>
        </p:txBody>
      </p:sp>
      <p:sp>
        <p:nvSpPr>
          <p:cNvPr id="5" name="Footer Placeholder 4"/>
          <p:cNvSpPr>
            <a:spLocks noGrp="1"/>
          </p:cNvSpPr>
          <p:nvPr>
            <p:ph type="ftr" sz="quarter" idx="11"/>
          </p:nvPr>
        </p:nvSpPr>
        <p:spPr>
          <a:xfrm>
            <a:off x="2416500" y="329307"/>
            <a:ext cx="4973915" cy="309201"/>
          </a:xfrm>
        </p:spPr>
        <p:txBody>
          <a:bodyPr/>
          <a:lstStyle/>
          <a:p>
            <a:endParaRPr kumimoji="1" lang="ja-JP" altLang="en-US"/>
          </a:p>
        </p:txBody>
      </p:sp>
      <p:sp>
        <p:nvSpPr>
          <p:cNvPr id="6" name="Slide Number Placeholder 5"/>
          <p:cNvSpPr>
            <a:spLocks noGrp="1"/>
          </p:cNvSpPr>
          <p:nvPr>
            <p:ph type="sldNum" sz="quarter" idx="12"/>
          </p:nvPr>
        </p:nvSpPr>
        <p:spPr>
          <a:xfrm>
            <a:off x="1437664" y="798973"/>
            <a:ext cx="811019" cy="503578"/>
          </a:xfrm>
        </p:spPr>
        <p:txBody>
          <a:bodyPr/>
          <a:lstStyle/>
          <a:p>
            <a:fld id="{35742C78-E640-1A4F-9E78-A83F711A8B06}" type="slidenum">
              <a:rPr kumimoji="1" lang="ja-JP" altLang="en-US" smtClean="0"/>
              <a:t>‹#›</a:t>
            </a:fld>
            <a:endParaRPr kumimoji="1" lang="ja-JP"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553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F5BF20-70D2-DF4D-B676-B8ACCE92EF4D}"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742C78-E640-1A4F-9E78-A83F711A8B06}" type="slidenum">
              <a:rPr kumimoji="1" lang="ja-JP" altLang="en-US" smtClean="0"/>
              <a:t>‹#›</a:t>
            </a:fld>
            <a:endParaRPr kumimoji="1" lang="ja-JP"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37259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F5BF20-70D2-DF4D-B676-B8ACCE92EF4D}"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742C78-E640-1A4F-9E78-A83F711A8B06}" type="slidenum">
              <a:rPr kumimoji="1" lang="ja-JP" altLang="en-US" smtClean="0"/>
              <a:t>‹#›</a:t>
            </a:fld>
            <a:endParaRPr kumimoji="1" lang="ja-JP"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4957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FF5BF20-70D2-DF4D-B676-B8ACCE92EF4D}"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742C78-E640-1A4F-9E78-A83F711A8B06}" type="slidenum">
              <a:rPr kumimoji="1" lang="ja-JP" altLang="en-US" smtClean="0"/>
              <a:t>‹#›</a:t>
            </a:fld>
            <a:endParaRPr kumimoji="1" lang="ja-JP"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271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FF5BF20-70D2-DF4D-B676-B8ACCE92EF4D}" type="datetimeFigureOut">
              <a:rPr kumimoji="1" lang="ja-JP" altLang="en-US" smtClean="0"/>
              <a:t>2025/2/3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742C78-E640-1A4F-9E78-A83F711A8B06}" type="slidenum">
              <a:rPr kumimoji="1" lang="ja-JP" altLang="en-US" smtClean="0"/>
              <a:t>‹#›</a:t>
            </a:fld>
            <a:endParaRPr kumimoji="1" lang="ja-JP"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460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FF5BF20-70D2-DF4D-B676-B8ACCE92EF4D}" type="datetimeFigureOut">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742C78-E640-1A4F-9E78-A83F711A8B06}" type="slidenum">
              <a:rPr kumimoji="1" lang="ja-JP" altLang="en-US" smtClean="0"/>
              <a:t>‹#›</a:t>
            </a:fld>
            <a:endParaRPr kumimoji="1" lang="ja-JP"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77052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47191" y="2824269"/>
            <a:ext cx="4645152"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12362" y="2821491"/>
            <a:ext cx="46451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F5BF20-70D2-DF4D-B676-B8ACCE92EF4D}" type="datetimeFigureOut">
              <a:rPr kumimoji="1" lang="ja-JP" altLang="en-US" smtClean="0"/>
              <a:t>2025/2/3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742C78-E640-1A4F-9E78-A83F711A8B06}" type="slidenum">
              <a:rPr kumimoji="1" lang="ja-JP" altLang="en-US" smtClean="0"/>
              <a:t>‹#›</a:t>
            </a:fld>
            <a:endParaRPr kumimoji="1" lang="ja-JP"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1356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FF5BF20-70D2-DF4D-B676-B8ACCE92EF4D}" type="datetimeFigureOut">
              <a:rPr kumimoji="1" lang="ja-JP" altLang="en-US" smtClean="0"/>
              <a:t>2025/2/3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742C78-E640-1A4F-9E78-A83F711A8B06}" type="slidenum">
              <a:rPr kumimoji="1" lang="ja-JP" altLang="en-US" smtClean="0"/>
              <a:t>‹#›</a:t>
            </a:fld>
            <a:endParaRPr kumimoji="1" lang="ja-JP"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7810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5BF20-70D2-DF4D-B676-B8ACCE92EF4D}" type="datetimeFigureOut">
              <a:rPr kumimoji="1" lang="ja-JP" altLang="en-US" smtClean="0"/>
              <a:t>2025/2/3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5742C78-E640-1A4F-9E78-A83F711A8B06}" type="slidenum">
              <a:rPr kumimoji="1" lang="ja-JP" altLang="en-US" smtClean="0"/>
              <a:t>‹#›</a:t>
            </a:fld>
            <a:endParaRPr kumimoji="1" lang="ja-JP" altLang="en-US"/>
          </a:p>
        </p:txBody>
      </p:sp>
    </p:spTree>
    <p:extLst>
      <p:ext uri="{BB962C8B-B14F-4D97-AF65-F5344CB8AC3E}">
        <p14:creationId xmlns:p14="http://schemas.microsoft.com/office/powerpoint/2010/main" val="3831024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FF5BF20-70D2-DF4D-B676-B8ACCE92EF4D}" type="datetimeFigureOut">
              <a:rPr kumimoji="1" lang="ja-JP" altLang="en-US" smtClean="0"/>
              <a:t>2025/2/3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742C78-E640-1A4F-9E78-A83F711A8B06}" type="slidenum">
              <a:rPr kumimoji="1" lang="ja-JP" altLang="en-US" smtClean="0"/>
              <a:t>‹#›</a:t>
            </a:fld>
            <a:endParaRPr kumimoji="1" lang="ja-JP"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912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FF5BF20-70D2-DF4D-B676-B8ACCE92EF4D}" type="datetimeFigureOut">
              <a:rPr kumimoji="1" lang="ja-JP" altLang="en-US" smtClean="0"/>
              <a:t>2025/2/3</a:t>
            </a:fld>
            <a:endParaRPr kumimoji="1" lang="ja-JP" altLang="en-US"/>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35742C78-E640-1A4F-9E78-A83F711A8B06}" type="slidenum">
              <a:rPr kumimoji="1" lang="ja-JP" altLang="en-US" smtClean="0"/>
              <a:t>‹#›</a:t>
            </a:fld>
            <a:endParaRPr kumimoji="1" lang="ja-JP"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711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FF5BF20-70D2-DF4D-B676-B8ACCE92EF4D}" type="datetimeFigureOut">
              <a:rPr kumimoji="1" lang="ja-JP" altLang="en-US" smtClean="0"/>
              <a:t>2025/2/3</a:t>
            </a:fld>
            <a:endParaRPr kumimoji="1" lang="ja-JP"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5742C78-E640-1A4F-9E78-A83F711A8B06}" type="slidenum">
              <a:rPr kumimoji="1" lang="ja-JP" altLang="en-US" smtClean="0"/>
              <a:t>‹#›</a:t>
            </a:fld>
            <a:endParaRPr kumimoji="1" lang="ja-JP"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4359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id.nii.ac.jp/1001/00235907/" TargetMode="External"/><Relationship Id="rId2" Type="http://schemas.openxmlformats.org/officeDocument/2006/relationships/hyperlink" Target="http://id.nii.ac.jp/1001/0011333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jstage.jst.go.jp/article/jasj/75/9/75_538/_pdf" TargetMode="External"/><Relationship Id="rId2" Type="http://schemas.openxmlformats.org/officeDocument/2006/relationships/hyperlink" Target="https://www.billboard-japan.com/" TargetMode="External"/><Relationship Id="rId1" Type="http://schemas.openxmlformats.org/officeDocument/2006/relationships/slideLayout" Target="../slideLayouts/slideLayout7.xml"/><Relationship Id="rId5" Type="http://schemas.openxmlformats.org/officeDocument/2006/relationships/hyperlink" Target="https://librosa.org/doc/latest/index.html" TargetMode="External"/><Relationship Id="rId4" Type="http://schemas.openxmlformats.org/officeDocument/2006/relationships/hyperlink" Target="http://id.nii.ac.jp/1001/0007270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5DC847-343C-A9B6-9C8D-09BCCE307764}"/>
              </a:ext>
            </a:extLst>
          </p:cNvPr>
          <p:cNvSpPr>
            <a:spLocks noGrp="1"/>
          </p:cNvSpPr>
          <p:nvPr>
            <p:ph type="ctrTitle"/>
          </p:nvPr>
        </p:nvSpPr>
        <p:spPr/>
        <p:txBody>
          <a:bodyPr>
            <a:normAutofit fontScale="90000"/>
          </a:bodyPr>
          <a:lstStyle/>
          <a:p>
            <a:r>
              <a:rPr kumimoji="1" lang="ja-JP" altLang="en-US" b="1"/>
              <a:t>卒業研究発表</a:t>
            </a:r>
            <a:br>
              <a:rPr kumimoji="1" lang="en-US" altLang="ja-JP" b="1" dirty="0"/>
            </a:br>
            <a:r>
              <a:rPr kumimoji="1" lang="ja-JP" altLang="en-US" b="1"/>
              <a:t>ヒット曲の特徴量分析</a:t>
            </a:r>
          </a:p>
        </p:txBody>
      </p:sp>
      <p:sp>
        <p:nvSpPr>
          <p:cNvPr id="3" name="字幕 2">
            <a:extLst>
              <a:ext uri="{FF2B5EF4-FFF2-40B4-BE49-F238E27FC236}">
                <a16:creationId xmlns:a16="http://schemas.microsoft.com/office/drawing/2014/main" id="{8CC17D7F-195E-73E3-4E7D-B12B82B03289}"/>
              </a:ext>
            </a:extLst>
          </p:cNvPr>
          <p:cNvSpPr>
            <a:spLocks noGrp="1"/>
          </p:cNvSpPr>
          <p:nvPr>
            <p:ph type="subTitle" idx="1"/>
          </p:nvPr>
        </p:nvSpPr>
        <p:spPr/>
        <p:txBody>
          <a:bodyPr>
            <a:normAutofit/>
          </a:bodyPr>
          <a:lstStyle/>
          <a:p>
            <a:r>
              <a:rPr lang="en-US" altLang="ja-JP" sz="2400" b="1" dirty="0"/>
              <a:t>143</a:t>
            </a:r>
            <a:r>
              <a:rPr lang="ja-JP" altLang="en-US" sz="2400" b="1"/>
              <a:t> 情報論理工学研究室</a:t>
            </a:r>
            <a:r>
              <a:rPr lang="en-US" altLang="ja-JP" sz="2400" dirty="0"/>
              <a:t> </a:t>
            </a:r>
            <a:r>
              <a:rPr kumimoji="1" lang="en-US" altLang="ja-JP" sz="2400" dirty="0"/>
              <a:t>2110370003 </a:t>
            </a:r>
            <a:r>
              <a:rPr kumimoji="1" lang="ja-JP" altLang="en-US" sz="2400" b="1"/>
              <a:t>宇賀由人</a:t>
            </a:r>
          </a:p>
        </p:txBody>
      </p:sp>
    </p:spTree>
    <p:extLst>
      <p:ext uri="{BB962C8B-B14F-4D97-AF65-F5344CB8AC3E}">
        <p14:creationId xmlns:p14="http://schemas.microsoft.com/office/powerpoint/2010/main" val="3531583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0158FFB6-62A3-DAAB-AC75-D5F9970BA3A1}"/>
              </a:ext>
            </a:extLst>
          </p:cNvPr>
          <p:cNvGraphicFramePr/>
          <p:nvPr>
            <p:extLst>
              <p:ext uri="{D42A27DB-BD31-4B8C-83A1-F6EECF244321}">
                <p14:modId xmlns:p14="http://schemas.microsoft.com/office/powerpoint/2010/main" val="3870253325"/>
              </p:ext>
            </p:extLst>
          </p:nvPr>
        </p:nvGraphicFramePr>
        <p:xfrm>
          <a:off x="6276235" y="0"/>
          <a:ext cx="5068040" cy="3086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a:extLst>
              <a:ext uri="{FF2B5EF4-FFF2-40B4-BE49-F238E27FC236}">
                <a16:creationId xmlns:a16="http://schemas.microsoft.com/office/drawing/2014/main" id="{2287ADCE-E01E-0900-4879-52D8BB9DABBE}"/>
              </a:ext>
            </a:extLst>
          </p:cNvPr>
          <p:cNvGraphicFramePr/>
          <p:nvPr>
            <p:extLst>
              <p:ext uri="{D42A27DB-BD31-4B8C-83A1-F6EECF244321}">
                <p14:modId xmlns:p14="http://schemas.microsoft.com/office/powerpoint/2010/main" val="3514015094"/>
              </p:ext>
            </p:extLst>
          </p:nvPr>
        </p:nvGraphicFramePr>
        <p:xfrm>
          <a:off x="504085" y="0"/>
          <a:ext cx="5068040" cy="3086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1F2D669D-5CF2-65A6-48C5-F1030CF3EE1D}"/>
              </a:ext>
            </a:extLst>
          </p:cNvPr>
          <p:cNvGraphicFramePr/>
          <p:nvPr>
            <p:extLst>
              <p:ext uri="{D42A27DB-BD31-4B8C-83A1-F6EECF244321}">
                <p14:modId xmlns:p14="http://schemas.microsoft.com/office/powerpoint/2010/main" val="1045269257"/>
              </p:ext>
            </p:extLst>
          </p:nvPr>
        </p:nvGraphicFramePr>
        <p:xfrm>
          <a:off x="356447" y="2881313"/>
          <a:ext cx="5068040" cy="3429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グラフ 9">
            <a:extLst>
              <a:ext uri="{FF2B5EF4-FFF2-40B4-BE49-F238E27FC236}">
                <a16:creationId xmlns:a16="http://schemas.microsoft.com/office/drawing/2014/main" id="{B1529392-F281-4311-AC5A-6DA90CB38713}"/>
              </a:ext>
            </a:extLst>
          </p:cNvPr>
          <p:cNvGraphicFramePr/>
          <p:nvPr>
            <p:extLst>
              <p:ext uri="{D42A27DB-BD31-4B8C-83A1-F6EECF244321}">
                <p14:modId xmlns:p14="http://schemas.microsoft.com/office/powerpoint/2010/main" val="2054494573"/>
              </p:ext>
            </p:extLst>
          </p:nvPr>
        </p:nvGraphicFramePr>
        <p:xfrm>
          <a:off x="6276235" y="2881313"/>
          <a:ext cx="5068040" cy="3429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7613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C378C3-14C8-137E-1A4D-23688E7423E6}"/>
              </a:ext>
            </a:extLst>
          </p:cNvPr>
          <p:cNvSpPr>
            <a:spLocks noGrp="1"/>
          </p:cNvSpPr>
          <p:nvPr>
            <p:ph type="title"/>
          </p:nvPr>
        </p:nvSpPr>
        <p:spPr/>
        <p:txBody>
          <a:bodyPr/>
          <a:lstStyle/>
          <a:p>
            <a:r>
              <a:rPr kumimoji="1" lang="ja-JP" altLang="en-US" b="1"/>
              <a:t>分析結果と考察</a:t>
            </a:r>
            <a:r>
              <a:rPr kumimoji="1" lang="en-US" altLang="ja-JP" b="1" dirty="0"/>
              <a:t>(</a:t>
            </a:r>
            <a:r>
              <a:rPr kumimoji="1" lang="ja-JP" altLang="en-US" b="1"/>
              <a:t>グラフ</a:t>
            </a:r>
            <a:r>
              <a:rPr kumimoji="1" lang="en-US" altLang="ja-JP" b="1" dirty="0"/>
              <a:t>)</a:t>
            </a:r>
            <a:endParaRPr kumimoji="1" lang="ja-JP" altLang="en-US" b="1"/>
          </a:p>
        </p:txBody>
      </p:sp>
      <p:sp>
        <p:nvSpPr>
          <p:cNvPr id="3" name="コンテンツ プレースホルダー 2">
            <a:extLst>
              <a:ext uri="{FF2B5EF4-FFF2-40B4-BE49-F238E27FC236}">
                <a16:creationId xmlns:a16="http://schemas.microsoft.com/office/drawing/2014/main" id="{B0E86E52-DABA-2354-AD7D-0FEA345121A2}"/>
              </a:ext>
            </a:extLst>
          </p:cNvPr>
          <p:cNvSpPr>
            <a:spLocks noGrp="1"/>
          </p:cNvSpPr>
          <p:nvPr>
            <p:ph idx="1"/>
          </p:nvPr>
        </p:nvSpPr>
        <p:spPr/>
        <p:txBody>
          <a:bodyPr>
            <a:normAutofit/>
          </a:bodyPr>
          <a:lstStyle/>
          <a:p>
            <a:pPr marL="0" indent="0">
              <a:buNone/>
            </a:pPr>
            <a:r>
              <a:rPr kumimoji="1" lang="ja-JP" altLang="en-US" sz="2400" b="1"/>
              <a:t>平坦型</a:t>
            </a:r>
          </a:p>
        </p:txBody>
      </p:sp>
      <p:pic>
        <p:nvPicPr>
          <p:cNvPr id="5" name="図 4" descr="グラフ&#10;&#10;AI によって生成されたコンテンツは間違っている可能性があります。">
            <a:extLst>
              <a:ext uri="{FF2B5EF4-FFF2-40B4-BE49-F238E27FC236}">
                <a16:creationId xmlns:a16="http://schemas.microsoft.com/office/drawing/2014/main" id="{874C2719-C1CB-DAF2-5D07-8DA9A605FFDB}"/>
              </a:ext>
            </a:extLst>
          </p:cNvPr>
          <p:cNvPicPr>
            <a:picLocks noChangeAspect="1"/>
          </p:cNvPicPr>
          <p:nvPr/>
        </p:nvPicPr>
        <p:blipFill>
          <a:blip r:embed="rId3"/>
          <a:stretch>
            <a:fillRect/>
          </a:stretch>
        </p:blipFill>
        <p:spPr>
          <a:xfrm>
            <a:off x="320773" y="2658719"/>
            <a:ext cx="5664897" cy="2589142"/>
          </a:xfrm>
          <a:prstGeom prst="rect">
            <a:avLst/>
          </a:prstGeom>
        </p:spPr>
      </p:pic>
      <p:pic>
        <p:nvPicPr>
          <p:cNvPr id="7" name="図 6" descr="グラフ, 折れ線グラフ&#10;&#10;AI によって生成されたコンテンツは間違っている可能性があります。">
            <a:extLst>
              <a:ext uri="{FF2B5EF4-FFF2-40B4-BE49-F238E27FC236}">
                <a16:creationId xmlns:a16="http://schemas.microsoft.com/office/drawing/2014/main" id="{C009C168-3F8D-05CF-A7DD-D3C7EDD7B25E}"/>
              </a:ext>
            </a:extLst>
          </p:cNvPr>
          <p:cNvPicPr>
            <a:picLocks noChangeAspect="1"/>
          </p:cNvPicPr>
          <p:nvPr/>
        </p:nvPicPr>
        <p:blipFill>
          <a:blip r:embed="rId4"/>
          <a:stretch>
            <a:fillRect/>
          </a:stretch>
        </p:blipFill>
        <p:spPr>
          <a:xfrm>
            <a:off x="6206331" y="2658718"/>
            <a:ext cx="5729167" cy="2589142"/>
          </a:xfrm>
          <a:prstGeom prst="rect">
            <a:avLst/>
          </a:prstGeom>
        </p:spPr>
      </p:pic>
    </p:spTree>
    <p:extLst>
      <p:ext uri="{BB962C8B-B14F-4D97-AF65-F5344CB8AC3E}">
        <p14:creationId xmlns:p14="http://schemas.microsoft.com/office/powerpoint/2010/main" val="2369947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25FA16E-5946-AC12-28B3-9EC58B9B5AE8}"/>
              </a:ext>
            </a:extLst>
          </p:cNvPr>
          <p:cNvSpPr txBox="1"/>
          <p:nvPr/>
        </p:nvSpPr>
        <p:spPr>
          <a:xfrm>
            <a:off x="821635" y="304800"/>
            <a:ext cx="1415772" cy="461665"/>
          </a:xfrm>
          <a:prstGeom prst="rect">
            <a:avLst/>
          </a:prstGeom>
          <a:noFill/>
        </p:spPr>
        <p:txBody>
          <a:bodyPr wrap="none" rtlCol="0">
            <a:spAutoFit/>
          </a:bodyPr>
          <a:lstStyle/>
          <a:p>
            <a:r>
              <a:rPr kumimoji="1" lang="ja-JP" altLang="en-US" sz="2400" b="1"/>
              <a:t>山なり型</a:t>
            </a:r>
          </a:p>
        </p:txBody>
      </p:sp>
      <p:pic>
        <p:nvPicPr>
          <p:cNvPr id="4" name="図 3" descr="グラフ&#10;&#10;AI によって生成されたコンテンツは間違っている可能性があります。">
            <a:extLst>
              <a:ext uri="{FF2B5EF4-FFF2-40B4-BE49-F238E27FC236}">
                <a16:creationId xmlns:a16="http://schemas.microsoft.com/office/drawing/2014/main" id="{A10C41F4-1007-9F96-F320-FB14ACFFD3A7}"/>
              </a:ext>
            </a:extLst>
          </p:cNvPr>
          <p:cNvPicPr>
            <a:picLocks noChangeAspect="1"/>
          </p:cNvPicPr>
          <p:nvPr/>
        </p:nvPicPr>
        <p:blipFill>
          <a:blip r:embed="rId3"/>
          <a:stretch>
            <a:fillRect/>
          </a:stretch>
        </p:blipFill>
        <p:spPr>
          <a:xfrm>
            <a:off x="269737" y="949187"/>
            <a:ext cx="5144095" cy="2351109"/>
          </a:xfrm>
          <a:prstGeom prst="rect">
            <a:avLst/>
          </a:prstGeom>
        </p:spPr>
      </p:pic>
      <p:pic>
        <p:nvPicPr>
          <p:cNvPr id="6" name="図 5" descr="グラフ, 折れ線グラフ&#10;&#10;AI によって生成されたコンテンツは間違っている可能性があります。">
            <a:extLst>
              <a:ext uri="{FF2B5EF4-FFF2-40B4-BE49-F238E27FC236}">
                <a16:creationId xmlns:a16="http://schemas.microsoft.com/office/drawing/2014/main" id="{A8F3F3D9-3AA2-6475-2891-78A0BDE28BCE}"/>
              </a:ext>
            </a:extLst>
          </p:cNvPr>
          <p:cNvPicPr>
            <a:picLocks noChangeAspect="1"/>
          </p:cNvPicPr>
          <p:nvPr/>
        </p:nvPicPr>
        <p:blipFill>
          <a:blip r:embed="rId4"/>
          <a:stretch>
            <a:fillRect/>
          </a:stretch>
        </p:blipFill>
        <p:spPr>
          <a:xfrm>
            <a:off x="6001577" y="949187"/>
            <a:ext cx="5152429" cy="2351108"/>
          </a:xfrm>
          <a:prstGeom prst="rect">
            <a:avLst/>
          </a:prstGeom>
        </p:spPr>
      </p:pic>
      <p:sp>
        <p:nvSpPr>
          <p:cNvPr id="7" name="テキスト ボックス 6">
            <a:extLst>
              <a:ext uri="{FF2B5EF4-FFF2-40B4-BE49-F238E27FC236}">
                <a16:creationId xmlns:a16="http://schemas.microsoft.com/office/drawing/2014/main" id="{774853A1-E710-5FFD-E865-3405BBF1428A}"/>
              </a:ext>
            </a:extLst>
          </p:cNvPr>
          <p:cNvSpPr txBox="1"/>
          <p:nvPr/>
        </p:nvSpPr>
        <p:spPr>
          <a:xfrm>
            <a:off x="821635" y="3429000"/>
            <a:ext cx="1415772" cy="461665"/>
          </a:xfrm>
          <a:prstGeom prst="rect">
            <a:avLst/>
          </a:prstGeom>
          <a:noFill/>
        </p:spPr>
        <p:txBody>
          <a:bodyPr wrap="none" rtlCol="0">
            <a:spAutoFit/>
          </a:bodyPr>
          <a:lstStyle/>
          <a:p>
            <a:r>
              <a:rPr kumimoji="1" lang="ja-JP" altLang="en-US" sz="2400" b="1"/>
              <a:t>不規則型</a:t>
            </a:r>
          </a:p>
        </p:txBody>
      </p:sp>
      <p:pic>
        <p:nvPicPr>
          <p:cNvPr id="9" name="図 8" descr="グラフ&#10;&#10;AI によって生成されたコンテンツは間違っている可能性があります。">
            <a:extLst>
              <a:ext uri="{FF2B5EF4-FFF2-40B4-BE49-F238E27FC236}">
                <a16:creationId xmlns:a16="http://schemas.microsoft.com/office/drawing/2014/main" id="{282B5D1A-B95A-E016-B997-A29A6C8D5004}"/>
              </a:ext>
            </a:extLst>
          </p:cNvPr>
          <p:cNvPicPr>
            <a:picLocks noChangeAspect="1"/>
          </p:cNvPicPr>
          <p:nvPr/>
        </p:nvPicPr>
        <p:blipFill>
          <a:blip r:embed="rId5"/>
          <a:stretch>
            <a:fillRect/>
          </a:stretch>
        </p:blipFill>
        <p:spPr>
          <a:xfrm>
            <a:off x="269738" y="3890665"/>
            <a:ext cx="5144094" cy="2351109"/>
          </a:xfrm>
          <a:prstGeom prst="rect">
            <a:avLst/>
          </a:prstGeom>
        </p:spPr>
      </p:pic>
      <p:pic>
        <p:nvPicPr>
          <p:cNvPr id="11" name="図 10">
            <a:extLst>
              <a:ext uri="{FF2B5EF4-FFF2-40B4-BE49-F238E27FC236}">
                <a16:creationId xmlns:a16="http://schemas.microsoft.com/office/drawing/2014/main" id="{20D2CCAC-313E-A24E-A2AD-B124CCD6E34A}"/>
              </a:ext>
            </a:extLst>
          </p:cNvPr>
          <p:cNvPicPr>
            <a:picLocks noChangeAspect="1"/>
          </p:cNvPicPr>
          <p:nvPr/>
        </p:nvPicPr>
        <p:blipFill>
          <a:blip r:embed="rId6"/>
          <a:srcRect/>
          <a:stretch/>
        </p:blipFill>
        <p:spPr>
          <a:xfrm>
            <a:off x="5982297" y="3898225"/>
            <a:ext cx="5119292" cy="2335988"/>
          </a:xfrm>
          <a:prstGeom prst="rect">
            <a:avLst/>
          </a:prstGeom>
        </p:spPr>
      </p:pic>
    </p:spTree>
    <p:extLst>
      <p:ext uri="{BB962C8B-B14F-4D97-AF65-F5344CB8AC3E}">
        <p14:creationId xmlns:p14="http://schemas.microsoft.com/office/powerpoint/2010/main" val="3227681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5812C36D-2817-8033-565A-D26E12142FB9}"/>
              </a:ext>
            </a:extLst>
          </p:cNvPr>
          <p:cNvGraphicFramePr/>
          <p:nvPr>
            <p:extLst>
              <p:ext uri="{D42A27DB-BD31-4B8C-83A1-F6EECF244321}">
                <p14:modId xmlns:p14="http://schemas.microsoft.com/office/powerpoint/2010/main" val="2037890609"/>
              </p:ext>
            </p:extLst>
          </p:nvPr>
        </p:nvGraphicFramePr>
        <p:xfrm>
          <a:off x="92638" y="3187135"/>
          <a:ext cx="3648804" cy="2325769"/>
        </p:xfrm>
        <a:graphic>
          <a:graphicData uri="http://schemas.openxmlformats.org/drawingml/2006/chart">
            <c:chart xmlns:c="http://schemas.openxmlformats.org/drawingml/2006/chart" xmlns:r="http://schemas.openxmlformats.org/officeDocument/2006/relationships" r:id="rId3"/>
          </a:graphicData>
        </a:graphic>
      </p:graphicFrame>
      <p:sp>
        <p:nvSpPr>
          <p:cNvPr id="4" name="テキスト ボックス 3">
            <a:extLst>
              <a:ext uri="{FF2B5EF4-FFF2-40B4-BE49-F238E27FC236}">
                <a16:creationId xmlns:a16="http://schemas.microsoft.com/office/drawing/2014/main" id="{24094E96-46B0-F7D5-5A8A-136A230A1F27}"/>
              </a:ext>
            </a:extLst>
          </p:cNvPr>
          <p:cNvSpPr txBox="1"/>
          <p:nvPr/>
        </p:nvSpPr>
        <p:spPr>
          <a:xfrm>
            <a:off x="636105" y="5751443"/>
            <a:ext cx="3105337" cy="369332"/>
          </a:xfrm>
          <a:prstGeom prst="rect">
            <a:avLst/>
          </a:prstGeom>
          <a:noFill/>
        </p:spPr>
        <p:txBody>
          <a:bodyPr wrap="none" rtlCol="0">
            <a:spAutoFit/>
          </a:bodyPr>
          <a:lstStyle/>
          <a:p>
            <a:r>
              <a:rPr kumimoji="1" lang="ja-JP" altLang="en-US"/>
              <a:t>スペクトル重心</a:t>
            </a:r>
            <a:r>
              <a:rPr kumimoji="1" lang="en-US" altLang="ja-JP" dirty="0"/>
              <a:t>(</a:t>
            </a:r>
            <a:r>
              <a:rPr kumimoji="1" lang="ja-JP" altLang="en-US"/>
              <a:t>ビルボード</a:t>
            </a:r>
            <a:r>
              <a:rPr kumimoji="1" lang="en-US" altLang="ja-JP" dirty="0"/>
              <a:t>)</a:t>
            </a:r>
            <a:endParaRPr kumimoji="1" lang="ja-JP" altLang="en-US"/>
          </a:p>
        </p:txBody>
      </p:sp>
      <p:graphicFrame>
        <p:nvGraphicFramePr>
          <p:cNvPr id="5" name="グラフ 4">
            <a:extLst>
              <a:ext uri="{FF2B5EF4-FFF2-40B4-BE49-F238E27FC236}">
                <a16:creationId xmlns:a16="http://schemas.microsoft.com/office/drawing/2014/main" id="{730B79B2-48F0-2259-88E7-C2E1B6F054D5}"/>
              </a:ext>
            </a:extLst>
          </p:cNvPr>
          <p:cNvGraphicFramePr/>
          <p:nvPr>
            <p:extLst>
              <p:ext uri="{D42A27DB-BD31-4B8C-83A1-F6EECF244321}">
                <p14:modId xmlns:p14="http://schemas.microsoft.com/office/powerpoint/2010/main" val="583158979"/>
              </p:ext>
            </p:extLst>
          </p:nvPr>
        </p:nvGraphicFramePr>
        <p:xfrm>
          <a:off x="4152266" y="3187135"/>
          <a:ext cx="3887470" cy="23257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グラフ 5">
            <a:extLst>
              <a:ext uri="{FF2B5EF4-FFF2-40B4-BE49-F238E27FC236}">
                <a16:creationId xmlns:a16="http://schemas.microsoft.com/office/drawing/2014/main" id="{B3EB8F3F-D671-1964-2480-91AF8CACFE6D}"/>
              </a:ext>
            </a:extLst>
          </p:cNvPr>
          <p:cNvGraphicFramePr/>
          <p:nvPr>
            <p:extLst>
              <p:ext uri="{D42A27DB-BD31-4B8C-83A1-F6EECF244321}">
                <p14:modId xmlns:p14="http://schemas.microsoft.com/office/powerpoint/2010/main" val="1459497437"/>
              </p:ext>
            </p:extLst>
          </p:nvPr>
        </p:nvGraphicFramePr>
        <p:xfrm>
          <a:off x="8450560" y="3187135"/>
          <a:ext cx="3648805" cy="2325769"/>
        </p:xfrm>
        <a:graphic>
          <a:graphicData uri="http://schemas.openxmlformats.org/drawingml/2006/chart">
            <c:chart xmlns:c="http://schemas.openxmlformats.org/drawingml/2006/chart" xmlns:r="http://schemas.openxmlformats.org/officeDocument/2006/relationships" r:id="rId5"/>
          </a:graphicData>
        </a:graphic>
      </p:graphicFrame>
      <p:sp>
        <p:nvSpPr>
          <p:cNvPr id="7" name="テキスト ボックス 6">
            <a:extLst>
              <a:ext uri="{FF2B5EF4-FFF2-40B4-BE49-F238E27FC236}">
                <a16:creationId xmlns:a16="http://schemas.microsoft.com/office/drawing/2014/main" id="{EF51400B-85E4-025D-A1F4-BA62F66BA0FE}"/>
              </a:ext>
            </a:extLst>
          </p:cNvPr>
          <p:cNvSpPr txBox="1"/>
          <p:nvPr/>
        </p:nvSpPr>
        <p:spPr>
          <a:xfrm>
            <a:off x="4472734" y="5751443"/>
            <a:ext cx="3567002" cy="369332"/>
          </a:xfrm>
          <a:prstGeom prst="rect">
            <a:avLst/>
          </a:prstGeom>
          <a:noFill/>
        </p:spPr>
        <p:txBody>
          <a:bodyPr wrap="none" rtlCol="0">
            <a:spAutoFit/>
          </a:bodyPr>
          <a:lstStyle/>
          <a:p>
            <a:r>
              <a:rPr kumimoji="1" lang="ja-JP" altLang="en-US"/>
              <a:t>スペクトル重心</a:t>
            </a:r>
            <a:r>
              <a:rPr kumimoji="1" lang="en-US" altLang="ja-JP" dirty="0"/>
              <a:t>(1000</a:t>
            </a:r>
            <a:r>
              <a:rPr kumimoji="1" lang="ja-JP" altLang="en-US"/>
              <a:t>万再生以下</a:t>
            </a:r>
            <a:r>
              <a:rPr kumimoji="1" lang="en-US" altLang="ja-JP" dirty="0"/>
              <a:t>)</a:t>
            </a:r>
            <a:endParaRPr kumimoji="1" lang="ja-JP" altLang="en-US"/>
          </a:p>
        </p:txBody>
      </p:sp>
      <p:sp>
        <p:nvSpPr>
          <p:cNvPr id="8" name="テキスト ボックス 7">
            <a:extLst>
              <a:ext uri="{FF2B5EF4-FFF2-40B4-BE49-F238E27FC236}">
                <a16:creationId xmlns:a16="http://schemas.microsoft.com/office/drawing/2014/main" id="{87A13E05-04E1-07F9-CA1A-52C7E56D1713}"/>
              </a:ext>
            </a:extLst>
          </p:cNvPr>
          <p:cNvSpPr txBox="1"/>
          <p:nvPr/>
        </p:nvSpPr>
        <p:spPr>
          <a:xfrm>
            <a:off x="8647779" y="5751443"/>
            <a:ext cx="3451586" cy="369332"/>
          </a:xfrm>
          <a:prstGeom prst="rect">
            <a:avLst/>
          </a:prstGeom>
          <a:noFill/>
        </p:spPr>
        <p:txBody>
          <a:bodyPr wrap="none" rtlCol="0">
            <a:spAutoFit/>
          </a:bodyPr>
          <a:lstStyle/>
          <a:p>
            <a:r>
              <a:rPr kumimoji="1" lang="ja-JP" altLang="en-US"/>
              <a:t>スペクトル重心</a:t>
            </a:r>
            <a:r>
              <a:rPr kumimoji="1" lang="en-US" altLang="ja-JP" dirty="0"/>
              <a:t>(100</a:t>
            </a:r>
            <a:r>
              <a:rPr kumimoji="1" lang="ja-JP" altLang="en-US"/>
              <a:t>万再生以下</a:t>
            </a:r>
            <a:r>
              <a:rPr kumimoji="1" lang="en-US" altLang="ja-JP" dirty="0"/>
              <a:t>)</a:t>
            </a:r>
            <a:endParaRPr kumimoji="1" lang="ja-JP" altLang="en-US"/>
          </a:p>
        </p:txBody>
      </p:sp>
      <p:graphicFrame>
        <p:nvGraphicFramePr>
          <p:cNvPr id="9" name="グラフ 8">
            <a:extLst>
              <a:ext uri="{FF2B5EF4-FFF2-40B4-BE49-F238E27FC236}">
                <a16:creationId xmlns:a16="http://schemas.microsoft.com/office/drawing/2014/main" id="{E55ED278-34D6-0F11-1D5D-1230E76CC093}"/>
              </a:ext>
            </a:extLst>
          </p:cNvPr>
          <p:cNvGraphicFramePr/>
          <p:nvPr>
            <p:extLst>
              <p:ext uri="{D42A27DB-BD31-4B8C-83A1-F6EECF244321}">
                <p14:modId xmlns:p14="http://schemas.microsoft.com/office/powerpoint/2010/main" val="4090839253"/>
              </p:ext>
            </p:extLst>
          </p:nvPr>
        </p:nvGraphicFramePr>
        <p:xfrm>
          <a:off x="92638" y="0"/>
          <a:ext cx="3648804" cy="21733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グラフ 9">
            <a:extLst>
              <a:ext uri="{FF2B5EF4-FFF2-40B4-BE49-F238E27FC236}">
                <a16:creationId xmlns:a16="http://schemas.microsoft.com/office/drawing/2014/main" id="{7D0BA220-8C65-BAD5-56B7-92314A284A50}"/>
              </a:ext>
            </a:extLst>
          </p:cNvPr>
          <p:cNvGraphicFramePr/>
          <p:nvPr>
            <p:extLst>
              <p:ext uri="{D42A27DB-BD31-4B8C-83A1-F6EECF244321}">
                <p14:modId xmlns:p14="http://schemas.microsoft.com/office/powerpoint/2010/main" val="1934430369"/>
              </p:ext>
            </p:extLst>
          </p:nvPr>
        </p:nvGraphicFramePr>
        <p:xfrm>
          <a:off x="4216186" y="0"/>
          <a:ext cx="3823550" cy="2173357"/>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グラフ 10">
            <a:extLst>
              <a:ext uri="{FF2B5EF4-FFF2-40B4-BE49-F238E27FC236}">
                <a16:creationId xmlns:a16="http://schemas.microsoft.com/office/drawing/2014/main" id="{66D3258F-A916-C99F-DBE4-B11FEB147F80}"/>
              </a:ext>
            </a:extLst>
          </p:cNvPr>
          <p:cNvGraphicFramePr/>
          <p:nvPr>
            <p:extLst>
              <p:ext uri="{D42A27DB-BD31-4B8C-83A1-F6EECF244321}">
                <p14:modId xmlns:p14="http://schemas.microsoft.com/office/powerpoint/2010/main" val="3471245431"/>
              </p:ext>
            </p:extLst>
          </p:nvPr>
        </p:nvGraphicFramePr>
        <p:xfrm>
          <a:off x="8450557" y="0"/>
          <a:ext cx="3648805" cy="2173357"/>
        </p:xfrm>
        <a:graphic>
          <a:graphicData uri="http://schemas.openxmlformats.org/drawingml/2006/chart">
            <c:chart xmlns:c="http://schemas.openxmlformats.org/drawingml/2006/chart" xmlns:r="http://schemas.openxmlformats.org/officeDocument/2006/relationships" r:id="rId8"/>
          </a:graphicData>
        </a:graphic>
      </p:graphicFrame>
      <p:sp>
        <p:nvSpPr>
          <p:cNvPr id="12" name="テキスト ボックス 11">
            <a:extLst>
              <a:ext uri="{FF2B5EF4-FFF2-40B4-BE49-F238E27FC236}">
                <a16:creationId xmlns:a16="http://schemas.microsoft.com/office/drawing/2014/main" id="{A3701824-9FB2-0890-F34D-D001FAAAA337}"/>
              </a:ext>
            </a:extLst>
          </p:cNvPr>
          <p:cNvSpPr txBox="1"/>
          <p:nvPr/>
        </p:nvSpPr>
        <p:spPr>
          <a:xfrm>
            <a:off x="861391" y="2310914"/>
            <a:ext cx="1914307" cy="369332"/>
          </a:xfrm>
          <a:prstGeom prst="rect">
            <a:avLst/>
          </a:prstGeom>
          <a:noFill/>
        </p:spPr>
        <p:txBody>
          <a:bodyPr wrap="none" rtlCol="0">
            <a:spAutoFit/>
          </a:bodyPr>
          <a:lstStyle/>
          <a:p>
            <a:r>
              <a:rPr kumimoji="1" lang="en-US" altLang="ja-JP" dirty="0"/>
              <a:t>RMS(</a:t>
            </a:r>
            <a:r>
              <a:rPr kumimoji="1" lang="ja-JP" altLang="en-US"/>
              <a:t>ビルボード</a:t>
            </a:r>
            <a:r>
              <a:rPr kumimoji="1" lang="en-US" altLang="ja-JP" dirty="0"/>
              <a:t>)</a:t>
            </a:r>
            <a:endParaRPr kumimoji="1" lang="ja-JP" altLang="en-US"/>
          </a:p>
        </p:txBody>
      </p:sp>
      <p:sp>
        <p:nvSpPr>
          <p:cNvPr id="13" name="テキスト ボックス 12">
            <a:extLst>
              <a:ext uri="{FF2B5EF4-FFF2-40B4-BE49-F238E27FC236}">
                <a16:creationId xmlns:a16="http://schemas.microsoft.com/office/drawing/2014/main" id="{5F2E5274-297F-7078-CF61-B45CA9703676}"/>
              </a:ext>
            </a:extLst>
          </p:cNvPr>
          <p:cNvSpPr txBox="1"/>
          <p:nvPr/>
        </p:nvSpPr>
        <p:spPr>
          <a:xfrm>
            <a:off x="5002695" y="2310914"/>
            <a:ext cx="2375971" cy="369332"/>
          </a:xfrm>
          <a:prstGeom prst="rect">
            <a:avLst/>
          </a:prstGeom>
          <a:noFill/>
        </p:spPr>
        <p:txBody>
          <a:bodyPr wrap="none" rtlCol="0">
            <a:spAutoFit/>
          </a:bodyPr>
          <a:lstStyle/>
          <a:p>
            <a:r>
              <a:rPr kumimoji="1" lang="en-US" altLang="ja-JP" dirty="0"/>
              <a:t>RMS(1000</a:t>
            </a:r>
            <a:r>
              <a:rPr kumimoji="1" lang="ja-JP" altLang="en-US"/>
              <a:t>万再生以下</a:t>
            </a:r>
            <a:r>
              <a:rPr kumimoji="1" lang="en-US" altLang="ja-JP" dirty="0"/>
              <a:t>)</a:t>
            </a:r>
            <a:endParaRPr kumimoji="1" lang="ja-JP" altLang="en-US"/>
          </a:p>
        </p:txBody>
      </p:sp>
      <p:sp>
        <p:nvSpPr>
          <p:cNvPr id="14" name="テキスト ボックス 13">
            <a:extLst>
              <a:ext uri="{FF2B5EF4-FFF2-40B4-BE49-F238E27FC236}">
                <a16:creationId xmlns:a16="http://schemas.microsoft.com/office/drawing/2014/main" id="{1C391D22-3AD9-EC47-0132-AF98B080E10E}"/>
              </a:ext>
            </a:extLst>
          </p:cNvPr>
          <p:cNvSpPr txBox="1"/>
          <p:nvPr/>
        </p:nvSpPr>
        <p:spPr>
          <a:xfrm>
            <a:off x="9317805" y="2310914"/>
            <a:ext cx="2260555" cy="369332"/>
          </a:xfrm>
          <a:prstGeom prst="rect">
            <a:avLst/>
          </a:prstGeom>
          <a:noFill/>
        </p:spPr>
        <p:txBody>
          <a:bodyPr wrap="none" rtlCol="0">
            <a:spAutoFit/>
          </a:bodyPr>
          <a:lstStyle/>
          <a:p>
            <a:r>
              <a:rPr kumimoji="1" lang="en-US" altLang="ja-JP" dirty="0"/>
              <a:t>RMS(100</a:t>
            </a:r>
            <a:r>
              <a:rPr kumimoji="1" lang="ja-JP" altLang="en-US"/>
              <a:t>万再生以下</a:t>
            </a:r>
            <a:r>
              <a:rPr kumimoji="1" lang="en-US" altLang="ja-JP" dirty="0"/>
              <a:t>)</a:t>
            </a:r>
            <a:endParaRPr kumimoji="1" lang="ja-JP" altLang="en-US"/>
          </a:p>
        </p:txBody>
      </p:sp>
    </p:spTree>
    <p:extLst>
      <p:ext uri="{BB962C8B-B14F-4D97-AF65-F5344CB8AC3E}">
        <p14:creationId xmlns:p14="http://schemas.microsoft.com/office/powerpoint/2010/main" val="2749313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E23348F-0810-B167-1F4B-59F8E42527CD}"/>
              </a:ext>
            </a:extLst>
          </p:cNvPr>
          <p:cNvSpPr>
            <a:spLocks noGrp="1"/>
          </p:cNvSpPr>
          <p:nvPr>
            <p:ph type="title"/>
          </p:nvPr>
        </p:nvSpPr>
        <p:spPr/>
        <p:txBody>
          <a:bodyPr/>
          <a:lstStyle/>
          <a:p>
            <a:r>
              <a:rPr lang="ja-JP" altLang="en-US" b="1"/>
              <a:t>まとめ</a:t>
            </a:r>
          </a:p>
        </p:txBody>
      </p:sp>
      <p:sp>
        <p:nvSpPr>
          <p:cNvPr id="4" name="コンテンツ プレースホルダー 3">
            <a:extLst>
              <a:ext uri="{FF2B5EF4-FFF2-40B4-BE49-F238E27FC236}">
                <a16:creationId xmlns:a16="http://schemas.microsoft.com/office/drawing/2014/main" id="{AF21F481-CE29-16A3-25B8-FF820946824B}"/>
              </a:ext>
            </a:extLst>
          </p:cNvPr>
          <p:cNvSpPr>
            <a:spLocks noGrp="1"/>
          </p:cNvSpPr>
          <p:nvPr>
            <p:ph idx="1"/>
          </p:nvPr>
        </p:nvSpPr>
        <p:spPr/>
        <p:txBody>
          <a:bodyPr>
            <a:normAutofit/>
          </a:bodyPr>
          <a:lstStyle/>
          <a:p>
            <a:r>
              <a:rPr lang="ja-JP" altLang="en-US" sz="2400"/>
              <a:t>ヒットする要因となり得る特徴量は</a:t>
            </a:r>
            <a:r>
              <a:rPr lang="en-US" altLang="ja-JP" sz="2400" b="1" dirty="0">
                <a:solidFill>
                  <a:srgbClr val="FF0000"/>
                </a:solidFill>
              </a:rPr>
              <a:t>RMS</a:t>
            </a:r>
            <a:r>
              <a:rPr lang="ja-JP" altLang="en-US" sz="2400"/>
              <a:t>と</a:t>
            </a:r>
            <a:r>
              <a:rPr lang="ja-JP" altLang="en-US" sz="2400" b="1">
                <a:solidFill>
                  <a:srgbClr val="FF0000"/>
                </a:solidFill>
              </a:rPr>
              <a:t>スペクトル重心</a:t>
            </a:r>
            <a:endParaRPr lang="en-US" altLang="ja-JP" sz="2400" b="1" dirty="0">
              <a:solidFill>
                <a:srgbClr val="FF0000"/>
              </a:solidFill>
            </a:endParaRPr>
          </a:p>
          <a:p>
            <a:endParaRPr lang="en-US" altLang="ja-JP" sz="2400" b="1" dirty="0">
              <a:solidFill>
                <a:srgbClr val="FF0000"/>
              </a:solidFill>
            </a:endParaRPr>
          </a:p>
          <a:p>
            <a:endParaRPr lang="en-US" altLang="ja-JP" sz="2400" b="1" dirty="0">
              <a:solidFill>
                <a:srgbClr val="FF0000"/>
              </a:solidFill>
            </a:endParaRPr>
          </a:p>
          <a:p>
            <a:endParaRPr lang="en-US" altLang="ja-JP" sz="2400" b="1" dirty="0">
              <a:solidFill>
                <a:srgbClr val="FF0000"/>
              </a:solidFill>
            </a:endParaRPr>
          </a:p>
          <a:p>
            <a:endParaRPr lang="en-US" altLang="ja-JP" sz="2400" b="1" dirty="0">
              <a:solidFill>
                <a:srgbClr val="FF0000"/>
              </a:solidFill>
            </a:endParaRPr>
          </a:p>
          <a:p>
            <a:r>
              <a:rPr lang="en-US" altLang="ja-JP" sz="2400" dirty="0"/>
              <a:t>RMS</a:t>
            </a:r>
            <a:r>
              <a:rPr lang="ja-JP" altLang="en-US" sz="2400"/>
              <a:t>とスペクトル重心のグラフの割合が近い方が良い</a:t>
            </a:r>
            <a:endParaRPr lang="en-US" altLang="ja-JP" sz="2400" dirty="0"/>
          </a:p>
          <a:p>
            <a:endParaRPr lang="en-US" altLang="ja-JP" sz="2400" b="1" dirty="0">
              <a:solidFill>
                <a:srgbClr val="FF0000"/>
              </a:solidFill>
            </a:endParaRPr>
          </a:p>
          <a:p>
            <a:pPr marL="0" indent="0">
              <a:buNone/>
            </a:pPr>
            <a:endParaRPr lang="en-US" altLang="ja-JP" sz="2400" dirty="0"/>
          </a:p>
          <a:p>
            <a:endParaRPr lang="en-US" altLang="ja-JP" sz="2400" b="1" dirty="0">
              <a:solidFill>
                <a:srgbClr val="FF0000"/>
              </a:solidFill>
            </a:endParaRPr>
          </a:p>
          <a:p>
            <a:pPr marL="0" indent="0">
              <a:buNone/>
            </a:pPr>
            <a:endParaRPr lang="ja-JP" altLang="en-US" sz="2400" b="1">
              <a:solidFill>
                <a:srgbClr val="FF0000"/>
              </a:solidFill>
            </a:endParaRPr>
          </a:p>
        </p:txBody>
      </p:sp>
      <p:sp>
        <p:nvSpPr>
          <p:cNvPr id="2" name="円/楕円 1">
            <a:extLst>
              <a:ext uri="{FF2B5EF4-FFF2-40B4-BE49-F238E27FC236}">
                <a16:creationId xmlns:a16="http://schemas.microsoft.com/office/drawing/2014/main" id="{00126AE4-A019-3157-F5C3-D8A764161FB0}"/>
              </a:ext>
            </a:extLst>
          </p:cNvPr>
          <p:cNvSpPr/>
          <p:nvPr/>
        </p:nvSpPr>
        <p:spPr>
          <a:xfrm>
            <a:off x="2123484" y="2720988"/>
            <a:ext cx="2141951" cy="121189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 </a:t>
            </a:r>
            <a:r>
              <a:rPr kumimoji="1" lang="en-US" altLang="ja-JP" sz="2400" dirty="0"/>
              <a:t>RMS</a:t>
            </a:r>
            <a:endParaRPr kumimoji="1" lang="ja-JP" altLang="en-US" sz="2400"/>
          </a:p>
        </p:txBody>
      </p:sp>
      <p:sp>
        <p:nvSpPr>
          <p:cNvPr id="5" name="円/楕円 4">
            <a:extLst>
              <a:ext uri="{FF2B5EF4-FFF2-40B4-BE49-F238E27FC236}">
                <a16:creationId xmlns:a16="http://schemas.microsoft.com/office/drawing/2014/main" id="{3AEAC23E-4380-2B63-8923-6A673748FEC0}"/>
              </a:ext>
            </a:extLst>
          </p:cNvPr>
          <p:cNvSpPr/>
          <p:nvPr/>
        </p:nvSpPr>
        <p:spPr>
          <a:xfrm>
            <a:off x="7066766" y="2720988"/>
            <a:ext cx="2141951" cy="12118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 </a:t>
            </a:r>
            <a:r>
              <a:rPr kumimoji="1" lang="ja-JP" altLang="en-US" sz="2400"/>
              <a:t>スペクトル重心</a:t>
            </a:r>
          </a:p>
        </p:txBody>
      </p:sp>
      <p:sp>
        <p:nvSpPr>
          <p:cNvPr id="6" name="テキスト ボックス 5">
            <a:extLst>
              <a:ext uri="{FF2B5EF4-FFF2-40B4-BE49-F238E27FC236}">
                <a16:creationId xmlns:a16="http://schemas.microsoft.com/office/drawing/2014/main" id="{B5B74B9B-A6CA-2879-9337-0CE80A700BBA}"/>
              </a:ext>
            </a:extLst>
          </p:cNvPr>
          <p:cNvSpPr txBox="1"/>
          <p:nvPr/>
        </p:nvSpPr>
        <p:spPr>
          <a:xfrm>
            <a:off x="2004165" y="3991727"/>
            <a:ext cx="2592888" cy="707886"/>
          </a:xfrm>
          <a:prstGeom prst="rect">
            <a:avLst/>
          </a:prstGeom>
          <a:noFill/>
        </p:spPr>
        <p:txBody>
          <a:bodyPr wrap="square" rtlCol="0">
            <a:spAutoFit/>
          </a:bodyPr>
          <a:lstStyle/>
          <a:p>
            <a:r>
              <a:rPr kumimoji="1" lang="ja-JP" altLang="en-US" sz="2000"/>
              <a:t>不規則に変動させない方が良い</a:t>
            </a:r>
          </a:p>
        </p:txBody>
      </p:sp>
      <p:sp>
        <p:nvSpPr>
          <p:cNvPr id="7" name="テキスト ボックス 6">
            <a:extLst>
              <a:ext uri="{FF2B5EF4-FFF2-40B4-BE49-F238E27FC236}">
                <a16:creationId xmlns:a16="http://schemas.microsoft.com/office/drawing/2014/main" id="{8C260149-A6A2-2BF9-E2DF-9E432A72C0CA}"/>
              </a:ext>
            </a:extLst>
          </p:cNvPr>
          <p:cNvSpPr txBox="1"/>
          <p:nvPr/>
        </p:nvSpPr>
        <p:spPr>
          <a:xfrm>
            <a:off x="6941507" y="3991727"/>
            <a:ext cx="2592888" cy="707886"/>
          </a:xfrm>
          <a:prstGeom prst="rect">
            <a:avLst/>
          </a:prstGeom>
          <a:noFill/>
        </p:spPr>
        <p:txBody>
          <a:bodyPr wrap="square" rtlCol="0">
            <a:spAutoFit/>
          </a:bodyPr>
          <a:lstStyle/>
          <a:p>
            <a:r>
              <a:rPr kumimoji="1" lang="ja-JP" altLang="en-US" sz="2000"/>
              <a:t>安定している方が良い</a:t>
            </a:r>
          </a:p>
        </p:txBody>
      </p:sp>
    </p:spTree>
    <p:extLst>
      <p:ext uri="{BB962C8B-B14F-4D97-AF65-F5344CB8AC3E}">
        <p14:creationId xmlns:p14="http://schemas.microsoft.com/office/powerpoint/2010/main" val="3652742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9E08F5-9295-25CA-E0AB-2548C15CEB32}"/>
              </a:ext>
            </a:extLst>
          </p:cNvPr>
          <p:cNvSpPr>
            <a:spLocks noGrp="1"/>
          </p:cNvSpPr>
          <p:nvPr>
            <p:ph type="title"/>
          </p:nvPr>
        </p:nvSpPr>
        <p:spPr/>
        <p:txBody>
          <a:bodyPr/>
          <a:lstStyle/>
          <a:p>
            <a:r>
              <a:rPr kumimoji="1" lang="ja-JP" altLang="en-US" b="1"/>
              <a:t>参考文献</a:t>
            </a:r>
          </a:p>
        </p:txBody>
      </p:sp>
      <p:sp>
        <p:nvSpPr>
          <p:cNvPr id="3" name="コンテンツ プレースホルダー 2">
            <a:extLst>
              <a:ext uri="{FF2B5EF4-FFF2-40B4-BE49-F238E27FC236}">
                <a16:creationId xmlns:a16="http://schemas.microsoft.com/office/drawing/2014/main" id="{8B0C78B5-24BD-84BA-0260-A7391C61A2AD}"/>
              </a:ext>
            </a:extLst>
          </p:cNvPr>
          <p:cNvSpPr>
            <a:spLocks noGrp="1"/>
          </p:cNvSpPr>
          <p:nvPr>
            <p:ph idx="1"/>
          </p:nvPr>
        </p:nvSpPr>
        <p:spPr/>
        <p:txBody>
          <a:bodyPr/>
          <a:lstStyle/>
          <a:p>
            <a:pPr marR="29210" lvl="0">
              <a:buSzPts val="1050"/>
              <a:buFont typeface="Wingdings" pitchFamily="2" charset="2"/>
              <a:buChar char="l"/>
              <a:tabLst>
                <a:tab pos="266700" algn="l"/>
                <a:tab pos="533400" algn="l"/>
              </a:tabLst>
            </a:pPr>
            <a:r>
              <a:rPr lang="ja-JP" altLang="ja-JP" sz="1800" u="sng" kern="100">
                <a:solidFill>
                  <a:srgbClr val="0000FF"/>
                </a:solidFill>
                <a:effectLst/>
                <a:latin typeface="ＭＳ Ｐ明朝" panose="02020600040205080304" pitchFamily="18" charset="-128"/>
                <a:ea typeface="ＭＳ 明朝" panose="02020609040205080304" pitchFamily="49" charset="-128"/>
                <a:cs typeface="Times New Roman" panose="02020603050405020304" pitchFamily="18" charset="0"/>
              </a:rPr>
              <a:t>横山真男</a:t>
            </a:r>
            <a:r>
              <a:rPr lang="en-US" altLang="ja-JP" sz="1800" u="sng" kern="100" dirty="0">
                <a:solidFill>
                  <a:srgbClr val="0000FF"/>
                </a:solidFill>
                <a:effectLst/>
                <a:latin typeface="ＭＳ Ｐ明朝" panose="02020600040205080304" pitchFamily="18" charset="-128"/>
                <a:ea typeface="ＭＳ 明朝" panose="02020609040205080304" pitchFamily="49" charset="-128"/>
                <a:cs typeface="Times New Roman" panose="02020603050405020304" pitchFamily="18" charset="0"/>
              </a:rPr>
              <a:t>,</a:t>
            </a:r>
            <a:r>
              <a:rPr lang="ja-JP" altLang="ja-JP" sz="1800" u="sng" kern="100">
                <a:solidFill>
                  <a:srgbClr val="0000FF"/>
                </a:solidFill>
                <a:effectLst/>
                <a:latin typeface="ＭＳ Ｐ明朝" panose="02020600040205080304" pitchFamily="18" charset="-128"/>
                <a:ea typeface="ＭＳ 明朝" panose="02020609040205080304" pitchFamily="49" charset="-128"/>
                <a:cs typeface="Times New Roman" panose="02020603050405020304" pitchFamily="18" charset="0"/>
              </a:rPr>
              <a:t>斎藤勇也：ヒットチャートランキング上位に入る楽曲の特徴分析</a:t>
            </a:r>
            <a:r>
              <a:rPr lang="en-US" altLang="ja-JP" sz="1800" u="sng" kern="100" dirty="0">
                <a:solidFill>
                  <a:srgbClr val="0000FF"/>
                </a:solidFill>
                <a:effectLst/>
                <a:latin typeface="ＭＳ Ｐ明朝" panose="02020600040205080304" pitchFamily="18" charset="-128"/>
                <a:ea typeface="ＭＳ 明朝" panose="02020609040205080304" pitchFamily="49" charset="-128"/>
                <a:cs typeface="Times New Roman" panose="02020603050405020304" pitchFamily="18" charset="0"/>
              </a:rPr>
              <a:t>, </a:t>
            </a:r>
            <a:r>
              <a:rPr lang="ja-JP" altLang="ja-JP" sz="1800" u="sng" kern="100">
                <a:solidFill>
                  <a:srgbClr val="0000FF"/>
                </a:solidFill>
                <a:effectLst/>
                <a:latin typeface="ＭＳ Ｐ明朝" panose="02020600040205080304" pitchFamily="18" charset="-128"/>
                <a:ea typeface="ＭＳ 明朝" panose="02020609040205080304" pitchFamily="49" charset="-128"/>
                <a:cs typeface="Times New Roman" panose="02020603050405020304" pitchFamily="18" charset="0"/>
              </a:rPr>
              <a:t>情報処理学会研究報告音楽情報科学（</a:t>
            </a:r>
            <a:r>
              <a:rPr lang="en-US" altLang="ja-JP" sz="1800" u="sng" kern="100" dirty="0">
                <a:solidFill>
                  <a:srgbClr val="0000FF"/>
                </a:solidFill>
                <a:effectLst/>
                <a:latin typeface="ＭＳ Ｐ明朝" panose="02020600040205080304" pitchFamily="18" charset="-128"/>
                <a:ea typeface="ＭＳ 明朝" panose="02020609040205080304" pitchFamily="49" charset="-128"/>
                <a:cs typeface="Times New Roman" panose="02020603050405020304" pitchFamily="18" charset="0"/>
              </a:rPr>
              <a:t>MUS</a:t>
            </a:r>
            <a:r>
              <a:rPr lang="ja-JP" altLang="ja-JP" sz="1800" u="sng" kern="100">
                <a:solidFill>
                  <a:srgbClr val="0000FF"/>
                </a:solidFill>
                <a:effectLst/>
                <a:latin typeface="ＭＳ Ｐ明朝" panose="02020600040205080304" pitchFamily="18" charset="-128"/>
                <a:ea typeface="ＭＳ 明朝" panose="02020609040205080304" pitchFamily="49" charset="-128"/>
                <a:cs typeface="Times New Roman" panose="02020603050405020304" pitchFamily="18" charset="0"/>
              </a:rPr>
              <a:t>）</a:t>
            </a:r>
            <a:r>
              <a:rPr lang="en-US" altLang="ja-JP" sz="1800" u="sng" kern="100" dirty="0">
                <a:solidFill>
                  <a:srgbClr val="0000FF"/>
                </a:solidFill>
                <a:effectLst/>
                <a:latin typeface="ＭＳ Ｐ明朝" panose="02020600040205080304" pitchFamily="18" charset="-128"/>
                <a:ea typeface="ＭＳ 明朝" panose="02020609040205080304" pitchFamily="49" charset="-128"/>
                <a:cs typeface="Times New Roman" panose="02020603050405020304" pitchFamily="18" charset="0"/>
              </a:rPr>
              <a:t>Vol.2015-MUS-106, </a:t>
            </a:r>
            <a:br>
              <a:rPr lang="en-US" altLang="ja-JP" sz="1800" u="sng" kern="100" dirty="0">
                <a:solidFill>
                  <a:srgbClr val="0000FF"/>
                </a:solidFill>
                <a:effectLst/>
                <a:latin typeface="ＭＳ Ｐ明朝" panose="02020600040205080304" pitchFamily="18" charset="-128"/>
                <a:ea typeface="ＭＳ 明朝" panose="02020609040205080304" pitchFamily="49" charset="-128"/>
                <a:cs typeface="Times New Roman" panose="02020603050405020304" pitchFamily="18" charset="0"/>
              </a:rPr>
            </a:br>
            <a:r>
              <a:rPr lang="en-US" altLang="ja-JP" sz="1800" u="sng" kern="100" dirty="0">
                <a:solidFill>
                  <a:srgbClr val="0000FF"/>
                </a:solidFill>
                <a:effectLst/>
                <a:latin typeface="ＭＳ Ｐ明朝" panose="02020600040205080304" pitchFamily="18" charset="-128"/>
                <a:ea typeface="ＭＳ 明朝" panose="02020609040205080304" pitchFamily="49" charset="-128"/>
                <a:cs typeface="Times New Roman" panose="02020603050405020304" pitchFamily="18" charset="0"/>
              </a:rPr>
              <a:t>No.22, pp.1-6 (2015).</a:t>
            </a:r>
            <a:endParaRPr lang="ja-JP" altLang="ja-JP" sz="1800" kern="100">
              <a:effectLst/>
              <a:latin typeface="ＭＳ Ｐ明朝" panose="02020600040205080304" pitchFamily="18" charset="-128"/>
              <a:ea typeface="ＭＳ Ｐ明朝" panose="02020600040205080304" pitchFamily="18" charset="-128"/>
              <a:cs typeface="Times New Roman" panose="02020603050405020304" pitchFamily="18" charset="0"/>
            </a:endParaRPr>
          </a:p>
          <a:p>
            <a:pPr marL="260985" indent="0" algn="just">
              <a:buNone/>
            </a:pPr>
            <a:r>
              <a:rPr lang="en-US" altLang="ja-JP" sz="1800" u="sng" kern="100" dirty="0">
                <a:solidFill>
                  <a:srgbClr val="0000FF"/>
                </a:solidFill>
                <a:effectLst/>
                <a:latin typeface="ＭＳ 明朝" panose="02020609040205080304" pitchFamily="49" charset="-128"/>
                <a:ea typeface="ＭＳ 明朝" panose="02020609040205080304" pitchFamily="49" charset="-128"/>
                <a:cs typeface="Times New Roman" panose="02020603050405020304" pitchFamily="18" charset="0"/>
                <a:hlinkClick r:id="rId2"/>
              </a:rPr>
              <a:t>http://id.nii.ac.jp/1001/00113335/</a:t>
            </a:r>
            <a:endParaRPr lang="ja-JP" altLang="ja-JP" sz="1800" kern="100">
              <a:effectLst/>
              <a:latin typeface="Century" panose="02040604050505020304" pitchFamily="18" charset="0"/>
              <a:ea typeface="ＭＳ 明朝" panose="02020609040205080304" pitchFamily="49" charset="-128"/>
              <a:cs typeface="Times New Roman" panose="02020603050405020304" pitchFamily="18" charset="0"/>
            </a:endParaRPr>
          </a:p>
          <a:p>
            <a:pPr marR="29210" lvl="0">
              <a:buSzPts val="1050"/>
              <a:buFont typeface="Wingdings" pitchFamily="2" charset="2"/>
              <a:buChar char="l"/>
              <a:tabLst>
                <a:tab pos="266700" algn="l"/>
                <a:tab pos="533400" algn="l"/>
              </a:tabLst>
            </a:pPr>
            <a:r>
              <a:rPr lang="ja-JP" altLang="ja-JP" sz="1800" u="sng" kern="100">
                <a:solidFill>
                  <a:srgbClr val="0000FF"/>
                </a:solidFill>
                <a:effectLst/>
                <a:latin typeface="ＭＳ Ｐ明朝" panose="02020600040205080304" pitchFamily="18" charset="-128"/>
                <a:ea typeface="ＭＳ 明朝" panose="02020609040205080304" pitchFamily="49" charset="-128"/>
                <a:cs typeface="Times New Roman" panose="02020603050405020304" pitchFamily="18" charset="0"/>
              </a:rPr>
              <a:t>吉田健太</a:t>
            </a:r>
            <a:r>
              <a:rPr lang="en-US" altLang="ja-JP" sz="1800" u="sng" kern="100" dirty="0">
                <a:solidFill>
                  <a:srgbClr val="0000FF"/>
                </a:solidFill>
                <a:effectLst/>
                <a:latin typeface="ＭＳ Ｐ明朝" panose="02020600040205080304" pitchFamily="18" charset="-128"/>
                <a:ea typeface="ＭＳ 明朝" panose="02020609040205080304" pitchFamily="49" charset="-128"/>
                <a:cs typeface="Times New Roman" panose="02020603050405020304" pitchFamily="18" charset="0"/>
              </a:rPr>
              <a:t>, </a:t>
            </a:r>
            <a:r>
              <a:rPr lang="ja-JP" altLang="ja-JP" sz="1800" u="sng" kern="100">
                <a:solidFill>
                  <a:srgbClr val="0000FF"/>
                </a:solidFill>
                <a:effectLst/>
                <a:latin typeface="ＭＳ Ｐ明朝" panose="02020600040205080304" pitchFamily="18" charset="-128"/>
                <a:ea typeface="ＭＳ 明朝" panose="02020609040205080304" pitchFamily="49" charset="-128"/>
                <a:cs typeface="Times New Roman" panose="02020603050405020304" pitchFamily="18" charset="0"/>
              </a:rPr>
              <a:t>大槻明</a:t>
            </a:r>
            <a:r>
              <a:rPr lang="en-US" altLang="ja-JP" sz="1800" u="sng" kern="100" dirty="0">
                <a:solidFill>
                  <a:srgbClr val="0000FF"/>
                </a:solidFill>
                <a:effectLst/>
                <a:latin typeface="ＭＳ Ｐ明朝" panose="02020600040205080304" pitchFamily="18" charset="-128"/>
                <a:ea typeface="ＭＳ 明朝" panose="02020609040205080304" pitchFamily="49" charset="-128"/>
                <a:cs typeface="Times New Roman" panose="02020603050405020304" pitchFamily="18" charset="0"/>
              </a:rPr>
              <a:t>:</a:t>
            </a:r>
            <a:r>
              <a:rPr lang="en-US" altLang="ja-JP" sz="1800" b="1" kern="0" dirty="0">
                <a:solidFill>
                  <a:srgbClr val="000000"/>
                </a:solidFill>
                <a:effectLst/>
                <a:latin typeface="ＭＳ 明朝" panose="02020609040205080304" pitchFamily="49" charset="-128"/>
                <a:ea typeface="ＭＳ Ｐ明朝" panose="02020600040205080304" pitchFamily="18" charset="-128"/>
                <a:cs typeface="ＭＳ Ｐゴシック" panose="020B0600070205080204" pitchFamily="34" charset="-128"/>
              </a:rPr>
              <a:t> </a:t>
            </a:r>
            <a:r>
              <a:rPr lang="ja-JP" altLang="ja-JP" sz="1800" kern="100">
                <a:effectLst/>
                <a:latin typeface="ＭＳ Ｐ明朝" panose="02020600040205080304" pitchFamily="18" charset="-128"/>
                <a:ea typeface="ＭＳ 明朝" panose="02020609040205080304" pitchFamily="49" charset="-128"/>
                <a:cs typeface="Times New Roman" panose="02020603050405020304" pitchFamily="18" charset="0"/>
              </a:rPr>
              <a:t>声道の共鳴特性・共振点，曲のテンポ及び歌詞の特徴量を機械学習に応用した“ヒット曲”の特徴分析</a:t>
            </a:r>
            <a:r>
              <a:rPr lang="en-US" altLang="ja-JP" sz="1800" kern="100" dirty="0">
                <a:effectLst/>
                <a:latin typeface="ＭＳ Ｐ明朝" panose="02020600040205080304" pitchFamily="18" charset="-128"/>
                <a:ea typeface="ＭＳ 明朝" panose="02020609040205080304" pitchFamily="49" charset="-128"/>
                <a:cs typeface="Times New Roman" panose="02020603050405020304" pitchFamily="18" charset="0"/>
              </a:rPr>
              <a:t>, </a:t>
            </a:r>
            <a:r>
              <a:rPr lang="ja-JP" altLang="ja-JP" sz="1800" kern="100">
                <a:effectLst/>
                <a:latin typeface="ＭＳ Ｐ明朝" panose="02020600040205080304" pitchFamily="18" charset="-128"/>
                <a:ea typeface="ＭＳ 明朝" panose="02020609040205080304" pitchFamily="49" charset="-128"/>
                <a:cs typeface="Times New Roman" panose="02020603050405020304" pitchFamily="18" charset="0"/>
              </a:rPr>
              <a:t>情報処理学会第</a:t>
            </a:r>
            <a:r>
              <a:rPr lang="en-US" altLang="ja-JP" sz="1800" kern="100" dirty="0">
                <a:effectLst/>
                <a:latin typeface="ＭＳ Ｐ明朝" panose="02020600040205080304" pitchFamily="18" charset="-128"/>
                <a:ea typeface="ＭＳ 明朝" panose="02020609040205080304" pitchFamily="49" charset="-128"/>
                <a:cs typeface="Times New Roman" panose="02020603050405020304" pitchFamily="18" charset="0"/>
              </a:rPr>
              <a:t>86</a:t>
            </a:r>
            <a:r>
              <a:rPr lang="ja-JP" altLang="ja-JP" sz="1800" kern="100">
                <a:effectLst/>
                <a:latin typeface="ＭＳ Ｐ明朝" panose="02020600040205080304" pitchFamily="18" charset="-128"/>
                <a:ea typeface="ＭＳ 明朝" panose="02020609040205080304" pitchFamily="49" charset="-128"/>
                <a:cs typeface="Times New Roman" panose="02020603050405020304" pitchFamily="18" charset="0"/>
              </a:rPr>
              <a:t>回全国大会講演論文集</a:t>
            </a:r>
            <a:r>
              <a:rPr lang="en-US" altLang="ja-JP" sz="1800" kern="100" dirty="0">
                <a:effectLst/>
                <a:latin typeface="ＭＳ Ｐ明朝" panose="02020600040205080304" pitchFamily="18" charset="-128"/>
                <a:ea typeface="ＭＳ 明朝" panose="02020609040205080304" pitchFamily="49" charset="-128"/>
                <a:cs typeface="Times New Roman" panose="02020603050405020304" pitchFamily="18" charset="0"/>
              </a:rPr>
              <a:t> Vol.2024, No.1, pp.369-370(2024).</a:t>
            </a:r>
            <a:endParaRPr lang="ja-JP" altLang="ja-JP" sz="1800" kern="100">
              <a:effectLst/>
              <a:latin typeface="ＭＳ Ｐ明朝" panose="02020600040205080304" pitchFamily="18" charset="-128"/>
              <a:ea typeface="ＭＳ Ｐ明朝" panose="02020600040205080304" pitchFamily="18" charset="-128"/>
              <a:cs typeface="Times New Roman" panose="02020603050405020304" pitchFamily="18" charset="0"/>
            </a:endParaRPr>
          </a:p>
          <a:p>
            <a:pPr marL="0" marR="29210" indent="0">
              <a:buNone/>
              <a:tabLst>
                <a:tab pos="266700" algn="l"/>
                <a:tab pos="533400" algn="l"/>
              </a:tabLst>
            </a:pPr>
            <a:r>
              <a:rPr lang="ja-JP" altLang="en-US" sz="1800" u="sng" kern="100">
                <a:solidFill>
                  <a:srgbClr val="0000FF"/>
                </a:solidFill>
                <a:effectLst/>
                <a:latin typeface="ＭＳ 明朝" panose="02020609040205080304" pitchFamily="49" charset="-128"/>
                <a:ea typeface="ＭＳ Ｐ明朝" panose="02020600040205080304" pitchFamily="18" charset="-128"/>
                <a:cs typeface="Times New Roman" panose="02020603050405020304" pitchFamily="18" charset="0"/>
                <a:hlinkClick r:id="rId3"/>
              </a:rPr>
              <a:t>　　</a:t>
            </a:r>
            <a:r>
              <a:rPr lang="en-US" altLang="ja-JP" sz="1800" u="sng" kern="100" dirty="0">
                <a:solidFill>
                  <a:srgbClr val="0000FF"/>
                </a:solidFill>
                <a:effectLst/>
                <a:latin typeface="ＭＳ 明朝" panose="02020609040205080304" pitchFamily="49" charset="-128"/>
                <a:ea typeface="ＭＳ Ｐ明朝" panose="02020600040205080304" pitchFamily="18" charset="-128"/>
                <a:cs typeface="Times New Roman" panose="02020603050405020304" pitchFamily="18" charset="0"/>
                <a:hlinkClick r:id="rId3"/>
              </a:rPr>
              <a:t>http://id.nii.ac.jp/1001/00235907/</a:t>
            </a:r>
            <a:endParaRPr lang="ja-JP" altLang="ja-JP" sz="1800" kern="100">
              <a:effectLst/>
              <a:latin typeface="ＭＳ Ｐ明朝" panose="02020600040205080304" pitchFamily="18" charset="-128"/>
              <a:ea typeface="ＭＳ Ｐ明朝" panose="02020600040205080304" pitchFamily="18" charset="-128"/>
              <a:cs typeface="Times New Roman" panose="02020603050405020304" pitchFamily="18" charset="0"/>
            </a:endParaRPr>
          </a:p>
          <a:p>
            <a:endParaRPr kumimoji="1" lang="ja-JP" altLang="en-US"/>
          </a:p>
        </p:txBody>
      </p:sp>
    </p:spTree>
    <p:extLst>
      <p:ext uri="{BB962C8B-B14F-4D97-AF65-F5344CB8AC3E}">
        <p14:creationId xmlns:p14="http://schemas.microsoft.com/office/powerpoint/2010/main" val="3376549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CAF6B73-A8D9-C7C8-D4C4-A85C93271C7D}"/>
              </a:ext>
            </a:extLst>
          </p:cNvPr>
          <p:cNvSpPr>
            <a:spLocks noGrp="1"/>
          </p:cNvSpPr>
          <p:nvPr>
            <p:ph idx="4294967295"/>
          </p:nvPr>
        </p:nvSpPr>
        <p:spPr>
          <a:xfrm>
            <a:off x="1134606" y="538227"/>
            <a:ext cx="9604375" cy="4296819"/>
          </a:xfrm>
        </p:spPr>
        <p:txBody>
          <a:bodyPr>
            <a:normAutofit/>
          </a:bodyPr>
          <a:lstStyle/>
          <a:p>
            <a:pPr>
              <a:buFont typeface="Wingdings" pitchFamily="2" charset="2"/>
              <a:buChar char="l"/>
            </a:pPr>
            <a:r>
              <a:rPr lang="ja-JP" altLang="ja-JP" sz="1800" kern="100">
                <a:effectLst/>
                <a:latin typeface="ＭＳ Ｐ明朝" panose="02020600040205080304" pitchFamily="18" charset="-128"/>
                <a:ea typeface="ＭＳ 明朝" panose="02020609040205080304" pitchFamily="49" charset="-128"/>
                <a:cs typeface="Times New Roman" panose="02020603050405020304" pitchFamily="18" charset="0"/>
              </a:rPr>
              <a:t>戸上真人：</a:t>
            </a:r>
            <a:r>
              <a:rPr lang="en-US" altLang="ja-JP" sz="1800" kern="100" dirty="0">
                <a:effectLst/>
                <a:latin typeface="ＭＳ Ｐ明朝" panose="02020600040205080304" pitchFamily="18" charset="-128"/>
                <a:ea typeface="ＭＳ 明朝" panose="02020609040205080304" pitchFamily="49" charset="-128"/>
                <a:cs typeface="Times New Roman" panose="02020603050405020304" pitchFamily="18" charset="0"/>
              </a:rPr>
              <a:t>Python </a:t>
            </a:r>
            <a:r>
              <a:rPr lang="ja-JP" altLang="ja-JP" sz="1800" kern="100">
                <a:effectLst/>
                <a:latin typeface="ＭＳ Ｐ明朝" panose="02020600040205080304" pitchFamily="18" charset="-128"/>
                <a:ea typeface="ＭＳ 明朝" panose="02020609040205080304" pitchFamily="49" charset="-128"/>
                <a:cs typeface="Times New Roman" panose="02020603050405020304" pitchFamily="18" charset="0"/>
              </a:rPr>
              <a:t>で学ぶ音源分離，インプレス（</a:t>
            </a:r>
            <a:r>
              <a:rPr lang="en-US" altLang="ja-JP" sz="1800" kern="100" dirty="0">
                <a:effectLst/>
                <a:latin typeface="ＭＳ Ｐ明朝" panose="02020600040205080304" pitchFamily="18" charset="-128"/>
                <a:ea typeface="ＭＳ 明朝" panose="02020609040205080304" pitchFamily="49" charset="-128"/>
                <a:cs typeface="Times New Roman" panose="02020603050405020304" pitchFamily="18" charset="0"/>
              </a:rPr>
              <a:t>2020</a:t>
            </a:r>
            <a:r>
              <a:rPr lang="ja-JP" altLang="ja-JP" sz="1800" kern="100">
                <a:effectLst/>
                <a:latin typeface="ＭＳ Ｐ明朝" panose="02020600040205080304" pitchFamily="18" charset="-128"/>
                <a:ea typeface="ＭＳ 明朝" panose="02020609040205080304" pitchFamily="49" charset="-128"/>
                <a:cs typeface="Times New Roman" panose="02020603050405020304" pitchFamily="18" charset="0"/>
              </a:rPr>
              <a:t>）</a:t>
            </a:r>
            <a:r>
              <a:rPr lang="en-US" altLang="ja-JP" sz="1800" kern="100" dirty="0">
                <a:effectLst/>
                <a:latin typeface="ＭＳ Ｐ明朝" panose="02020600040205080304" pitchFamily="18" charset="-128"/>
                <a:ea typeface="ＭＳ 明朝" panose="02020609040205080304" pitchFamily="49" charset="-128"/>
                <a:cs typeface="Times New Roman" panose="02020603050405020304" pitchFamily="18" charset="0"/>
              </a:rPr>
              <a:t>.</a:t>
            </a:r>
          </a:p>
          <a:p>
            <a:pPr>
              <a:buFont typeface="Wingdings" pitchFamily="2" charset="2"/>
              <a:buChar char="l"/>
            </a:pPr>
            <a:r>
              <a:rPr lang="en-US" altLang="ja-JP" sz="1800" kern="100" dirty="0">
                <a:effectLst/>
                <a:latin typeface="ＭＳ 明朝" panose="02020609040205080304" pitchFamily="49" charset="-128"/>
                <a:ea typeface="ＭＳ Ｐ明朝" panose="02020600040205080304" pitchFamily="18" charset="-128"/>
                <a:cs typeface="Times New Roman" panose="02020603050405020304" pitchFamily="18" charset="0"/>
              </a:rPr>
              <a:t>billboard JAPAN, </a:t>
            </a:r>
            <a:r>
              <a:rPr lang="ja-JP" altLang="ja-JP" sz="1800" kern="100">
                <a:effectLst/>
                <a:latin typeface="ＭＳ Ｐ明朝" panose="02020600040205080304" pitchFamily="18" charset="-128"/>
                <a:ea typeface="ＭＳ 明朝" panose="02020609040205080304" pitchFamily="49" charset="-128"/>
                <a:cs typeface="Times New Roman" panose="02020603050405020304" pitchFamily="18" charset="0"/>
              </a:rPr>
              <a:t>株式会社阪神コンテンツリン</a:t>
            </a:r>
            <a:br>
              <a:rPr lang="en-US" altLang="ja-JP" sz="1800" kern="100" dirty="0">
                <a:effectLst/>
                <a:latin typeface="ＭＳ Ｐ明朝" panose="02020600040205080304" pitchFamily="18" charset="-128"/>
                <a:ea typeface="ＭＳ 明朝" panose="02020609040205080304" pitchFamily="49" charset="-128"/>
                <a:cs typeface="Times New Roman" panose="02020603050405020304" pitchFamily="18" charset="0"/>
              </a:rPr>
            </a:br>
            <a:r>
              <a:rPr lang="ja-JP" altLang="ja-JP" sz="1800" kern="100">
                <a:effectLst/>
                <a:latin typeface="ＭＳ Ｐ明朝" panose="02020600040205080304" pitchFamily="18" charset="-128"/>
                <a:ea typeface="ＭＳ Ｐ明朝" panose="02020600040205080304" pitchFamily="18" charset="-128"/>
                <a:cs typeface="Times New Roman" panose="02020603050405020304" pitchFamily="18" charset="0"/>
              </a:rPr>
              <a:t>ク</a:t>
            </a:r>
            <a:r>
              <a:rPr lang="en-US" altLang="ja-JP" sz="1800" kern="100" dirty="0">
                <a:effectLst/>
                <a:latin typeface="ＭＳ Ｐ明朝" panose="02020600040205080304" pitchFamily="18" charset="-128"/>
                <a:ea typeface="ＭＳ Ｐ明朝" panose="02020600040205080304" pitchFamily="18" charset="-128"/>
                <a:cs typeface="Times New Roman" panose="02020603050405020304" pitchFamily="18" charset="0"/>
              </a:rPr>
              <a:t>, </a:t>
            </a:r>
            <a:r>
              <a:rPr lang="en-US" altLang="ja-JP" sz="1800" u="sng" kern="100" dirty="0">
                <a:solidFill>
                  <a:srgbClr val="0000FF"/>
                </a:solidFill>
                <a:effectLst/>
                <a:latin typeface="ＭＳ Ｐ明朝" panose="02020600040205080304" pitchFamily="18" charset="-128"/>
                <a:ea typeface="ＭＳ Ｐ明朝" panose="02020600040205080304" pitchFamily="18" charset="-128"/>
                <a:cs typeface="Times New Roman" panose="02020603050405020304" pitchFamily="18" charset="0"/>
                <a:hlinkClick r:id="rId2"/>
              </a:rPr>
              <a:t>https://www.billboard-japan.com/</a:t>
            </a:r>
            <a:endParaRPr lang="ja-JP" altLang="ja-JP" sz="1800" kern="100">
              <a:effectLst/>
              <a:latin typeface="ＭＳ Ｐ明朝" panose="02020600040205080304" pitchFamily="18" charset="-128"/>
              <a:ea typeface="ＭＳ Ｐ明朝" panose="02020600040205080304" pitchFamily="18" charset="-128"/>
              <a:cs typeface="Times New Roman" panose="02020603050405020304" pitchFamily="18" charset="0"/>
            </a:endParaRPr>
          </a:p>
          <a:p>
            <a:pPr marR="29210" lvl="0">
              <a:buSzPts val="1050"/>
              <a:buFont typeface="Wingdings" pitchFamily="2" charset="2"/>
              <a:buChar char="l"/>
              <a:tabLst>
                <a:tab pos="266700" algn="l"/>
                <a:tab pos="533400" algn="l"/>
              </a:tabLst>
            </a:pPr>
            <a:r>
              <a:rPr lang="ja-JP" altLang="ja-JP" sz="1800" kern="100">
                <a:effectLst/>
                <a:latin typeface="ＭＳ Ｐ明朝" panose="02020600040205080304" pitchFamily="18" charset="-128"/>
                <a:ea typeface="ＭＳ Ｐ明朝" panose="02020600040205080304" pitchFamily="18" charset="-128"/>
                <a:cs typeface="Times New Roman" panose="02020603050405020304" pitchFamily="18" charset="0"/>
              </a:rPr>
              <a:t>伊藤彰則</a:t>
            </a:r>
            <a:r>
              <a:rPr lang="en-US" altLang="ja-JP" sz="1800" kern="100" dirty="0">
                <a:effectLst/>
                <a:latin typeface="ＭＳ Ｐ明朝" panose="02020600040205080304" pitchFamily="18" charset="-128"/>
                <a:ea typeface="ＭＳ Ｐ明朝" panose="02020600040205080304" pitchFamily="18" charset="-128"/>
                <a:cs typeface="Times New Roman" panose="02020603050405020304" pitchFamily="18" charset="0"/>
              </a:rPr>
              <a:t>:</a:t>
            </a:r>
            <a:r>
              <a:rPr lang="ja-JP" altLang="ja-JP" sz="1800" kern="100">
                <a:effectLst/>
                <a:latin typeface="ＭＳ Ｐ明朝" panose="02020600040205080304" pitchFamily="18" charset="-128"/>
                <a:ea typeface="ＭＳ Ｐ明朝" panose="02020600040205080304" pitchFamily="18" charset="-128"/>
                <a:cs typeface="Times New Roman" panose="02020603050405020304" pitchFamily="18" charset="0"/>
              </a:rPr>
              <a:t>環境音から異常を検知する統計的手法，日本音響学会誌</a:t>
            </a:r>
            <a:r>
              <a:rPr lang="en-US" altLang="ja-JP" sz="1800" kern="100" dirty="0">
                <a:effectLst/>
                <a:latin typeface="ＭＳ Ｐ明朝" panose="02020600040205080304" pitchFamily="18" charset="-128"/>
                <a:ea typeface="ＭＳ Ｐ明朝" panose="02020600040205080304" pitchFamily="18" charset="-128"/>
                <a:cs typeface="Times New Roman" panose="02020603050405020304" pitchFamily="18" charset="0"/>
              </a:rPr>
              <a:t>75</a:t>
            </a:r>
            <a:r>
              <a:rPr lang="ja-JP" altLang="ja-JP" sz="1800" kern="100">
                <a:effectLst/>
                <a:latin typeface="ＭＳ Ｐ明朝" panose="02020600040205080304" pitchFamily="18" charset="-128"/>
                <a:ea typeface="ＭＳ Ｐ明朝" panose="02020600040205080304" pitchFamily="18" charset="-128"/>
                <a:cs typeface="Times New Roman" panose="02020603050405020304" pitchFamily="18" charset="0"/>
              </a:rPr>
              <a:t>巻</a:t>
            </a:r>
            <a:r>
              <a:rPr lang="en-US" altLang="ja-JP" sz="1800" kern="100" dirty="0">
                <a:effectLst/>
                <a:latin typeface="ＭＳ Ｐ明朝" panose="02020600040205080304" pitchFamily="18" charset="-128"/>
                <a:ea typeface="ＭＳ Ｐ明朝" panose="02020600040205080304" pitchFamily="18" charset="-128"/>
                <a:cs typeface="Times New Roman" panose="02020603050405020304" pitchFamily="18" charset="0"/>
              </a:rPr>
              <a:t>9</a:t>
            </a:r>
            <a:r>
              <a:rPr lang="ja-JP" altLang="ja-JP" sz="1800" kern="100">
                <a:effectLst/>
                <a:latin typeface="ＭＳ Ｐ明朝" panose="02020600040205080304" pitchFamily="18" charset="-128"/>
                <a:ea typeface="ＭＳ Ｐ明朝" panose="02020600040205080304" pitchFamily="18" charset="-128"/>
                <a:cs typeface="Times New Roman" panose="02020603050405020304" pitchFamily="18" charset="0"/>
              </a:rPr>
              <a:t>号，</a:t>
            </a:r>
            <a:r>
              <a:rPr lang="en-US" altLang="ja-JP" sz="1800" kern="100" dirty="0">
                <a:effectLst/>
                <a:latin typeface="ＭＳ Ｐ明朝" panose="02020600040205080304" pitchFamily="18" charset="-128"/>
                <a:ea typeface="ＭＳ Ｐ明朝" panose="02020600040205080304" pitchFamily="18" charset="-128"/>
                <a:cs typeface="Times New Roman" panose="02020603050405020304" pitchFamily="18" charset="0"/>
              </a:rPr>
              <a:t>pp.538-543</a:t>
            </a:r>
            <a:r>
              <a:rPr lang="ja-JP" altLang="ja-JP" sz="1800" kern="100">
                <a:effectLst/>
                <a:latin typeface="ＭＳ Ｐ明朝" panose="02020600040205080304" pitchFamily="18" charset="-128"/>
                <a:ea typeface="ＭＳ Ｐ明朝" panose="02020600040205080304" pitchFamily="18" charset="-128"/>
                <a:cs typeface="Times New Roman" panose="02020603050405020304" pitchFamily="18" charset="0"/>
              </a:rPr>
              <a:t>，</a:t>
            </a:r>
            <a:r>
              <a:rPr lang="en-US" altLang="ja-JP" sz="1800" kern="100" dirty="0">
                <a:effectLst/>
                <a:latin typeface="ＭＳ Ｐ明朝" panose="02020600040205080304" pitchFamily="18" charset="-128"/>
                <a:ea typeface="ＭＳ Ｐ明朝" panose="02020600040205080304" pitchFamily="18" charset="-128"/>
                <a:cs typeface="Times New Roman" panose="02020603050405020304" pitchFamily="18" charset="0"/>
              </a:rPr>
              <a:t>(2019)</a:t>
            </a:r>
            <a:endParaRPr lang="ja-JP" altLang="ja-JP" sz="1800" kern="100">
              <a:effectLst/>
              <a:latin typeface="ＭＳ Ｐ明朝" panose="02020600040205080304" pitchFamily="18" charset="-128"/>
              <a:ea typeface="ＭＳ Ｐ明朝" panose="02020600040205080304" pitchFamily="18" charset="-128"/>
              <a:cs typeface="Times New Roman" panose="02020603050405020304" pitchFamily="18" charset="0"/>
            </a:endParaRPr>
          </a:p>
          <a:p>
            <a:pPr marL="0" marR="29210" indent="0">
              <a:buNone/>
              <a:tabLst>
                <a:tab pos="266700" algn="l"/>
                <a:tab pos="533400" algn="l"/>
              </a:tabLst>
            </a:pPr>
            <a:r>
              <a:rPr lang="ja-JP" altLang="en-US" sz="1800" u="sng" kern="100">
                <a:solidFill>
                  <a:srgbClr val="0000FF"/>
                </a:solidFill>
                <a:effectLst/>
                <a:latin typeface="ＭＳ Ｐ明朝" panose="02020600040205080304" pitchFamily="18" charset="-128"/>
                <a:ea typeface="ＭＳ Ｐ明朝" panose="02020600040205080304" pitchFamily="18" charset="-128"/>
                <a:cs typeface="Times New Roman" panose="02020603050405020304" pitchFamily="18" charset="0"/>
                <a:hlinkClick r:id="rId3"/>
              </a:rPr>
              <a:t>　　</a:t>
            </a:r>
            <a:r>
              <a:rPr lang="en-US" altLang="ja-JP" sz="1800" u="sng" kern="100" dirty="0">
                <a:solidFill>
                  <a:srgbClr val="0000FF"/>
                </a:solidFill>
                <a:effectLst/>
                <a:latin typeface="ＭＳ Ｐ明朝" panose="02020600040205080304" pitchFamily="18" charset="-128"/>
                <a:ea typeface="ＭＳ Ｐ明朝" panose="02020600040205080304" pitchFamily="18" charset="-128"/>
                <a:cs typeface="Times New Roman" panose="02020603050405020304" pitchFamily="18" charset="0"/>
                <a:hlinkClick r:id="rId3"/>
              </a:rPr>
              <a:t>https://www.jstage.jst.go.jp/article/jasj/75/9/75_538/_pdf</a:t>
            </a:r>
            <a:endParaRPr lang="en-US" altLang="ja-JP" sz="1800" u="sng" kern="100" dirty="0">
              <a:solidFill>
                <a:srgbClr val="0000FF"/>
              </a:solidFill>
              <a:latin typeface="ＭＳ Ｐ明朝" panose="02020600040205080304" pitchFamily="18" charset="-128"/>
              <a:ea typeface="ＭＳ Ｐ明朝" panose="02020600040205080304" pitchFamily="18" charset="-128"/>
              <a:cs typeface="Times New Roman" panose="02020603050405020304" pitchFamily="18" charset="0"/>
            </a:endParaRPr>
          </a:p>
          <a:p>
            <a:pPr marR="29210" lvl="0">
              <a:buSzPts val="1050"/>
              <a:buFont typeface="Wingdings" pitchFamily="2" charset="2"/>
              <a:buChar char="l"/>
              <a:tabLst>
                <a:tab pos="266700" algn="l"/>
                <a:tab pos="533400" algn="l"/>
              </a:tabLst>
            </a:pPr>
            <a:r>
              <a:rPr lang="ja-JP" altLang="ja-JP" sz="1800" kern="100">
                <a:effectLst/>
                <a:latin typeface="ＭＳ Ｐ明朝" panose="02020600040205080304" pitchFamily="18" charset="-128"/>
                <a:ea typeface="ＭＳ Ｐ明朝" panose="02020600040205080304" pitchFamily="18" charset="-128"/>
                <a:cs typeface="Times New Roman" panose="02020603050405020304" pitchFamily="18" charset="0"/>
              </a:rPr>
              <a:t>三好真人，柘植覚，</a:t>
            </a:r>
            <a:r>
              <a:rPr lang="en-US" altLang="ja-JP" sz="1800" kern="100" dirty="0" err="1">
                <a:effectLst/>
                <a:latin typeface="ＭＳ Ｐ明朝" panose="02020600040205080304" pitchFamily="18" charset="-128"/>
                <a:ea typeface="ＭＳ Ｐ明朝" panose="02020600040205080304" pitchFamily="18" charset="-128"/>
                <a:cs typeface="Times New Roman" panose="02020603050405020304" pitchFamily="18" charset="0"/>
              </a:rPr>
              <a:t>Choge</a:t>
            </a:r>
            <a:r>
              <a:rPr lang="en-US" altLang="ja-JP" sz="1800" kern="100" dirty="0">
                <a:effectLst/>
                <a:latin typeface="ＭＳ Ｐ明朝" panose="02020600040205080304" pitchFamily="18" charset="-128"/>
                <a:ea typeface="ＭＳ Ｐ明朝" panose="02020600040205080304" pitchFamily="18" charset="-128"/>
                <a:cs typeface="Times New Roman" panose="02020603050405020304" pitchFamily="18" charset="0"/>
              </a:rPr>
              <a:t> </a:t>
            </a:r>
            <a:r>
              <a:rPr lang="en-US" altLang="ja-JP" sz="1800" kern="100" dirty="0" err="1">
                <a:effectLst/>
                <a:latin typeface="ＭＳ Ｐ明朝" panose="02020600040205080304" pitchFamily="18" charset="-128"/>
                <a:ea typeface="ＭＳ Ｐ明朝" panose="02020600040205080304" pitchFamily="18" charset="-128"/>
                <a:cs typeface="Times New Roman" panose="02020603050405020304" pitchFamily="18" charset="0"/>
              </a:rPr>
              <a:t>Kipsang</a:t>
            </a:r>
            <a:r>
              <a:rPr lang="en-US" altLang="ja-JP" sz="1800" kern="100" dirty="0">
                <a:effectLst/>
                <a:latin typeface="ＭＳ Ｐ明朝" panose="02020600040205080304" pitchFamily="18" charset="-128"/>
                <a:ea typeface="ＭＳ Ｐ明朝" panose="02020600040205080304" pitchFamily="18" charset="-128"/>
                <a:cs typeface="Times New Roman" panose="02020603050405020304" pitchFamily="18" charset="0"/>
              </a:rPr>
              <a:t> Hillary</a:t>
            </a:r>
            <a:r>
              <a:rPr lang="ja-JP" altLang="ja-JP" sz="1800" kern="100">
                <a:effectLst/>
                <a:latin typeface="ＭＳ Ｐ明朝" panose="02020600040205080304" pitchFamily="18" charset="-128"/>
                <a:ea typeface="ＭＳ Ｐ明朝" panose="02020600040205080304" pitchFamily="18" charset="-128"/>
                <a:cs typeface="Times New Roman" panose="02020603050405020304" pitchFamily="18" charset="0"/>
              </a:rPr>
              <a:t>，尾山匡浩，伊藤桃代，福見稔</a:t>
            </a:r>
            <a:r>
              <a:rPr lang="en-US" altLang="ja-JP" sz="1800" kern="100" dirty="0">
                <a:effectLst/>
                <a:latin typeface="ＭＳ Ｐ明朝" panose="02020600040205080304" pitchFamily="18" charset="-128"/>
                <a:ea typeface="ＭＳ Ｐ明朝" panose="02020600040205080304" pitchFamily="18" charset="-128"/>
                <a:cs typeface="Times New Roman" panose="02020603050405020304" pitchFamily="18" charset="0"/>
              </a:rPr>
              <a:t>:</a:t>
            </a:r>
            <a:r>
              <a:rPr lang="ja-JP" altLang="ja-JP" sz="1800" kern="100">
                <a:effectLst/>
                <a:latin typeface="ＭＳ Ｐ明朝" panose="02020600040205080304" pitchFamily="18" charset="-128"/>
                <a:ea typeface="ＭＳ Ｐ明朝" panose="02020600040205080304" pitchFamily="18" charset="-128"/>
                <a:cs typeface="Times New Roman" panose="02020603050405020304" pitchFamily="18" charset="0"/>
              </a:rPr>
              <a:t>音楽検索のための楽曲印象値の自動付与手法，情報処理学会研究報告</a:t>
            </a:r>
            <a:r>
              <a:rPr lang="en-US" altLang="ja-JP" sz="1800" kern="100" dirty="0">
                <a:effectLst/>
                <a:latin typeface="ＭＳ Ｐ明朝" panose="02020600040205080304" pitchFamily="18" charset="-128"/>
                <a:ea typeface="ＭＳ Ｐ明朝" panose="02020600040205080304" pitchFamily="18" charset="-128"/>
                <a:cs typeface="Times New Roman" panose="02020603050405020304" pitchFamily="18" charset="0"/>
              </a:rPr>
              <a:t> Vol.2011-MUS-89 No23</a:t>
            </a:r>
            <a:r>
              <a:rPr lang="ja-JP" altLang="ja-JP" sz="1800" kern="100">
                <a:effectLst/>
                <a:latin typeface="ＭＳ Ｐ明朝" panose="02020600040205080304" pitchFamily="18" charset="-128"/>
                <a:ea typeface="ＭＳ Ｐ明朝" panose="02020600040205080304" pitchFamily="18" charset="-128"/>
                <a:cs typeface="Times New Roman" panose="02020603050405020304" pitchFamily="18" charset="0"/>
              </a:rPr>
              <a:t>，</a:t>
            </a:r>
            <a:r>
              <a:rPr lang="en-US" altLang="ja-JP" sz="1800" kern="100" dirty="0">
                <a:effectLst/>
                <a:latin typeface="ＭＳ Ｐ明朝" panose="02020600040205080304" pitchFamily="18" charset="-128"/>
                <a:ea typeface="ＭＳ Ｐ明朝" panose="02020600040205080304" pitchFamily="18" charset="-128"/>
                <a:cs typeface="Times New Roman" panose="02020603050405020304" pitchFamily="18" charset="0"/>
              </a:rPr>
              <a:t>(2011)</a:t>
            </a:r>
            <a:endParaRPr lang="ja-JP" altLang="ja-JP" sz="1800" kern="100">
              <a:effectLst/>
              <a:latin typeface="ＭＳ Ｐ明朝" panose="02020600040205080304" pitchFamily="18" charset="-128"/>
              <a:ea typeface="ＭＳ Ｐ明朝" panose="02020600040205080304" pitchFamily="18" charset="-128"/>
              <a:cs typeface="Times New Roman" panose="02020603050405020304" pitchFamily="18" charset="0"/>
            </a:endParaRPr>
          </a:p>
          <a:p>
            <a:pPr marL="0" indent="0">
              <a:buNone/>
            </a:pPr>
            <a:r>
              <a:rPr lang="ja-JP" altLang="en-US" sz="1800" u="sng" kern="100">
                <a:solidFill>
                  <a:srgbClr val="0000FF"/>
                </a:solidFill>
                <a:effectLst/>
                <a:latin typeface="Century" panose="02040604050505020304" pitchFamily="18" charset="0"/>
                <a:ea typeface="ＭＳ 明朝" panose="02020609040205080304" pitchFamily="49" charset="-128"/>
                <a:cs typeface="Times New Roman" panose="02020603050405020304" pitchFamily="18" charset="0"/>
                <a:hlinkClick r:id="rId4"/>
              </a:rPr>
              <a:t>　</a:t>
            </a:r>
            <a:r>
              <a:rPr lang="en-US" altLang="ja-JP" sz="1800" u="sng" kern="100" dirty="0">
                <a:solidFill>
                  <a:srgbClr val="0000FF"/>
                </a:solidFill>
                <a:effectLst/>
                <a:latin typeface="Century" panose="02040604050505020304" pitchFamily="18" charset="0"/>
                <a:ea typeface="ＭＳ 明朝" panose="02020609040205080304" pitchFamily="49" charset="-128"/>
                <a:cs typeface="Times New Roman" panose="02020603050405020304" pitchFamily="18" charset="0"/>
                <a:hlinkClick r:id="rId4"/>
              </a:rPr>
              <a:t>http://id.nii.ac.jp/1001/00072704/</a:t>
            </a:r>
            <a:r>
              <a:rPr lang="ja-JP" altLang="ja-JP" sz="1600">
                <a:effectLst/>
              </a:rPr>
              <a:t> </a:t>
            </a:r>
            <a:endParaRPr lang="en-US" altLang="ja-JP" sz="1600" dirty="0">
              <a:effectLst/>
            </a:endParaRPr>
          </a:p>
          <a:p>
            <a:pPr>
              <a:buFont typeface="Wingdings" pitchFamily="2" charset="2"/>
              <a:buChar char="l"/>
            </a:pPr>
            <a:r>
              <a:rPr lang="en-US" altLang="ja-JP" sz="1800" kern="100" dirty="0" err="1">
                <a:effectLst/>
                <a:latin typeface="ＭＳ Ｐ明朝" panose="02020600040205080304" pitchFamily="18" charset="-128"/>
                <a:ea typeface="ＭＳ Ｐ明朝" panose="02020600040205080304" pitchFamily="18" charset="-128"/>
                <a:cs typeface="Times New Roman" panose="02020603050405020304" pitchFamily="18" charset="0"/>
              </a:rPr>
              <a:t>Librosa</a:t>
            </a:r>
            <a:r>
              <a:rPr lang="en-US" altLang="ja-JP" sz="1800" kern="100" dirty="0">
                <a:effectLst/>
                <a:latin typeface="ＭＳ Ｐ明朝" panose="02020600040205080304" pitchFamily="18" charset="-128"/>
                <a:ea typeface="ＭＳ Ｐ明朝" panose="02020600040205080304" pitchFamily="18" charset="-128"/>
                <a:cs typeface="Times New Roman" panose="02020603050405020304" pitchFamily="18" charset="0"/>
              </a:rPr>
              <a:t>, audio and music processing in Python, </a:t>
            </a:r>
            <a:r>
              <a:rPr lang="en-US" altLang="ja-JP" sz="1800" u="sng" kern="100" dirty="0">
                <a:solidFill>
                  <a:srgbClr val="0000FF"/>
                </a:solidFill>
                <a:effectLst/>
                <a:latin typeface="ＭＳ Ｐ明朝" panose="02020600040205080304" pitchFamily="18" charset="-128"/>
                <a:ea typeface="ＭＳ Ｐ明朝" panose="02020600040205080304" pitchFamily="18" charset="-128"/>
                <a:cs typeface="Times New Roman" panose="02020603050405020304" pitchFamily="18" charset="0"/>
                <a:hlinkClick r:id="rId5"/>
              </a:rPr>
              <a:t>https://librosa.org/doc/latest/index.html</a:t>
            </a:r>
            <a:endParaRPr lang="en-US" altLang="ja-JP" sz="1800" u="sng" kern="100" dirty="0">
              <a:solidFill>
                <a:srgbClr val="0000FF"/>
              </a:solidFill>
              <a:effectLst/>
              <a:latin typeface="ＭＳ Ｐ明朝" panose="02020600040205080304" pitchFamily="18" charset="-128"/>
              <a:ea typeface="ＭＳ Ｐ明朝" panose="02020600040205080304" pitchFamily="18" charset="-128"/>
              <a:cs typeface="Times New Roman" panose="02020603050405020304" pitchFamily="18" charset="0"/>
            </a:endParaRPr>
          </a:p>
          <a:p>
            <a:pPr marL="0" indent="0">
              <a:buNone/>
            </a:pPr>
            <a:endParaRPr lang="ja-JP" altLang="ja-JP" sz="1800" kern="100">
              <a:effectLst/>
              <a:latin typeface="ＭＳ Ｐ明朝" panose="02020600040205080304" pitchFamily="18" charset="-128"/>
              <a:ea typeface="ＭＳ Ｐ明朝" panose="02020600040205080304" pitchFamily="18" charset="-128"/>
              <a:cs typeface="Times New Roman" panose="02020603050405020304" pitchFamily="18" charset="0"/>
            </a:endParaRPr>
          </a:p>
          <a:p>
            <a:pPr marL="0" indent="0">
              <a:buNone/>
            </a:pPr>
            <a:endParaRPr lang="ja-JP" altLang="ja-JP" sz="1800" kern="100">
              <a:effectLst/>
              <a:latin typeface="ＭＳ Ｐ明朝" panose="02020600040205080304" pitchFamily="18" charset="-128"/>
              <a:ea typeface="ＭＳ Ｐ明朝" panose="02020600040205080304" pitchFamily="18" charset="-128"/>
              <a:cs typeface="Times New Roman" panose="02020603050405020304" pitchFamily="18" charset="0"/>
            </a:endParaRPr>
          </a:p>
          <a:p>
            <a:endParaRPr lang="ja-JP" altLang="ja-JP" sz="1800" kern="100">
              <a:effectLst/>
              <a:latin typeface="ＭＳ Ｐ明朝" panose="02020600040205080304" pitchFamily="18" charset="-128"/>
              <a:ea typeface="ＭＳ Ｐ明朝" panose="02020600040205080304" pitchFamily="18" charset="-128"/>
              <a:cs typeface="Times New Roman" panose="02020603050405020304" pitchFamily="18" charset="0"/>
            </a:endParaRPr>
          </a:p>
          <a:p>
            <a:endParaRPr kumimoji="1" lang="ja-JP" altLang="en-US"/>
          </a:p>
        </p:txBody>
      </p:sp>
    </p:spTree>
    <p:extLst>
      <p:ext uri="{BB962C8B-B14F-4D97-AF65-F5344CB8AC3E}">
        <p14:creationId xmlns:p14="http://schemas.microsoft.com/office/powerpoint/2010/main" val="1908334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D51A28F-C2FA-5B05-F3F9-B75A33F82F25}"/>
              </a:ext>
            </a:extLst>
          </p:cNvPr>
          <p:cNvSpPr txBox="1"/>
          <p:nvPr/>
        </p:nvSpPr>
        <p:spPr>
          <a:xfrm>
            <a:off x="2925901" y="2586038"/>
            <a:ext cx="6340197" cy="584775"/>
          </a:xfrm>
          <a:prstGeom prst="rect">
            <a:avLst/>
          </a:prstGeom>
          <a:noFill/>
        </p:spPr>
        <p:txBody>
          <a:bodyPr wrap="none" rtlCol="0">
            <a:spAutoFit/>
          </a:bodyPr>
          <a:lstStyle/>
          <a:p>
            <a:r>
              <a:rPr kumimoji="1" lang="ja-JP" altLang="en-US" sz="3200" b="1"/>
              <a:t>ご清聴ありがとうございました。</a:t>
            </a:r>
          </a:p>
        </p:txBody>
      </p:sp>
    </p:spTree>
    <p:extLst>
      <p:ext uri="{BB962C8B-B14F-4D97-AF65-F5344CB8AC3E}">
        <p14:creationId xmlns:p14="http://schemas.microsoft.com/office/powerpoint/2010/main" val="173971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618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9223BA-3E29-16C3-12F1-676511FECFA8}"/>
              </a:ext>
            </a:extLst>
          </p:cNvPr>
          <p:cNvSpPr>
            <a:spLocks noGrp="1"/>
          </p:cNvSpPr>
          <p:nvPr>
            <p:ph type="title"/>
          </p:nvPr>
        </p:nvSpPr>
        <p:spPr/>
        <p:txBody>
          <a:bodyPr/>
          <a:lstStyle/>
          <a:p>
            <a:r>
              <a:rPr kumimoji="1" lang="ja-JP" altLang="en-US"/>
              <a:t>特徴量について</a:t>
            </a:r>
            <a:r>
              <a:rPr kumimoji="1" lang="en-US" altLang="ja-JP" dirty="0"/>
              <a:t>(BP</a:t>
            </a:r>
            <a:r>
              <a:rPr lang="en-US" altLang="ja-JP" dirty="0"/>
              <a:t>M)</a:t>
            </a:r>
            <a:endParaRPr kumimoji="1" lang="ja-JP" altLang="en-US"/>
          </a:p>
        </p:txBody>
      </p:sp>
      <p:sp>
        <p:nvSpPr>
          <p:cNvPr id="3" name="コンテンツ プレースホルダー 2">
            <a:extLst>
              <a:ext uri="{FF2B5EF4-FFF2-40B4-BE49-F238E27FC236}">
                <a16:creationId xmlns:a16="http://schemas.microsoft.com/office/drawing/2014/main" id="{ABDDA286-E40F-74A8-3BFE-ECC5A72B892C}"/>
              </a:ext>
            </a:extLst>
          </p:cNvPr>
          <p:cNvSpPr>
            <a:spLocks noGrp="1"/>
          </p:cNvSpPr>
          <p:nvPr>
            <p:ph idx="1"/>
          </p:nvPr>
        </p:nvSpPr>
        <p:spPr/>
        <p:txBody>
          <a:bodyPr/>
          <a:lstStyle/>
          <a:p>
            <a:r>
              <a:rPr kumimoji="1" lang="en-US" altLang="ja-JP" sz="2400" dirty="0"/>
              <a:t>BPM</a:t>
            </a:r>
            <a:r>
              <a:rPr kumimoji="1" lang="ja-JP" altLang="en-US" sz="2400"/>
              <a:t>は</a:t>
            </a:r>
            <a:r>
              <a:rPr kumimoji="1" lang="en-US" altLang="ja-JP" sz="2400" dirty="0"/>
              <a:t>1</a:t>
            </a:r>
            <a:r>
              <a:rPr kumimoji="1" lang="ja-JP" altLang="en-US" sz="2400"/>
              <a:t>分間あたりの拍数を表す数値</a:t>
            </a:r>
            <a:endParaRPr kumimoji="1" lang="en-US" altLang="ja-JP" sz="2400" dirty="0"/>
          </a:p>
          <a:p>
            <a:pPr marL="0" indent="0">
              <a:buNone/>
            </a:pPr>
            <a:r>
              <a:rPr lang="ja-JP" altLang="en-US" sz="2400"/>
              <a:t>　</a:t>
            </a:r>
            <a:endParaRPr lang="en-US" altLang="ja-JP" sz="2400" dirty="0"/>
          </a:p>
          <a:p>
            <a:pPr marL="0" indent="0">
              <a:buNone/>
            </a:pPr>
            <a:r>
              <a:rPr lang="ja-JP" altLang="en-US" sz="2400"/>
              <a:t>　</a:t>
            </a:r>
            <a:r>
              <a:rPr lang="en-US" altLang="ja-JP" sz="2400" dirty="0"/>
              <a:t>60</a:t>
            </a:r>
            <a:r>
              <a:rPr lang="ja-JP" altLang="en-US" sz="2400"/>
              <a:t>の場合　　　　</a:t>
            </a:r>
            <a:r>
              <a:rPr lang="en-US" altLang="ja-JP" sz="2400" dirty="0"/>
              <a:t>1</a:t>
            </a:r>
            <a:r>
              <a:rPr lang="ja-JP" altLang="en-US" sz="2400"/>
              <a:t>分間に</a:t>
            </a:r>
            <a:r>
              <a:rPr lang="en-US" altLang="ja-JP" sz="2400" dirty="0"/>
              <a:t>60</a:t>
            </a:r>
            <a:r>
              <a:rPr lang="ja-JP" altLang="en-US" sz="2400"/>
              <a:t>拍</a:t>
            </a:r>
            <a:endParaRPr lang="en-US" altLang="ja-JP" sz="2400" dirty="0"/>
          </a:p>
          <a:p>
            <a:pPr marL="0" indent="0">
              <a:buNone/>
            </a:pPr>
            <a:r>
              <a:rPr lang="ja-JP" altLang="en-US"/>
              <a:t>　</a:t>
            </a:r>
            <a:endParaRPr kumimoji="1" lang="en-US" altLang="ja-JP" dirty="0"/>
          </a:p>
          <a:p>
            <a:r>
              <a:rPr lang="ja-JP" altLang="en-US" sz="2400"/>
              <a:t>曲の速さを捉えられる</a:t>
            </a:r>
            <a:endParaRPr lang="en-US" altLang="ja-JP" sz="2400" dirty="0"/>
          </a:p>
          <a:p>
            <a:endParaRPr kumimoji="1" lang="en-US" altLang="ja-JP" dirty="0"/>
          </a:p>
          <a:p>
            <a:endParaRPr kumimoji="1" lang="ja-JP" altLang="en-US"/>
          </a:p>
        </p:txBody>
      </p:sp>
      <p:sp>
        <p:nvSpPr>
          <p:cNvPr id="4" name="右矢印 3">
            <a:extLst>
              <a:ext uri="{FF2B5EF4-FFF2-40B4-BE49-F238E27FC236}">
                <a16:creationId xmlns:a16="http://schemas.microsoft.com/office/drawing/2014/main" id="{8B2A30D3-AA2E-3F12-B38C-A3D30F3AF6B2}"/>
              </a:ext>
            </a:extLst>
          </p:cNvPr>
          <p:cNvSpPr/>
          <p:nvPr/>
        </p:nvSpPr>
        <p:spPr>
          <a:xfrm>
            <a:off x="3231715" y="3303739"/>
            <a:ext cx="840622" cy="2505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5812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C4FFF5-6F04-5A67-7B46-232BC4B783FE}"/>
              </a:ext>
            </a:extLst>
          </p:cNvPr>
          <p:cNvSpPr>
            <a:spLocks noGrp="1"/>
          </p:cNvSpPr>
          <p:nvPr>
            <p:ph type="title"/>
          </p:nvPr>
        </p:nvSpPr>
        <p:spPr/>
        <p:txBody>
          <a:bodyPr/>
          <a:lstStyle/>
          <a:p>
            <a:r>
              <a:rPr kumimoji="1" lang="ja-JP" altLang="en-US" b="1"/>
              <a:t>あらまし</a:t>
            </a:r>
          </a:p>
        </p:txBody>
      </p:sp>
      <p:sp>
        <p:nvSpPr>
          <p:cNvPr id="3" name="コンテンツ プレースホルダー 2">
            <a:extLst>
              <a:ext uri="{FF2B5EF4-FFF2-40B4-BE49-F238E27FC236}">
                <a16:creationId xmlns:a16="http://schemas.microsoft.com/office/drawing/2014/main" id="{FF84B3BB-D7DD-CDDC-BAA4-A93FE16746AD}"/>
              </a:ext>
            </a:extLst>
          </p:cNvPr>
          <p:cNvSpPr>
            <a:spLocks noGrp="1"/>
          </p:cNvSpPr>
          <p:nvPr>
            <p:ph idx="1"/>
          </p:nvPr>
        </p:nvSpPr>
        <p:spPr/>
        <p:txBody>
          <a:bodyPr>
            <a:normAutofit fontScale="92500" lnSpcReduction="10000"/>
          </a:bodyPr>
          <a:lstStyle/>
          <a:p>
            <a:r>
              <a:rPr kumimoji="1" lang="ja-JP" altLang="en-US" sz="2400"/>
              <a:t>研究テーマの背景</a:t>
            </a:r>
            <a:endParaRPr kumimoji="1" lang="en-US" altLang="ja-JP" sz="2400" dirty="0"/>
          </a:p>
          <a:p>
            <a:r>
              <a:rPr lang="ja-JP" altLang="en-US" sz="2400"/>
              <a:t>本研究の目的</a:t>
            </a:r>
            <a:endParaRPr lang="en-US" altLang="ja-JP" sz="2400" dirty="0"/>
          </a:p>
          <a:p>
            <a:r>
              <a:rPr kumimoji="1" lang="ja-JP" altLang="en-US" sz="2400"/>
              <a:t>特徴量についての説明</a:t>
            </a:r>
            <a:endParaRPr kumimoji="1" lang="en-US" altLang="ja-JP" sz="2400" dirty="0"/>
          </a:p>
          <a:p>
            <a:r>
              <a:rPr lang="ja-JP" altLang="en-US" sz="2400"/>
              <a:t>分析に使用した楽曲</a:t>
            </a:r>
            <a:endParaRPr kumimoji="1" lang="en-US" altLang="ja-JP" sz="2400" dirty="0"/>
          </a:p>
          <a:p>
            <a:r>
              <a:rPr kumimoji="1" lang="ja-JP" altLang="en-US" sz="2400"/>
              <a:t>分析結果と考察</a:t>
            </a:r>
            <a:endParaRPr kumimoji="1" lang="en-US" altLang="ja-JP" sz="2400" dirty="0"/>
          </a:p>
          <a:p>
            <a:r>
              <a:rPr lang="ja-JP" altLang="en-US" sz="2400"/>
              <a:t>まとめ</a:t>
            </a:r>
            <a:endParaRPr lang="en-US" altLang="ja-JP" sz="2400" dirty="0"/>
          </a:p>
          <a:p>
            <a:r>
              <a:rPr kumimoji="1" lang="ja-JP" altLang="en-US" sz="2400"/>
              <a:t>参考文献</a:t>
            </a:r>
          </a:p>
        </p:txBody>
      </p:sp>
    </p:spTree>
    <p:extLst>
      <p:ext uri="{BB962C8B-B14F-4D97-AF65-F5344CB8AC3E}">
        <p14:creationId xmlns:p14="http://schemas.microsoft.com/office/powerpoint/2010/main" val="2170628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73385D-5591-19B7-21D4-69F5E0C31ED4}"/>
              </a:ext>
            </a:extLst>
          </p:cNvPr>
          <p:cNvSpPr>
            <a:spLocks noGrp="1"/>
          </p:cNvSpPr>
          <p:nvPr>
            <p:ph type="title"/>
          </p:nvPr>
        </p:nvSpPr>
        <p:spPr/>
        <p:txBody>
          <a:bodyPr/>
          <a:lstStyle/>
          <a:p>
            <a:r>
              <a:rPr kumimoji="1" lang="ja-JP" altLang="en-US" b="1"/>
              <a:t>特徴量について</a:t>
            </a:r>
            <a:r>
              <a:rPr kumimoji="1" lang="en-US" altLang="ja-JP" b="1" dirty="0"/>
              <a:t>(</a:t>
            </a:r>
            <a:r>
              <a:rPr kumimoji="1" lang="ja-JP" altLang="en-US" b="1"/>
              <a:t>ゼロクロス率</a:t>
            </a:r>
            <a:r>
              <a:rPr kumimoji="1" lang="en-US" altLang="ja-JP" b="1" dirty="0"/>
              <a:t>)</a:t>
            </a:r>
            <a:endParaRPr kumimoji="1" lang="ja-JP" altLang="en-US" b="1"/>
          </a:p>
        </p:txBody>
      </p:sp>
      <p:sp>
        <p:nvSpPr>
          <p:cNvPr id="3" name="コンテンツ プレースホルダー 2">
            <a:extLst>
              <a:ext uri="{FF2B5EF4-FFF2-40B4-BE49-F238E27FC236}">
                <a16:creationId xmlns:a16="http://schemas.microsoft.com/office/drawing/2014/main" id="{BDDFB18F-FBC3-FD75-6031-0C5B4438702C}"/>
              </a:ext>
            </a:extLst>
          </p:cNvPr>
          <p:cNvSpPr>
            <a:spLocks noGrp="1"/>
          </p:cNvSpPr>
          <p:nvPr>
            <p:ph idx="1"/>
          </p:nvPr>
        </p:nvSpPr>
        <p:spPr/>
        <p:txBody>
          <a:bodyPr>
            <a:noAutofit/>
          </a:bodyPr>
          <a:lstStyle/>
          <a:p>
            <a:r>
              <a:rPr kumimoji="1" lang="ja-JP" altLang="en-US" sz="2200"/>
              <a:t>音波がゼロラインを超える割合</a:t>
            </a:r>
            <a:endParaRPr kumimoji="1" lang="en-US" altLang="ja-JP" sz="2200" dirty="0"/>
          </a:p>
          <a:p>
            <a:endParaRPr lang="en-US" altLang="ja-JP" sz="2200" dirty="0"/>
          </a:p>
          <a:p>
            <a:r>
              <a:rPr kumimoji="1" lang="ja-JP" altLang="en-US" sz="2200"/>
              <a:t>ギター，ハイハットなどの高音　　　　　　　　　ゼロクロス率が高い</a:t>
            </a:r>
            <a:endParaRPr kumimoji="1" lang="en-US" altLang="ja-JP" sz="2200" dirty="0"/>
          </a:p>
          <a:p>
            <a:pPr marL="0" indent="0">
              <a:buNone/>
            </a:pPr>
            <a:endParaRPr lang="en-US" altLang="ja-JP" sz="2200" dirty="0"/>
          </a:p>
          <a:p>
            <a:r>
              <a:rPr kumimoji="1" lang="ja-JP" altLang="en-US" sz="2200"/>
              <a:t>ベースやチェロなどの低音　　　　　　　　　　　ゼロクロス率が低い</a:t>
            </a:r>
          </a:p>
        </p:txBody>
      </p:sp>
      <p:sp>
        <p:nvSpPr>
          <p:cNvPr id="4" name="右矢印 3">
            <a:extLst>
              <a:ext uri="{FF2B5EF4-FFF2-40B4-BE49-F238E27FC236}">
                <a16:creationId xmlns:a16="http://schemas.microsoft.com/office/drawing/2014/main" id="{160ACB5B-E44B-080B-7982-CB75B7BC5D13}"/>
              </a:ext>
            </a:extLst>
          </p:cNvPr>
          <p:cNvSpPr/>
          <p:nvPr/>
        </p:nvSpPr>
        <p:spPr>
          <a:xfrm>
            <a:off x="5827316" y="3207434"/>
            <a:ext cx="2048125" cy="2215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右矢印 4">
            <a:extLst>
              <a:ext uri="{FF2B5EF4-FFF2-40B4-BE49-F238E27FC236}">
                <a16:creationId xmlns:a16="http://schemas.microsoft.com/office/drawing/2014/main" id="{EC7EA7B1-4106-A554-E007-E2BF0225B2D4}"/>
              </a:ext>
            </a:extLst>
          </p:cNvPr>
          <p:cNvSpPr/>
          <p:nvPr/>
        </p:nvSpPr>
        <p:spPr>
          <a:xfrm>
            <a:off x="5512189" y="4244340"/>
            <a:ext cx="2363252" cy="22156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98642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746BCC-39F6-986D-1521-1CE2E6D1FAE2}"/>
              </a:ext>
            </a:extLst>
          </p:cNvPr>
          <p:cNvSpPr>
            <a:spLocks noGrp="1"/>
          </p:cNvSpPr>
          <p:nvPr>
            <p:ph type="title"/>
          </p:nvPr>
        </p:nvSpPr>
        <p:spPr/>
        <p:txBody>
          <a:bodyPr/>
          <a:lstStyle/>
          <a:p>
            <a:r>
              <a:rPr kumimoji="1" lang="ja-JP" altLang="en-US" b="1"/>
              <a:t>課題</a:t>
            </a:r>
          </a:p>
        </p:txBody>
      </p:sp>
      <p:sp>
        <p:nvSpPr>
          <p:cNvPr id="3" name="コンテンツ プレースホルダー 2">
            <a:extLst>
              <a:ext uri="{FF2B5EF4-FFF2-40B4-BE49-F238E27FC236}">
                <a16:creationId xmlns:a16="http://schemas.microsoft.com/office/drawing/2014/main" id="{9FF584E0-5DA4-153A-F0D2-E68B9CAAF71F}"/>
              </a:ext>
            </a:extLst>
          </p:cNvPr>
          <p:cNvSpPr>
            <a:spLocks noGrp="1"/>
          </p:cNvSpPr>
          <p:nvPr>
            <p:ph idx="1"/>
          </p:nvPr>
        </p:nvSpPr>
        <p:spPr/>
        <p:txBody>
          <a:bodyPr>
            <a:normAutofit/>
          </a:bodyPr>
          <a:lstStyle/>
          <a:p>
            <a:r>
              <a:rPr kumimoji="1" lang="ja-JP" altLang="en-US"/>
              <a:t>分析する楽曲の量をもっと多くすると結果が変わるかもしれない</a:t>
            </a:r>
            <a:endParaRPr kumimoji="1" lang="en-US" altLang="ja-JP" dirty="0"/>
          </a:p>
          <a:p>
            <a:endParaRPr lang="en-US" altLang="ja-JP" dirty="0"/>
          </a:p>
          <a:p>
            <a:r>
              <a:rPr kumimoji="1" lang="ja-JP" altLang="en-US"/>
              <a:t>年代によって特徴は変化し，ニーズも変化するためどのような特徴</a:t>
            </a:r>
            <a:r>
              <a:rPr lang="ja-JP" altLang="en-US"/>
              <a:t>の楽曲がこれから流行するのかを</a:t>
            </a:r>
            <a:r>
              <a:rPr lang="en-US" altLang="ja-JP" dirty="0"/>
              <a:t>AI</a:t>
            </a:r>
            <a:r>
              <a:rPr lang="ja-JP" altLang="en-US"/>
              <a:t>を用いて予測する</a:t>
            </a:r>
            <a:endParaRPr lang="en-US" altLang="ja-JP" dirty="0"/>
          </a:p>
          <a:p>
            <a:endParaRPr kumimoji="1" lang="en-US" altLang="ja-JP" dirty="0"/>
          </a:p>
          <a:p>
            <a:r>
              <a:rPr lang="ja-JP" altLang="en-US"/>
              <a:t>ゼロクロス率の値が低く、変化が無い　　　　　サンプリング周波数を高く</a:t>
            </a:r>
            <a:endParaRPr kumimoji="1" lang="ja-JP" altLang="en-US"/>
          </a:p>
        </p:txBody>
      </p:sp>
      <p:sp>
        <p:nvSpPr>
          <p:cNvPr id="4" name="右矢印 3">
            <a:extLst>
              <a:ext uri="{FF2B5EF4-FFF2-40B4-BE49-F238E27FC236}">
                <a16:creationId xmlns:a16="http://schemas.microsoft.com/office/drawing/2014/main" id="{DF053D0B-43FC-CE34-672F-FB6328F60C5E}"/>
              </a:ext>
            </a:extLst>
          </p:cNvPr>
          <p:cNvSpPr/>
          <p:nvPr/>
        </p:nvSpPr>
        <p:spPr>
          <a:xfrm>
            <a:off x="6325643" y="4459266"/>
            <a:ext cx="790518" cy="2004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636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FF2485A3-BB42-1EBD-532E-DD8AB4CDC001}"/>
              </a:ext>
            </a:extLst>
          </p:cNvPr>
          <p:cNvGraphicFramePr>
            <a:graphicFrameLocks noGrp="1"/>
          </p:cNvGraphicFramePr>
          <p:nvPr>
            <p:extLst>
              <p:ext uri="{D42A27DB-BD31-4B8C-83A1-F6EECF244321}">
                <p14:modId xmlns:p14="http://schemas.microsoft.com/office/powerpoint/2010/main" val="3493746340"/>
              </p:ext>
            </p:extLst>
          </p:nvPr>
        </p:nvGraphicFramePr>
        <p:xfrm>
          <a:off x="1126538" y="410619"/>
          <a:ext cx="10152000" cy="2255774"/>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1188251860"/>
                    </a:ext>
                  </a:extLst>
                </a:gridCol>
                <a:gridCol w="1044000">
                  <a:extLst>
                    <a:ext uri="{9D8B030D-6E8A-4147-A177-3AD203B41FA5}">
                      <a16:colId xmlns:a16="http://schemas.microsoft.com/office/drawing/2014/main" val="226660560"/>
                    </a:ext>
                  </a:extLst>
                </a:gridCol>
                <a:gridCol w="1044000">
                  <a:extLst>
                    <a:ext uri="{9D8B030D-6E8A-4147-A177-3AD203B41FA5}">
                      <a16:colId xmlns:a16="http://schemas.microsoft.com/office/drawing/2014/main" val="1710021212"/>
                    </a:ext>
                  </a:extLst>
                </a:gridCol>
                <a:gridCol w="1044000">
                  <a:extLst>
                    <a:ext uri="{9D8B030D-6E8A-4147-A177-3AD203B41FA5}">
                      <a16:colId xmlns:a16="http://schemas.microsoft.com/office/drawing/2014/main" val="1346713634"/>
                    </a:ext>
                  </a:extLst>
                </a:gridCol>
                <a:gridCol w="1044000">
                  <a:extLst>
                    <a:ext uri="{9D8B030D-6E8A-4147-A177-3AD203B41FA5}">
                      <a16:colId xmlns:a16="http://schemas.microsoft.com/office/drawing/2014/main" val="2653824295"/>
                    </a:ext>
                  </a:extLst>
                </a:gridCol>
                <a:gridCol w="1044000">
                  <a:extLst>
                    <a:ext uri="{9D8B030D-6E8A-4147-A177-3AD203B41FA5}">
                      <a16:colId xmlns:a16="http://schemas.microsoft.com/office/drawing/2014/main" val="1047377392"/>
                    </a:ext>
                  </a:extLst>
                </a:gridCol>
                <a:gridCol w="1044000">
                  <a:extLst>
                    <a:ext uri="{9D8B030D-6E8A-4147-A177-3AD203B41FA5}">
                      <a16:colId xmlns:a16="http://schemas.microsoft.com/office/drawing/2014/main" val="4209200498"/>
                    </a:ext>
                  </a:extLst>
                </a:gridCol>
                <a:gridCol w="1044000">
                  <a:extLst>
                    <a:ext uri="{9D8B030D-6E8A-4147-A177-3AD203B41FA5}">
                      <a16:colId xmlns:a16="http://schemas.microsoft.com/office/drawing/2014/main" val="3463978253"/>
                    </a:ext>
                  </a:extLst>
                </a:gridCol>
                <a:gridCol w="1044000">
                  <a:extLst>
                    <a:ext uri="{9D8B030D-6E8A-4147-A177-3AD203B41FA5}">
                      <a16:colId xmlns:a16="http://schemas.microsoft.com/office/drawing/2014/main" val="2397654294"/>
                    </a:ext>
                  </a:extLst>
                </a:gridCol>
              </a:tblGrid>
              <a:tr h="401574">
                <a:tc>
                  <a:txBody>
                    <a:bodyPr/>
                    <a:lstStyle/>
                    <a:p>
                      <a:r>
                        <a:rPr kumimoji="1" lang="ja-JP" altLang="en-US"/>
                        <a:t>ビルボード</a:t>
                      </a:r>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269902356"/>
                  </a:ext>
                </a:extLst>
              </a:tr>
              <a:tr h="370840">
                <a:tc>
                  <a:txBody>
                    <a:bodyPr/>
                    <a:lstStyle/>
                    <a:p>
                      <a:r>
                        <a:rPr kumimoji="1" lang="ja-JP" altLang="en-US"/>
                        <a:t>年代</a:t>
                      </a:r>
                    </a:p>
                  </a:txBody>
                  <a:tcPr/>
                </a:tc>
                <a:tc>
                  <a:txBody>
                    <a:bodyPr/>
                    <a:lstStyle/>
                    <a:p>
                      <a:r>
                        <a:rPr kumimoji="1" lang="en-US" altLang="ja-JP" dirty="0"/>
                        <a:t>2008</a:t>
                      </a:r>
                      <a:endParaRPr kumimoji="1" lang="ja-JP" altLang="en-US"/>
                    </a:p>
                  </a:txBody>
                  <a:tcPr/>
                </a:tc>
                <a:tc>
                  <a:txBody>
                    <a:bodyPr/>
                    <a:lstStyle/>
                    <a:p>
                      <a:r>
                        <a:rPr kumimoji="1" lang="en-US" altLang="ja-JP" dirty="0"/>
                        <a:t>2009</a:t>
                      </a:r>
                      <a:endParaRPr kumimoji="1" lang="ja-JP" altLang="en-US"/>
                    </a:p>
                  </a:txBody>
                  <a:tcPr/>
                </a:tc>
                <a:tc>
                  <a:txBody>
                    <a:bodyPr/>
                    <a:lstStyle/>
                    <a:p>
                      <a:r>
                        <a:rPr kumimoji="1" lang="en-US" altLang="ja-JP" dirty="0"/>
                        <a:t>2010</a:t>
                      </a:r>
                      <a:endParaRPr kumimoji="1" lang="ja-JP" altLang="en-US"/>
                    </a:p>
                  </a:txBody>
                  <a:tcPr/>
                </a:tc>
                <a:tc>
                  <a:txBody>
                    <a:bodyPr/>
                    <a:lstStyle/>
                    <a:p>
                      <a:r>
                        <a:rPr kumimoji="1" lang="en-US" altLang="ja-JP" dirty="0"/>
                        <a:t>2011</a:t>
                      </a:r>
                      <a:endParaRPr kumimoji="1" lang="ja-JP" altLang="en-US"/>
                    </a:p>
                  </a:txBody>
                  <a:tcPr/>
                </a:tc>
                <a:tc>
                  <a:txBody>
                    <a:bodyPr/>
                    <a:lstStyle/>
                    <a:p>
                      <a:r>
                        <a:rPr kumimoji="1" lang="en-US" altLang="ja-JP" dirty="0"/>
                        <a:t>2012</a:t>
                      </a:r>
                      <a:endParaRPr kumimoji="1" lang="ja-JP" altLang="en-US"/>
                    </a:p>
                  </a:txBody>
                  <a:tcPr/>
                </a:tc>
                <a:tc>
                  <a:txBody>
                    <a:bodyPr/>
                    <a:lstStyle/>
                    <a:p>
                      <a:r>
                        <a:rPr kumimoji="1" lang="en-US" altLang="ja-JP" dirty="0"/>
                        <a:t>2013</a:t>
                      </a:r>
                      <a:endParaRPr kumimoji="1" lang="ja-JP" altLang="en-US"/>
                    </a:p>
                  </a:txBody>
                  <a:tcPr/>
                </a:tc>
                <a:tc>
                  <a:txBody>
                    <a:bodyPr/>
                    <a:lstStyle/>
                    <a:p>
                      <a:r>
                        <a:rPr kumimoji="1" lang="en-US" altLang="ja-JP" dirty="0"/>
                        <a:t>2014</a:t>
                      </a:r>
                      <a:endParaRPr kumimoji="1" lang="ja-JP" altLang="en-US"/>
                    </a:p>
                  </a:txBody>
                  <a:tcPr/>
                </a:tc>
                <a:tc>
                  <a:txBody>
                    <a:bodyPr/>
                    <a:lstStyle/>
                    <a:p>
                      <a:r>
                        <a:rPr kumimoji="1" lang="en-US" altLang="ja-JP" dirty="0"/>
                        <a:t>2015</a:t>
                      </a:r>
                      <a:endParaRPr kumimoji="1" lang="ja-JP" altLang="en-US"/>
                    </a:p>
                  </a:txBody>
                  <a:tcPr/>
                </a:tc>
                <a:extLst>
                  <a:ext uri="{0D108BD9-81ED-4DB2-BD59-A6C34878D82A}">
                    <a16:rowId xmlns:a16="http://schemas.microsoft.com/office/drawing/2014/main" val="2111940594"/>
                  </a:ext>
                </a:extLst>
              </a:tr>
              <a:tr h="370840">
                <a:tc>
                  <a:txBody>
                    <a:bodyPr/>
                    <a:lstStyle/>
                    <a:p>
                      <a:r>
                        <a:rPr kumimoji="1" lang="en-US" altLang="ja-JP" dirty="0"/>
                        <a:t>BPM</a:t>
                      </a:r>
                      <a:endParaRPr kumimoji="1" lang="ja-JP" altLang="en-US"/>
                    </a:p>
                  </a:txBody>
                  <a:tcPr/>
                </a:tc>
                <a:tc>
                  <a:txBody>
                    <a:bodyPr/>
                    <a:lstStyle/>
                    <a:p>
                      <a:r>
                        <a:rPr kumimoji="1" lang="en-US" altLang="ja-JP" dirty="0"/>
                        <a:t>107.8</a:t>
                      </a:r>
                      <a:endParaRPr kumimoji="1" lang="ja-JP" altLang="en-US"/>
                    </a:p>
                  </a:txBody>
                  <a:tcPr/>
                </a:tc>
                <a:tc>
                  <a:txBody>
                    <a:bodyPr/>
                    <a:lstStyle/>
                    <a:p>
                      <a:r>
                        <a:rPr kumimoji="1" lang="en-US" altLang="ja-JP" dirty="0"/>
                        <a:t>122.6</a:t>
                      </a:r>
                      <a:endParaRPr kumimoji="1" lang="ja-JP" altLang="en-US"/>
                    </a:p>
                  </a:txBody>
                  <a:tcPr/>
                </a:tc>
                <a:tc>
                  <a:txBody>
                    <a:bodyPr/>
                    <a:lstStyle/>
                    <a:p>
                      <a:r>
                        <a:rPr kumimoji="1" lang="en-US" altLang="ja-JP" dirty="0"/>
                        <a:t>135.4</a:t>
                      </a:r>
                      <a:endParaRPr kumimoji="1" lang="ja-JP" altLang="en-US"/>
                    </a:p>
                  </a:txBody>
                  <a:tcPr/>
                </a:tc>
                <a:tc>
                  <a:txBody>
                    <a:bodyPr/>
                    <a:lstStyle/>
                    <a:p>
                      <a:r>
                        <a:rPr kumimoji="1" lang="en-US" altLang="ja-JP" dirty="0"/>
                        <a:t>125.4</a:t>
                      </a:r>
                      <a:endParaRPr kumimoji="1" lang="ja-JP" altLang="en-US"/>
                    </a:p>
                  </a:txBody>
                  <a:tcPr/>
                </a:tc>
                <a:tc>
                  <a:txBody>
                    <a:bodyPr/>
                    <a:lstStyle/>
                    <a:p>
                      <a:r>
                        <a:rPr kumimoji="1" lang="en-US" altLang="ja-JP" dirty="0"/>
                        <a:t>146.4</a:t>
                      </a:r>
                      <a:endParaRPr kumimoji="1" lang="ja-JP" altLang="en-US"/>
                    </a:p>
                  </a:txBody>
                  <a:tcPr/>
                </a:tc>
                <a:tc>
                  <a:txBody>
                    <a:bodyPr/>
                    <a:lstStyle/>
                    <a:p>
                      <a:r>
                        <a:rPr kumimoji="1" lang="en-US" altLang="ja-JP" dirty="0"/>
                        <a:t>142</a:t>
                      </a:r>
                      <a:endParaRPr kumimoji="1" lang="ja-JP" altLang="en-US"/>
                    </a:p>
                  </a:txBody>
                  <a:tcPr/>
                </a:tc>
                <a:tc>
                  <a:txBody>
                    <a:bodyPr/>
                    <a:lstStyle/>
                    <a:p>
                      <a:r>
                        <a:rPr kumimoji="1" lang="en-US" altLang="ja-JP" dirty="0"/>
                        <a:t>126.4</a:t>
                      </a:r>
                      <a:endParaRPr kumimoji="1" lang="ja-JP" altLang="en-US"/>
                    </a:p>
                  </a:txBody>
                  <a:tcPr/>
                </a:tc>
                <a:tc>
                  <a:txBody>
                    <a:bodyPr/>
                    <a:lstStyle/>
                    <a:p>
                      <a:r>
                        <a:rPr kumimoji="1" lang="en-US" altLang="ja-JP" dirty="0"/>
                        <a:t>132.2</a:t>
                      </a:r>
                      <a:endParaRPr kumimoji="1" lang="ja-JP" altLang="en-US"/>
                    </a:p>
                  </a:txBody>
                  <a:tcPr/>
                </a:tc>
                <a:extLst>
                  <a:ext uri="{0D108BD9-81ED-4DB2-BD59-A6C34878D82A}">
                    <a16:rowId xmlns:a16="http://schemas.microsoft.com/office/drawing/2014/main" val="3531675638"/>
                  </a:ext>
                </a:extLst>
              </a:tr>
              <a:tr h="370840">
                <a:tc>
                  <a:txBody>
                    <a:bodyPr/>
                    <a:lstStyle/>
                    <a:p>
                      <a:r>
                        <a:rPr kumimoji="1" lang="ja-JP" altLang="en-US"/>
                        <a:t>ゼロクロス率</a:t>
                      </a:r>
                    </a:p>
                  </a:txBody>
                  <a:tcPr/>
                </a:tc>
                <a:tc>
                  <a:txBody>
                    <a:bodyPr/>
                    <a:lstStyle/>
                    <a:p>
                      <a:r>
                        <a:rPr kumimoji="1" lang="en-US" altLang="ja-JP" dirty="0"/>
                        <a:t>0.1</a:t>
                      </a:r>
                      <a:endParaRPr kumimoji="1" lang="ja-JP" altLang="en-US"/>
                    </a:p>
                  </a:txBody>
                  <a:tcPr/>
                </a:tc>
                <a:tc>
                  <a:txBody>
                    <a:bodyPr/>
                    <a:lstStyle/>
                    <a:p>
                      <a:r>
                        <a:rPr kumimoji="1" lang="en-US" altLang="ja-JP" dirty="0"/>
                        <a:t>0.12</a:t>
                      </a:r>
                      <a:endParaRPr kumimoji="1" lang="ja-JP" altLang="en-US"/>
                    </a:p>
                  </a:txBody>
                  <a:tcPr/>
                </a:tc>
                <a:tc>
                  <a:txBody>
                    <a:bodyPr/>
                    <a:lstStyle/>
                    <a:p>
                      <a:r>
                        <a:rPr kumimoji="1" lang="en-US" altLang="ja-JP" dirty="0"/>
                        <a:t>0.12</a:t>
                      </a:r>
                      <a:endParaRPr kumimoji="1" lang="ja-JP" altLang="en-US"/>
                    </a:p>
                  </a:txBody>
                  <a:tcPr/>
                </a:tc>
                <a:tc>
                  <a:txBody>
                    <a:bodyPr/>
                    <a:lstStyle/>
                    <a:p>
                      <a:r>
                        <a:rPr kumimoji="1" lang="en-US" altLang="ja-JP" dirty="0"/>
                        <a:t>0.14</a:t>
                      </a:r>
                      <a:endParaRPr kumimoji="1" lang="ja-JP" altLang="en-US"/>
                    </a:p>
                  </a:txBody>
                  <a:tcPr/>
                </a:tc>
                <a:tc>
                  <a:txBody>
                    <a:bodyPr/>
                    <a:lstStyle/>
                    <a:p>
                      <a:r>
                        <a:rPr kumimoji="1" lang="en-US" altLang="ja-JP" dirty="0"/>
                        <a:t>0.16</a:t>
                      </a:r>
                      <a:endParaRPr kumimoji="1" lang="ja-JP" altLang="en-US"/>
                    </a:p>
                  </a:txBody>
                  <a:tcPr/>
                </a:tc>
                <a:tc>
                  <a:txBody>
                    <a:bodyPr/>
                    <a:lstStyle/>
                    <a:p>
                      <a:r>
                        <a:rPr kumimoji="1" lang="en-US" altLang="ja-JP" dirty="0"/>
                        <a:t>0.12</a:t>
                      </a:r>
                      <a:endParaRPr kumimoji="1" lang="ja-JP" altLang="en-US"/>
                    </a:p>
                  </a:txBody>
                  <a:tcPr/>
                </a:tc>
                <a:tc>
                  <a:txBody>
                    <a:bodyPr/>
                    <a:lstStyle/>
                    <a:p>
                      <a:r>
                        <a:rPr kumimoji="1" lang="en-US" altLang="ja-JP" dirty="0"/>
                        <a:t>0.12</a:t>
                      </a:r>
                      <a:endParaRPr kumimoji="1" lang="ja-JP" altLang="en-US"/>
                    </a:p>
                  </a:txBody>
                  <a:tcPr/>
                </a:tc>
                <a:tc>
                  <a:txBody>
                    <a:bodyPr/>
                    <a:lstStyle/>
                    <a:p>
                      <a:r>
                        <a:rPr kumimoji="1" lang="en-US" altLang="ja-JP" dirty="0"/>
                        <a:t>0.12</a:t>
                      </a:r>
                      <a:endParaRPr kumimoji="1" lang="ja-JP" altLang="en-US"/>
                    </a:p>
                  </a:txBody>
                  <a:tcPr/>
                </a:tc>
                <a:extLst>
                  <a:ext uri="{0D108BD9-81ED-4DB2-BD59-A6C34878D82A}">
                    <a16:rowId xmlns:a16="http://schemas.microsoft.com/office/drawing/2014/main" val="1437273431"/>
                  </a:ext>
                </a:extLst>
              </a:tr>
              <a:tr h="370840">
                <a:tc>
                  <a:txBody>
                    <a:bodyPr/>
                    <a:lstStyle/>
                    <a:p>
                      <a:r>
                        <a:rPr kumimoji="1" lang="ja-JP" altLang="en-US"/>
                        <a:t>スペクトル重心</a:t>
                      </a:r>
                    </a:p>
                  </a:txBody>
                  <a:tcPr/>
                </a:tc>
                <a:tc>
                  <a:txBody>
                    <a:bodyPr/>
                    <a:lstStyle/>
                    <a:p>
                      <a:r>
                        <a:rPr kumimoji="1" lang="en-US" altLang="ja-JP" dirty="0"/>
                        <a:t>2392</a:t>
                      </a:r>
                      <a:endParaRPr kumimoji="1" lang="ja-JP" altLang="en-US"/>
                    </a:p>
                  </a:txBody>
                  <a:tcPr/>
                </a:tc>
                <a:tc>
                  <a:txBody>
                    <a:bodyPr/>
                    <a:lstStyle/>
                    <a:p>
                      <a:r>
                        <a:rPr kumimoji="1" lang="en-US" altLang="ja-JP" dirty="0"/>
                        <a:t>2582</a:t>
                      </a:r>
                      <a:endParaRPr kumimoji="1" lang="ja-JP" altLang="en-US"/>
                    </a:p>
                  </a:txBody>
                  <a:tcPr/>
                </a:tc>
                <a:tc>
                  <a:txBody>
                    <a:bodyPr/>
                    <a:lstStyle/>
                    <a:p>
                      <a:r>
                        <a:rPr kumimoji="1" lang="en-US" altLang="ja-JP" dirty="0"/>
                        <a:t>2476</a:t>
                      </a:r>
                      <a:endParaRPr kumimoji="1" lang="ja-JP" altLang="en-US"/>
                    </a:p>
                  </a:txBody>
                  <a:tcPr/>
                </a:tc>
                <a:tc>
                  <a:txBody>
                    <a:bodyPr/>
                    <a:lstStyle/>
                    <a:p>
                      <a:r>
                        <a:rPr kumimoji="1" lang="en-US" altLang="ja-JP" dirty="0"/>
                        <a:t>2844</a:t>
                      </a:r>
                      <a:endParaRPr kumimoji="1" lang="ja-JP" altLang="en-US"/>
                    </a:p>
                  </a:txBody>
                  <a:tcPr/>
                </a:tc>
                <a:tc>
                  <a:txBody>
                    <a:bodyPr/>
                    <a:lstStyle/>
                    <a:p>
                      <a:r>
                        <a:rPr kumimoji="1" lang="en-US" altLang="ja-JP" dirty="0"/>
                        <a:t>2863</a:t>
                      </a:r>
                      <a:endParaRPr kumimoji="1" lang="ja-JP" altLang="en-US"/>
                    </a:p>
                  </a:txBody>
                  <a:tcPr/>
                </a:tc>
                <a:tc>
                  <a:txBody>
                    <a:bodyPr/>
                    <a:lstStyle/>
                    <a:p>
                      <a:r>
                        <a:rPr kumimoji="1" lang="en-US" altLang="ja-JP" dirty="0"/>
                        <a:t>2415</a:t>
                      </a:r>
                      <a:endParaRPr kumimoji="1" lang="ja-JP" altLang="en-US"/>
                    </a:p>
                  </a:txBody>
                  <a:tcPr/>
                </a:tc>
                <a:tc>
                  <a:txBody>
                    <a:bodyPr/>
                    <a:lstStyle/>
                    <a:p>
                      <a:r>
                        <a:rPr kumimoji="1" lang="en-US" altLang="ja-JP" dirty="0"/>
                        <a:t>2452</a:t>
                      </a:r>
                      <a:endParaRPr kumimoji="1" lang="ja-JP" altLang="en-US"/>
                    </a:p>
                  </a:txBody>
                  <a:tcPr/>
                </a:tc>
                <a:tc>
                  <a:txBody>
                    <a:bodyPr/>
                    <a:lstStyle/>
                    <a:p>
                      <a:r>
                        <a:rPr kumimoji="1" lang="en-US" altLang="ja-JP" dirty="0"/>
                        <a:t>2454</a:t>
                      </a:r>
                      <a:endParaRPr kumimoji="1" lang="ja-JP" altLang="en-US"/>
                    </a:p>
                  </a:txBody>
                  <a:tcPr/>
                </a:tc>
                <a:extLst>
                  <a:ext uri="{0D108BD9-81ED-4DB2-BD59-A6C34878D82A}">
                    <a16:rowId xmlns:a16="http://schemas.microsoft.com/office/drawing/2014/main" val="388904087"/>
                  </a:ext>
                </a:extLst>
              </a:tr>
              <a:tr h="370840">
                <a:tc>
                  <a:txBody>
                    <a:bodyPr/>
                    <a:lstStyle/>
                    <a:p>
                      <a:r>
                        <a:rPr kumimoji="1" lang="ja-JP" altLang="en-US"/>
                        <a:t>長さ</a:t>
                      </a:r>
                      <a:r>
                        <a:rPr kumimoji="1" lang="en-US" altLang="ja-JP" dirty="0"/>
                        <a:t>(</a:t>
                      </a:r>
                      <a:r>
                        <a:rPr kumimoji="1" lang="ja-JP" altLang="en-US"/>
                        <a:t>分</a:t>
                      </a:r>
                      <a:r>
                        <a:rPr kumimoji="1" lang="en-US" altLang="ja-JP" dirty="0"/>
                        <a:t>)</a:t>
                      </a:r>
                      <a:endParaRPr kumimoji="1" lang="ja-JP" altLang="en-US"/>
                    </a:p>
                  </a:txBody>
                  <a:tcPr/>
                </a:tc>
                <a:tc>
                  <a:txBody>
                    <a:bodyPr/>
                    <a:lstStyle/>
                    <a:p>
                      <a:r>
                        <a:rPr kumimoji="1" lang="en-US" altLang="ja-JP" dirty="0"/>
                        <a:t>4.4</a:t>
                      </a:r>
                      <a:endParaRPr kumimoji="1" lang="ja-JP" altLang="en-US"/>
                    </a:p>
                  </a:txBody>
                  <a:tcPr/>
                </a:tc>
                <a:tc>
                  <a:txBody>
                    <a:bodyPr/>
                    <a:lstStyle/>
                    <a:p>
                      <a:r>
                        <a:rPr kumimoji="1" lang="en-US" altLang="ja-JP" dirty="0"/>
                        <a:t>4.2</a:t>
                      </a:r>
                      <a:endParaRPr kumimoji="1" lang="ja-JP" altLang="en-US"/>
                    </a:p>
                  </a:txBody>
                  <a:tcPr/>
                </a:tc>
                <a:tc>
                  <a:txBody>
                    <a:bodyPr/>
                    <a:lstStyle/>
                    <a:p>
                      <a:r>
                        <a:rPr kumimoji="1" lang="en-US" altLang="ja-JP" dirty="0"/>
                        <a:t>4.4</a:t>
                      </a:r>
                      <a:endParaRPr kumimoji="1" lang="ja-JP" altLang="en-US"/>
                    </a:p>
                  </a:txBody>
                  <a:tcPr/>
                </a:tc>
                <a:tc>
                  <a:txBody>
                    <a:bodyPr/>
                    <a:lstStyle/>
                    <a:p>
                      <a:r>
                        <a:rPr kumimoji="1" lang="en-US" altLang="ja-JP" dirty="0"/>
                        <a:t>4.4</a:t>
                      </a:r>
                      <a:endParaRPr kumimoji="1" lang="ja-JP" altLang="en-US"/>
                    </a:p>
                  </a:txBody>
                  <a:tcPr/>
                </a:tc>
                <a:tc>
                  <a:txBody>
                    <a:bodyPr/>
                    <a:lstStyle/>
                    <a:p>
                      <a:r>
                        <a:rPr kumimoji="1" lang="en-US" altLang="ja-JP" dirty="0"/>
                        <a:t>4.4</a:t>
                      </a:r>
                      <a:endParaRPr kumimoji="1" lang="ja-JP" altLang="en-US"/>
                    </a:p>
                  </a:txBody>
                  <a:tcPr/>
                </a:tc>
                <a:tc>
                  <a:txBody>
                    <a:bodyPr/>
                    <a:lstStyle/>
                    <a:p>
                      <a:r>
                        <a:rPr kumimoji="1" lang="en-US" altLang="ja-JP" dirty="0"/>
                        <a:t>4.4</a:t>
                      </a:r>
                      <a:endParaRPr kumimoji="1" lang="ja-JP" altLang="en-US"/>
                    </a:p>
                  </a:txBody>
                  <a:tcPr/>
                </a:tc>
                <a:tc>
                  <a:txBody>
                    <a:bodyPr/>
                    <a:lstStyle/>
                    <a:p>
                      <a:r>
                        <a:rPr kumimoji="1" lang="en-US" altLang="ja-JP" dirty="0"/>
                        <a:t>4.8</a:t>
                      </a:r>
                      <a:endParaRPr kumimoji="1" lang="ja-JP" altLang="en-US"/>
                    </a:p>
                  </a:txBody>
                  <a:tcPr/>
                </a:tc>
                <a:tc>
                  <a:txBody>
                    <a:bodyPr/>
                    <a:lstStyle/>
                    <a:p>
                      <a:r>
                        <a:rPr kumimoji="1" lang="en-US" altLang="ja-JP" dirty="0"/>
                        <a:t>4.6</a:t>
                      </a:r>
                      <a:endParaRPr kumimoji="1" lang="ja-JP" altLang="en-US"/>
                    </a:p>
                  </a:txBody>
                  <a:tcPr/>
                </a:tc>
                <a:extLst>
                  <a:ext uri="{0D108BD9-81ED-4DB2-BD59-A6C34878D82A}">
                    <a16:rowId xmlns:a16="http://schemas.microsoft.com/office/drawing/2014/main" val="18699974"/>
                  </a:ext>
                </a:extLst>
              </a:tr>
            </a:tbl>
          </a:graphicData>
        </a:graphic>
      </p:graphicFrame>
      <p:graphicFrame>
        <p:nvGraphicFramePr>
          <p:cNvPr id="4" name="表 3">
            <a:extLst>
              <a:ext uri="{FF2B5EF4-FFF2-40B4-BE49-F238E27FC236}">
                <a16:creationId xmlns:a16="http://schemas.microsoft.com/office/drawing/2014/main" id="{FE006E6E-30F5-5910-2A7E-4CA134071294}"/>
              </a:ext>
            </a:extLst>
          </p:cNvPr>
          <p:cNvGraphicFramePr>
            <a:graphicFrameLocks noGrp="1"/>
          </p:cNvGraphicFramePr>
          <p:nvPr>
            <p:extLst>
              <p:ext uri="{D42A27DB-BD31-4B8C-83A1-F6EECF244321}">
                <p14:modId xmlns:p14="http://schemas.microsoft.com/office/powerpoint/2010/main" val="758407581"/>
              </p:ext>
            </p:extLst>
          </p:nvPr>
        </p:nvGraphicFramePr>
        <p:xfrm>
          <a:off x="1126538" y="2906169"/>
          <a:ext cx="10152000" cy="2255774"/>
        </p:xfrm>
        <a:graphic>
          <a:graphicData uri="http://schemas.openxmlformats.org/drawingml/2006/table">
            <a:tbl>
              <a:tblPr firstRow="1" bandRow="1">
                <a:tableStyleId>{5C22544A-7EE6-4342-B048-85BDC9FD1C3A}</a:tableStyleId>
              </a:tblPr>
              <a:tblGrid>
                <a:gridCol w="1788112">
                  <a:extLst>
                    <a:ext uri="{9D8B030D-6E8A-4147-A177-3AD203B41FA5}">
                      <a16:colId xmlns:a16="http://schemas.microsoft.com/office/drawing/2014/main" val="1188251860"/>
                    </a:ext>
                  </a:extLst>
                </a:gridCol>
                <a:gridCol w="1055888">
                  <a:extLst>
                    <a:ext uri="{9D8B030D-6E8A-4147-A177-3AD203B41FA5}">
                      <a16:colId xmlns:a16="http://schemas.microsoft.com/office/drawing/2014/main" val="226660560"/>
                    </a:ext>
                  </a:extLst>
                </a:gridCol>
                <a:gridCol w="1044000">
                  <a:extLst>
                    <a:ext uri="{9D8B030D-6E8A-4147-A177-3AD203B41FA5}">
                      <a16:colId xmlns:a16="http://schemas.microsoft.com/office/drawing/2014/main" val="1710021212"/>
                    </a:ext>
                  </a:extLst>
                </a:gridCol>
                <a:gridCol w="1044000">
                  <a:extLst>
                    <a:ext uri="{9D8B030D-6E8A-4147-A177-3AD203B41FA5}">
                      <a16:colId xmlns:a16="http://schemas.microsoft.com/office/drawing/2014/main" val="1346713634"/>
                    </a:ext>
                  </a:extLst>
                </a:gridCol>
                <a:gridCol w="1044000">
                  <a:extLst>
                    <a:ext uri="{9D8B030D-6E8A-4147-A177-3AD203B41FA5}">
                      <a16:colId xmlns:a16="http://schemas.microsoft.com/office/drawing/2014/main" val="2653824295"/>
                    </a:ext>
                  </a:extLst>
                </a:gridCol>
                <a:gridCol w="1044000">
                  <a:extLst>
                    <a:ext uri="{9D8B030D-6E8A-4147-A177-3AD203B41FA5}">
                      <a16:colId xmlns:a16="http://schemas.microsoft.com/office/drawing/2014/main" val="1047377392"/>
                    </a:ext>
                  </a:extLst>
                </a:gridCol>
                <a:gridCol w="1044000">
                  <a:extLst>
                    <a:ext uri="{9D8B030D-6E8A-4147-A177-3AD203B41FA5}">
                      <a16:colId xmlns:a16="http://schemas.microsoft.com/office/drawing/2014/main" val="4209200498"/>
                    </a:ext>
                  </a:extLst>
                </a:gridCol>
                <a:gridCol w="1044000">
                  <a:extLst>
                    <a:ext uri="{9D8B030D-6E8A-4147-A177-3AD203B41FA5}">
                      <a16:colId xmlns:a16="http://schemas.microsoft.com/office/drawing/2014/main" val="3463978253"/>
                    </a:ext>
                  </a:extLst>
                </a:gridCol>
                <a:gridCol w="1044000">
                  <a:extLst>
                    <a:ext uri="{9D8B030D-6E8A-4147-A177-3AD203B41FA5}">
                      <a16:colId xmlns:a16="http://schemas.microsoft.com/office/drawing/2014/main" val="2397654294"/>
                    </a:ext>
                  </a:extLst>
                </a:gridCol>
              </a:tblGrid>
              <a:tr h="401574">
                <a:tc>
                  <a:txBody>
                    <a:bodyPr/>
                    <a:lstStyle/>
                    <a:p>
                      <a:r>
                        <a:rPr kumimoji="1" lang="ja-JP" altLang="en-US"/>
                        <a:t>ビルボード</a:t>
                      </a:r>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3269902356"/>
                  </a:ext>
                </a:extLst>
              </a:tr>
              <a:tr h="370840">
                <a:tc>
                  <a:txBody>
                    <a:bodyPr/>
                    <a:lstStyle/>
                    <a:p>
                      <a:r>
                        <a:rPr kumimoji="1" lang="ja-JP" altLang="en-US"/>
                        <a:t>年代</a:t>
                      </a:r>
                    </a:p>
                  </a:txBody>
                  <a:tcPr/>
                </a:tc>
                <a:tc>
                  <a:txBody>
                    <a:bodyPr/>
                    <a:lstStyle/>
                    <a:p>
                      <a:r>
                        <a:rPr kumimoji="1" lang="en-US" altLang="ja-JP" dirty="0"/>
                        <a:t>2016</a:t>
                      </a:r>
                      <a:endParaRPr kumimoji="1" lang="ja-JP" altLang="en-US"/>
                    </a:p>
                  </a:txBody>
                  <a:tcPr/>
                </a:tc>
                <a:tc>
                  <a:txBody>
                    <a:bodyPr/>
                    <a:lstStyle/>
                    <a:p>
                      <a:r>
                        <a:rPr kumimoji="1" lang="en-US" altLang="ja-JP" dirty="0"/>
                        <a:t>2017</a:t>
                      </a:r>
                      <a:endParaRPr kumimoji="1" lang="ja-JP" altLang="en-US"/>
                    </a:p>
                  </a:txBody>
                  <a:tcPr/>
                </a:tc>
                <a:tc>
                  <a:txBody>
                    <a:bodyPr/>
                    <a:lstStyle/>
                    <a:p>
                      <a:r>
                        <a:rPr kumimoji="1" lang="en-US" altLang="ja-JP" dirty="0"/>
                        <a:t>2018</a:t>
                      </a:r>
                      <a:endParaRPr kumimoji="1" lang="ja-JP" altLang="en-US"/>
                    </a:p>
                  </a:txBody>
                  <a:tcPr/>
                </a:tc>
                <a:tc>
                  <a:txBody>
                    <a:bodyPr/>
                    <a:lstStyle/>
                    <a:p>
                      <a:r>
                        <a:rPr kumimoji="1" lang="en-US" altLang="ja-JP" dirty="0"/>
                        <a:t>2019</a:t>
                      </a:r>
                      <a:endParaRPr kumimoji="1" lang="ja-JP" altLang="en-US"/>
                    </a:p>
                  </a:txBody>
                  <a:tcPr/>
                </a:tc>
                <a:tc>
                  <a:txBody>
                    <a:bodyPr/>
                    <a:lstStyle/>
                    <a:p>
                      <a:r>
                        <a:rPr kumimoji="1" lang="en-US" altLang="ja-JP" dirty="0"/>
                        <a:t>2020</a:t>
                      </a:r>
                      <a:endParaRPr kumimoji="1" lang="ja-JP" altLang="en-US"/>
                    </a:p>
                  </a:txBody>
                  <a:tcPr/>
                </a:tc>
                <a:tc>
                  <a:txBody>
                    <a:bodyPr/>
                    <a:lstStyle/>
                    <a:p>
                      <a:r>
                        <a:rPr kumimoji="1" lang="en-US" altLang="ja-JP" dirty="0"/>
                        <a:t>2021</a:t>
                      </a:r>
                      <a:endParaRPr kumimoji="1" lang="ja-JP" altLang="en-US"/>
                    </a:p>
                  </a:txBody>
                  <a:tcPr/>
                </a:tc>
                <a:tc>
                  <a:txBody>
                    <a:bodyPr/>
                    <a:lstStyle/>
                    <a:p>
                      <a:r>
                        <a:rPr kumimoji="1" lang="en-US" altLang="ja-JP" dirty="0"/>
                        <a:t>2022</a:t>
                      </a:r>
                      <a:endParaRPr kumimoji="1" lang="ja-JP" altLang="en-US"/>
                    </a:p>
                  </a:txBody>
                  <a:tcPr/>
                </a:tc>
                <a:tc>
                  <a:txBody>
                    <a:bodyPr/>
                    <a:lstStyle/>
                    <a:p>
                      <a:r>
                        <a:rPr kumimoji="1" lang="en-US" altLang="ja-JP" dirty="0"/>
                        <a:t>2023</a:t>
                      </a:r>
                      <a:endParaRPr kumimoji="1" lang="ja-JP" altLang="en-US"/>
                    </a:p>
                  </a:txBody>
                  <a:tcPr/>
                </a:tc>
                <a:extLst>
                  <a:ext uri="{0D108BD9-81ED-4DB2-BD59-A6C34878D82A}">
                    <a16:rowId xmlns:a16="http://schemas.microsoft.com/office/drawing/2014/main" val="2111940594"/>
                  </a:ext>
                </a:extLst>
              </a:tr>
              <a:tr h="370840">
                <a:tc>
                  <a:txBody>
                    <a:bodyPr/>
                    <a:lstStyle/>
                    <a:p>
                      <a:r>
                        <a:rPr kumimoji="1" lang="en-US" altLang="ja-JP" dirty="0"/>
                        <a:t>BPM</a:t>
                      </a:r>
                      <a:endParaRPr kumimoji="1" lang="ja-JP" altLang="en-US"/>
                    </a:p>
                  </a:txBody>
                  <a:tcPr/>
                </a:tc>
                <a:tc>
                  <a:txBody>
                    <a:bodyPr/>
                    <a:lstStyle/>
                    <a:p>
                      <a:r>
                        <a:rPr kumimoji="1" lang="en-US" altLang="ja-JP" dirty="0"/>
                        <a:t>141.5</a:t>
                      </a:r>
                      <a:endParaRPr kumimoji="1" lang="ja-JP" altLang="en-US"/>
                    </a:p>
                  </a:txBody>
                  <a:tcPr/>
                </a:tc>
                <a:tc>
                  <a:txBody>
                    <a:bodyPr/>
                    <a:lstStyle/>
                    <a:p>
                      <a:r>
                        <a:rPr kumimoji="1" lang="en-US" altLang="ja-JP" dirty="0"/>
                        <a:t>126.2</a:t>
                      </a:r>
                      <a:endParaRPr kumimoji="1" lang="ja-JP" altLang="en-US"/>
                    </a:p>
                  </a:txBody>
                  <a:tcPr/>
                </a:tc>
                <a:tc>
                  <a:txBody>
                    <a:bodyPr/>
                    <a:lstStyle/>
                    <a:p>
                      <a:r>
                        <a:rPr kumimoji="1" lang="en-US" altLang="ja-JP" dirty="0"/>
                        <a:t>128.6</a:t>
                      </a:r>
                      <a:endParaRPr kumimoji="1" lang="ja-JP" altLang="en-US"/>
                    </a:p>
                  </a:txBody>
                  <a:tcPr/>
                </a:tc>
                <a:tc>
                  <a:txBody>
                    <a:bodyPr/>
                    <a:lstStyle/>
                    <a:p>
                      <a:r>
                        <a:rPr kumimoji="1" lang="en-US" altLang="ja-JP" dirty="0"/>
                        <a:t>93.4</a:t>
                      </a:r>
                      <a:endParaRPr kumimoji="1" lang="ja-JP" altLang="en-US"/>
                    </a:p>
                  </a:txBody>
                  <a:tcPr/>
                </a:tc>
                <a:tc>
                  <a:txBody>
                    <a:bodyPr/>
                    <a:lstStyle/>
                    <a:p>
                      <a:r>
                        <a:rPr kumimoji="1" lang="en-US" altLang="ja-JP" dirty="0"/>
                        <a:t>107</a:t>
                      </a:r>
                      <a:endParaRPr kumimoji="1" lang="ja-JP" altLang="en-US"/>
                    </a:p>
                  </a:txBody>
                  <a:tcPr/>
                </a:tc>
                <a:tc>
                  <a:txBody>
                    <a:bodyPr/>
                    <a:lstStyle/>
                    <a:p>
                      <a:r>
                        <a:rPr kumimoji="1" lang="en-US" altLang="ja-JP" dirty="0"/>
                        <a:t>127.4</a:t>
                      </a:r>
                      <a:endParaRPr kumimoji="1" lang="ja-JP" altLang="en-US"/>
                    </a:p>
                  </a:txBody>
                  <a:tcPr/>
                </a:tc>
                <a:tc>
                  <a:txBody>
                    <a:bodyPr/>
                    <a:lstStyle/>
                    <a:p>
                      <a:r>
                        <a:rPr kumimoji="1" lang="en-US" altLang="ja-JP" dirty="0"/>
                        <a:t>125.4</a:t>
                      </a:r>
                      <a:endParaRPr kumimoji="1" lang="ja-JP" altLang="en-US"/>
                    </a:p>
                  </a:txBody>
                  <a:tcPr/>
                </a:tc>
                <a:tc>
                  <a:txBody>
                    <a:bodyPr/>
                    <a:lstStyle/>
                    <a:p>
                      <a:r>
                        <a:rPr kumimoji="1" lang="en-US" altLang="ja-JP" dirty="0"/>
                        <a:t>139.4</a:t>
                      </a:r>
                      <a:endParaRPr kumimoji="1" lang="ja-JP" altLang="en-US"/>
                    </a:p>
                  </a:txBody>
                  <a:tcPr/>
                </a:tc>
                <a:extLst>
                  <a:ext uri="{0D108BD9-81ED-4DB2-BD59-A6C34878D82A}">
                    <a16:rowId xmlns:a16="http://schemas.microsoft.com/office/drawing/2014/main" val="3531675638"/>
                  </a:ext>
                </a:extLst>
              </a:tr>
              <a:tr h="370840">
                <a:tc>
                  <a:txBody>
                    <a:bodyPr/>
                    <a:lstStyle/>
                    <a:p>
                      <a:r>
                        <a:rPr kumimoji="1" lang="ja-JP" altLang="en-US"/>
                        <a:t>ゼロクロス率</a:t>
                      </a:r>
                    </a:p>
                  </a:txBody>
                  <a:tcPr/>
                </a:tc>
                <a:tc>
                  <a:txBody>
                    <a:bodyPr/>
                    <a:lstStyle/>
                    <a:p>
                      <a:r>
                        <a:rPr kumimoji="1" lang="en-US" altLang="ja-JP" dirty="0"/>
                        <a:t>0.13</a:t>
                      </a:r>
                      <a:endParaRPr kumimoji="1" lang="ja-JP" altLang="en-US"/>
                    </a:p>
                  </a:txBody>
                  <a:tcPr/>
                </a:tc>
                <a:tc>
                  <a:txBody>
                    <a:bodyPr/>
                    <a:lstStyle/>
                    <a:p>
                      <a:r>
                        <a:rPr kumimoji="1" lang="en-US" altLang="ja-JP" dirty="0"/>
                        <a:t>0.11</a:t>
                      </a:r>
                      <a:endParaRPr kumimoji="1" lang="ja-JP" altLang="en-US"/>
                    </a:p>
                  </a:txBody>
                  <a:tcPr/>
                </a:tc>
                <a:tc>
                  <a:txBody>
                    <a:bodyPr/>
                    <a:lstStyle/>
                    <a:p>
                      <a:r>
                        <a:rPr kumimoji="1" lang="en-US" altLang="ja-JP" dirty="0"/>
                        <a:t>0.12</a:t>
                      </a:r>
                      <a:endParaRPr kumimoji="1" lang="ja-JP" altLang="en-US"/>
                    </a:p>
                  </a:txBody>
                  <a:tcPr/>
                </a:tc>
                <a:tc>
                  <a:txBody>
                    <a:bodyPr/>
                    <a:lstStyle/>
                    <a:p>
                      <a:r>
                        <a:rPr kumimoji="1" lang="en-US" altLang="ja-JP" dirty="0"/>
                        <a:t>0.09</a:t>
                      </a:r>
                      <a:endParaRPr kumimoji="1" lang="ja-JP" altLang="en-US"/>
                    </a:p>
                  </a:txBody>
                  <a:tcPr/>
                </a:tc>
                <a:tc>
                  <a:txBody>
                    <a:bodyPr/>
                    <a:lstStyle/>
                    <a:p>
                      <a:r>
                        <a:rPr kumimoji="1" lang="en-US" altLang="ja-JP" dirty="0"/>
                        <a:t>0.1</a:t>
                      </a:r>
                      <a:endParaRPr kumimoji="1" lang="ja-JP" altLang="en-US"/>
                    </a:p>
                  </a:txBody>
                  <a:tcPr/>
                </a:tc>
                <a:tc>
                  <a:txBody>
                    <a:bodyPr/>
                    <a:lstStyle/>
                    <a:p>
                      <a:r>
                        <a:rPr kumimoji="1" lang="en-US" altLang="ja-JP" dirty="0"/>
                        <a:t>0.1</a:t>
                      </a:r>
                      <a:endParaRPr kumimoji="1" lang="ja-JP" altLang="en-US"/>
                    </a:p>
                  </a:txBody>
                  <a:tcPr/>
                </a:tc>
                <a:tc>
                  <a:txBody>
                    <a:bodyPr/>
                    <a:lstStyle/>
                    <a:p>
                      <a:r>
                        <a:rPr kumimoji="1" lang="en-US" altLang="ja-JP" dirty="0"/>
                        <a:t>0.09</a:t>
                      </a:r>
                      <a:endParaRPr kumimoji="1" lang="ja-JP" altLang="en-US"/>
                    </a:p>
                  </a:txBody>
                  <a:tcPr/>
                </a:tc>
                <a:tc>
                  <a:txBody>
                    <a:bodyPr/>
                    <a:lstStyle/>
                    <a:p>
                      <a:r>
                        <a:rPr kumimoji="1" lang="en-US" altLang="ja-JP" dirty="0"/>
                        <a:t>0.11</a:t>
                      </a:r>
                      <a:endParaRPr kumimoji="1" lang="ja-JP" altLang="en-US"/>
                    </a:p>
                  </a:txBody>
                  <a:tcPr/>
                </a:tc>
                <a:extLst>
                  <a:ext uri="{0D108BD9-81ED-4DB2-BD59-A6C34878D82A}">
                    <a16:rowId xmlns:a16="http://schemas.microsoft.com/office/drawing/2014/main" val="1437273431"/>
                  </a:ext>
                </a:extLst>
              </a:tr>
              <a:tr h="370840">
                <a:tc>
                  <a:txBody>
                    <a:bodyPr/>
                    <a:lstStyle/>
                    <a:p>
                      <a:r>
                        <a:rPr kumimoji="1" lang="ja-JP" altLang="en-US"/>
                        <a:t>スペクトル重心</a:t>
                      </a:r>
                    </a:p>
                  </a:txBody>
                  <a:tcPr/>
                </a:tc>
                <a:tc>
                  <a:txBody>
                    <a:bodyPr/>
                    <a:lstStyle/>
                    <a:p>
                      <a:r>
                        <a:rPr kumimoji="1" lang="en-US" altLang="ja-JP" dirty="0"/>
                        <a:t>2600</a:t>
                      </a:r>
                      <a:endParaRPr kumimoji="1" lang="ja-JP" altLang="en-US"/>
                    </a:p>
                  </a:txBody>
                  <a:tcPr/>
                </a:tc>
                <a:tc>
                  <a:txBody>
                    <a:bodyPr/>
                    <a:lstStyle/>
                    <a:p>
                      <a:r>
                        <a:rPr kumimoji="1" lang="en-US" altLang="ja-JP" dirty="0"/>
                        <a:t>2484</a:t>
                      </a:r>
                      <a:endParaRPr kumimoji="1" lang="ja-JP" altLang="en-US"/>
                    </a:p>
                  </a:txBody>
                  <a:tcPr/>
                </a:tc>
                <a:tc>
                  <a:txBody>
                    <a:bodyPr/>
                    <a:lstStyle/>
                    <a:p>
                      <a:r>
                        <a:rPr kumimoji="1" lang="en-US" altLang="ja-JP" dirty="0"/>
                        <a:t>2549</a:t>
                      </a:r>
                      <a:endParaRPr kumimoji="1" lang="ja-JP" altLang="en-US"/>
                    </a:p>
                  </a:txBody>
                  <a:tcPr/>
                </a:tc>
                <a:tc>
                  <a:txBody>
                    <a:bodyPr/>
                    <a:lstStyle/>
                    <a:p>
                      <a:r>
                        <a:rPr kumimoji="1" lang="en-US" altLang="ja-JP" dirty="0"/>
                        <a:t>2153</a:t>
                      </a:r>
                      <a:endParaRPr kumimoji="1" lang="ja-JP" altLang="en-US"/>
                    </a:p>
                  </a:txBody>
                  <a:tcPr/>
                </a:tc>
                <a:tc>
                  <a:txBody>
                    <a:bodyPr/>
                    <a:lstStyle/>
                    <a:p>
                      <a:r>
                        <a:rPr kumimoji="1" lang="en-US" altLang="ja-JP" dirty="0"/>
                        <a:t>2337</a:t>
                      </a:r>
                      <a:endParaRPr kumimoji="1" lang="ja-JP" altLang="en-US"/>
                    </a:p>
                  </a:txBody>
                  <a:tcPr/>
                </a:tc>
                <a:tc>
                  <a:txBody>
                    <a:bodyPr/>
                    <a:lstStyle/>
                    <a:p>
                      <a:r>
                        <a:rPr kumimoji="1" lang="en-US" altLang="ja-JP" dirty="0"/>
                        <a:t>2268</a:t>
                      </a:r>
                      <a:endParaRPr kumimoji="1" lang="ja-JP" altLang="en-US"/>
                    </a:p>
                  </a:txBody>
                  <a:tcPr/>
                </a:tc>
                <a:tc>
                  <a:txBody>
                    <a:bodyPr/>
                    <a:lstStyle/>
                    <a:p>
                      <a:r>
                        <a:rPr kumimoji="1" lang="en-US" altLang="ja-JP" dirty="0"/>
                        <a:t>2208</a:t>
                      </a:r>
                      <a:endParaRPr kumimoji="1" lang="ja-JP" altLang="en-US"/>
                    </a:p>
                  </a:txBody>
                  <a:tcPr/>
                </a:tc>
                <a:tc>
                  <a:txBody>
                    <a:bodyPr/>
                    <a:lstStyle/>
                    <a:p>
                      <a:r>
                        <a:rPr kumimoji="1" lang="en-US" altLang="ja-JP" dirty="0"/>
                        <a:t>2450</a:t>
                      </a:r>
                      <a:endParaRPr kumimoji="1" lang="ja-JP" altLang="en-US"/>
                    </a:p>
                  </a:txBody>
                  <a:tcPr/>
                </a:tc>
                <a:extLst>
                  <a:ext uri="{0D108BD9-81ED-4DB2-BD59-A6C34878D82A}">
                    <a16:rowId xmlns:a16="http://schemas.microsoft.com/office/drawing/2014/main" val="388904087"/>
                  </a:ext>
                </a:extLst>
              </a:tr>
              <a:tr h="370840">
                <a:tc>
                  <a:txBody>
                    <a:bodyPr/>
                    <a:lstStyle/>
                    <a:p>
                      <a:r>
                        <a:rPr kumimoji="1" lang="ja-JP" altLang="en-US"/>
                        <a:t>長さ</a:t>
                      </a:r>
                      <a:r>
                        <a:rPr kumimoji="1" lang="en-US" altLang="ja-JP" dirty="0"/>
                        <a:t>(</a:t>
                      </a:r>
                      <a:r>
                        <a:rPr kumimoji="1" lang="ja-JP" altLang="en-US"/>
                        <a:t>分</a:t>
                      </a:r>
                      <a:r>
                        <a:rPr kumimoji="1" lang="en-US" altLang="ja-JP" dirty="0"/>
                        <a:t>)</a:t>
                      </a:r>
                      <a:endParaRPr kumimoji="1" lang="ja-JP" altLang="en-US"/>
                    </a:p>
                  </a:txBody>
                  <a:tcPr/>
                </a:tc>
                <a:tc>
                  <a:txBody>
                    <a:bodyPr/>
                    <a:lstStyle/>
                    <a:p>
                      <a:r>
                        <a:rPr kumimoji="1" lang="en-US" altLang="ja-JP" dirty="0"/>
                        <a:t>5.2</a:t>
                      </a:r>
                      <a:endParaRPr kumimoji="1" lang="ja-JP" altLang="en-US"/>
                    </a:p>
                  </a:txBody>
                  <a:tcPr/>
                </a:tc>
                <a:tc>
                  <a:txBody>
                    <a:bodyPr/>
                    <a:lstStyle/>
                    <a:p>
                      <a:r>
                        <a:rPr kumimoji="1" lang="en-US" altLang="ja-JP" dirty="0"/>
                        <a:t>4.6</a:t>
                      </a:r>
                      <a:endParaRPr kumimoji="1" lang="ja-JP" altLang="en-US"/>
                    </a:p>
                  </a:txBody>
                  <a:tcPr/>
                </a:tc>
                <a:tc>
                  <a:txBody>
                    <a:bodyPr/>
                    <a:lstStyle/>
                    <a:p>
                      <a:r>
                        <a:rPr kumimoji="1" lang="en-US" altLang="ja-JP" dirty="0"/>
                        <a:t>4.2</a:t>
                      </a:r>
                      <a:endParaRPr kumimoji="1" lang="ja-JP" altLang="en-US"/>
                    </a:p>
                  </a:txBody>
                  <a:tcPr/>
                </a:tc>
                <a:tc>
                  <a:txBody>
                    <a:bodyPr/>
                    <a:lstStyle/>
                    <a:p>
                      <a:r>
                        <a:rPr kumimoji="1" lang="en-US" altLang="ja-JP" dirty="0"/>
                        <a:t>4.4</a:t>
                      </a:r>
                      <a:endParaRPr kumimoji="1" lang="ja-JP" altLang="en-US"/>
                    </a:p>
                  </a:txBody>
                  <a:tcPr/>
                </a:tc>
                <a:tc>
                  <a:txBody>
                    <a:bodyPr/>
                    <a:lstStyle/>
                    <a:p>
                      <a:r>
                        <a:rPr kumimoji="1" lang="en-US" altLang="ja-JP" dirty="0"/>
                        <a:t>4.4</a:t>
                      </a:r>
                      <a:endParaRPr kumimoji="1" lang="ja-JP" altLang="en-US"/>
                    </a:p>
                  </a:txBody>
                  <a:tcPr/>
                </a:tc>
                <a:tc>
                  <a:txBody>
                    <a:bodyPr/>
                    <a:lstStyle/>
                    <a:p>
                      <a:r>
                        <a:rPr kumimoji="1" lang="en-US" altLang="ja-JP" dirty="0"/>
                        <a:t>3.6</a:t>
                      </a:r>
                      <a:endParaRPr kumimoji="1" lang="ja-JP" altLang="en-US"/>
                    </a:p>
                  </a:txBody>
                  <a:tcPr/>
                </a:tc>
                <a:tc>
                  <a:txBody>
                    <a:bodyPr/>
                    <a:lstStyle/>
                    <a:p>
                      <a:r>
                        <a:rPr kumimoji="1" lang="en-US" altLang="ja-JP" dirty="0"/>
                        <a:t>3.6</a:t>
                      </a:r>
                      <a:endParaRPr kumimoji="1" lang="ja-JP" altLang="en-US"/>
                    </a:p>
                  </a:txBody>
                  <a:tcPr/>
                </a:tc>
                <a:tc>
                  <a:txBody>
                    <a:bodyPr/>
                    <a:lstStyle/>
                    <a:p>
                      <a:r>
                        <a:rPr kumimoji="1" lang="en-US" altLang="ja-JP" dirty="0"/>
                        <a:t>4</a:t>
                      </a:r>
                      <a:endParaRPr kumimoji="1" lang="ja-JP" altLang="en-US"/>
                    </a:p>
                  </a:txBody>
                  <a:tcPr/>
                </a:tc>
                <a:extLst>
                  <a:ext uri="{0D108BD9-81ED-4DB2-BD59-A6C34878D82A}">
                    <a16:rowId xmlns:a16="http://schemas.microsoft.com/office/drawing/2014/main" val="18699974"/>
                  </a:ext>
                </a:extLst>
              </a:tr>
            </a:tbl>
          </a:graphicData>
        </a:graphic>
      </p:graphicFrame>
    </p:spTree>
    <p:extLst>
      <p:ext uri="{BB962C8B-B14F-4D97-AF65-F5344CB8AC3E}">
        <p14:creationId xmlns:p14="http://schemas.microsoft.com/office/powerpoint/2010/main" val="3980987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テキスト ボックス 3">
                <a:extLst>
                  <a:ext uri="{FF2B5EF4-FFF2-40B4-BE49-F238E27FC236}">
                    <a16:creationId xmlns:a16="http://schemas.microsoft.com/office/drawing/2014/main" id="{C6759A8A-6B64-DED1-FDFA-DA2CB2FB8128}"/>
                  </a:ext>
                </a:extLst>
              </p:cNvPr>
              <p:cNvSpPr txBox="1"/>
              <p:nvPr/>
            </p:nvSpPr>
            <p:spPr>
              <a:xfrm>
                <a:off x="1957494" y="2337724"/>
                <a:ext cx="3965956" cy="132273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2400" i="1">
                          <a:latin typeface="Cambria Math" panose="02040503050406030204" pitchFamily="18" charset="0"/>
                        </a:rPr>
                        <m:t>𝑍𝐶𝑅</m:t>
                      </m:r>
                      <m:r>
                        <a:rPr lang="ja-JP" altLang="ja-JP" sz="2400" i="1">
                          <a:latin typeface="Cambria Math" panose="02040503050406030204" pitchFamily="18" charset="0"/>
                        </a:rPr>
                        <m:t>の平均値</m:t>
                      </m:r>
                      <m:r>
                        <a:rPr lang="en-US" altLang="ja-JP" sz="2400" i="1">
                          <a:latin typeface="Cambria Math" panose="02040503050406030204" pitchFamily="18" charset="0"/>
                        </a:rPr>
                        <m:t>=</m:t>
                      </m:r>
                      <m:f>
                        <m:fPr>
                          <m:ctrlPr>
                            <a:rPr lang="ja-JP" altLang="ja-JP" sz="2400" i="1">
                              <a:latin typeface="Cambria Math" panose="02040503050406030204" pitchFamily="18" charset="0"/>
                            </a:rPr>
                          </m:ctrlPr>
                        </m:fPr>
                        <m:num>
                          <m:r>
                            <a:rPr lang="en-US" altLang="ja-JP" sz="2400" i="1">
                              <a:latin typeface="Cambria Math" panose="02040503050406030204" pitchFamily="18" charset="0"/>
                            </a:rPr>
                            <m:t>1</m:t>
                          </m:r>
                        </m:num>
                        <m:den>
                          <m:r>
                            <a:rPr lang="en-US" altLang="ja-JP" sz="2400" i="1">
                              <a:latin typeface="Cambria Math" panose="02040503050406030204" pitchFamily="18" charset="0"/>
                            </a:rPr>
                            <m:t>𝑀</m:t>
                          </m:r>
                        </m:den>
                      </m:f>
                      <m:nary>
                        <m:naryPr>
                          <m:chr m:val="∑"/>
                          <m:limLoc m:val="undOvr"/>
                          <m:ctrlPr>
                            <a:rPr lang="ja-JP" altLang="ja-JP" sz="2400" i="1">
                              <a:latin typeface="Cambria Math" panose="02040503050406030204" pitchFamily="18" charset="0"/>
                            </a:rPr>
                          </m:ctrlPr>
                        </m:naryPr>
                        <m:sub>
                          <m:r>
                            <a:rPr lang="en-US" altLang="ja-JP" sz="2400" i="1">
                              <a:latin typeface="Cambria Math" panose="02040503050406030204" pitchFamily="18" charset="0"/>
                            </a:rPr>
                            <m:t>𝑖</m:t>
                          </m:r>
                          <m:r>
                            <a:rPr lang="en-US" altLang="ja-JP" sz="2400" i="1">
                              <a:latin typeface="Cambria Math" panose="02040503050406030204" pitchFamily="18" charset="0"/>
                            </a:rPr>
                            <m:t>=1</m:t>
                          </m:r>
                        </m:sub>
                        <m:sup>
                          <m:r>
                            <a:rPr lang="en-US" altLang="ja-JP" sz="2400" i="1">
                              <a:latin typeface="Cambria Math" panose="02040503050406030204" pitchFamily="18" charset="0"/>
                            </a:rPr>
                            <m:t>𝑀</m:t>
                          </m:r>
                        </m:sup>
                        <m:e>
                          <m:r>
                            <a:rPr lang="en-US" altLang="ja-JP" sz="2400" i="1">
                              <a:latin typeface="Cambria Math" panose="02040503050406030204" pitchFamily="18" charset="0"/>
                            </a:rPr>
                            <m:t>𝑍𝐶𝑅</m:t>
                          </m:r>
                          <m:r>
                            <a:rPr lang="en-US" altLang="ja-JP" sz="2400" i="1">
                              <a:latin typeface="Cambria Math" panose="02040503050406030204" pitchFamily="18" charset="0"/>
                            </a:rPr>
                            <m:t>[</m:t>
                          </m:r>
                          <m:r>
                            <a:rPr lang="en-US" altLang="ja-JP" sz="2400" i="1">
                              <a:latin typeface="Cambria Math" panose="02040503050406030204" pitchFamily="18" charset="0"/>
                            </a:rPr>
                            <m:t>𝑖</m:t>
                          </m:r>
                          <m:r>
                            <a:rPr lang="en-US" altLang="ja-JP" sz="2400" i="1">
                              <a:latin typeface="Cambria Math" panose="02040503050406030204" pitchFamily="18" charset="0"/>
                            </a:rPr>
                            <m:t>]</m:t>
                          </m:r>
                        </m:e>
                      </m:nary>
                    </m:oMath>
                  </m:oMathPara>
                </a14:m>
                <a:endParaRPr lang="ja-JP" altLang="ja-JP" sz="2400"/>
              </a:p>
              <a:p>
                <a:endParaRPr kumimoji="1" lang="ja-JP" altLang="en-US"/>
              </a:p>
            </p:txBody>
          </p:sp>
        </mc:Choice>
        <mc:Fallback xmlns="">
          <p:sp>
            <p:nvSpPr>
              <p:cNvPr id="4" name="テキスト ボックス 3">
                <a:extLst>
                  <a:ext uri="{FF2B5EF4-FFF2-40B4-BE49-F238E27FC236}">
                    <a16:creationId xmlns:a16="http://schemas.microsoft.com/office/drawing/2014/main" id="{C6759A8A-6B64-DED1-FDFA-DA2CB2FB8128}"/>
                  </a:ext>
                </a:extLst>
              </p:cNvPr>
              <p:cNvSpPr txBox="1">
                <a:spLocks noRot="1" noChangeAspect="1" noMove="1" noResize="1" noEditPoints="1" noAdjustHandles="1" noChangeArrowheads="1" noChangeShapeType="1" noTextEdit="1"/>
              </p:cNvSpPr>
              <p:nvPr/>
            </p:nvSpPr>
            <p:spPr>
              <a:xfrm>
                <a:off x="1957494" y="2337724"/>
                <a:ext cx="3965956" cy="1322734"/>
              </a:xfrm>
              <a:prstGeom prst="rect">
                <a:avLst/>
              </a:prstGeom>
              <a:blipFill>
                <a:blip r:embed="rId3"/>
                <a:stretch>
                  <a:fillRect l="-958" t="-89524" r="-1917" b="-11904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3575570D-2AD1-9F6D-914B-12052213AACA}"/>
                  </a:ext>
                </a:extLst>
              </p:cNvPr>
              <p:cNvSpPr txBox="1"/>
              <p:nvPr/>
            </p:nvSpPr>
            <p:spPr>
              <a:xfrm>
                <a:off x="1984178" y="3744178"/>
                <a:ext cx="3294172" cy="970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ja-JP" altLang="ja-JP" sz="2400" i="1">
                              <a:latin typeface="Cambria Math" panose="02040503050406030204" pitchFamily="18" charset="0"/>
                            </a:rPr>
                          </m:ctrlPr>
                        </m:fPr>
                        <m:num>
                          <m:r>
                            <a:rPr lang="en-US" altLang="ja-JP" sz="2400" i="1">
                              <a:latin typeface="Cambria Math" panose="02040503050406030204" pitchFamily="18" charset="0"/>
                            </a:rPr>
                            <m:t>1</m:t>
                          </m:r>
                        </m:num>
                        <m:den>
                          <m:r>
                            <a:rPr lang="en-US" altLang="ja-JP" sz="2400" i="1">
                              <a:latin typeface="Cambria Math" panose="02040503050406030204" pitchFamily="18" charset="0"/>
                            </a:rPr>
                            <m:t>22050</m:t>
                          </m:r>
                        </m:den>
                      </m:f>
                      <m:r>
                        <a:rPr lang="en-US" altLang="ja-JP" sz="2400" i="1">
                          <a:latin typeface="Cambria Math" panose="02040503050406030204" pitchFamily="18" charset="0"/>
                        </a:rPr>
                        <m:t>≈0.00004535</m:t>
                      </m:r>
                      <m:r>
                        <a:rPr lang="ja-JP" altLang="ja-JP" sz="2400" i="1">
                          <a:latin typeface="Cambria Math" panose="02040503050406030204" pitchFamily="18" charset="0"/>
                        </a:rPr>
                        <m:t>秒</m:t>
                      </m:r>
                    </m:oMath>
                  </m:oMathPara>
                </a14:m>
                <a:endParaRPr lang="ja-JP" altLang="ja-JP" sz="2400"/>
              </a:p>
              <a:p>
                <a:endParaRPr kumimoji="1" lang="ja-JP" altLang="en-US"/>
              </a:p>
            </p:txBody>
          </p:sp>
        </mc:Choice>
        <mc:Fallback xmlns="">
          <p:sp>
            <p:nvSpPr>
              <p:cNvPr id="5" name="テキスト ボックス 4">
                <a:extLst>
                  <a:ext uri="{FF2B5EF4-FFF2-40B4-BE49-F238E27FC236}">
                    <a16:creationId xmlns:a16="http://schemas.microsoft.com/office/drawing/2014/main" id="{3575570D-2AD1-9F6D-914B-12052213AACA}"/>
                  </a:ext>
                </a:extLst>
              </p:cNvPr>
              <p:cNvSpPr txBox="1">
                <a:spLocks noRot="1" noChangeAspect="1" noMove="1" noResize="1" noEditPoints="1" noAdjustHandles="1" noChangeArrowheads="1" noChangeShapeType="1" noTextEdit="1"/>
              </p:cNvSpPr>
              <p:nvPr/>
            </p:nvSpPr>
            <p:spPr>
              <a:xfrm>
                <a:off x="1984178" y="3744178"/>
                <a:ext cx="3294172" cy="970843"/>
              </a:xfrm>
              <a:prstGeom prst="rect">
                <a:avLst/>
              </a:prstGeom>
              <a:blipFill>
                <a:blip r:embed="rId4"/>
                <a:stretch>
                  <a:fillRect l="-1538" r="-76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80F27F9-BDFA-2DED-0B20-D54D2724BA07}"/>
                  </a:ext>
                </a:extLst>
              </p:cNvPr>
              <p:cNvSpPr txBox="1"/>
              <p:nvPr/>
            </p:nvSpPr>
            <p:spPr>
              <a:xfrm>
                <a:off x="1957494" y="4882461"/>
                <a:ext cx="4362797" cy="6463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2400" i="1" kern="100" smtClean="0">
                          <a:effectLst/>
                          <a:latin typeface="Cambria Math" panose="02040503050406030204" pitchFamily="18" charset="0"/>
                          <a:ea typeface="ＭＳ 明朝" panose="02020609040205080304" pitchFamily="49" charset="-128"/>
                          <a:cs typeface="Times New Roman" panose="02020603050405020304" pitchFamily="18" charset="0"/>
                        </a:rPr>
                        <m:t>2048×0.00004535≈0.09288</m:t>
                      </m:r>
                      <m:r>
                        <a:rPr lang="ja-JP" altLang="ja-JP" sz="2400" i="1" kern="100">
                          <a:effectLst/>
                          <a:latin typeface="Cambria Math" panose="02040503050406030204" pitchFamily="18" charset="0"/>
                          <a:ea typeface="ＭＳ 明朝" panose="02020609040205080304" pitchFamily="49" charset="-128"/>
                          <a:cs typeface="Times New Roman" panose="02020603050405020304" pitchFamily="18" charset="0"/>
                        </a:rPr>
                        <m:t>秒</m:t>
                      </m:r>
                    </m:oMath>
                  </m:oMathPara>
                </a14:m>
                <a:endParaRPr lang="ja-JP" altLang="ja-JP" sz="2400" kern="100">
                  <a:effectLst/>
                  <a:latin typeface="Century" panose="02040604050505020304" pitchFamily="18" charset="0"/>
                  <a:ea typeface="ＭＳ 明朝" panose="02020609040205080304" pitchFamily="49" charset="-128"/>
                  <a:cs typeface="Times New Roman" panose="02020603050405020304" pitchFamily="18" charset="0"/>
                </a:endParaRPr>
              </a:p>
              <a:p>
                <a:endParaRPr kumimoji="1" lang="ja-JP" altLang="en-US"/>
              </a:p>
            </p:txBody>
          </p:sp>
        </mc:Choice>
        <mc:Fallback xmlns="">
          <p:sp>
            <p:nvSpPr>
              <p:cNvPr id="6" name="テキスト ボックス 5">
                <a:extLst>
                  <a:ext uri="{FF2B5EF4-FFF2-40B4-BE49-F238E27FC236}">
                    <a16:creationId xmlns:a16="http://schemas.microsoft.com/office/drawing/2014/main" id="{580F27F9-BDFA-2DED-0B20-D54D2724BA07}"/>
                  </a:ext>
                </a:extLst>
              </p:cNvPr>
              <p:cNvSpPr txBox="1">
                <a:spLocks noRot="1" noChangeAspect="1" noMove="1" noResize="1" noEditPoints="1" noAdjustHandles="1" noChangeArrowheads="1" noChangeShapeType="1" noTextEdit="1"/>
              </p:cNvSpPr>
              <p:nvPr/>
            </p:nvSpPr>
            <p:spPr>
              <a:xfrm>
                <a:off x="1957494" y="4882461"/>
                <a:ext cx="4362797" cy="646331"/>
              </a:xfrm>
              <a:prstGeom prst="rect">
                <a:avLst/>
              </a:prstGeom>
              <a:blipFill>
                <a:blip r:embed="rId5"/>
                <a:stretch>
                  <a:fillRect l="-1163" t="-1923" r="-2035"/>
                </a:stretch>
              </a:blipFill>
            </p:spPr>
            <p:txBody>
              <a:bodyPr/>
              <a:lstStyle/>
              <a:p>
                <a:r>
                  <a:rPr lang="ja-JP" altLang="en-US">
                    <a:noFill/>
                  </a:rPr>
                  <a:t> </a:t>
                </a:r>
              </a:p>
            </p:txBody>
          </p:sp>
        </mc:Fallback>
      </mc:AlternateContent>
      <p:cxnSp>
        <p:nvCxnSpPr>
          <p:cNvPr id="9" name="曲線コネクタ 8">
            <a:extLst>
              <a:ext uri="{FF2B5EF4-FFF2-40B4-BE49-F238E27FC236}">
                <a16:creationId xmlns:a16="http://schemas.microsoft.com/office/drawing/2014/main" id="{A790C97F-27DC-559B-8E1F-A52FC8E07691}"/>
              </a:ext>
            </a:extLst>
          </p:cNvPr>
          <p:cNvCxnSpPr>
            <a:cxnSpLocks/>
          </p:cNvCxnSpPr>
          <p:nvPr/>
        </p:nvCxnSpPr>
        <p:spPr>
          <a:xfrm flipV="1">
            <a:off x="8443912" y="2343150"/>
            <a:ext cx="842966" cy="685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4" name="曲線コネクタ 13">
            <a:extLst>
              <a:ext uri="{FF2B5EF4-FFF2-40B4-BE49-F238E27FC236}">
                <a16:creationId xmlns:a16="http://schemas.microsoft.com/office/drawing/2014/main" id="{2B4858B1-C5D1-2A75-8645-03671CAF8BE0}"/>
              </a:ext>
            </a:extLst>
          </p:cNvPr>
          <p:cNvCxnSpPr>
            <a:cxnSpLocks/>
          </p:cNvCxnSpPr>
          <p:nvPr/>
        </p:nvCxnSpPr>
        <p:spPr>
          <a:xfrm>
            <a:off x="9286878" y="2343150"/>
            <a:ext cx="1071560" cy="846789"/>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7" name="曲線コネクタ 16">
            <a:extLst>
              <a:ext uri="{FF2B5EF4-FFF2-40B4-BE49-F238E27FC236}">
                <a16:creationId xmlns:a16="http://schemas.microsoft.com/office/drawing/2014/main" id="{85610086-9413-A87F-F804-C1E999DFDEE7}"/>
              </a:ext>
            </a:extLst>
          </p:cNvPr>
          <p:cNvCxnSpPr>
            <a:cxnSpLocks/>
          </p:cNvCxnSpPr>
          <p:nvPr/>
        </p:nvCxnSpPr>
        <p:spPr>
          <a:xfrm flipV="1">
            <a:off x="10358438" y="2486025"/>
            <a:ext cx="985837" cy="703914"/>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935F7A1-8636-0FB0-1D78-46F0DC09D12C}"/>
              </a:ext>
            </a:extLst>
          </p:cNvPr>
          <p:cNvCxnSpPr>
            <a:cxnSpLocks/>
          </p:cNvCxnSpPr>
          <p:nvPr/>
        </p:nvCxnSpPr>
        <p:spPr>
          <a:xfrm>
            <a:off x="7843838" y="2837982"/>
            <a:ext cx="4157662" cy="0"/>
          </a:xfrm>
          <a:prstGeom prst="line">
            <a:avLst/>
          </a:prstGeom>
        </p:spPr>
        <p:style>
          <a:lnRef idx="1">
            <a:schemeClr val="dk1"/>
          </a:lnRef>
          <a:fillRef idx="0">
            <a:schemeClr val="dk1"/>
          </a:fillRef>
          <a:effectRef idx="0">
            <a:schemeClr val="dk1"/>
          </a:effectRef>
          <a:fontRef idx="minor">
            <a:schemeClr val="tx1"/>
          </a:fontRef>
        </p:style>
      </p:cxnSp>
      <p:sp>
        <p:nvSpPr>
          <p:cNvPr id="25" name="テキスト ボックス 24">
            <a:extLst>
              <a:ext uri="{FF2B5EF4-FFF2-40B4-BE49-F238E27FC236}">
                <a16:creationId xmlns:a16="http://schemas.microsoft.com/office/drawing/2014/main" id="{683208AC-9CCB-3BD9-8474-AE32DD99E6D7}"/>
              </a:ext>
            </a:extLst>
          </p:cNvPr>
          <p:cNvSpPr txBox="1"/>
          <p:nvPr/>
        </p:nvSpPr>
        <p:spPr>
          <a:xfrm>
            <a:off x="11344275" y="3028950"/>
            <a:ext cx="646331" cy="369332"/>
          </a:xfrm>
          <a:prstGeom prst="rect">
            <a:avLst/>
          </a:prstGeom>
          <a:noFill/>
        </p:spPr>
        <p:txBody>
          <a:bodyPr wrap="none" rtlCol="0">
            <a:spAutoFit/>
          </a:bodyPr>
          <a:lstStyle/>
          <a:p>
            <a:r>
              <a:rPr kumimoji="1" lang="ja-JP" altLang="en-US"/>
              <a:t>時間</a:t>
            </a:r>
          </a:p>
        </p:txBody>
      </p:sp>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A60F7019-362B-B4CA-791E-11162DA409D9}"/>
                  </a:ext>
                </a:extLst>
              </p:cNvPr>
              <p:cNvSpPr txBox="1"/>
              <p:nvPr/>
            </p:nvSpPr>
            <p:spPr>
              <a:xfrm>
                <a:off x="1984178" y="847550"/>
                <a:ext cx="4502195" cy="13227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ja-JP" sz="2400" i="1">
                          <a:latin typeface="Cambria Math" panose="02040503050406030204" pitchFamily="18" charset="0"/>
                        </a:rPr>
                        <m:t>𝑍𝐶𝑅</m:t>
                      </m:r>
                      <m:r>
                        <a:rPr lang="en-US" altLang="ja-JP" sz="2400" i="1">
                          <a:latin typeface="Cambria Math" panose="02040503050406030204" pitchFamily="18" charset="0"/>
                        </a:rPr>
                        <m:t>=</m:t>
                      </m:r>
                      <m:f>
                        <m:fPr>
                          <m:ctrlPr>
                            <a:rPr lang="ja-JP" altLang="ja-JP" sz="2400" i="1">
                              <a:latin typeface="Cambria Math" panose="02040503050406030204" pitchFamily="18" charset="0"/>
                            </a:rPr>
                          </m:ctrlPr>
                        </m:fPr>
                        <m:num>
                          <m:r>
                            <a:rPr lang="en-US" altLang="ja-JP" sz="2400" i="1">
                              <a:latin typeface="Cambria Math" panose="02040503050406030204" pitchFamily="18" charset="0"/>
                            </a:rPr>
                            <m:t>1</m:t>
                          </m:r>
                        </m:num>
                        <m:den>
                          <m:r>
                            <a:rPr lang="en-US" altLang="ja-JP" sz="2400" i="1">
                              <a:latin typeface="Cambria Math" panose="02040503050406030204" pitchFamily="18" charset="0"/>
                            </a:rPr>
                            <m:t>𝑁</m:t>
                          </m:r>
                        </m:den>
                      </m:f>
                      <m:nary>
                        <m:naryPr>
                          <m:chr m:val="∑"/>
                          <m:grow m:val="on"/>
                          <m:ctrlPr>
                            <a:rPr lang="ja-JP" altLang="ja-JP" sz="2400" i="1">
                              <a:latin typeface="Cambria Math" panose="02040503050406030204" pitchFamily="18" charset="0"/>
                            </a:rPr>
                          </m:ctrlPr>
                        </m:naryPr>
                        <m:sub>
                          <m:r>
                            <a:rPr lang="en-US" altLang="ja-JP" sz="2400" i="1">
                              <a:latin typeface="Cambria Math" panose="02040503050406030204" pitchFamily="18" charset="0"/>
                            </a:rPr>
                            <m:t>𝑡</m:t>
                          </m:r>
                          <m:r>
                            <a:rPr lang="en-US" altLang="ja-JP" sz="2400" i="1">
                              <a:latin typeface="Cambria Math" panose="02040503050406030204" pitchFamily="18" charset="0"/>
                            </a:rPr>
                            <m:t>=1</m:t>
                          </m:r>
                        </m:sub>
                        <m:sup>
                          <m:r>
                            <a:rPr lang="en-US" altLang="ja-JP" sz="2400" i="1">
                              <a:latin typeface="Cambria Math" panose="02040503050406030204" pitchFamily="18" charset="0"/>
                            </a:rPr>
                            <m:t>𝑁</m:t>
                          </m:r>
                        </m:sup>
                        <m:e>
                          <m:r>
                            <a:rPr lang="en-US" altLang="ja-JP" sz="2400" i="1">
                              <a:latin typeface="Cambria Math" panose="02040503050406030204" pitchFamily="18" charset="0"/>
                            </a:rPr>
                            <m:t>1</m:t>
                          </m:r>
                          <m:r>
                            <a:rPr lang="en-US" altLang="ja-JP" sz="2400">
                              <a:latin typeface="Cambria Math" panose="02040503050406030204" pitchFamily="18" charset="0"/>
                            </a:rPr>
                            <m:t>[</m:t>
                          </m:r>
                          <m:r>
                            <m:rPr>
                              <m:sty m:val="p"/>
                            </m:rPr>
                            <a:rPr lang="en-US" altLang="ja-JP" sz="2400">
                              <a:latin typeface="Cambria Math" panose="02040503050406030204" pitchFamily="18" charset="0"/>
                            </a:rPr>
                            <m:t>y</m:t>
                          </m:r>
                          <m:d>
                            <m:dPr>
                              <m:begChr m:val="["/>
                              <m:endChr m:val="]"/>
                              <m:ctrlPr>
                                <a:rPr lang="ja-JP" altLang="ja-JP" sz="2400" i="1">
                                  <a:latin typeface="Cambria Math" panose="02040503050406030204" pitchFamily="18" charset="0"/>
                                </a:rPr>
                              </m:ctrlPr>
                            </m:dPr>
                            <m:e>
                              <m:r>
                                <m:rPr>
                                  <m:sty m:val="p"/>
                                </m:rPr>
                                <a:rPr lang="en-US" altLang="ja-JP" sz="2400">
                                  <a:latin typeface="Cambria Math" panose="02040503050406030204" pitchFamily="18" charset="0"/>
                                </a:rPr>
                                <m:t>t</m:t>
                              </m:r>
                              <m:r>
                                <a:rPr lang="en-US" altLang="ja-JP" sz="2400" i="1">
                                  <a:latin typeface="Cambria Math" panose="02040503050406030204" pitchFamily="18" charset="0"/>
                                </a:rPr>
                                <m:t>−</m:t>
                              </m:r>
                              <m:r>
                                <a:rPr lang="en-US" altLang="ja-JP" sz="2400">
                                  <a:latin typeface="Cambria Math" panose="02040503050406030204" pitchFamily="18" charset="0"/>
                                </a:rPr>
                                <m:t>1</m:t>
                              </m:r>
                            </m:e>
                          </m:d>
                          <m:r>
                            <a:rPr lang="en-US" altLang="ja-JP" sz="2400" i="1">
                              <a:latin typeface="Cambria Math" panose="02040503050406030204" pitchFamily="18" charset="0"/>
                            </a:rPr>
                            <m:t>∙</m:t>
                          </m:r>
                          <m:r>
                            <a:rPr lang="en-US" altLang="ja-JP" sz="2400" i="1">
                              <a:latin typeface="Cambria Math" panose="02040503050406030204" pitchFamily="18" charset="0"/>
                            </a:rPr>
                            <m:t>𝑦</m:t>
                          </m:r>
                          <m:d>
                            <m:dPr>
                              <m:begChr m:val="["/>
                              <m:endChr m:val="]"/>
                              <m:ctrlPr>
                                <a:rPr lang="ja-JP" altLang="ja-JP" sz="2400" i="1">
                                  <a:latin typeface="Cambria Math" panose="02040503050406030204" pitchFamily="18" charset="0"/>
                                </a:rPr>
                              </m:ctrlPr>
                            </m:dPr>
                            <m:e>
                              <m:r>
                                <a:rPr lang="en-US" altLang="ja-JP" sz="2400" i="1">
                                  <a:latin typeface="Cambria Math" panose="02040503050406030204" pitchFamily="18" charset="0"/>
                                </a:rPr>
                                <m:t>𝑡</m:t>
                              </m:r>
                            </m:e>
                          </m:d>
                          <m:r>
                            <a:rPr lang="en-US" altLang="ja-JP" sz="2400" i="1">
                              <a:latin typeface="Cambria Math" panose="02040503050406030204" pitchFamily="18" charset="0"/>
                            </a:rPr>
                            <m:t>&lt;0]</m:t>
                          </m:r>
                        </m:e>
                      </m:nary>
                    </m:oMath>
                  </m:oMathPara>
                </a14:m>
                <a:endParaRPr lang="ja-JP" altLang="ja-JP" sz="2400"/>
              </a:p>
              <a:p>
                <a:endParaRPr kumimoji="1" lang="ja-JP" altLang="en-US"/>
              </a:p>
            </p:txBody>
          </p:sp>
        </mc:Choice>
        <mc:Fallback xmlns="">
          <p:sp>
            <p:nvSpPr>
              <p:cNvPr id="28" name="テキスト ボックス 27">
                <a:extLst>
                  <a:ext uri="{FF2B5EF4-FFF2-40B4-BE49-F238E27FC236}">
                    <a16:creationId xmlns:a16="http://schemas.microsoft.com/office/drawing/2014/main" id="{A60F7019-362B-B4CA-791E-11162DA409D9}"/>
                  </a:ext>
                </a:extLst>
              </p:cNvPr>
              <p:cNvSpPr txBox="1">
                <a:spLocks noRot="1" noChangeAspect="1" noMove="1" noResize="1" noEditPoints="1" noAdjustHandles="1" noChangeArrowheads="1" noChangeShapeType="1" noTextEdit="1"/>
              </p:cNvSpPr>
              <p:nvPr/>
            </p:nvSpPr>
            <p:spPr>
              <a:xfrm>
                <a:off x="1984178" y="847550"/>
                <a:ext cx="4502195" cy="1322734"/>
              </a:xfrm>
              <a:prstGeom prst="rect">
                <a:avLst/>
              </a:prstGeom>
              <a:blipFill>
                <a:blip r:embed="rId6"/>
                <a:stretch>
                  <a:fillRect l="-845" t="-89524" r="-1690" b="-119048"/>
                </a:stretch>
              </a:blipFill>
            </p:spPr>
            <p:txBody>
              <a:bodyPr/>
              <a:lstStyle/>
              <a:p>
                <a:r>
                  <a:rPr lang="ja-JP" altLang="en-US">
                    <a:noFill/>
                  </a:rPr>
                  <a:t> </a:t>
                </a:r>
              </a:p>
            </p:txBody>
          </p:sp>
        </mc:Fallback>
      </mc:AlternateContent>
      <p:sp>
        <p:nvSpPr>
          <p:cNvPr id="2" name="テキスト ボックス 1">
            <a:extLst>
              <a:ext uri="{FF2B5EF4-FFF2-40B4-BE49-F238E27FC236}">
                <a16:creationId xmlns:a16="http://schemas.microsoft.com/office/drawing/2014/main" id="{6C33ECAA-6D79-DA35-4C07-EED31BA48EF9}"/>
              </a:ext>
            </a:extLst>
          </p:cNvPr>
          <p:cNvSpPr txBox="1"/>
          <p:nvPr/>
        </p:nvSpPr>
        <p:spPr>
          <a:xfrm>
            <a:off x="7706052" y="4253356"/>
            <a:ext cx="2975495" cy="923330"/>
          </a:xfrm>
          <a:prstGeom prst="rect">
            <a:avLst/>
          </a:prstGeom>
          <a:noFill/>
        </p:spPr>
        <p:txBody>
          <a:bodyPr wrap="none" rtlCol="0">
            <a:spAutoFit/>
          </a:bodyPr>
          <a:lstStyle/>
          <a:p>
            <a:r>
              <a:rPr lang="en-US" altLang="ja-JP" sz="1800" kern="100" dirty="0">
                <a:effectLst/>
                <a:latin typeface="Century" panose="02040604050505020304" pitchFamily="18" charset="0"/>
                <a:ea typeface="ＭＳ 明朝" panose="02020609040205080304" pitchFamily="49" charset="-128"/>
                <a:cs typeface="Times New Roman" panose="02020603050405020304" pitchFamily="18" charset="0"/>
              </a:rPr>
              <a:t>N</a:t>
            </a:r>
            <a:r>
              <a:rPr lang="en-US" altLang="ja-JP" kern="100" dirty="0">
                <a:latin typeface="Century" panose="02040604050505020304" pitchFamily="18" charset="0"/>
                <a:ea typeface="ＭＳ 明朝" panose="02020609040205080304" pitchFamily="49" charset="-128"/>
                <a:cs typeface="Times New Roman" panose="02020603050405020304" pitchFamily="18" charset="0"/>
              </a:rPr>
              <a:t>:</a:t>
            </a:r>
            <a:r>
              <a:rPr lang="ja-JP" altLang="ja-JP" sz="1800" kern="100">
                <a:effectLst/>
                <a:latin typeface="Century" panose="02040604050505020304" pitchFamily="18" charset="0"/>
                <a:ea typeface="ＭＳ 明朝" panose="02020609040205080304" pitchFamily="49" charset="-128"/>
                <a:cs typeface="Times New Roman" panose="02020603050405020304" pitchFamily="18" charset="0"/>
              </a:rPr>
              <a:t>フレーム内のサンプル数</a:t>
            </a:r>
            <a:endParaRPr lang="en-US" altLang="ja-JP" sz="1800" kern="100" dirty="0">
              <a:effectLst/>
              <a:latin typeface="Century" panose="02040604050505020304" pitchFamily="18" charset="0"/>
              <a:ea typeface="ＭＳ 明朝" panose="02020609040205080304" pitchFamily="49" charset="-128"/>
              <a:cs typeface="Times New Roman" panose="02020603050405020304" pitchFamily="18" charset="0"/>
            </a:endParaRPr>
          </a:p>
          <a:p>
            <a:r>
              <a:rPr lang="en-US" altLang="ja-JP" kern="100" dirty="0">
                <a:latin typeface="Century" panose="02040604050505020304" pitchFamily="18" charset="0"/>
                <a:ea typeface="ＭＳ 明朝" panose="02020609040205080304" pitchFamily="49" charset="-128"/>
                <a:cs typeface="Times New Roman" panose="02020603050405020304" pitchFamily="18" charset="0"/>
              </a:rPr>
              <a:t>y[t]:t</a:t>
            </a:r>
            <a:r>
              <a:rPr lang="ja-JP" altLang="en-US" kern="100">
                <a:latin typeface="Century" panose="02040604050505020304" pitchFamily="18" charset="0"/>
                <a:ea typeface="ＭＳ 明朝" panose="02020609040205080304" pitchFamily="49" charset="-128"/>
                <a:cs typeface="Times New Roman" panose="02020603050405020304" pitchFamily="18" charset="0"/>
              </a:rPr>
              <a:t>番目のサンプル</a:t>
            </a:r>
            <a:endParaRPr lang="en-US" altLang="ja-JP" kern="100" dirty="0">
              <a:latin typeface="Century" panose="02040604050505020304" pitchFamily="18" charset="0"/>
              <a:ea typeface="ＭＳ 明朝" panose="02020609040205080304" pitchFamily="49" charset="-128"/>
              <a:cs typeface="Times New Roman" panose="02020603050405020304" pitchFamily="18" charset="0"/>
            </a:endParaRPr>
          </a:p>
          <a:p>
            <a:r>
              <a:rPr lang="en-US" altLang="ja-JP" kern="100" dirty="0">
                <a:effectLst/>
                <a:latin typeface="Century" panose="02040604050505020304" pitchFamily="18" charset="0"/>
                <a:ea typeface="ＭＳ 明朝" panose="02020609040205080304" pitchFamily="49" charset="-128"/>
                <a:cs typeface="Times New Roman" panose="02020603050405020304" pitchFamily="18" charset="0"/>
              </a:rPr>
              <a:t>M:</a:t>
            </a:r>
            <a:r>
              <a:rPr lang="ja-JP" altLang="en-US" kern="100">
                <a:effectLst/>
                <a:latin typeface="Century" panose="02040604050505020304" pitchFamily="18" charset="0"/>
                <a:ea typeface="ＭＳ 明朝" panose="02020609040205080304" pitchFamily="49" charset="-128"/>
                <a:cs typeface="Times New Roman" panose="02020603050405020304" pitchFamily="18" charset="0"/>
              </a:rPr>
              <a:t>フレームの総和</a:t>
            </a:r>
            <a:r>
              <a:rPr lang="ja-JP" altLang="ja-JP">
                <a:effectLst/>
              </a:rPr>
              <a:t> </a:t>
            </a:r>
            <a:endParaRPr kumimoji="1" lang="ja-JP" altLang="en-US"/>
          </a:p>
        </p:txBody>
      </p:sp>
    </p:spTree>
    <p:extLst>
      <p:ext uri="{BB962C8B-B14F-4D97-AF65-F5344CB8AC3E}">
        <p14:creationId xmlns:p14="http://schemas.microsoft.com/office/powerpoint/2010/main" val="768936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FC4938C2-FFC9-141D-3C67-19534BD1EC56}"/>
                  </a:ext>
                </a:extLst>
              </p:cNvPr>
              <p:cNvSpPr txBox="1"/>
              <p:nvPr/>
            </p:nvSpPr>
            <p:spPr>
              <a:xfrm>
                <a:off x="3050088" y="3253728"/>
                <a:ext cx="6100174" cy="969176"/>
              </a:xfrm>
              <a:prstGeom prst="rect">
                <a:avLst/>
              </a:prstGeom>
              <a:noFill/>
            </p:spPr>
            <p:txBody>
              <a:bodyPr wrap="square">
                <a:spAutoFit/>
              </a:bodyPr>
              <a:lstStyle/>
              <a:p>
                <a14:m>
                  <m:oMath xmlns:m="http://schemas.openxmlformats.org/officeDocument/2006/math">
                    <m:r>
                      <a:rPr lang="en-US" altLang="ja-JP" sz="2800" b="0" i="1" u="none" strike="noStrike" smtClean="0">
                        <a:solidFill>
                          <a:srgbClr val="000000"/>
                        </a:solidFill>
                        <a:effectLst/>
                        <a:latin typeface="Cambria Math" panose="02040503050406030204" pitchFamily="18" charset="0"/>
                      </a:rPr>
                      <m:t>𝑅𝑀𝑆</m:t>
                    </m:r>
                    <m:r>
                      <a:rPr lang="en-US" altLang="ja-JP" sz="2800" b="0" i="1" u="none" strike="noStrike" smtClean="0">
                        <a:solidFill>
                          <a:srgbClr val="000000"/>
                        </a:solidFill>
                        <a:effectLst/>
                        <a:latin typeface="Cambria Math" panose="02040503050406030204" pitchFamily="18" charset="0"/>
                        <a:ea typeface="Cambria Math" panose="02040503050406030204" pitchFamily="18" charset="0"/>
                      </a:rPr>
                      <m:t>=</m:t>
                    </m:r>
                    <m:rad>
                      <m:radPr>
                        <m:degHide m:val="on"/>
                        <m:ctrlPr>
                          <a:rPr lang="en-US" altLang="ja-JP" sz="2800" b="0" i="1" u="none" strike="noStrike" smtClean="0">
                            <a:solidFill>
                              <a:srgbClr val="000000"/>
                            </a:solidFill>
                            <a:effectLst/>
                            <a:latin typeface="Cambria Math" panose="02040503050406030204" pitchFamily="18" charset="0"/>
                            <a:ea typeface="Cambria Math" panose="02040503050406030204" pitchFamily="18" charset="0"/>
                          </a:rPr>
                        </m:ctrlPr>
                      </m:radPr>
                      <m:deg/>
                      <m:e>
                        <m:f>
                          <m:fPr>
                            <m:ctrlPr>
                              <a:rPr lang="en-US" altLang="ja-JP" sz="2800" b="0" i="1" u="none" strike="noStrike" smtClean="0">
                                <a:solidFill>
                                  <a:srgbClr val="000000"/>
                                </a:solidFill>
                                <a:effectLst/>
                                <a:latin typeface="Cambria Math" panose="02040503050406030204" pitchFamily="18" charset="0"/>
                                <a:ea typeface="Cambria Math" panose="02040503050406030204" pitchFamily="18" charset="0"/>
                              </a:rPr>
                            </m:ctrlPr>
                          </m:fPr>
                          <m:num>
                            <m:r>
                              <a:rPr lang="en-US" altLang="ja-JP" sz="2800" b="0" i="1" u="none" strike="noStrike" smtClean="0">
                                <a:solidFill>
                                  <a:srgbClr val="000000"/>
                                </a:solidFill>
                                <a:effectLst/>
                                <a:latin typeface="Cambria Math" panose="02040503050406030204" pitchFamily="18" charset="0"/>
                                <a:ea typeface="Cambria Math" panose="02040503050406030204" pitchFamily="18" charset="0"/>
                              </a:rPr>
                              <m:t>1</m:t>
                            </m:r>
                          </m:num>
                          <m:den>
                            <m:r>
                              <a:rPr lang="en-US" altLang="ja-JP" sz="2800" b="0" i="1" u="none" strike="noStrike" smtClean="0">
                                <a:solidFill>
                                  <a:srgbClr val="000000"/>
                                </a:solidFill>
                                <a:effectLst/>
                                <a:latin typeface="Cambria Math" panose="02040503050406030204" pitchFamily="18" charset="0"/>
                                <a:ea typeface="Cambria Math" panose="02040503050406030204" pitchFamily="18" charset="0"/>
                              </a:rPr>
                              <m:t>𝑁</m:t>
                            </m:r>
                          </m:den>
                        </m:f>
                        <m:nary>
                          <m:naryPr>
                            <m:chr m:val="∑"/>
                            <m:ctrlPr>
                              <a:rPr lang="en-US" altLang="ja-JP" sz="2800" b="0" i="1" u="none" strike="noStrike" smtClean="0">
                                <a:solidFill>
                                  <a:srgbClr val="000000"/>
                                </a:solidFill>
                                <a:effectLst/>
                                <a:latin typeface="Cambria Math" panose="02040503050406030204" pitchFamily="18" charset="0"/>
                                <a:ea typeface="Cambria Math" panose="02040503050406030204" pitchFamily="18" charset="0"/>
                              </a:rPr>
                            </m:ctrlPr>
                          </m:naryPr>
                          <m:sub>
                            <m:r>
                              <m:rPr>
                                <m:brk m:alnAt="23"/>
                              </m:rPr>
                              <a:rPr lang="en-US" altLang="ja-JP" sz="2800" b="0" i="1" u="none" strike="noStrike" smtClean="0">
                                <a:solidFill>
                                  <a:srgbClr val="000000"/>
                                </a:solidFill>
                                <a:effectLst/>
                                <a:latin typeface="Cambria Math" panose="02040503050406030204" pitchFamily="18" charset="0"/>
                                <a:ea typeface="Cambria Math" panose="02040503050406030204" pitchFamily="18" charset="0"/>
                              </a:rPr>
                              <m:t>𝑖</m:t>
                            </m:r>
                            <m:r>
                              <a:rPr lang="en-US" altLang="ja-JP" sz="2800" b="0" i="1" u="none" strike="noStrike" smtClean="0">
                                <a:solidFill>
                                  <a:srgbClr val="000000"/>
                                </a:solidFill>
                                <a:effectLst/>
                                <a:latin typeface="Cambria Math" panose="02040503050406030204" pitchFamily="18" charset="0"/>
                                <a:ea typeface="Cambria Math" panose="02040503050406030204" pitchFamily="18" charset="0"/>
                              </a:rPr>
                              <m:t>=1</m:t>
                            </m:r>
                          </m:sub>
                          <m:sup>
                            <m:r>
                              <a:rPr lang="en-US" altLang="ja-JP" sz="2800" b="0" i="1" u="none" strike="noStrike" smtClean="0">
                                <a:solidFill>
                                  <a:srgbClr val="000000"/>
                                </a:solidFill>
                                <a:effectLst/>
                                <a:latin typeface="Cambria Math" panose="02040503050406030204" pitchFamily="18" charset="0"/>
                                <a:ea typeface="Cambria Math" panose="02040503050406030204" pitchFamily="18" charset="0"/>
                              </a:rPr>
                              <m:t>𝑁</m:t>
                            </m:r>
                          </m:sup>
                          <m:e>
                            <m:sSubSup>
                              <m:sSubSupPr>
                                <m:ctrlPr>
                                  <a:rPr lang="en-US" altLang="ja-JP" sz="2800" b="0" i="1" u="none" strike="noStrike" smtClean="0">
                                    <a:solidFill>
                                      <a:srgbClr val="000000"/>
                                    </a:solidFill>
                                    <a:effectLst/>
                                    <a:latin typeface="Cambria Math" panose="02040503050406030204" pitchFamily="18" charset="0"/>
                                    <a:ea typeface="Cambria Math" panose="02040503050406030204" pitchFamily="18" charset="0"/>
                                  </a:rPr>
                                </m:ctrlPr>
                              </m:sSubSupPr>
                              <m:e>
                                <m:r>
                                  <a:rPr lang="en-US" altLang="ja-JP" sz="2800" b="0" i="1" u="none" strike="noStrike" smtClean="0">
                                    <a:solidFill>
                                      <a:srgbClr val="000000"/>
                                    </a:solidFill>
                                    <a:effectLst/>
                                    <a:latin typeface="Cambria Math" panose="02040503050406030204" pitchFamily="18" charset="0"/>
                                    <a:ea typeface="Cambria Math" panose="02040503050406030204" pitchFamily="18" charset="0"/>
                                  </a:rPr>
                                  <m:t>𝑥</m:t>
                                </m:r>
                              </m:e>
                              <m:sub>
                                <m:r>
                                  <a:rPr lang="en-US" altLang="ja-JP" sz="2800" b="0" i="1" u="none" strike="noStrike" smtClean="0">
                                    <a:solidFill>
                                      <a:srgbClr val="000000"/>
                                    </a:solidFill>
                                    <a:effectLst/>
                                    <a:latin typeface="Cambria Math" panose="02040503050406030204" pitchFamily="18" charset="0"/>
                                    <a:ea typeface="Cambria Math" panose="02040503050406030204" pitchFamily="18" charset="0"/>
                                  </a:rPr>
                                  <m:t>𝑖</m:t>
                                </m:r>
                              </m:sub>
                              <m:sup>
                                <m:r>
                                  <a:rPr lang="en-US" altLang="ja-JP" sz="2800" b="0" i="1" u="none" strike="noStrike" smtClean="0">
                                    <a:solidFill>
                                      <a:srgbClr val="000000"/>
                                    </a:solidFill>
                                    <a:effectLst/>
                                    <a:latin typeface="Cambria Math" panose="02040503050406030204" pitchFamily="18" charset="0"/>
                                    <a:ea typeface="Cambria Math" panose="02040503050406030204" pitchFamily="18" charset="0"/>
                                  </a:rPr>
                                  <m:t>2</m:t>
                                </m:r>
                              </m:sup>
                            </m:sSubSup>
                          </m:e>
                        </m:nary>
                      </m:e>
                    </m:rad>
                  </m:oMath>
                </a14:m>
                <a:r>
                  <a:rPr lang="en" altLang="ja-JP" sz="2800" b="0" i="0" u="none" strike="noStrike" dirty="0">
                    <a:solidFill>
                      <a:srgbClr val="000000"/>
                    </a:solidFill>
                    <a:effectLst/>
                  </a:rPr>
                  <a:t>​​</a:t>
                </a:r>
                <a:endParaRPr lang="ja-JP" altLang="en-US" sz="2800"/>
              </a:p>
            </p:txBody>
          </p:sp>
        </mc:Choice>
        <mc:Fallback xmlns="">
          <p:sp>
            <p:nvSpPr>
              <p:cNvPr id="3" name="テキスト ボックス 2">
                <a:extLst>
                  <a:ext uri="{FF2B5EF4-FFF2-40B4-BE49-F238E27FC236}">
                    <a16:creationId xmlns:a16="http://schemas.microsoft.com/office/drawing/2014/main" id="{FC4938C2-FFC9-141D-3C67-19534BD1EC56}"/>
                  </a:ext>
                </a:extLst>
              </p:cNvPr>
              <p:cNvSpPr txBox="1">
                <a:spLocks noRot="1" noChangeAspect="1" noMove="1" noResize="1" noEditPoints="1" noAdjustHandles="1" noChangeArrowheads="1" noChangeShapeType="1" noTextEdit="1"/>
              </p:cNvSpPr>
              <p:nvPr/>
            </p:nvSpPr>
            <p:spPr>
              <a:xfrm>
                <a:off x="3050088" y="3253728"/>
                <a:ext cx="6100174" cy="969176"/>
              </a:xfrm>
              <a:prstGeom prst="rect">
                <a:avLst/>
              </a:prstGeom>
              <a:blipFill>
                <a:blip r:embed="rId2"/>
                <a:stretch>
                  <a:fillRect l="-624" t="-42857" b="-85714"/>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8E5EE87D-6A58-89AE-8CD7-0C0FD2CE99BD}"/>
              </a:ext>
            </a:extLst>
          </p:cNvPr>
          <p:cNvSpPr txBox="1"/>
          <p:nvPr/>
        </p:nvSpPr>
        <p:spPr>
          <a:xfrm>
            <a:off x="2010428" y="814192"/>
            <a:ext cx="6320961" cy="1938992"/>
          </a:xfrm>
          <a:prstGeom prst="rect">
            <a:avLst/>
          </a:prstGeom>
          <a:noFill/>
        </p:spPr>
        <p:txBody>
          <a:bodyPr wrap="none" rtlCol="0">
            <a:spAutoFit/>
          </a:bodyPr>
          <a:lstStyle/>
          <a:p>
            <a:pPr marL="285750" indent="-285750">
              <a:buFont typeface="Wingdings" pitchFamily="2" charset="2"/>
              <a:buChar char="l"/>
            </a:pPr>
            <a:r>
              <a:rPr kumimoji="1" lang="ja-JP" altLang="en-US" sz="2400"/>
              <a:t>振幅の各値を二乗し、すべて正の値とする</a:t>
            </a:r>
            <a:endParaRPr kumimoji="1" lang="en-US" altLang="ja-JP" sz="2400" dirty="0"/>
          </a:p>
          <a:p>
            <a:pPr marL="285750" indent="-285750">
              <a:buFont typeface="Wingdings" pitchFamily="2" charset="2"/>
              <a:buChar char="l"/>
            </a:pPr>
            <a:endParaRPr kumimoji="1" lang="en-US" altLang="ja-JP" sz="2400" dirty="0"/>
          </a:p>
          <a:p>
            <a:pPr marL="285750" indent="-285750">
              <a:buFont typeface="Wingdings" pitchFamily="2" charset="2"/>
              <a:buChar char="l"/>
            </a:pPr>
            <a:r>
              <a:rPr kumimoji="1" lang="ja-JP" altLang="en-US" sz="2400"/>
              <a:t>フレーム内のサンプルの総数で平均を取る</a:t>
            </a:r>
            <a:endParaRPr kumimoji="1" lang="en-US" altLang="ja-JP" sz="2400" dirty="0"/>
          </a:p>
          <a:p>
            <a:pPr marL="285750" indent="-285750">
              <a:buFont typeface="Wingdings" pitchFamily="2" charset="2"/>
              <a:buChar char="l"/>
            </a:pPr>
            <a:endParaRPr kumimoji="1" lang="en-US" altLang="ja-JP" sz="2400" dirty="0"/>
          </a:p>
          <a:p>
            <a:pPr marL="285750" indent="-285750">
              <a:buFont typeface="Wingdings" pitchFamily="2" charset="2"/>
              <a:buChar char="l"/>
            </a:pPr>
            <a:r>
              <a:rPr kumimoji="1" lang="ja-JP" altLang="en-US" sz="2400"/>
              <a:t>平方根を計算する</a:t>
            </a:r>
          </a:p>
        </p:txBody>
      </p:sp>
      <p:cxnSp>
        <p:nvCxnSpPr>
          <p:cNvPr id="5" name="直線コネクタ 4">
            <a:extLst>
              <a:ext uri="{FF2B5EF4-FFF2-40B4-BE49-F238E27FC236}">
                <a16:creationId xmlns:a16="http://schemas.microsoft.com/office/drawing/2014/main" id="{ECD474C1-DA8F-897C-F1DB-B37868C14B0F}"/>
              </a:ext>
            </a:extLst>
          </p:cNvPr>
          <p:cNvCxnSpPr>
            <a:cxnSpLocks/>
          </p:cNvCxnSpPr>
          <p:nvPr/>
        </p:nvCxnSpPr>
        <p:spPr>
          <a:xfrm>
            <a:off x="7843838" y="2837982"/>
            <a:ext cx="4157662" cy="0"/>
          </a:xfrm>
          <a:prstGeom prst="line">
            <a:avLst/>
          </a:prstGeom>
        </p:spPr>
        <p:style>
          <a:lnRef idx="1">
            <a:schemeClr val="dk1"/>
          </a:lnRef>
          <a:fillRef idx="0">
            <a:schemeClr val="dk1"/>
          </a:fillRef>
          <a:effectRef idx="0">
            <a:schemeClr val="dk1"/>
          </a:effectRef>
          <a:fontRef idx="minor">
            <a:schemeClr val="tx1"/>
          </a:fontRef>
        </p:style>
      </p:cxnSp>
      <p:cxnSp>
        <p:nvCxnSpPr>
          <p:cNvPr id="6" name="曲線コネクタ 5">
            <a:extLst>
              <a:ext uri="{FF2B5EF4-FFF2-40B4-BE49-F238E27FC236}">
                <a16:creationId xmlns:a16="http://schemas.microsoft.com/office/drawing/2014/main" id="{8BB822A9-B0D0-927C-09D9-F5B688A53D40}"/>
              </a:ext>
            </a:extLst>
          </p:cNvPr>
          <p:cNvCxnSpPr>
            <a:cxnSpLocks/>
          </p:cNvCxnSpPr>
          <p:nvPr/>
        </p:nvCxnSpPr>
        <p:spPr>
          <a:xfrm flipV="1">
            <a:off x="8443912" y="2343150"/>
            <a:ext cx="842966" cy="6858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 name="曲線コネクタ 6">
            <a:extLst>
              <a:ext uri="{FF2B5EF4-FFF2-40B4-BE49-F238E27FC236}">
                <a16:creationId xmlns:a16="http://schemas.microsoft.com/office/drawing/2014/main" id="{C67EFE63-F636-475C-FC9C-A97951C81ED4}"/>
              </a:ext>
            </a:extLst>
          </p:cNvPr>
          <p:cNvCxnSpPr>
            <a:cxnSpLocks/>
          </p:cNvCxnSpPr>
          <p:nvPr/>
        </p:nvCxnSpPr>
        <p:spPr>
          <a:xfrm>
            <a:off x="9286878" y="2343150"/>
            <a:ext cx="1071560" cy="846789"/>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8" name="曲線コネクタ 7">
            <a:extLst>
              <a:ext uri="{FF2B5EF4-FFF2-40B4-BE49-F238E27FC236}">
                <a16:creationId xmlns:a16="http://schemas.microsoft.com/office/drawing/2014/main" id="{449654CC-D3BF-72A4-0D90-8B4D7AACE87A}"/>
              </a:ext>
            </a:extLst>
          </p:cNvPr>
          <p:cNvCxnSpPr>
            <a:cxnSpLocks/>
          </p:cNvCxnSpPr>
          <p:nvPr/>
        </p:nvCxnSpPr>
        <p:spPr>
          <a:xfrm flipV="1">
            <a:off x="10358438" y="2486025"/>
            <a:ext cx="985837" cy="703914"/>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31158027-07D9-FDEF-78FC-BBBD18364C2C}"/>
              </a:ext>
            </a:extLst>
          </p:cNvPr>
          <p:cNvSpPr txBox="1"/>
          <p:nvPr/>
        </p:nvSpPr>
        <p:spPr>
          <a:xfrm>
            <a:off x="11344275" y="3028950"/>
            <a:ext cx="646331" cy="369332"/>
          </a:xfrm>
          <a:prstGeom prst="rect">
            <a:avLst/>
          </a:prstGeom>
          <a:noFill/>
        </p:spPr>
        <p:txBody>
          <a:bodyPr wrap="none" rtlCol="0">
            <a:spAutoFit/>
          </a:bodyPr>
          <a:lstStyle/>
          <a:p>
            <a:r>
              <a:rPr kumimoji="1" lang="ja-JP" altLang="en-US"/>
              <a:t>時間</a:t>
            </a:r>
          </a:p>
        </p:txBody>
      </p:sp>
    </p:spTree>
    <p:extLst>
      <p:ext uri="{BB962C8B-B14F-4D97-AF65-F5344CB8AC3E}">
        <p14:creationId xmlns:p14="http://schemas.microsoft.com/office/powerpoint/2010/main" val="2028885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8F324E-141E-FA28-6E72-FB5CCEE116C0}"/>
              </a:ext>
            </a:extLst>
          </p:cNvPr>
          <p:cNvSpPr>
            <a:spLocks noGrp="1"/>
          </p:cNvSpPr>
          <p:nvPr>
            <p:ph type="title"/>
          </p:nvPr>
        </p:nvSpPr>
        <p:spPr/>
        <p:txBody>
          <a:bodyPr/>
          <a:lstStyle/>
          <a:p>
            <a:r>
              <a:rPr kumimoji="1" lang="ja-JP" altLang="en-US" b="1"/>
              <a:t>研究テーマの背景</a:t>
            </a:r>
          </a:p>
        </p:txBody>
      </p:sp>
      <p:sp>
        <p:nvSpPr>
          <p:cNvPr id="3" name="コンテンツ プレースホルダー 2">
            <a:extLst>
              <a:ext uri="{FF2B5EF4-FFF2-40B4-BE49-F238E27FC236}">
                <a16:creationId xmlns:a16="http://schemas.microsoft.com/office/drawing/2014/main" id="{5479F5C4-2F9E-4449-CF51-7E9BF3446285}"/>
              </a:ext>
            </a:extLst>
          </p:cNvPr>
          <p:cNvSpPr>
            <a:spLocks noGrp="1"/>
          </p:cNvSpPr>
          <p:nvPr>
            <p:ph idx="1"/>
          </p:nvPr>
        </p:nvSpPr>
        <p:spPr/>
        <p:txBody>
          <a:bodyPr>
            <a:normAutofit/>
          </a:bodyPr>
          <a:lstStyle/>
          <a:p>
            <a:r>
              <a:rPr kumimoji="1" lang="ja-JP" altLang="en-US" sz="2400"/>
              <a:t>近年の日本で流される音楽シーンには様々な曲がある</a:t>
            </a:r>
          </a:p>
        </p:txBody>
      </p:sp>
      <p:sp>
        <p:nvSpPr>
          <p:cNvPr id="4" name="正方形/長方形 3">
            <a:extLst>
              <a:ext uri="{FF2B5EF4-FFF2-40B4-BE49-F238E27FC236}">
                <a16:creationId xmlns:a16="http://schemas.microsoft.com/office/drawing/2014/main" id="{31A412C0-F91C-431D-165F-853A50A1DD27}"/>
              </a:ext>
            </a:extLst>
          </p:cNvPr>
          <p:cNvSpPr/>
          <p:nvPr/>
        </p:nvSpPr>
        <p:spPr>
          <a:xfrm>
            <a:off x="5129408" y="2798001"/>
            <a:ext cx="1933183" cy="12619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大衆受けする曲</a:t>
            </a:r>
          </a:p>
        </p:txBody>
      </p:sp>
      <p:sp>
        <p:nvSpPr>
          <p:cNvPr id="5" name="正方形/長方形 4">
            <a:extLst>
              <a:ext uri="{FF2B5EF4-FFF2-40B4-BE49-F238E27FC236}">
                <a16:creationId xmlns:a16="http://schemas.microsoft.com/office/drawing/2014/main" id="{89AA7AA9-D5A3-E391-7830-2B6DF504B6E5}"/>
              </a:ext>
            </a:extLst>
          </p:cNvPr>
          <p:cNvSpPr/>
          <p:nvPr/>
        </p:nvSpPr>
        <p:spPr>
          <a:xfrm>
            <a:off x="1137146" y="5332485"/>
            <a:ext cx="10261539" cy="10492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大衆受けしない曲</a:t>
            </a:r>
          </a:p>
        </p:txBody>
      </p:sp>
      <p:cxnSp>
        <p:nvCxnSpPr>
          <p:cNvPr id="7" name="曲線コネクタ 6">
            <a:extLst>
              <a:ext uri="{FF2B5EF4-FFF2-40B4-BE49-F238E27FC236}">
                <a16:creationId xmlns:a16="http://schemas.microsoft.com/office/drawing/2014/main" id="{084C6349-F39B-47D1-CCE9-47B1F788E53A}"/>
              </a:ext>
            </a:extLst>
          </p:cNvPr>
          <p:cNvCxnSpPr/>
          <p:nvPr/>
        </p:nvCxnSpPr>
        <p:spPr>
          <a:xfrm>
            <a:off x="1451578" y="4488755"/>
            <a:ext cx="9603275" cy="12700"/>
          </a:xfrm>
          <a:prstGeom prst="curvedConnector3">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937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43730E-2DE9-9D3B-31F5-93FBABE251F6}"/>
              </a:ext>
            </a:extLst>
          </p:cNvPr>
          <p:cNvSpPr>
            <a:spLocks noGrp="1"/>
          </p:cNvSpPr>
          <p:nvPr>
            <p:ph type="title"/>
          </p:nvPr>
        </p:nvSpPr>
        <p:spPr/>
        <p:txBody>
          <a:bodyPr/>
          <a:lstStyle/>
          <a:p>
            <a:r>
              <a:rPr kumimoji="1" lang="ja-JP" altLang="en-US" b="1"/>
              <a:t>本研究の目的</a:t>
            </a:r>
          </a:p>
        </p:txBody>
      </p:sp>
      <p:sp>
        <p:nvSpPr>
          <p:cNvPr id="3" name="円/楕円 2">
            <a:extLst>
              <a:ext uri="{FF2B5EF4-FFF2-40B4-BE49-F238E27FC236}">
                <a16:creationId xmlns:a16="http://schemas.microsoft.com/office/drawing/2014/main" id="{015B9EA1-B437-96CA-BB81-E351510B2EA5}"/>
              </a:ext>
            </a:extLst>
          </p:cNvPr>
          <p:cNvSpPr/>
          <p:nvPr/>
        </p:nvSpPr>
        <p:spPr>
          <a:xfrm>
            <a:off x="4714417" y="2809653"/>
            <a:ext cx="2028825" cy="10492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t>楽曲</a:t>
            </a:r>
          </a:p>
        </p:txBody>
      </p:sp>
      <p:sp>
        <p:nvSpPr>
          <p:cNvPr id="4" name="円/楕円 3">
            <a:extLst>
              <a:ext uri="{FF2B5EF4-FFF2-40B4-BE49-F238E27FC236}">
                <a16:creationId xmlns:a16="http://schemas.microsoft.com/office/drawing/2014/main" id="{B3C5D363-0C78-FFC3-6372-4D63FA2C2D1C}"/>
              </a:ext>
            </a:extLst>
          </p:cNvPr>
          <p:cNvSpPr/>
          <p:nvPr/>
        </p:nvSpPr>
        <p:spPr>
          <a:xfrm>
            <a:off x="4714417" y="4205619"/>
            <a:ext cx="2028825" cy="104923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歌声</a:t>
            </a:r>
          </a:p>
        </p:txBody>
      </p:sp>
      <p:sp>
        <p:nvSpPr>
          <p:cNvPr id="5" name="円/楕円 4">
            <a:extLst>
              <a:ext uri="{FF2B5EF4-FFF2-40B4-BE49-F238E27FC236}">
                <a16:creationId xmlns:a16="http://schemas.microsoft.com/office/drawing/2014/main" id="{119EDDC5-D6B8-6DC1-9716-2D6BE57488D9}"/>
              </a:ext>
            </a:extLst>
          </p:cNvPr>
          <p:cNvSpPr/>
          <p:nvPr/>
        </p:nvSpPr>
        <p:spPr>
          <a:xfrm>
            <a:off x="1942185" y="4205619"/>
            <a:ext cx="2028825" cy="104923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コード進行</a:t>
            </a:r>
          </a:p>
        </p:txBody>
      </p:sp>
      <p:sp>
        <p:nvSpPr>
          <p:cNvPr id="6" name="円/楕円 5">
            <a:extLst>
              <a:ext uri="{FF2B5EF4-FFF2-40B4-BE49-F238E27FC236}">
                <a16:creationId xmlns:a16="http://schemas.microsoft.com/office/drawing/2014/main" id="{CA263009-1AC1-7CA3-2397-331FA27E8DC1}"/>
              </a:ext>
            </a:extLst>
          </p:cNvPr>
          <p:cNvSpPr/>
          <p:nvPr/>
        </p:nvSpPr>
        <p:spPr>
          <a:xfrm>
            <a:off x="7486649" y="4205619"/>
            <a:ext cx="2028825" cy="104923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歌詞</a:t>
            </a:r>
          </a:p>
        </p:txBody>
      </p:sp>
      <p:sp>
        <p:nvSpPr>
          <p:cNvPr id="7" name="テキスト ボックス 6">
            <a:extLst>
              <a:ext uri="{FF2B5EF4-FFF2-40B4-BE49-F238E27FC236}">
                <a16:creationId xmlns:a16="http://schemas.microsoft.com/office/drawing/2014/main" id="{07BDEA03-DF9C-8BAE-C9C2-3AC12C0E9500}"/>
              </a:ext>
            </a:extLst>
          </p:cNvPr>
          <p:cNvSpPr txBox="1"/>
          <p:nvPr/>
        </p:nvSpPr>
        <p:spPr>
          <a:xfrm>
            <a:off x="1451579" y="2070093"/>
            <a:ext cx="3775393" cy="523220"/>
          </a:xfrm>
          <a:prstGeom prst="rect">
            <a:avLst/>
          </a:prstGeom>
          <a:noFill/>
        </p:spPr>
        <p:txBody>
          <a:bodyPr wrap="none" rtlCol="0">
            <a:spAutoFit/>
          </a:bodyPr>
          <a:lstStyle/>
          <a:p>
            <a:r>
              <a:rPr kumimoji="1" lang="ja-JP" altLang="en-US" sz="2800" b="1"/>
              <a:t>これまでの研究では</a:t>
            </a:r>
            <a:r>
              <a:rPr kumimoji="1" lang="en-US" altLang="ja-JP" sz="2800" b="1" dirty="0"/>
              <a:t>…</a:t>
            </a:r>
            <a:endParaRPr kumimoji="1" lang="ja-JP" altLang="en-US" sz="2800" b="1"/>
          </a:p>
        </p:txBody>
      </p:sp>
    </p:spTree>
    <p:extLst>
      <p:ext uri="{BB962C8B-B14F-4D97-AF65-F5344CB8AC3E}">
        <p14:creationId xmlns:p14="http://schemas.microsoft.com/office/powerpoint/2010/main" val="2465529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28F6596-FEB8-DFC6-B8BF-6BC2D6F40E9D}"/>
              </a:ext>
            </a:extLst>
          </p:cNvPr>
          <p:cNvSpPr txBox="1"/>
          <p:nvPr/>
        </p:nvSpPr>
        <p:spPr>
          <a:xfrm>
            <a:off x="1352811" y="563671"/>
            <a:ext cx="2339102" cy="523220"/>
          </a:xfrm>
          <a:prstGeom prst="rect">
            <a:avLst/>
          </a:prstGeom>
          <a:noFill/>
        </p:spPr>
        <p:txBody>
          <a:bodyPr wrap="none" rtlCol="0">
            <a:spAutoFit/>
          </a:bodyPr>
          <a:lstStyle/>
          <a:p>
            <a:r>
              <a:rPr kumimoji="1" lang="ja-JP" altLang="en-US" sz="2800" b="1"/>
              <a:t>本研究では</a:t>
            </a:r>
            <a:r>
              <a:rPr kumimoji="1" lang="en-US" altLang="ja-JP" sz="2800" b="1" dirty="0"/>
              <a:t>…</a:t>
            </a:r>
            <a:endParaRPr kumimoji="1" lang="ja-JP" altLang="en-US" sz="2800" b="1"/>
          </a:p>
        </p:txBody>
      </p:sp>
      <p:sp>
        <p:nvSpPr>
          <p:cNvPr id="3" name="円/楕円 2">
            <a:extLst>
              <a:ext uri="{FF2B5EF4-FFF2-40B4-BE49-F238E27FC236}">
                <a16:creationId xmlns:a16="http://schemas.microsoft.com/office/drawing/2014/main" id="{D6EBF8D9-EFBB-4F66-F1D7-A06EC9A9471A}"/>
              </a:ext>
            </a:extLst>
          </p:cNvPr>
          <p:cNvSpPr/>
          <p:nvPr/>
        </p:nvSpPr>
        <p:spPr>
          <a:xfrm>
            <a:off x="4564105" y="1106113"/>
            <a:ext cx="2028825" cy="104923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a:t>楽曲</a:t>
            </a:r>
          </a:p>
        </p:txBody>
      </p:sp>
      <p:sp>
        <p:nvSpPr>
          <p:cNvPr id="4" name="円/楕円 3">
            <a:extLst>
              <a:ext uri="{FF2B5EF4-FFF2-40B4-BE49-F238E27FC236}">
                <a16:creationId xmlns:a16="http://schemas.microsoft.com/office/drawing/2014/main" id="{547BA926-55E7-948A-6375-B399D7CC7EFF}"/>
              </a:ext>
            </a:extLst>
          </p:cNvPr>
          <p:cNvSpPr/>
          <p:nvPr/>
        </p:nvSpPr>
        <p:spPr>
          <a:xfrm>
            <a:off x="4564105" y="4495187"/>
            <a:ext cx="2198526" cy="104923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ゼロクロス率</a:t>
            </a:r>
          </a:p>
        </p:txBody>
      </p:sp>
      <p:sp>
        <p:nvSpPr>
          <p:cNvPr id="5" name="円/楕円 4">
            <a:extLst>
              <a:ext uri="{FF2B5EF4-FFF2-40B4-BE49-F238E27FC236}">
                <a16:creationId xmlns:a16="http://schemas.microsoft.com/office/drawing/2014/main" id="{A86AD296-D7A2-21CD-789E-DD46DB5B39F1}"/>
              </a:ext>
            </a:extLst>
          </p:cNvPr>
          <p:cNvSpPr/>
          <p:nvPr/>
        </p:nvSpPr>
        <p:spPr>
          <a:xfrm>
            <a:off x="2307342" y="3655943"/>
            <a:ext cx="2256763" cy="115405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RMS</a:t>
            </a:r>
          </a:p>
          <a:p>
            <a:pPr algn="ctr"/>
            <a:r>
              <a:rPr kumimoji="1" lang="en-US" altLang="ja-JP" dirty="0"/>
              <a:t>(Root Mean Square Energy)</a:t>
            </a:r>
            <a:endParaRPr kumimoji="1" lang="ja-JP" altLang="en-US"/>
          </a:p>
        </p:txBody>
      </p:sp>
      <p:sp>
        <p:nvSpPr>
          <p:cNvPr id="6" name="円/楕円 5">
            <a:extLst>
              <a:ext uri="{FF2B5EF4-FFF2-40B4-BE49-F238E27FC236}">
                <a16:creationId xmlns:a16="http://schemas.microsoft.com/office/drawing/2014/main" id="{8CE4A7CE-EE37-2A04-E664-0C854C1D942F}"/>
              </a:ext>
            </a:extLst>
          </p:cNvPr>
          <p:cNvSpPr/>
          <p:nvPr/>
        </p:nvSpPr>
        <p:spPr>
          <a:xfrm>
            <a:off x="7009028" y="3655943"/>
            <a:ext cx="2256763" cy="115405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スペクトル重心</a:t>
            </a:r>
          </a:p>
        </p:txBody>
      </p:sp>
      <p:sp>
        <p:nvSpPr>
          <p:cNvPr id="7" name="円/楕円 6">
            <a:extLst>
              <a:ext uri="{FF2B5EF4-FFF2-40B4-BE49-F238E27FC236}">
                <a16:creationId xmlns:a16="http://schemas.microsoft.com/office/drawing/2014/main" id="{A2ADD905-BE1B-0AFE-F9B1-972CDCFC09F2}"/>
              </a:ext>
            </a:extLst>
          </p:cNvPr>
          <p:cNvSpPr/>
          <p:nvPr/>
        </p:nvSpPr>
        <p:spPr>
          <a:xfrm>
            <a:off x="9453951" y="2904382"/>
            <a:ext cx="2198526" cy="115405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t>楽曲の長さ</a:t>
            </a:r>
          </a:p>
        </p:txBody>
      </p:sp>
      <p:sp>
        <p:nvSpPr>
          <p:cNvPr id="8" name="円/楕円 7">
            <a:extLst>
              <a:ext uri="{FF2B5EF4-FFF2-40B4-BE49-F238E27FC236}">
                <a16:creationId xmlns:a16="http://schemas.microsoft.com/office/drawing/2014/main" id="{AACB6579-E2E6-84E7-BCE5-B8F58217BB78}"/>
              </a:ext>
            </a:extLst>
          </p:cNvPr>
          <p:cNvSpPr/>
          <p:nvPr/>
        </p:nvSpPr>
        <p:spPr>
          <a:xfrm>
            <a:off x="108816" y="2904382"/>
            <a:ext cx="2198526" cy="115405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BPM</a:t>
            </a:r>
          </a:p>
          <a:p>
            <a:pPr algn="ctr"/>
            <a:r>
              <a:rPr kumimoji="1" lang="en-US" altLang="ja-JP" dirty="0"/>
              <a:t>(Beats Per Minute)</a:t>
            </a:r>
            <a:endParaRPr kumimoji="1" lang="ja-JP" altLang="en-US"/>
          </a:p>
        </p:txBody>
      </p:sp>
    </p:spTree>
    <p:extLst>
      <p:ext uri="{BB962C8B-B14F-4D97-AF65-F5344CB8AC3E}">
        <p14:creationId xmlns:p14="http://schemas.microsoft.com/office/powerpoint/2010/main" val="3907257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0A62AA-D5BB-3D8E-6A0A-9E37845326D8}"/>
              </a:ext>
            </a:extLst>
          </p:cNvPr>
          <p:cNvSpPr>
            <a:spLocks noGrp="1"/>
          </p:cNvSpPr>
          <p:nvPr>
            <p:ph type="title"/>
          </p:nvPr>
        </p:nvSpPr>
        <p:spPr/>
        <p:txBody>
          <a:bodyPr/>
          <a:lstStyle/>
          <a:p>
            <a:r>
              <a:rPr kumimoji="1" lang="ja-JP" altLang="en-US" b="1"/>
              <a:t>特徴量について</a:t>
            </a:r>
            <a:r>
              <a:rPr kumimoji="1" lang="en-US" altLang="ja-JP" b="1" dirty="0"/>
              <a:t>(RMS)</a:t>
            </a:r>
            <a:endParaRPr kumimoji="1" lang="ja-JP" altLang="en-US" b="1"/>
          </a:p>
        </p:txBody>
      </p:sp>
      <p:sp>
        <p:nvSpPr>
          <p:cNvPr id="3" name="コンテンツ プレースホルダー 2">
            <a:extLst>
              <a:ext uri="{FF2B5EF4-FFF2-40B4-BE49-F238E27FC236}">
                <a16:creationId xmlns:a16="http://schemas.microsoft.com/office/drawing/2014/main" id="{9B369E5B-C283-BDC3-D73C-3E9EA4E04A3E}"/>
              </a:ext>
            </a:extLst>
          </p:cNvPr>
          <p:cNvSpPr>
            <a:spLocks noGrp="1"/>
          </p:cNvSpPr>
          <p:nvPr>
            <p:ph idx="1"/>
          </p:nvPr>
        </p:nvSpPr>
        <p:spPr/>
        <p:txBody>
          <a:bodyPr/>
          <a:lstStyle/>
          <a:p>
            <a:endParaRPr kumimoji="1" lang="en-US" altLang="ja-JP" sz="2400" dirty="0"/>
          </a:p>
          <a:p>
            <a:endParaRPr lang="en-US" altLang="ja-JP" sz="2400" dirty="0"/>
          </a:p>
          <a:p>
            <a:r>
              <a:rPr kumimoji="1" lang="ja-JP" altLang="en-US" sz="2400"/>
              <a:t>音の振幅を表す</a:t>
            </a:r>
            <a:endParaRPr kumimoji="1" lang="en-US" altLang="ja-JP" sz="2400" dirty="0"/>
          </a:p>
          <a:p>
            <a:endParaRPr lang="en-US" altLang="ja-JP" sz="2400" dirty="0"/>
          </a:p>
          <a:p>
            <a:r>
              <a:rPr kumimoji="1" lang="ja-JP" altLang="en-US" sz="2400"/>
              <a:t>ヒット曲に共通点は？</a:t>
            </a:r>
            <a:endParaRPr kumimoji="1" lang="en-US" altLang="ja-JP" sz="2400" dirty="0"/>
          </a:p>
          <a:p>
            <a:endParaRPr lang="en-US" altLang="ja-JP" dirty="0"/>
          </a:p>
          <a:p>
            <a:endParaRPr kumimoji="1" lang="ja-JP" altLang="en-US"/>
          </a:p>
        </p:txBody>
      </p:sp>
      <p:pic>
        <p:nvPicPr>
          <p:cNvPr id="5" name="図 4">
            <a:extLst>
              <a:ext uri="{FF2B5EF4-FFF2-40B4-BE49-F238E27FC236}">
                <a16:creationId xmlns:a16="http://schemas.microsoft.com/office/drawing/2014/main" id="{0A362B05-DEF1-0331-72DE-6CB91E38A860}"/>
              </a:ext>
            </a:extLst>
          </p:cNvPr>
          <p:cNvPicPr>
            <a:picLocks noChangeAspect="1"/>
          </p:cNvPicPr>
          <p:nvPr/>
        </p:nvPicPr>
        <p:blipFill>
          <a:blip r:embed="rId3"/>
          <a:srcRect/>
          <a:stretch/>
        </p:blipFill>
        <p:spPr>
          <a:xfrm>
            <a:off x="5308105" y="2377694"/>
            <a:ext cx="5746748" cy="2626553"/>
          </a:xfrm>
          <a:prstGeom prst="rect">
            <a:avLst/>
          </a:prstGeom>
        </p:spPr>
      </p:pic>
      <p:sp>
        <p:nvSpPr>
          <p:cNvPr id="6" name="テキスト ボックス 5">
            <a:extLst>
              <a:ext uri="{FF2B5EF4-FFF2-40B4-BE49-F238E27FC236}">
                <a16:creationId xmlns:a16="http://schemas.microsoft.com/office/drawing/2014/main" id="{8274793B-0543-6AA1-37F6-7324BD8A9A82}"/>
              </a:ext>
            </a:extLst>
          </p:cNvPr>
          <p:cNvSpPr txBox="1"/>
          <p:nvPr/>
        </p:nvSpPr>
        <p:spPr>
          <a:xfrm flipH="1">
            <a:off x="7477104" y="5050630"/>
            <a:ext cx="2525024" cy="369332"/>
          </a:xfrm>
          <a:prstGeom prst="rect">
            <a:avLst/>
          </a:prstGeom>
          <a:noFill/>
        </p:spPr>
        <p:txBody>
          <a:bodyPr wrap="square" rtlCol="0">
            <a:spAutoFit/>
          </a:bodyPr>
          <a:lstStyle/>
          <a:p>
            <a:r>
              <a:rPr kumimoji="1" lang="en-US" altLang="ja-JP" dirty="0"/>
              <a:t>RMS</a:t>
            </a:r>
            <a:r>
              <a:rPr kumimoji="1" lang="ja-JP" altLang="en-US"/>
              <a:t>のグラフ例</a:t>
            </a:r>
          </a:p>
        </p:txBody>
      </p:sp>
    </p:spTree>
    <p:extLst>
      <p:ext uri="{BB962C8B-B14F-4D97-AF65-F5344CB8AC3E}">
        <p14:creationId xmlns:p14="http://schemas.microsoft.com/office/powerpoint/2010/main" val="77521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877611-7D43-D26A-2701-E59176A2F370}"/>
              </a:ext>
            </a:extLst>
          </p:cNvPr>
          <p:cNvSpPr>
            <a:spLocks noGrp="1"/>
          </p:cNvSpPr>
          <p:nvPr>
            <p:ph type="title"/>
          </p:nvPr>
        </p:nvSpPr>
        <p:spPr/>
        <p:txBody>
          <a:bodyPr/>
          <a:lstStyle/>
          <a:p>
            <a:r>
              <a:rPr kumimoji="1" lang="ja-JP" altLang="en-US" b="1"/>
              <a:t>特徴量について</a:t>
            </a:r>
            <a:r>
              <a:rPr kumimoji="1" lang="en-US" altLang="ja-JP" b="1" dirty="0"/>
              <a:t>(</a:t>
            </a:r>
            <a:r>
              <a:rPr kumimoji="1" lang="ja-JP" altLang="en-US" b="1"/>
              <a:t>スペクトル重心</a:t>
            </a:r>
            <a:r>
              <a:rPr kumimoji="1" lang="en-US" altLang="ja-JP" b="1" dirty="0"/>
              <a:t>)</a:t>
            </a:r>
            <a:endParaRPr kumimoji="1" lang="ja-JP" altLang="en-US" b="1"/>
          </a:p>
        </p:txBody>
      </p:sp>
      <p:sp>
        <p:nvSpPr>
          <p:cNvPr id="3" name="コンテンツ プレースホルダー 2">
            <a:extLst>
              <a:ext uri="{FF2B5EF4-FFF2-40B4-BE49-F238E27FC236}">
                <a16:creationId xmlns:a16="http://schemas.microsoft.com/office/drawing/2014/main" id="{531B6A5D-95B1-0C42-B00C-62D8C7F66975}"/>
              </a:ext>
            </a:extLst>
          </p:cNvPr>
          <p:cNvSpPr>
            <a:spLocks noGrp="1"/>
          </p:cNvSpPr>
          <p:nvPr>
            <p:ph idx="1"/>
          </p:nvPr>
        </p:nvSpPr>
        <p:spPr/>
        <p:txBody>
          <a:bodyPr/>
          <a:lstStyle/>
          <a:p>
            <a:r>
              <a:rPr kumimoji="1" lang="ja-JP" altLang="en-US"/>
              <a:t>音の明るさを示す</a:t>
            </a:r>
            <a:endParaRPr kumimoji="1" lang="en-US" altLang="ja-JP" dirty="0"/>
          </a:p>
          <a:p>
            <a:endParaRPr lang="en-US" altLang="ja-JP" dirty="0"/>
          </a:p>
          <a:p>
            <a:r>
              <a:rPr kumimoji="1" lang="ja-JP" altLang="en-US"/>
              <a:t>値が高い　　　　明るい</a:t>
            </a:r>
            <a:endParaRPr kumimoji="1" lang="en-US" altLang="ja-JP" dirty="0"/>
          </a:p>
          <a:p>
            <a:endParaRPr lang="en-US" altLang="ja-JP" dirty="0"/>
          </a:p>
          <a:p>
            <a:r>
              <a:rPr kumimoji="1" lang="ja-JP" altLang="en-US"/>
              <a:t>値が低い　　　　暗い</a:t>
            </a:r>
          </a:p>
        </p:txBody>
      </p:sp>
      <p:pic>
        <p:nvPicPr>
          <p:cNvPr id="5" name="図 4">
            <a:extLst>
              <a:ext uri="{FF2B5EF4-FFF2-40B4-BE49-F238E27FC236}">
                <a16:creationId xmlns:a16="http://schemas.microsoft.com/office/drawing/2014/main" id="{7932C63E-6222-CD53-5761-43811B14A2AC}"/>
              </a:ext>
            </a:extLst>
          </p:cNvPr>
          <p:cNvPicPr>
            <a:picLocks noChangeAspect="1"/>
          </p:cNvPicPr>
          <p:nvPr/>
        </p:nvPicPr>
        <p:blipFill>
          <a:blip r:embed="rId3"/>
          <a:srcRect/>
          <a:stretch/>
        </p:blipFill>
        <p:spPr>
          <a:xfrm>
            <a:off x="5264240" y="2120543"/>
            <a:ext cx="5790614" cy="2616912"/>
          </a:xfrm>
          <a:prstGeom prst="rect">
            <a:avLst/>
          </a:prstGeom>
        </p:spPr>
      </p:pic>
      <p:sp>
        <p:nvSpPr>
          <p:cNvPr id="6" name="テキスト ボックス 5">
            <a:extLst>
              <a:ext uri="{FF2B5EF4-FFF2-40B4-BE49-F238E27FC236}">
                <a16:creationId xmlns:a16="http://schemas.microsoft.com/office/drawing/2014/main" id="{084DA3FF-DB5F-8631-E212-689AF70D462A}"/>
              </a:ext>
            </a:extLst>
          </p:cNvPr>
          <p:cNvSpPr txBox="1"/>
          <p:nvPr/>
        </p:nvSpPr>
        <p:spPr>
          <a:xfrm>
            <a:off x="6935371" y="4923586"/>
            <a:ext cx="2954655" cy="369332"/>
          </a:xfrm>
          <a:prstGeom prst="rect">
            <a:avLst/>
          </a:prstGeom>
          <a:noFill/>
        </p:spPr>
        <p:txBody>
          <a:bodyPr wrap="none" rtlCol="0">
            <a:spAutoFit/>
          </a:bodyPr>
          <a:lstStyle/>
          <a:p>
            <a:r>
              <a:rPr kumimoji="1" lang="ja-JP" altLang="en-US"/>
              <a:t>スペクトル重心のグラフ例</a:t>
            </a:r>
          </a:p>
        </p:txBody>
      </p:sp>
      <p:sp>
        <p:nvSpPr>
          <p:cNvPr id="7" name="右矢印 6">
            <a:extLst>
              <a:ext uri="{FF2B5EF4-FFF2-40B4-BE49-F238E27FC236}">
                <a16:creationId xmlns:a16="http://schemas.microsoft.com/office/drawing/2014/main" id="{D7D9F249-5674-B3A8-AD2D-1ED75E980447}"/>
              </a:ext>
            </a:extLst>
          </p:cNvPr>
          <p:cNvSpPr/>
          <p:nvPr/>
        </p:nvSpPr>
        <p:spPr>
          <a:xfrm>
            <a:off x="2968282" y="3137096"/>
            <a:ext cx="584513" cy="1652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a:extLst>
              <a:ext uri="{FF2B5EF4-FFF2-40B4-BE49-F238E27FC236}">
                <a16:creationId xmlns:a16="http://schemas.microsoft.com/office/drawing/2014/main" id="{EE418C41-AEC7-5AC1-2C3F-79118F1F88E7}"/>
              </a:ext>
            </a:extLst>
          </p:cNvPr>
          <p:cNvSpPr/>
          <p:nvPr/>
        </p:nvSpPr>
        <p:spPr>
          <a:xfrm>
            <a:off x="2968281" y="4132322"/>
            <a:ext cx="584513" cy="16529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42225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EF47E4-D299-256E-2F10-7736ED5CB4C4}"/>
              </a:ext>
            </a:extLst>
          </p:cNvPr>
          <p:cNvSpPr>
            <a:spLocks noGrp="1"/>
          </p:cNvSpPr>
          <p:nvPr>
            <p:ph type="title"/>
          </p:nvPr>
        </p:nvSpPr>
        <p:spPr/>
        <p:txBody>
          <a:bodyPr/>
          <a:lstStyle/>
          <a:p>
            <a:r>
              <a:rPr lang="ja-JP" altLang="en-US" b="1"/>
              <a:t>分析に使用した楽曲</a:t>
            </a:r>
            <a:endParaRPr kumimoji="1" lang="ja-JP" altLang="en-US" b="1"/>
          </a:p>
        </p:txBody>
      </p:sp>
      <p:graphicFrame>
        <p:nvGraphicFramePr>
          <p:cNvPr id="4" name="コンテンツ プレースホルダー 3">
            <a:extLst>
              <a:ext uri="{FF2B5EF4-FFF2-40B4-BE49-F238E27FC236}">
                <a16:creationId xmlns:a16="http://schemas.microsoft.com/office/drawing/2014/main" id="{934AB50C-3154-BA7E-F854-D29D8B04DE94}"/>
              </a:ext>
            </a:extLst>
          </p:cNvPr>
          <p:cNvGraphicFramePr>
            <a:graphicFrameLocks noGrp="1"/>
          </p:cNvGraphicFramePr>
          <p:nvPr>
            <p:ph idx="1"/>
            <p:extLst>
              <p:ext uri="{D42A27DB-BD31-4B8C-83A1-F6EECF244321}">
                <p14:modId xmlns:p14="http://schemas.microsoft.com/office/powerpoint/2010/main" val="2342086219"/>
              </p:ext>
            </p:extLst>
          </p:nvPr>
        </p:nvGraphicFramePr>
        <p:xfrm>
          <a:off x="1097093" y="2557980"/>
          <a:ext cx="9997814" cy="2180096"/>
        </p:xfrm>
        <a:graphic>
          <a:graphicData uri="http://schemas.openxmlformats.org/drawingml/2006/table">
            <a:tbl>
              <a:tblPr firstRow="1" bandRow="1">
                <a:tableStyleId>{073A0DAA-6AF3-43AB-8588-CEC1D06C72B9}</a:tableStyleId>
              </a:tblPr>
              <a:tblGrid>
                <a:gridCol w="4998907">
                  <a:extLst>
                    <a:ext uri="{9D8B030D-6E8A-4147-A177-3AD203B41FA5}">
                      <a16:colId xmlns:a16="http://schemas.microsoft.com/office/drawing/2014/main" val="2146398875"/>
                    </a:ext>
                  </a:extLst>
                </a:gridCol>
                <a:gridCol w="4998907">
                  <a:extLst>
                    <a:ext uri="{9D8B030D-6E8A-4147-A177-3AD203B41FA5}">
                      <a16:colId xmlns:a16="http://schemas.microsoft.com/office/drawing/2014/main" val="3522078991"/>
                    </a:ext>
                  </a:extLst>
                </a:gridCol>
              </a:tblGrid>
              <a:tr h="545024">
                <a:tc>
                  <a:txBody>
                    <a:bodyPr/>
                    <a:lstStyle/>
                    <a:p>
                      <a:r>
                        <a:rPr kumimoji="1" lang="ja-JP" altLang="en-US"/>
                        <a:t>種別</a:t>
                      </a:r>
                    </a:p>
                  </a:txBody>
                  <a:tcPr/>
                </a:tc>
                <a:tc>
                  <a:txBody>
                    <a:bodyPr/>
                    <a:lstStyle/>
                    <a:p>
                      <a:r>
                        <a:rPr kumimoji="1" lang="ja-JP" altLang="en-US"/>
                        <a:t>曲数</a:t>
                      </a:r>
                    </a:p>
                  </a:txBody>
                  <a:tcPr/>
                </a:tc>
                <a:extLst>
                  <a:ext uri="{0D108BD9-81ED-4DB2-BD59-A6C34878D82A}">
                    <a16:rowId xmlns:a16="http://schemas.microsoft.com/office/drawing/2014/main" val="1032803231"/>
                  </a:ext>
                </a:extLst>
              </a:tr>
              <a:tr h="545024">
                <a:tc>
                  <a:txBody>
                    <a:bodyPr/>
                    <a:lstStyle/>
                    <a:p>
                      <a:r>
                        <a:rPr kumimoji="1" lang="ja-JP" altLang="en-US"/>
                        <a:t>ビルボードチャート</a:t>
                      </a:r>
                      <a:r>
                        <a:rPr kumimoji="1" lang="en-US" altLang="ja-JP" dirty="0"/>
                        <a:t>Top5</a:t>
                      </a:r>
                      <a:endParaRPr kumimoji="1" lang="ja-JP" altLang="en-US"/>
                    </a:p>
                  </a:txBody>
                  <a:tcPr/>
                </a:tc>
                <a:tc>
                  <a:txBody>
                    <a:bodyPr/>
                    <a:lstStyle/>
                    <a:p>
                      <a:r>
                        <a:rPr kumimoji="1" lang="en-US" altLang="ja-JP" dirty="0"/>
                        <a:t>80</a:t>
                      </a:r>
                      <a:endParaRPr kumimoji="1" lang="ja-JP" altLang="en-US"/>
                    </a:p>
                  </a:txBody>
                  <a:tcPr/>
                </a:tc>
                <a:extLst>
                  <a:ext uri="{0D108BD9-81ED-4DB2-BD59-A6C34878D82A}">
                    <a16:rowId xmlns:a16="http://schemas.microsoft.com/office/drawing/2014/main" val="1121376851"/>
                  </a:ext>
                </a:extLst>
              </a:tr>
              <a:tr h="545024">
                <a:tc>
                  <a:txBody>
                    <a:bodyPr/>
                    <a:lstStyle/>
                    <a:p>
                      <a:r>
                        <a:rPr kumimoji="1" lang="en-US" altLang="ja-JP" sz="1800" kern="1200" dirty="0">
                          <a:solidFill>
                            <a:schemeClr val="dk1"/>
                          </a:solidFill>
                          <a:effectLst/>
                          <a:latin typeface="+mn-lt"/>
                          <a:ea typeface="+mn-ea"/>
                          <a:cs typeface="+mn-cs"/>
                        </a:rPr>
                        <a:t>YOUTUBE</a:t>
                      </a:r>
                      <a:r>
                        <a:rPr kumimoji="1" lang="ja-JP" altLang="ja-JP" sz="1800" kern="1200">
                          <a:solidFill>
                            <a:schemeClr val="dk1"/>
                          </a:solidFill>
                          <a:effectLst/>
                          <a:latin typeface="+mn-lt"/>
                          <a:ea typeface="+mn-ea"/>
                          <a:cs typeface="+mn-cs"/>
                        </a:rPr>
                        <a:t>再生回数</a:t>
                      </a:r>
                      <a:r>
                        <a:rPr kumimoji="1" lang="en-US" altLang="ja-JP" sz="1800" kern="1200" dirty="0">
                          <a:solidFill>
                            <a:schemeClr val="dk1"/>
                          </a:solidFill>
                          <a:effectLst/>
                          <a:latin typeface="+mn-lt"/>
                          <a:ea typeface="+mn-ea"/>
                          <a:cs typeface="+mn-cs"/>
                        </a:rPr>
                        <a:t>100</a:t>
                      </a:r>
                      <a:r>
                        <a:rPr kumimoji="1" lang="ja-JP" altLang="ja-JP" sz="1800" kern="1200">
                          <a:solidFill>
                            <a:schemeClr val="dk1"/>
                          </a:solidFill>
                          <a:effectLst/>
                          <a:latin typeface="+mn-lt"/>
                          <a:ea typeface="+mn-ea"/>
                          <a:cs typeface="+mn-cs"/>
                        </a:rPr>
                        <a:t>万回以上</a:t>
                      </a:r>
                      <a:r>
                        <a:rPr kumimoji="1" lang="en-US" altLang="ja-JP" sz="1800" kern="1200" dirty="0">
                          <a:solidFill>
                            <a:schemeClr val="dk1"/>
                          </a:solidFill>
                          <a:effectLst/>
                          <a:latin typeface="+mn-lt"/>
                          <a:ea typeface="+mn-ea"/>
                          <a:cs typeface="+mn-cs"/>
                        </a:rPr>
                        <a:t>1000</a:t>
                      </a:r>
                      <a:r>
                        <a:rPr kumimoji="1" lang="ja-JP" altLang="ja-JP" sz="1800" kern="1200">
                          <a:solidFill>
                            <a:schemeClr val="dk1"/>
                          </a:solidFill>
                          <a:effectLst/>
                          <a:latin typeface="+mn-lt"/>
                          <a:ea typeface="+mn-ea"/>
                          <a:cs typeface="+mn-cs"/>
                        </a:rPr>
                        <a:t>万回以下</a:t>
                      </a:r>
                      <a:r>
                        <a:rPr lang="ja-JP" altLang="ja-JP">
                          <a:effectLst/>
                        </a:rPr>
                        <a:t> </a:t>
                      </a:r>
                      <a:endParaRPr kumimoji="1" lang="ja-JP" altLang="en-US"/>
                    </a:p>
                  </a:txBody>
                  <a:tcPr/>
                </a:tc>
                <a:tc>
                  <a:txBody>
                    <a:bodyPr/>
                    <a:lstStyle/>
                    <a:p>
                      <a:r>
                        <a:rPr kumimoji="1" lang="en-US" altLang="ja-JP" dirty="0"/>
                        <a:t>40</a:t>
                      </a:r>
                      <a:endParaRPr kumimoji="1" lang="ja-JP" altLang="en-US"/>
                    </a:p>
                  </a:txBody>
                  <a:tcPr/>
                </a:tc>
                <a:extLst>
                  <a:ext uri="{0D108BD9-81ED-4DB2-BD59-A6C34878D82A}">
                    <a16:rowId xmlns:a16="http://schemas.microsoft.com/office/drawing/2014/main" val="1030300004"/>
                  </a:ext>
                </a:extLst>
              </a:tr>
              <a:tr h="545024">
                <a:tc>
                  <a:txBody>
                    <a:bodyPr/>
                    <a:lstStyle/>
                    <a:p>
                      <a:r>
                        <a:rPr kumimoji="1" lang="en-US" altLang="ja-JP" sz="1800" kern="1200" dirty="0">
                          <a:solidFill>
                            <a:schemeClr val="dk1"/>
                          </a:solidFill>
                          <a:effectLst/>
                          <a:latin typeface="+mn-lt"/>
                          <a:ea typeface="+mn-ea"/>
                          <a:cs typeface="+mn-cs"/>
                        </a:rPr>
                        <a:t>YOUTUBE</a:t>
                      </a:r>
                      <a:r>
                        <a:rPr kumimoji="1" lang="ja-JP" altLang="ja-JP" sz="1800" kern="1200">
                          <a:solidFill>
                            <a:schemeClr val="dk1"/>
                          </a:solidFill>
                          <a:effectLst/>
                          <a:latin typeface="+mn-lt"/>
                          <a:ea typeface="+mn-ea"/>
                          <a:cs typeface="+mn-cs"/>
                        </a:rPr>
                        <a:t>再生回数</a:t>
                      </a:r>
                      <a:r>
                        <a:rPr kumimoji="1" lang="en-US" altLang="ja-JP" sz="1800" kern="1200" dirty="0">
                          <a:solidFill>
                            <a:schemeClr val="dk1"/>
                          </a:solidFill>
                          <a:effectLst/>
                          <a:latin typeface="+mn-lt"/>
                          <a:ea typeface="+mn-ea"/>
                          <a:cs typeface="+mn-cs"/>
                        </a:rPr>
                        <a:t>100</a:t>
                      </a:r>
                      <a:r>
                        <a:rPr kumimoji="1" lang="ja-JP" altLang="ja-JP" sz="1800" kern="1200">
                          <a:solidFill>
                            <a:schemeClr val="dk1"/>
                          </a:solidFill>
                          <a:effectLst/>
                          <a:latin typeface="+mn-lt"/>
                          <a:ea typeface="+mn-ea"/>
                          <a:cs typeface="+mn-cs"/>
                        </a:rPr>
                        <a:t>万回以下</a:t>
                      </a:r>
                      <a:r>
                        <a:rPr lang="ja-JP" altLang="ja-JP">
                          <a:effectLst/>
                        </a:rPr>
                        <a:t> </a:t>
                      </a:r>
                      <a:endParaRPr kumimoji="1" lang="ja-JP" altLang="en-US"/>
                    </a:p>
                  </a:txBody>
                  <a:tcPr/>
                </a:tc>
                <a:tc>
                  <a:txBody>
                    <a:bodyPr/>
                    <a:lstStyle/>
                    <a:p>
                      <a:r>
                        <a:rPr kumimoji="1" lang="en-US" altLang="ja-JP" dirty="0"/>
                        <a:t>40</a:t>
                      </a:r>
                      <a:endParaRPr kumimoji="1" lang="ja-JP" altLang="en-US"/>
                    </a:p>
                  </a:txBody>
                  <a:tcPr/>
                </a:tc>
                <a:extLst>
                  <a:ext uri="{0D108BD9-81ED-4DB2-BD59-A6C34878D82A}">
                    <a16:rowId xmlns:a16="http://schemas.microsoft.com/office/drawing/2014/main" val="324389119"/>
                  </a:ext>
                </a:extLst>
              </a:tr>
            </a:tbl>
          </a:graphicData>
        </a:graphic>
      </p:graphicFrame>
    </p:spTree>
    <p:extLst>
      <p:ext uri="{BB962C8B-B14F-4D97-AF65-F5344CB8AC3E}">
        <p14:creationId xmlns:p14="http://schemas.microsoft.com/office/powerpoint/2010/main" val="4024289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9F808445-3F4F-D97E-BEB8-583FF9278391}"/>
              </a:ext>
            </a:extLst>
          </p:cNvPr>
          <p:cNvGraphicFramePr>
            <a:graphicFrameLocks noGrp="1"/>
          </p:cNvGraphicFramePr>
          <p:nvPr>
            <p:extLst>
              <p:ext uri="{D42A27DB-BD31-4B8C-83A1-F6EECF244321}">
                <p14:modId xmlns:p14="http://schemas.microsoft.com/office/powerpoint/2010/main" val="2303054201"/>
              </p:ext>
            </p:extLst>
          </p:nvPr>
        </p:nvGraphicFramePr>
        <p:xfrm>
          <a:off x="1930400" y="2398541"/>
          <a:ext cx="8331200" cy="2436895"/>
        </p:xfrm>
        <a:graphic>
          <a:graphicData uri="http://schemas.openxmlformats.org/drawingml/2006/table">
            <a:tbl>
              <a:tblPr firstRow="1" bandRow="1">
                <a:tableStyleId>{5C22544A-7EE6-4342-B048-85BDC9FD1C3A}</a:tableStyleId>
              </a:tblPr>
              <a:tblGrid>
                <a:gridCol w="2082800">
                  <a:extLst>
                    <a:ext uri="{9D8B030D-6E8A-4147-A177-3AD203B41FA5}">
                      <a16:colId xmlns:a16="http://schemas.microsoft.com/office/drawing/2014/main" val="2697188056"/>
                    </a:ext>
                  </a:extLst>
                </a:gridCol>
                <a:gridCol w="2082800">
                  <a:extLst>
                    <a:ext uri="{9D8B030D-6E8A-4147-A177-3AD203B41FA5}">
                      <a16:colId xmlns:a16="http://schemas.microsoft.com/office/drawing/2014/main" val="1756181878"/>
                    </a:ext>
                  </a:extLst>
                </a:gridCol>
                <a:gridCol w="2082800">
                  <a:extLst>
                    <a:ext uri="{9D8B030D-6E8A-4147-A177-3AD203B41FA5}">
                      <a16:colId xmlns:a16="http://schemas.microsoft.com/office/drawing/2014/main" val="2921871354"/>
                    </a:ext>
                  </a:extLst>
                </a:gridCol>
                <a:gridCol w="2082800">
                  <a:extLst>
                    <a:ext uri="{9D8B030D-6E8A-4147-A177-3AD203B41FA5}">
                      <a16:colId xmlns:a16="http://schemas.microsoft.com/office/drawing/2014/main" val="744727464"/>
                    </a:ext>
                  </a:extLst>
                </a:gridCol>
              </a:tblGrid>
              <a:tr h="487379">
                <a:tc>
                  <a:txBody>
                    <a:bodyPr/>
                    <a:lstStyle/>
                    <a:p>
                      <a:r>
                        <a:rPr kumimoji="1" lang="ja-JP" altLang="en-US"/>
                        <a:t>平均</a:t>
                      </a:r>
                    </a:p>
                  </a:txBody>
                  <a:tcPr/>
                </a:tc>
                <a:tc>
                  <a:txBody>
                    <a:bodyPr/>
                    <a:lstStyle/>
                    <a:p>
                      <a:r>
                        <a:rPr kumimoji="1" lang="ja-JP" altLang="en-US"/>
                        <a:t>ビルボード</a:t>
                      </a:r>
                    </a:p>
                  </a:txBody>
                  <a:tcPr/>
                </a:tc>
                <a:tc>
                  <a:txBody>
                    <a:bodyPr/>
                    <a:lstStyle/>
                    <a:p>
                      <a:r>
                        <a:rPr kumimoji="1" lang="en-US" altLang="ja-JP" dirty="0"/>
                        <a:t>1000</a:t>
                      </a:r>
                      <a:r>
                        <a:rPr kumimoji="1" lang="ja-JP" altLang="en-US"/>
                        <a:t>万</a:t>
                      </a:r>
                      <a:r>
                        <a:rPr kumimoji="1" lang="en-US" altLang="ja-JP" dirty="0"/>
                        <a:t>~100</a:t>
                      </a:r>
                      <a:r>
                        <a:rPr kumimoji="1" lang="ja-JP" altLang="en-US"/>
                        <a:t>万</a:t>
                      </a:r>
                    </a:p>
                  </a:txBody>
                  <a:tcPr/>
                </a:tc>
                <a:tc>
                  <a:txBody>
                    <a:bodyPr/>
                    <a:lstStyle/>
                    <a:p>
                      <a:r>
                        <a:rPr kumimoji="1" lang="en-US" altLang="ja-JP" dirty="0"/>
                        <a:t>100</a:t>
                      </a:r>
                      <a:r>
                        <a:rPr kumimoji="1" lang="ja-JP" altLang="en-US"/>
                        <a:t>万以下</a:t>
                      </a:r>
                    </a:p>
                  </a:txBody>
                  <a:tcPr/>
                </a:tc>
                <a:extLst>
                  <a:ext uri="{0D108BD9-81ED-4DB2-BD59-A6C34878D82A}">
                    <a16:rowId xmlns:a16="http://schemas.microsoft.com/office/drawing/2014/main" val="3360398265"/>
                  </a:ext>
                </a:extLst>
              </a:tr>
              <a:tr h="487379">
                <a:tc>
                  <a:txBody>
                    <a:bodyPr/>
                    <a:lstStyle/>
                    <a:p>
                      <a:r>
                        <a:rPr kumimoji="1" lang="en-US" altLang="ja-JP" dirty="0"/>
                        <a:t>BPM</a:t>
                      </a:r>
                      <a:endParaRPr kumimoji="1" lang="ja-JP" altLang="en-US"/>
                    </a:p>
                  </a:txBody>
                  <a:tcPr/>
                </a:tc>
                <a:tc>
                  <a:txBody>
                    <a:bodyPr/>
                    <a:lstStyle/>
                    <a:p>
                      <a:r>
                        <a:rPr kumimoji="1" lang="en-US" altLang="ja-JP" dirty="0"/>
                        <a:t>123</a:t>
                      </a:r>
                      <a:endParaRPr kumimoji="1" lang="ja-JP" altLang="en-US"/>
                    </a:p>
                  </a:txBody>
                  <a:tcPr/>
                </a:tc>
                <a:tc>
                  <a:txBody>
                    <a:bodyPr/>
                    <a:lstStyle/>
                    <a:p>
                      <a:r>
                        <a:rPr kumimoji="1" lang="en-US" altLang="ja-JP" dirty="0"/>
                        <a:t>118</a:t>
                      </a:r>
                      <a:endParaRPr kumimoji="1" lang="ja-JP" altLang="en-US"/>
                    </a:p>
                  </a:txBody>
                  <a:tcPr/>
                </a:tc>
                <a:tc>
                  <a:txBody>
                    <a:bodyPr/>
                    <a:lstStyle/>
                    <a:p>
                      <a:r>
                        <a:rPr kumimoji="1" lang="en-US" altLang="ja-JP" dirty="0"/>
                        <a:t>111</a:t>
                      </a:r>
                      <a:endParaRPr kumimoji="1" lang="ja-JP" altLang="en-US"/>
                    </a:p>
                  </a:txBody>
                  <a:tcPr/>
                </a:tc>
                <a:extLst>
                  <a:ext uri="{0D108BD9-81ED-4DB2-BD59-A6C34878D82A}">
                    <a16:rowId xmlns:a16="http://schemas.microsoft.com/office/drawing/2014/main" val="2624291438"/>
                  </a:ext>
                </a:extLst>
              </a:tr>
              <a:tr h="487379">
                <a:tc>
                  <a:txBody>
                    <a:bodyPr/>
                    <a:lstStyle/>
                    <a:p>
                      <a:r>
                        <a:rPr kumimoji="1" lang="ja-JP" altLang="en-US"/>
                        <a:t>ゼロクロス率</a:t>
                      </a:r>
                    </a:p>
                  </a:txBody>
                  <a:tcPr/>
                </a:tc>
                <a:tc>
                  <a:txBody>
                    <a:bodyPr/>
                    <a:lstStyle/>
                    <a:p>
                      <a:r>
                        <a:rPr kumimoji="1" lang="en-US" altLang="ja-JP" dirty="0"/>
                        <a:t>12%</a:t>
                      </a:r>
                      <a:endParaRPr kumimoji="1" lang="ja-JP" altLang="en-US"/>
                    </a:p>
                  </a:txBody>
                  <a:tcPr/>
                </a:tc>
                <a:tc>
                  <a:txBody>
                    <a:bodyPr/>
                    <a:lstStyle/>
                    <a:p>
                      <a:r>
                        <a:rPr kumimoji="1" lang="en-US" altLang="ja-JP" dirty="0"/>
                        <a:t>10%</a:t>
                      </a:r>
                      <a:endParaRPr kumimoji="1" lang="ja-JP" altLang="en-US"/>
                    </a:p>
                  </a:txBody>
                  <a:tcPr/>
                </a:tc>
                <a:tc>
                  <a:txBody>
                    <a:bodyPr/>
                    <a:lstStyle/>
                    <a:p>
                      <a:r>
                        <a:rPr kumimoji="1" lang="en-US" altLang="ja-JP" dirty="0"/>
                        <a:t>10%</a:t>
                      </a:r>
                      <a:endParaRPr kumimoji="1" lang="ja-JP" altLang="en-US"/>
                    </a:p>
                  </a:txBody>
                  <a:tcPr/>
                </a:tc>
                <a:extLst>
                  <a:ext uri="{0D108BD9-81ED-4DB2-BD59-A6C34878D82A}">
                    <a16:rowId xmlns:a16="http://schemas.microsoft.com/office/drawing/2014/main" val="86327949"/>
                  </a:ext>
                </a:extLst>
              </a:tr>
              <a:tr h="487379">
                <a:tc>
                  <a:txBody>
                    <a:bodyPr/>
                    <a:lstStyle/>
                    <a:p>
                      <a:r>
                        <a:rPr kumimoji="1" lang="ja-JP" altLang="en-US"/>
                        <a:t>スペクトル重心</a:t>
                      </a:r>
                    </a:p>
                  </a:txBody>
                  <a:tcPr/>
                </a:tc>
                <a:tc>
                  <a:txBody>
                    <a:bodyPr/>
                    <a:lstStyle/>
                    <a:p>
                      <a:r>
                        <a:rPr kumimoji="1" lang="en-US" altLang="ja-JP" dirty="0"/>
                        <a:t>2600</a:t>
                      </a:r>
                      <a:endParaRPr kumimoji="1" lang="ja-JP" altLang="en-US"/>
                    </a:p>
                  </a:txBody>
                  <a:tcPr/>
                </a:tc>
                <a:tc>
                  <a:txBody>
                    <a:bodyPr/>
                    <a:lstStyle/>
                    <a:p>
                      <a:r>
                        <a:rPr kumimoji="1" lang="en-US" altLang="ja-JP" dirty="0"/>
                        <a:t>2360</a:t>
                      </a:r>
                      <a:endParaRPr kumimoji="1" lang="ja-JP" altLang="en-US"/>
                    </a:p>
                  </a:txBody>
                  <a:tcPr/>
                </a:tc>
                <a:tc>
                  <a:txBody>
                    <a:bodyPr/>
                    <a:lstStyle/>
                    <a:p>
                      <a:r>
                        <a:rPr kumimoji="1" lang="en-US" altLang="ja-JP" dirty="0"/>
                        <a:t>2314</a:t>
                      </a:r>
                      <a:endParaRPr kumimoji="1" lang="ja-JP" altLang="en-US"/>
                    </a:p>
                  </a:txBody>
                  <a:tcPr/>
                </a:tc>
                <a:extLst>
                  <a:ext uri="{0D108BD9-81ED-4DB2-BD59-A6C34878D82A}">
                    <a16:rowId xmlns:a16="http://schemas.microsoft.com/office/drawing/2014/main" val="2382249640"/>
                  </a:ext>
                </a:extLst>
              </a:tr>
              <a:tr h="487379">
                <a:tc>
                  <a:txBody>
                    <a:bodyPr/>
                    <a:lstStyle/>
                    <a:p>
                      <a:r>
                        <a:rPr kumimoji="1" lang="ja-JP" altLang="en-US"/>
                        <a:t>楽曲の長さ</a:t>
                      </a:r>
                      <a:r>
                        <a:rPr kumimoji="1" lang="en-US" altLang="ja-JP" dirty="0"/>
                        <a:t>(</a:t>
                      </a:r>
                      <a:r>
                        <a:rPr kumimoji="1" lang="ja-JP" altLang="en-US"/>
                        <a:t>分</a:t>
                      </a:r>
                      <a:r>
                        <a:rPr kumimoji="1" lang="en-US" altLang="ja-JP" dirty="0"/>
                        <a:t>)</a:t>
                      </a:r>
                      <a:endParaRPr kumimoji="1" lang="ja-JP" altLang="en-US"/>
                    </a:p>
                  </a:txBody>
                  <a:tcPr/>
                </a:tc>
                <a:tc>
                  <a:txBody>
                    <a:bodyPr/>
                    <a:lstStyle/>
                    <a:p>
                      <a:r>
                        <a:rPr kumimoji="1" lang="en-US" altLang="ja-JP" dirty="0"/>
                        <a:t>4.45</a:t>
                      </a:r>
                      <a:endParaRPr kumimoji="1" lang="ja-JP" altLang="en-US"/>
                    </a:p>
                  </a:txBody>
                  <a:tcPr/>
                </a:tc>
                <a:tc>
                  <a:txBody>
                    <a:bodyPr/>
                    <a:lstStyle/>
                    <a:p>
                      <a:r>
                        <a:rPr kumimoji="1" lang="en-US" altLang="ja-JP" dirty="0"/>
                        <a:t>4.1</a:t>
                      </a:r>
                      <a:endParaRPr kumimoji="1" lang="ja-JP" altLang="en-US"/>
                    </a:p>
                  </a:txBody>
                  <a:tcPr/>
                </a:tc>
                <a:tc>
                  <a:txBody>
                    <a:bodyPr/>
                    <a:lstStyle/>
                    <a:p>
                      <a:r>
                        <a:rPr kumimoji="1" lang="en-US" altLang="ja-JP" dirty="0"/>
                        <a:t>3.4</a:t>
                      </a:r>
                      <a:endParaRPr kumimoji="1" lang="ja-JP" altLang="en-US"/>
                    </a:p>
                  </a:txBody>
                  <a:tcPr/>
                </a:tc>
                <a:extLst>
                  <a:ext uri="{0D108BD9-81ED-4DB2-BD59-A6C34878D82A}">
                    <a16:rowId xmlns:a16="http://schemas.microsoft.com/office/drawing/2014/main" val="2011291559"/>
                  </a:ext>
                </a:extLst>
              </a:tr>
            </a:tbl>
          </a:graphicData>
        </a:graphic>
      </p:graphicFrame>
      <p:sp>
        <p:nvSpPr>
          <p:cNvPr id="3" name="タイトル 2">
            <a:extLst>
              <a:ext uri="{FF2B5EF4-FFF2-40B4-BE49-F238E27FC236}">
                <a16:creationId xmlns:a16="http://schemas.microsoft.com/office/drawing/2014/main" id="{56425798-5198-A283-3356-C7925EB44F3A}"/>
              </a:ext>
            </a:extLst>
          </p:cNvPr>
          <p:cNvSpPr>
            <a:spLocks noGrp="1"/>
          </p:cNvSpPr>
          <p:nvPr>
            <p:ph type="title"/>
          </p:nvPr>
        </p:nvSpPr>
        <p:spPr/>
        <p:txBody>
          <a:bodyPr/>
          <a:lstStyle/>
          <a:p>
            <a:r>
              <a:rPr lang="ja-JP" altLang="en-US" b="1"/>
              <a:t>分析結果と考察</a:t>
            </a:r>
            <a:r>
              <a:rPr lang="en-US" altLang="ja-JP" b="1" dirty="0"/>
              <a:t>(</a:t>
            </a:r>
            <a:r>
              <a:rPr lang="ja-JP" altLang="en-US" b="1"/>
              <a:t>数値</a:t>
            </a:r>
            <a:r>
              <a:rPr lang="en-US" altLang="ja-JP" b="1" dirty="0"/>
              <a:t>)</a:t>
            </a:r>
            <a:endParaRPr lang="ja-JP" altLang="en-US" b="1"/>
          </a:p>
        </p:txBody>
      </p:sp>
    </p:spTree>
    <p:extLst>
      <p:ext uri="{BB962C8B-B14F-4D97-AF65-F5344CB8AC3E}">
        <p14:creationId xmlns:p14="http://schemas.microsoft.com/office/powerpoint/2010/main" val="96432301"/>
      </p:ext>
    </p:extLst>
  </p:cSld>
  <p:clrMapOvr>
    <a:masterClrMapping/>
  </p:clrMapOvr>
</p:sld>
</file>

<file path=ppt/theme/theme1.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ギャラリー">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Gallery</Template>
  <TotalTime>2191</TotalTime>
  <Words>1841</Words>
  <Application>Microsoft Macintosh PowerPoint</Application>
  <PresentationFormat>ワイド画面</PresentationFormat>
  <Paragraphs>274</Paragraphs>
  <Slides>24</Slides>
  <Notes>16</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24</vt:i4>
      </vt:variant>
    </vt:vector>
  </HeadingPairs>
  <TitlesOfParts>
    <vt:vector size="34" baseType="lpstr">
      <vt:lpstr>-webkit-standard</vt:lpstr>
      <vt:lpstr>ＭＳ Ｐ明朝</vt:lpstr>
      <vt:lpstr>ＭＳ 明朝</vt:lpstr>
      <vt:lpstr>游ゴシック</vt:lpstr>
      <vt:lpstr>Arial</vt:lpstr>
      <vt:lpstr>Cambria Math</vt:lpstr>
      <vt:lpstr>Century</vt:lpstr>
      <vt:lpstr>Gill Sans MT</vt:lpstr>
      <vt:lpstr>Wingdings</vt:lpstr>
      <vt:lpstr>ギャラリー</vt:lpstr>
      <vt:lpstr>卒業研究発表 ヒット曲の特徴量分析</vt:lpstr>
      <vt:lpstr>あらまし</vt:lpstr>
      <vt:lpstr>研究テーマの背景</vt:lpstr>
      <vt:lpstr>本研究の目的</vt:lpstr>
      <vt:lpstr>PowerPoint プレゼンテーション</vt:lpstr>
      <vt:lpstr>特徴量について(RMS)</vt:lpstr>
      <vt:lpstr>特徴量について(スペクトル重心)</vt:lpstr>
      <vt:lpstr>分析に使用した楽曲</vt:lpstr>
      <vt:lpstr>分析結果と考察(数値)</vt:lpstr>
      <vt:lpstr>PowerPoint プレゼンテーション</vt:lpstr>
      <vt:lpstr>分析結果と考察(グラフ)</vt:lpstr>
      <vt:lpstr>PowerPoint プレゼンテーション</vt:lpstr>
      <vt:lpstr>PowerPoint プレゼンテーション</vt:lpstr>
      <vt:lpstr>まとめ</vt:lpstr>
      <vt:lpstr>参考文献</vt:lpstr>
      <vt:lpstr>PowerPoint プレゼンテーション</vt:lpstr>
      <vt:lpstr>PowerPoint プレゼンテーション</vt:lpstr>
      <vt:lpstr>PowerPoint プレゼンテーション</vt:lpstr>
      <vt:lpstr>特徴量について(BPM)</vt:lpstr>
      <vt:lpstr>特徴量について(ゼロクロス率)</vt:lpstr>
      <vt:lpstr>課題</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宇賀由人</dc:creator>
  <cp:lastModifiedBy>宇賀由人</cp:lastModifiedBy>
  <cp:revision>32</cp:revision>
  <dcterms:created xsi:type="dcterms:W3CDTF">2025-01-28T05:08:36Z</dcterms:created>
  <dcterms:modified xsi:type="dcterms:W3CDTF">2025-02-03T05:16:48Z</dcterms:modified>
</cp:coreProperties>
</file>