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7" r:id="rId2"/>
    <p:sldId id="258" r:id="rId3"/>
    <p:sldId id="259" r:id="rId4"/>
    <p:sldId id="268" r:id="rId5"/>
    <p:sldId id="261" r:id="rId6"/>
    <p:sldId id="262" r:id="rId7"/>
    <p:sldId id="263" r:id="rId8"/>
    <p:sldId id="271"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12"/>
  </p:normalViewPr>
  <p:slideViewPr>
    <p:cSldViewPr snapToGrid="0">
      <p:cViewPr varScale="1">
        <p:scale>
          <a:sx n="105" d="100"/>
          <a:sy n="105" d="100"/>
        </p:scale>
        <p:origin x="1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73BE52C9-8FAD-7843-8B6B-8BC0CB44892E}"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7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Tree>
    <p:extLst>
      <p:ext uri="{BB962C8B-B14F-4D97-AF65-F5344CB8AC3E}">
        <p14:creationId xmlns:p14="http://schemas.microsoft.com/office/powerpoint/2010/main" val="234479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33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564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Tree>
    <p:extLst>
      <p:ext uri="{BB962C8B-B14F-4D97-AF65-F5344CB8AC3E}">
        <p14:creationId xmlns:p14="http://schemas.microsoft.com/office/powerpoint/2010/main" val="207011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891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19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180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6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Tree>
    <p:extLst>
      <p:ext uri="{BB962C8B-B14F-4D97-AF65-F5344CB8AC3E}">
        <p14:creationId xmlns:p14="http://schemas.microsoft.com/office/powerpoint/2010/main" val="163285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501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41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54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02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Tree>
    <p:extLst>
      <p:ext uri="{BB962C8B-B14F-4D97-AF65-F5344CB8AC3E}">
        <p14:creationId xmlns:p14="http://schemas.microsoft.com/office/powerpoint/2010/main" val="7045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03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EAC7C1-7355-FB48-A7AA-A7D6A6D7E658}"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BE52C9-8FAD-7843-8B6B-8BC0CB44892E}" type="slidenum">
              <a:rPr kumimoji="1" lang="ja-JP" altLang="en-US" smtClean="0"/>
              <a:t>‹#›</a:t>
            </a:fld>
            <a:endParaRPr kumimoji="1" lang="ja-JP" altLang="en-US"/>
          </a:p>
        </p:txBody>
      </p:sp>
    </p:spTree>
    <p:extLst>
      <p:ext uri="{BB962C8B-B14F-4D97-AF65-F5344CB8AC3E}">
        <p14:creationId xmlns:p14="http://schemas.microsoft.com/office/powerpoint/2010/main" val="20482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EAC7C1-7355-FB48-A7AA-A7D6A6D7E658}" type="datetimeFigureOut">
              <a:rPr kumimoji="1" lang="ja-JP" altLang="en-US" smtClean="0"/>
              <a:t>2024/2/15</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E52C9-8FAD-7843-8B6B-8BC0CB44892E}" type="slidenum">
              <a:rPr kumimoji="1" lang="ja-JP" altLang="en-US" smtClean="0"/>
              <a:t>‹#›</a:t>
            </a:fld>
            <a:endParaRPr kumimoji="1" lang="ja-JP" altLang="en-US"/>
          </a:p>
        </p:txBody>
      </p:sp>
    </p:spTree>
    <p:extLst>
      <p:ext uri="{BB962C8B-B14F-4D97-AF65-F5344CB8AC3E}">
        <p14:creationId xmlns:p14="http://schemas.microsoft.com/office/powerpoint/2010/main" val="1383473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takei.otakuma.net/archives/2023010903.html" TargetMode="External"/><Relationship Id="rId2" Type="http://schemas.openxmlformats.org/officeDocument/2006/relationships/hyperlink" Target="https://hands.net/hintmagazine/party/2305-uno-rul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BD0F6-A1E1-C123-EF7D-B7284304F74E}"/>
              </a:ext>
            </a:extLst>
          </p:cNvPr>
          <p:cNvSpPr>
            <a:spLocks noGrp="1"/>
          </p:cNvSpPr>
          <p:nvPr>
            <p:ph type="ctrTitle"/>
          </p:nvPr>
        </p:nvSpPr>
        <p:spPr/>
        <p:txBody>
          <a:bodyPr/>
          <a:lstStyle/>
          <a:p>
            <a:r>
              <a:rPr kumimoji="1" lang="ja-JP" altLang="en-US" sz="3200"/>
              <a:t>卒業研究発表</a:t>
            </a:r>
            <a:br>
              <a:rPr kumimoji="1" lang="en-US" altLang="ja-JP" sz="3200" dirty="0"/>
            </a:br>
            <a:r>
              <a:rPr kumimoji="1" lang="ja-JP" altLang="en-US" sz="3200"/>
              <a:t>「</a:t>
            </a:r>
            <a:r>
              <a:rPr kumimoji="1" lang="en-US" altLang="ja-JP" sz="3200" dirty="0"/>
              <a:t>UNO</a:t>
            </a:r>
            <a:r>
              <a:rPr kumimoji="1" lang="ja-JP" altLang="en-US" sz="3200"/>
              <a:t>をもっと面白くするには？</a:t>
            </a:r>
            <a:br>
              <a:rPr kumimoji="1" lang="en-US" altLang="ja-JP" sz="3200" dirty="0"/>
            </a:br>
            <a:r>
              <a:rPr kumimoji="1" lang="en-US" altLang="ja-JP" sz="3200" dirty="0"/>
              <a:t>〜</a:t>
            </a:r>
            <a:r>
              <a:rPr kumimoji="1" lang="ja-JP" altLang="en-US" sz="3200"/>
              <a:t>新しい</a:t>
            </a:r>
            <a:r>
              <a:rPr kumimoji="1" lang="en-US" altLang="ja-JP" sz="3200" dirty="0"/>
              <a:t>UNO</a:t>
            </a:r>
            <a:r>
              <a:rPr kumimoji="1" lang="ja-JP" altLang="en-US" sz="3200"/>
              <a:t>の誕生へ</a:t>
            </a:r>
            <a:r>
              <a:rPr kumimoji="1" lang="en-US" altLang="ja-JP" sz="3200" dirty="0"/>
              <a:t>〜</a:t>
            </a:r>
            <a:r>
              <a:rPr kumimoji="1" lang="ja-JP" altLang="en-US" sz="3200"/>
              <a:t>」</a:t>
            </a:r>
          </a:p>
        </p:txBody>
      </p:sp>
      <p:sp>
        <p:nvSpPr>
          <p:cNvPr id="3" name="字幕 2">
            <a:extLst>
              <a:ext uri="{FF2B5EF4-FFF2-40B4-BE49-F238E27FC236}">
                <a16:creationId xmlns:a16="http://schemas.microsoft.com/office/drawing/2014/main" id="{E3CF4FF4-ED7F-A0B9-6F2B-9BC318754C75}"/>
              </a:ext>
            </a:extLst>
          </p:cNvPr>
          <p:cNvSpPr>
            <a:spLocks noGrp="1"/>
          </p:cNvSpPr>
          <p:nvPr>
            <p:ph type="subTitle" idx="1"/>
          </p:nvPr>
        </p:nvSpPr>
        <p:spPr/>
        <p:txBody>
          <a:bodyPr/>
          <a:lstStyle/>
          <a:p>
            <a:r>
              <a:rPr kumimoji="1" lang="en-US" altLang="ja-JP"/>
              <a:t>2010370220 </a:t>
            </a:r>
            <a:r>
              <a:rPr kumimoji="1" lang="ja-JP" altLang="en-US"/>
              <a:t>　仲西　絢</a:t>
            </a:r>
          </a:p>
        </p:txBody>
      </p:sp>
    </p:spTree>
    <p:extLst>
      <p:ext uri="{BB962C8B-B14F-4D97-AF65-F5344CB8AC3E}">
        <p14:creationId xmlns:p14="http://schemas.microsoft.com/office/powerpoint/2010/main" val="252601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36F2E-3EEC-B2CC-549C-977116F8AAD4}"/>
              </a:ext>
            </a:extLst>
          </p:cNvPr>
          <p:cNvSpPr>
            <a:spLocks noGrp="1"/>
          </p:cNvSpPr>
          <p:nvPr>
            <p:ph type="title"/>
          </p:nvPr>
        </p:nvSpPr>
        <p:spPr/>
        <p:txBody>
          <a:bodyPr>
            <a:normAutofit fontScale="90000"/>
          </a:bodyPr>
          <a:lstStyle/>
          <a:p>
            <a:r>
              <a:rPr kumimoji="1" lang="ja-JP" altLang="en-US"/>
              <a:t>研究内容：「相手の手札を推測しよう」</a:t>
            </a:r>
            <a:br>
              <a:rPr kumimoji="1" lang="en-US" altLang="ja-JP" dirty="0"/>
            </a:br>
            <a:endParaRPr kumimoji="1" lang="ja-JP" altLang="en-US"/>
          </a:p>
        </p:txBody>
      </p:sp>
      <p:pic>
        <p:nvPicPr>
          <p:cNvPr id="5" name="図 4" descr="パソコンの画面&#10;&#10;中程度の精度で自動的に生成された説明">
            <a:extLst>
              <a:ext uri="{FF2B5EF4-FFF2-40B4-BE49-F238E27FC236}">
                <a16:creationId xmlns:a16="http://schemas.microsoft.com/office/drawing/2014/main" id="{00F94D0D-2C59-00CB-206F-BEB45D267DBD}"/>
              </a:ext>
            </a:extLst>
          </p:cNvPr>
          <p:cNvPicPr>
            <a:picLocks noChangeAspect="1"/>
          </p:cNvPicPr>
          <p:nvPr/>
        </p:nvPicPr>
        <p:blipFill>
          <a:blip r:embed="rId2"/>
          <a:stretch>
            <a:fillRect/>
          </a:stretch>
        </p:blipFill>
        <p:spPr>
          <a:xfrm>
            <a:off x="994715" y="1634065"/>
            <a:ext cx="4419595" cy="4738535"/>
          </a:xfrm>
          <a:prstGeom prst="rect">
            <a:avLst/>
          </a:prstGeom>
        </p:spPr>
      </p:pic>
      <p:pic>
        <p:nvPicPr>
          <p:cNvPr id="7" name="図 6" descr="グラフ, 円グラフ&#10;&#10;自動的に生成された説明">
            <a:extLst>
              <a:ext uri="{FF2B5EF4-FFF2-40B4-BE49-F238E27FC236}">
                <a16:creationId xmlns:a16="http://schemas.microsoft.com/office/drawing/2014/main" id="{6C974980-9791-8181-6C66-C8F783B0543D}"/>
              </a:ext>
            </a:extLst>
          </p:cNvPr>
          <p:cNvPicPr>
            <a:picLocks noChangeAspect="1"/>
          </p:cNvPicPr>
          <p:nvPr/>
        </p:nvPicPr>
        <p:blipFill>
          <a:blip r:embed="rId3"/>
          <a:stretch>
            <a:fillRect/>
          </a:stretch>
        </p:blipFill>
        <p:spPr>
          <a:xfrm>
            <a:off x="5714996" y="2285998"/>
            <a:ext cx="5482289" cy="3318935"/>
          </a:xfrm>
          <a:prstGeom prst="rect">
            <a:avLst/>
          </a:prstGeom>
        </p:spPr>
      </p:pic>
    </p:spTree>
    <p:extLst>
      <p:ext uri="{BB962C8B-B14F-4D97-AF65-F5344CB8AC3E}">
        <p14:creationId xmlns:p14="http://schemas.microsoft.com/office/powerpoint/2010/main" val="4312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435">
                                          <p:stCondLst>
                                            <p:cond delay="0"/>
                                          </p:stCondLst>
                                        </p:cTn>
                                        <p:tgtEl>
                                          <p:spTgt spid="5"/>
                                        </p:tgtEl>
                                      </p:cBhvr>
                                    </p:animEffect>
                                    <p:anim calcmode="lin" valueType="num">
                                      <p:cBhvr>
                                        <p:cTn id="8"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13" dur="20">
                                          <p:stCondLst>
                                            <p:cond delay="487"/>
                                          </p:stCondLst>
                                        </p:cTn>
                                        <p:tgtEl>
                                          <p:spTgt spid="5"/>
                                        </p:tgtEl>
                                      </p:cBhvr>
                                      <p:to x="100000" y="60000"/>
                                    </p:animScale>
                                    <p:animScale>
                                      <p:cBhvr>
                                        <p:cTn id="14" dur="124" decel="50000">
                                          <p:stCondLst>
                                            <p:cond delay="507"/>
                                          </p:stCondLst>
                                        </p:cTn>
                                        <p:tgtEl>
                                          <p:spTgt spid="5"/>
                                        </p:tgtEl>
                                      </p:cBhvr>
                                      <p:to x="100000" y="100000"/>
                                    </p:animScale>
                                    <p:animScale>
                                      <p:cBhvr>
                                        <p:cTn id="15" dur="20">
                                          <p:stCondLst>
                                            <p:cond delay="984"/>
                                          </p:stCondLst>
                                        </p:cTn>
                                        <p:tgtEl>
                                          <p:spTgt spid="5"/>
                                        </p:tgtEl>
                                      </p:cBhvr>
                                      <p:to x="100000" y="80000"/>
                                    </p:animScale>
                                    <p:animScale>
                                      <p:cBhvr>
                                        <p:cTn id="16" dur="124" decel="50000">
                                          <p:stCondLst>
                                            <p:cond delay="1004"/>
                                          </p:stCondLst>
                                        </p:cTn>
                                        <p:tgtEl>
                                          <p:spTgt spid="5"/>
                                        </p:tgtEl>
                                      </p:cBhvr>
                                      <p:to x="100000" y="100000"/>
                                    </p:animScale>
                                    <p:animScale>
                                      <p:cBhvr>
                                        <p:cTn id="17" dur="20">
                                          <p:stCondLst>
                                            <p:cond delay="1231"/>
                                          </p:stCondLst>
                                        </p:cTn>
                                        <p:tgtEl>
                                          <p:spTgt spid="5"/>
                                        </p:tgtEl>
                                      </p:cBhvr>
                                      <p:to x="100000" y="90000"/>
                                    </p:animScale>
                                    <p:animScale>
                                      <p:cBhvr>
                                        <p:cTn id="18" dur="124" decel="50000">
                                          <p:stCondLst>
                                            <p:cond delay="1251"/>
                                          </p:stCondLst>
                                        </p:cTn>
                                        <p:tgtEl>
                                          <p:spTgt spid="5"/>
                                        </p:tgtEl>
                                      </p:cBhvr>
                                      <p:to x="100000" y="100000"/>
                                    </p:animScale>
                                    <p:animScale>
                                      <p:cBhvr>
                                        <p:cTn id="19" dur="20">
                                          <p:stCondLst>
                                            <p:cond delay="1356"/>
                                          </p:stCondLst>
                                        </p:cTn>
                                        <p:tgtEl>
                                          <p:spTgt spid="5"/>
                                        </p:tgtEl>
                                      </p:cBhvr>
                                      <p:to x="100000" y="95000"/>
                                    </p:animScale>
                                    <p:animScale>
                                      <p:cBhvr>
                                        <p:cTn id="20" dur="124" decel="50000">
                                          <p:stCondLst>
                                            <p:cond delay="1376"/>
                                          </p:stCondLst>
                                        </p:cTn>
                                        <p:tgtEl>
                                          <p:spTgt spid="5"/>
                                        </p:tgtEl>
                                      </p:cBhvr>
                                      <p:to x="100000" y="100000"/>
                                    </p:animScale>
                                  </p:childTnLst>
                                </p:cTn>
                              </p:par>
                              <p:par>
                                <p:cTn id="21" presetID="26" presetClass="entr" presetSubtype="0" fill="hold"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435">
                                          <p:stCondLst>
                                            <p:cond delay="0"/>
                                          </p:stCondLst>
                                        </p:cTn>
                                        <p:tgtEl>
                                          <p:spTgt spid="7"/>
                                        </p:tgtEl>
                                      </p:cBhvr>
                                    </p:animEffect>
                                    <p:anim calcmode="lin" valueType="num">
                                      <p:cBhvr>
                                        <p:cTn id="24"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9" dur="20">
                                          <p:stCondLst>
                                            <p:cond delay="487"/>
                                          </p:stCondLst>
                                        </p:cTn>
                                        <p:tgtEl>
                                          <p:spTgt spid="7"/>
                                        </p:tgtEl>
                                      </p:cBhvr>
                                      <p:to x="100000" y="60000"/>
                                    </p:animScale>
                                    <p:animScale>
                                      <p:cBhvr>
                                        <p:cTn id="30" dur="124" decel="50000">
                                          <p:stCondLst>
                                            <p:cond delay="507"/>
                                          </p:stCondLst>
                                        </p:cTn>
                                        <p:tgtEl>
                                          <p:spTgt spid="7"/>
                                        </p:tgtEl>
                                      </p:cBhvr>
                                      <p:to x="100000" y="100000"/>
                                    </p:animScale>
                                    <p:animScale>
                                      <p:cBhvr>
                                        <p:cTn id="31" dur="20">
                                          <p:stCondLst>
                                            <p:cond delay="984"/>
                                          </p:stCondLst>
                                        </p:cTn>
                                        <p:tgtEl>
                                          <p:spTgt spid="7"/>
                                        </p:tgtEl>
                                      </p:cBhvr>
                                      <p:to x="100000" y="80000"/>
                                    </p:animScale>
                                    <p:animScale>
                                      <p:cBhvr>
                                        <p:cTn id="32" dur="124" decel="50000">
                                          <p:stCondLst>
                                            <p:cond delay="1004"/>
                                          </p:stCondLst>
                                        </p:cTn>
                                        <p:tgtEl>
                                          <p:spTgt spid="7"/>
                                        </p:tgtEl>
                                      </p:cBhvr>
                                      <p:to x="100000" y="100000"/>
                                    </p:animScale>
                                    <p:animScale>
                                      <p:cBhvr>
                                        <p:cTn id="33" dur="20">
                                          <p:stCondLst>
                                            <p:cond delay="1231"/>
                                          </p:stCondLst>
                                        </p:cTn>
                                        <p:tgtEl>
                                          <p:spTgt spid="7"/>
                                        </p:tgtEl>
                                      </p:cBhvr>
                                      <p:to x="100000" y="90000"/>
                                    </p:animScale>
                                    <p:animScale>
                                      <p:cBhvr>
                                        <p:cTn id="34" dur="124" decel="50000">
                                          <p:stCondLst>
                                            <p:cond delay="1251"/>
                                          </p:stCondLst>
                                        </p:cTn>
                                        <p:tgtEl>
                                          <p:spTgt spid="7"/>
                                        </p:tgtEl>
                                      </p:cBhvr>
                                      <p:to x="100000" y="100000"/>
                                    </p:animScale>
                                    <p:animScale>
                                      <p:cBhvr>
                                        <p:cTn id="35" dur="20">
                                          <p:stCondLst>
                                            <p:cond delay="1356"/>
                                          </p:stCondLst>
                                        </p:cTn>
                                        <p:tgtEl>
                                          <p:spTgt spid="7"/>
                                        </p:tgtEl>
                                      </p:cBhvr>
                                      <p:to x="100000" y="95000"/>
                                    </p:animScale>
                                    <p:animScale>
                                      <p:cBhvr>
                                        <p:cTn id="36" dur="124" decel="50000">
                                          <p:stCondLst>
                                            <p:cond delay="1376"/>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1F403F-2B7A-45F4-2FF7-0B06FCD3364F}"/>
              </a:ext>
            </a:extLst>
          </p:cNvPr>
          <p:cNvSpPr>
            <a:spLocks noGrp="1"/>
          </p:cNvSpPr>
          <p:nvPr>
            <p:ph type="title"/>
          </p:nvPr>
        </p:nvSpPr>
        <p:spPr/>
        <p:txBody>
          <a:bodyPr/>
          <a:lstStyle/>
          <a:p>
            <a:r>
              <a:rPr kumimoji="1" lang="ja-JP" altLang="en-US"/>
              <a:t>研究結果：「相手の手札を推測しよう」</a:t>
            </a:r>
          </a:p>
        </p:txBody>
      </p:sp>
      <p:sp>
        <p:nvSpPr>
          <p:cNvPr id="3" name="コンテンツ プレースホルダー 2">
            <a:extLst>
              <a:ext uri="{FF2B5EF4-FFF2-40B4-BE49-F238E27FC236}">
                <a16:creationId xmlns:a16="http://schemas.microsoft.com/office/drawing/2014/main" id="{260F3885-D7E7-3EE5-397C-C34C07163C96}"/>
              </a:ext>
            </a:extLst>
          </p:cNvPr>
          <p:cNvSpPr>
            <a:spLocks noGrp="1"/>
          </p:cNvSpPr>
          <p:nvPr>
            <p:ph idx="1"/>
          </p:nvPr>
        </p:nvSpPr>
        <p:spPr>
          <a:xfrm>
            <a:off x="1295401" y="2556932"/>
            <a:ext cx="9601196" cy="1611031"/>
          </a:xfrm>
        </p:spPr>
        <p:txBody>
          <a:bodyPr/>
          <a:lstStyle/>
          <a:p>
            <a:r>
              <a:rPr kumimoji="1" lang="ja-JP" altLang="en-US"/>
              <a:t>山札が少ない時（ゲームの終盤）に推測した際の命中率が高かった</a:t>
            </a:r>
            <a:endParaRPr kumimoji="1" lang="en-US" altLang="ja-JP" dirty="0"/>
          </a:p>
          <a:p>
            <a:endParaRPr lang="en-US" altLang="ja-JP" dirty="0"/>
          </a:p>
          <a:p>
            <a:r>
              <a:rPr lang="ja-JP" altLang="en-US"/>
              <a:t>ゲームをプレイしながらプログラムを頻繁に入力をする必要がある</a:t>
            </a:r>
            <a:endParaRPr lang="en-US" altLang="ja-JP" dirty="0"/>
          </a:p>
          <a:p>
            <a:endParaRPr kumimoji="1" lang="en-US" altLang="ja-JP" dirty="0"/>
          </a:p>
          <a:p>
            <a:endParaRPr kumimoji="1" lang="ja-JP" altLang="en-US"/>
          </a:p>
        </p:txBody>
      </p:sp>
      <p:sp>
        <p:nvSpPr>
          <p:cNvPr id="4" name="テキスト ボックス 3">
            <a:extLst>
              <a:ext uri="{FF2B5EF4-FFF2-40B4-BE49-F238E27FC236}">
                <a16:creationId xmlns:a16="http://schemas.microsoft.com/office/drawing/2014/main" id="{A7826B74-FCD1-5CA5-9BD8-18FFA458494D}"/>
              </a:ext>
            </a:extLst>
          </p:cNvPr>
          <p:cNvSpPr txBox="1"/>
          <p:nvPr/>
        </p:nvSpPr>
        <p:spPr>
          <a:xfrm>
            <a:off x="2587255" y="4795284"/>
            <a:ext cx="7017488" cy="461665"/>
          </a:xfrm>
          <a:prstGeom prst="rect">
            <a:avLst/>
          </a:prstGeom>
          <a:noFill/>
        </p:spPr>
        <p:txBody>
          <a:bodyPr wrap="square" rtlCol="0">
            <a:spAutoFit/>
          </a:bodyPr>
          <a:lstStyle/>
          <a:p>
            <a:r>
              <a:rPr kumimoji="1" lang="ja-JP" altLang="en-US" sz="2400"/>
              <a:t>手間がかかり、</a:t>
            </a:r>
            <a:r>
              <a:rPr kumimoji="1" lang="en-US" altLang="ja-JP" sz="2400" dirty="0"/>
              <a:t>UNO</a:t>
            </a:r>
            <a:r>
              <a:rPr kumimoji="1" lang="ja-JP" altLang="en-US" sz="2400"/>
              <a:t>のプレイの手軽さが失ってしまう</a:t>
            </a:r>
          </a:p>
        </p:txBody>
      </p:sp>
    </p:spTree>
    <p:extLst>
      <p:ext uri="{BB962C8B-B14F-4D97-AF65-F5344CB8AC3E}">
        <p14:creationId xmlns:p14="http://schemas.microsoft.com/office/powerpoint/2010/main" val="11225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BD82A-237F-0D27-9EA7-DC075152BE64}"/>
              </a:ext>
            </a:extLst>
          </p:cNvPr>
          <p:cNvSpPr>
            <a:spLocks noGrp="1"/>
          </p:cNvSpPr>
          <p:nvPr>
            <p:ph type="title"/>
          </p:nvPr>
        </p:nvSpPr>
        <p:spPr/>
        <p:txBody>
          <a:bodyPr/>
          <a:lstStyle/>
          <a:p>
            <a:r>
              <a:rPr kumimoji="1" lang="ja-JP" altLang="en-US"/>
              <a:t>まとめと今後の課題</a:t>
            </a:r>
          </a:p>
        </p:txBody>
      </p:sp>
      <p:sp>
        <p:nvSpPr>
          <p:cNvPr id="3" name="コンテンツ プレースホルダー 2">
            <a:extLst>
              <a:ext uri="{FF2B5EF4-FFF2-40B4-BE49-F238E27FC236}">
                <a16:creationId xmlns:a16="http://schemas.microsoft.com/office/drawing/2014/main" id="{2D7592E9-9992-228F-7AA9-21DFF43E20FC}"/>
              </a:ext>
            </a:extLst>
          </p:cNvPr>
          <p:cNvSpPr>
            <a:spLocks noGrp="1"/>
          </p:cNvSpPr>
          <p:nvPr>
            <p:ph idx="1"/>
          </p:nvPr>
        </p:nvSpPr>
        <p:spPr/>
        <p:txBody>
          <a:bodyPr/>
          <a:lstStyle/>
          <a:p>
            <a:r>
              <a:rPr lang="ja-JP" altLang="en-US"/>
              <a:t>新たなワイルドカードを加えることにより面白さの向上、戦略に変化が生まれる</a:t>
            </a:r>
            <a:endParaRPr lang="en-US" altLang="ja-JP" dirty="0"/>
          </a:p>
          <a:p>
            <a:r>
              <a:rPr kumimoji="1" lang="ja-JP" altLang="en-US"/>
              <a:t>相手の手札を推測するプログラムを用いることにより視覚的に見ることができ、推測しやすくなる</a:t>
            </a:r>
            <a:endParaRPr kumimoji="1" lang="en-US" altLang="ja-JP" dirty="0"/>
          </a:p>
          <a:p>
            <a:r>
              <a:rPr lang="ja-JP" altLang="en-US"/>
              <a:t>ワイルドカードの種類、被験者数、プレイ数のデータがもっと必要</a:t>
            </a:r>
            <a:endParaRPr lang="en-US" altLang="ja-JP" dirty="0"/>
          </a:p>
          <a:p>
            <a:r>
              <a:rPr lang="ja-JP" altLang="en-US"/>
              <a:t>別のプログラミングツールで手札の推定のしやすさ、効率の良さを検証する</a:t>
            </a:r>
            <a:endParaRPr lang="en-US" altLang="ja-JP" dirty="0"/>
          </a:p>
        </p:txBody>
      </p:sp>
    </p:spTree>
    <p:extLst>
      <p:ext uri="{BB962C8B-B14F-4D97-AF65-F5344CB8AC3E}">
        <p14:creationId xmlns:p14="http://schemas.microsoft.com/office/powerpoint/2010/main" val="345906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CB5AC3-7570-CFF6-183F-FECE7ECB9647}"/>
              </a:ext>
            </a:extLst>
          </p:cNvPr>
          <p:cNvSpPr>
            <a:spLocks noGrp="1"/>
          </p:cNvSpPr>
          <p:nvPr>
            <p:ph type="title"/>
          </p:nvPr>
        </p:nvSpPr>
        <p:spPr/>
        <p:txBody>
          <a:bodyPr/>
          <a:lstStyle/>
          <a:p>
            <a:r>
              <a:rPr kumimoji="1" lang="ja-JP" altLang="en-US"/>
              <a:t>参考文献</a:t>
            </a:r>
          </a:p>
        </p:txBody>
      </p:sp>
      <p:sp>
        <p:nvSpPr>
          <p:cNvPr id="3" name="コンテンツ プレースホルダー 2">
            <a:extLst>
              <a:ext uri="{FF2B5EF4-FFF2-40B4-BE49-F238E27FC236}">
                <a16:creationId xmlns:a16="http://schemas.microsoft.com/office/drawing/2014/main" id="{2773CE8F-64D3-481D-511C-8295D89A1C6C}"/>
              </a:ext>
            </a:extLst>
          </p:cNvPr>
          <p:cNvSpPr>
            <a:spLocks noGrp="1"/>
          </p:cNvSpPr>
          <p:nvPr>
            <p:ph idx="1"/>
          </p:nvPr>
        </p:nvSpPr>
        <p:spPr/>
        <p:txBody>
          <a:bodyPr/>
          <a:lstStyle/>
          <a:p>
            <a:r>
              <a:rPr kumimoji="1" lang="ja-JP" altLang="en-US"/>
              <a:t>「意外と知らない？」</a:t>
            </a:r>
            <a:r>
              <a:rPr kumimoji="1" lang="en-US" altLang="ja-JP" dirty="0"/>
              <a:t>UNO</a:t>
            </a:r>
            <a:r>
              <a:rPr kumimoji="1" lang="ja-JP" altLang="en-US"/>
              <a:t>（ウノ）の公式ルールと遊び方。間違いやすいルールとローカルルールもご紹介</a:t>
            </a:r>
            <a:r>
              <a:rPr lang="ja-JP" altLang="en-US"/>
              <a:t>，</a:t>
            </a:r>
            <a:r>
              <a:rPr lang="en-US" altLang="ja-JP" dirty="0"/>
              <a:t>HANDS  </a:t>
            </a:r>
            <a:r>
              <a:rPr lang="ja-JP" altLang="en-US"/>
              <a:t>ヒントマガジ</a:t>
            </a:r>
            <a:r>
              <a:rPr lang="en-US" altLang="ja-JP" dirty="0"/>
              <a:t>  2023.5.30</a:t>
            </a:r>
          </a:p>
          <a:p>
            <a:pPr marL="0" indent="0">
              <a:buNone/>
            </a:pPr>
            <a:r>
              <a:rPr lang="en-US" altLang="ja-JP" dirty="0">
                <a:hlinkClick r:id="rId2"/>
              </a:rPr>
              <a:t>https://hands.net/hintmagazine/party/2305-uno-rule.html</a:t>
            </a:r>
            <a:endParaRPr lang="en-US" altLang="ja-JP" dirty="0"/>
          </a:p>
          <a:p>
            <a:r>
              <a:rPr lang="ja-JP" altLang="en-US"/>
              <a:t>知らんかった！</a:t>
            </a:r>
            <a:r>
              <a:rPr lang="en-US" altLang="ja-JP" dirty="0"/>
              <a:t>UNO</a:t>
            </a:r>
            <a:r>
              <a:rPr lang="ja-JP" altLang="en-US"/>
              <a:t>公式ルール「ドローカード」重ねがけは</a:t>
            </a:r>
            <a:r>
              <a:rPr lang="en-US" altLang="ja-JP" dirty="0"/>
              <a:t>NG</a:t>
            </a:r>
            <a:r>
              <a:rPr lang="ja-JP" altLang="en-US"/>
              <a:t>らしい</a:t>
            </a:r>
            <a:endParaRPr lang="en-US" altLang="ja-JP" dirty="0"/>
          </a:p>
          <a:p>
            <a:pPr marL="0" indent="0">
              <a:buNone/>
            </a:pPr>
            <a:r>
              <a:rPr lang="en-US" altLang="ja-JP" dirty="0"/>
              <a:t>	</a:t>
            </a:r>
            <a:r>
              <a:rPr lang="ja-JP" altLang="en-US"/>
              <a:t>おたくま経済新聞，</a:t>
            </a:r>
            <a:r>
              <a:rPr lang="en-US" altLang="ja-JP" dirty="0"/>
              <a:t>2023.1.9</a:t>
            </a:r>
          </a:p>
          <a:p>
            <a:pPr marL="0" indent="0">
              <a:buNone/>
            </a:pPr>
            <a:r>
              <a:rPr lang="en-US" altLang="ja-JP" dirty="0">
                <a:hlinkClick r:id="rId3"/>
              </a:rPr>
              <a:t>https://otakei.otakuma.net/archives/2023010903.html</a:t>
            </a:r>
            <a:endParaRPr lang="en-US" altLang="ja-JP" dirty="0"/>
          </a:p>
        </p:txBody>
      </p:sp>
    </p:spTree>
    <p:extLst>
      <p:ext uri="{BB962C8B-B14F-4D97-AF65-F5344CB8AC3E}">
        <p14:creationId xmlns:p14="http://schemas.microsoft.com/office/powerpoint/2010/main" val="14538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09C5135-AB43-7AE2-9943-D4ACDB16477B}"/>
              </a:ext>
            </a:extLst>
          </p:cNvPr>
          <p:cNvSpPr txBox="1"/>
          <p:nvPr/>
        </p:nvSpPr>
        <p:spPr>
          <a:xfrm>
            <a:off x="2607634" y="3075057"/>
            <a:ext cx="6976731" cy="707886"/>
          </a:xfrm>
          <a:prstGeom prst="rect">
            <a:avLst/>
          </a:prstGeom>
          <a:noFill/>
        </p:spPr>
        <p:txBody>
          <a:bodyPr wrap="square" rtlCol="0">
            <a:spAutoFit/>
          </a:bodyPr>
          <a:lstStyle/>
          <a:p>
            <a:r>
              <a:rPr kumimoji="1" lang="ja-JP" altLang="en-US" sz="4000"/>
              <a:t>ご清聴ありがとうございました！</a:t>
            </a:r>
          </a:p>
        </p:txBody>
      </p:sp>
    </p:spTree>
    <p:extLst>
      <p:ext uri="{BB962C8B-B14F-4D97-AF65-F5344CB8AC3E}">
        <p14:creationId xmlns:p14="http://schemas.microsoft.com/office/powerpoint/2010/main" val="157130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F7DB9-AA60-7C80-3E5A-10DBDB575BE8}"/>
              </a:ext>
            </a:extLst>
          </p:cNvPr>
          <p:cNvSpPr>
            <a:spLocks noGrp="1"/>
          </p:cNvSpPr>
          <p:nvPr>
            <p:ph type="title"/>
          </p:nvPr>
        </p:nvSpPr>
        <p:spPr/>
        <p:txBody>
          <a:bodyPr>
            <a:normAutofit/>
          </a:bodyPr>
          <a:lstStyle/>
          <a:p>
            <a:r>
              <a:rPr kumimoji="1" lang="ja-JP" altLang="en-US"/>
              <a:t>あらまし</a:t>
            </a:r>
          </a:p>
        </p:txBody>
      </p:sp>
      <p:sp>
        <p:nvSpPr>
          <p:cNvPr id="3" name="コンテンツ プレースホルダー 2">
            <a:extLst>
              <a:ext uri="{FF2B5EF4-FFF2-40B4-BE49-F238E27FC236}">
                <a16:creationId xmlns:a16="http://schemas.microsoft.com/office/drawing/2014/main" id="{A91B174E-C495-B448-77D7-785EA59B8D8C}"/>
              </a:ext>
            </a:extLst>
          </p:cNvPr>
          <p:cNvSpPr>
            <a:spLocks noGrp="1"/>
          </p:cNvSpPr>
          <p:nvPr>
            <p:ph idx="1"/>
          </p:nvPr>
        </p:nvSpPr>
        <p:spPr/>
        <p:txBody>
          <a:bodyPr/>
          <a:lstStyle/>
          <a:p>
            <a:r>
              <a:rPr kumimoji="1" lang="ja-JP" altLang="en-US"/>
              <a:t>研究テーマの背景</a:t>
            </a:r>
            <a:endParaRPr kumimoji="1" lang="en-US" altLang="ja-JP" dirty="0"/>
          </a:p>
          <a:p>
            <a:r>
              <a:rPr lang="en-US" altLang="ja-JP" dirty="0"/>
              <a:t>UNO</a:t>
            </a:r>
            <a:r>
              <a:rPr lang="ja-JP" altLang="en-US"/>
              <a:t>の公式ルール</a:t>
            </a:r>
            <a:endParaRPr lang="en-US" altLang="ja-JP" dirty="0"/>
          </a:p>
          <a:p>
            <a:r>
              <a:rPr kumimoji="1" lang="ja-JP" altLang="en-US"/>
              <a:t>研究内容・結果・考察</a:t>
            </a:r>
            <a:endParaRPr kumimoji="1" lang="en-US" altLang="ja-JP" dirty="0"/>
          </a:p>
          <a:p>
            <a:pPr lvl="1"/>
            <a:r>
              <a:rPr lang="ja-JP" altLang="en-US"/>
              <a:t>「新しいルールを作ろう」、「相手の手札を推測しよう」</a:t>
            </a:r>
            <a:endParaRPr kumimoji="1" lang="en-US" altLang="ja-JP" dirty="0"/>
          </a:p>
          <a:p>
            <a:r>
              <a:rPr lang="ja-JP" altLang="en-US"/>
              <a:t>まとめと今後の課題</a:t>
            </a:r>
            <a:endParaRPr kumimoji="1" lang="ja-JP" altLang="en-US"/>
          </a:p>
        </p:txBody>
      </p:sp>
    </p:spTree>
    <p:extLst>
      <p:ext uri="{BB962C8B-B14F-4D97-AF65-F5344CB8AC3E}">
        <p14:creationId xmlns:p14="http://schemas.microsoft.com/office/powerpoint/2010/main" val="228550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B9DBB-1307-60F2-1327-77E029716C23}"/>
              </a:ext>
            </a:extLst>
          </p:cNvPr>
          <p:cNvSpPr>
            <a:spLocks noGrp="1"/>
          </p:cNvSpPr>
          <p:nvPr>
            <p:ph type="title"/>
          </p:nvPr>
        </p:nvSpPr>
        <p:spPr/>
        <p:txBody>
          <a:bodyPr>
            <a:normAutofit/>
          </a:bodyPr>
          <a:lstStyle/>
          <a:p>
            <a:r>
              <a:rPr lang="ja-JP" altLang="en-US"/>
              <a:t>研究テーマの</a:t>
            </a:r>
            <a:r>
              <a:rPr kumimoji="1" lang="ja-JP" altLang="en-US"/>
              <a:t>背景</a:t>
            </a:r>
          </a:p>
        </p:txBody>
      </p:sp>
      <p:sp>
        <p:nvSpPr>
          <p:cNvPr id="3" name="コンテンツ プレースホルダー 2">
            <a:extLst>
              <a:ext uri="{FF2B5EF4-FFF2-40B4-BE49-F238E27FC236}">
                <a16:creationId xmlns:a16="http://schemas.microsoft.com/office/drawing/2014/main" id="{FE6E47AD-91D4-7E58-EEA5-8CEA5A2EF9A9}"/>
              </a:ext>
            </a:extLst>
          </p:cNvPr>
          <p:cNvSpPr>
            <a:spLocks noGrp="1"/>
          </p:cNvSpPr>
          <p:nvPr>
            <p:ph idx="1"/>
          </p:nvPr>
        </p:nvSpPr>
        <p:spPr>
          <a:xfrm>
            <a:off x="1295401" y="2556932"/>
            <a:ext cx="4800599" cy="3318936"/>
          </a:xfrm>
        </p:spPr>
        <p:txBody>
          <a:bodyPr/>
          <a:lstStyle/>
          <a:p>
            <a:r>
              <a:rPr kumimoji="1" lang="ja-JP" altLang="en-US"/>
              <a:t>ページワンに似たカードゲーム</a:t>
            </a:r>
            <a:endParaRPr kumimoji="1" lang="en-US" altLang="ja-JP" dirty="0"/>
          </a:p>
          <a:p>
            <a:endParaRPr lang="en-US" altLang="ja-JP" dirty="0"/>
          </a:p>
          <a:p>
            <a:r>
              <a:rPr kumimoji="1" lang="ja-JP" altLang="en-US"/>
              <a:t>様々な特殊な効果を持つカード</a:t>
            </a:r>
            <a:endParaRPr kumimoji="1" lang="en-US" altLang="ja-JP" dirty="0"/>
          </a:p>
          <a:p>
            <a:endParaRPr lang="en-US" altLang="ja-JP" dirty="0"/>
          </a:p>
          <a:p>
            <a:r>
              <a:rPr kumimoji="1" lang="en-US" altLang="ja-JP" dirty="0"/>
              <a:t>UNO</a:t>
            </a:r>
            <a:r>
              <a:rPr kumimoji="1" lang="ja-JP" altLang="en-US"/>
              <a:t>の面白要素をあらゆる観点から探求し、</a:t>
            </a:r>
            <a:r>
              <a:rPr kumimoji="1" lang="en-US" altLang="ja-JP" dirty="0"/>
              <a:t>UNO</a:t>
            </a:r>
            <a:r>
              <a:rPr kumimoji="1" lang="ja-JP" altLang="en-US"/>
              <a:t>の面白さを提供したい</a:t>
            </a:r>
            <a:endParaRPr kumimoji="1" lang="en-US" altLang="ja-JP" dirty="0"/>
          </a:p>
        </p:txBody>
      </p:sp>
      <p:pic>
        <p:nvPicPr>
          <p:cNvPr id="7" name="図 6" descr="図形 が含まれている画像&#10;&#10;自動的に生成された説明">
            <a:extLst>
              <a:ext uri="{FF2B5EF4-FFF2-40B4-BE49-F238E27FC236}">
                <a16:creationId xmlns:a16="http://schemas.microsoft.com/office/drawing/2014/main" id="{7C5A110F-752E-2999-1208-CCF1FF64237B}"/>
              </a:ext>
            </a:extLst>
          </p:cNvPr>
          <p:cNvPicPr>
            <a:picLocks noChangeAspect="1"/>
          </p:cNvPicPr>
          <p:nvPr/>
        </p:nvPicPr>
        <p:blipFill>
          <a:blip r:embed="rId2"/>
          <a:stretch>
            <a:fillRect/>
          </a:stretch>
        </p:blipFill>
        <p:spPr>
          <a:xfrm>
            <a:off x="6096000" y="2556932"/>
            <a:ext cx="5216948" cy="3318936"/>
          </a:xfrm>
          <a:prstGeom prst="rect">
            <a:avLst/>
          </a:prstGeom>
        </p:spPr>
      </p:pic>
    </p:spTree>
    <p:extLst>
      <p:ext uri="{BB962C8B-B14F-4D97-AF65-F5344CB8AC3E}">
        <p14:creationId xmlns:p14="http://schemas.microsoft.com/office/powerpoint/2010/main" val="286970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5DA974-D71C-A84D-6330-61C45987E661}"/>
              </a:ext>
            </a:extLst>
          </p:cNvPr>
          <p:cNvSpPr>
            <a:spLocks noGrp="1"/>
          </p:cNvSpPr>
          <p:nvPr>
            <p:ph type="title"/>
          </p:nvPr>
        </p:nvSpPr>
        <p:spPr/>
        <p:txBody>
          <a:bodyPr/>
          <a:lstStyle/>
          <a:p>
            <a:r>
              <a:rPr kumimoji="1" lang="en-US" altLang="ja-JP" dirty="0"/>
              <a:t>UNO</a:t>
            </a:r>
            <a:r>
              <a:rPr kumimoji="1" lang="ja-JP" altLang="en-US"/>
              <a:t>の公式ルール：カード</a:t>
            </a:r>
          </a:p>
        </p:txBody>
      </p:sp>
      <p:sp>
        <p:nvSpPr>
          <p:cNvPr id="3" name="コンテンツ プレースホルダー 2">
            <a:extLst>
              <a:ext uri="{FF2B5EF4-FFF2-40B4-BE49-F238E27FC236}">
                <a16:creationId xmlns:a16="http://schemas.microsoft.com/office/drawing/2014/main" id="{6C3C4BD2-464B-4CD7-9AFA-842F0CF0A7FE}"/>
              </a:ext>
            </a:extLst>
          </p:cNvPr>
          <p:cNvSpPr>
            <a:spLocks noGrp="1"/>
          </p:cNvSpPr>
          <p:nvPr>
            <p:ph idx="1"/>
          </p:nvPr>
        </p:nvSpPr>
        <p:spPr>
          <a:xfrm>
            <a:off x="1295401" y="2556932"/>
            <a:ext cx="4800599" cy="3318936"/>
          </a:xfrm>
        </p:spPr>
        <p:txBody>
          <a:bodyPr>
            <a:normAutofit/>
          </a:bodyPr>
          <a:lstStyle/>
          <a:p>
            <a:r>
              <a:rPr kumimoji="1" lang="ja-JP" altLang="en-US"/>
              <a:t>数字のカード・・・</a:t>
            </a:r>
            <a:r>
              <a:rPr kumimoji="1" lang="en-US" altLang="ja-JP" dirty="0"/>
              <a:t>76</a:t>
            </a:r>
            <a:r>
              <a:rPr kumimoji="1" lang="ja-JP" altLang="en-US"/>
              <a:t>枚</a:t>
            </a:r>
            <a:endParaRPr kumimoji="1" lang="en-US" altLang="ja-JP" dirty="0"/>
          </a:p>
          <a:p>
            <a:r>
              <a:rPr lang="ja-JP" altLang="en-US"/>
              <a:t>スキップ・・・</a:t>
            </a:r>
            <a:r>
              <a:rPr lang="en-US" altLang="ja-JP" dirty="0"/>
              <a:t>8</a:t>
            </a:r>
            <a:r>
              <a:rPr lang="ja-JP" altLang="en-US"/>
              <a:t>枚</a:t>
            </a:r>
            <a:endParaRPr lang="en-US" altLang="ja-JP" dirty="0"/>
          </a:p>
          <a:p>
            <a:r>
              <a:rPr kumimoji="1" lang="ja-JP" altLang="en-US"/>
              <a:t>ドロー２・・・</a:t>
            </a:r>
            <a:r>
              <a:rPr kumimoji="1" lang="en-US" altLang="ja-JP" dirty="0"/>
              <a:t>8</a:t>
            </a:r>
            <a:r>
              <a:rPr kumimoji="1" lang="ja-JP" altLang="en-US"/>
              <a:t>枚</a:t>
            </a:r>
            <a:endParaRPr kumimoji="1" lang="en-US" altLang="ja-JP" dirty="0"/>
          </a:p>
          <a:p>
            <a:r>
              <a:rPr kumimoji="1" lang="ja-JP" altLang="en-US"/>
              <a:t>リバーシ・・・</a:t>
            </a:r>
            <a:r>
              <a:rPr kumimoji="1" lang="en-US" altLang="ja-JP" dirty="0"/>
              <a:t>8</a:t>
            </a:r>
            <a:r>
              <a:rPr kumimoji="1" lang="ja-JP" altLang="en-US"/>
              <a:t>枚</a:t>
            </a:r>
            <a:endParaRPr kumimoji="1" lang="en-US" altLang="ja-JP" dirty="0"/>
          </a:p>
          <a:p>
            <a:r>
              <a:rPr lang="ja-JP" altLang="en-US"/>
              <a:t>ワイルド・・・</a:t>
            </a:r>
            <a:r>
              <a:rPr lang="en-US" altLang="ja-JP" dirty="0"/>
              <a:t>4</a:t>
            </a:r>
            <a:r>
              <a:rPr lang="ja-JP" altLang="en-US"/>
              <a:t>枚</a:t>
            </a:r>
            <a:endParaRPr lang="en-US" altLang="ja-JP" dirty="0"/>
          </a:p>
          <a:p>
            <a:r>
              <a:rPr kumimoji="1" lang="ja-JP" altLang="en-US"/>
              <a:t>ワイルド　ドロー４・・・</a:t>
            </a:r>
            <a:r>
              <a:rPr kumimoji="1" lang="en-US" altLang="ja-JP" dirty="0"/>
              <a:t>4</a:t>
            </a:r>
            <a:r>
              <a:rPr kumimoji="1" lang="ja-JP" altLang="en-US"/>
              <a:t>枚</a:t>
            </a:r>
          </a:p>
        </p:txBody>
      </p:sp>
      <p:pic>
        <p:nvPicPr>
          <p:cNvPr id="4" name="図 3" descr="図形 が含まれている画像&#10;&#10;自動的に生成された説明">
            <a:extLst>
              <a:ext uri="{FF2B5EF4-FFF2-40B4-BE49-F238E27FC236}">
                <a16:creationId xmlns:a16="http://schemas.microsoft.com/office/drawing/2014/main" id="{272E6469-9449-8C48-061E-C5DE4A187CDB}"/>
              </a:ext>
            </a:extLst>
          </p:cNvPr>
          <p:cNvPicPr>
            <a:picLocks noChangeAspect="1"/>
          </p:cNvPicPr>
          <p:nvPr/>
        </p:nvPicPr>
        <p:blipFill>
          <a:blip r:embed="rId2"/>
          <a:stretch>
            <a:fillRect/>
          </a:stretch>
        </p:blipFill>
        <p:spPr>
          <a:xfrm>
            <a:off x="6096000" y="2556932"/>
            <a:ext cx="5216948" cy="3318936"/>
          </a:xfrm>
          <a:prstGeom prst="rect">
            <a:avLst/>
          </a:prstGeom>
        </p:spPr>
      </p:pic>
    </p:spTree>
    <p:extLst>
      <p:ext uri="{BB962C8B-B14F-4D97-AF65-F5344CB8AC3E}">
        <p14:creationId xmlns:p14="http://schemas.microsoft.com/office/powerpoint/2010/main" val="69224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D1475A-1CE2-4813-E5EC-8606F9CE4562}"/>
              </a:ext>
            </a:extLst>
          </p:cNvPr>
          <p:cNvSpPr>
            <a:spLocks noGrp="1"/>
          </p:cNvSpPr>
          <p:nvPr>
            <p:ph type="title"/>
          </p:nvPr>
        </p:nvSpPr>
        <p:spPr/>
        <p:txBody>
          <a:bodyPr/>
          <a:lstStyle/>
          <a:p>
            <a:r>
              <a:rPr kumimoji="1" lang="ja-JP" altLang="en-US"/>
              <a:t>２つの研究テーマ</a:t>
            </a:r>
          </a:p>
        </p:txBody>
      </p:sp>
      <p:sp>
        <p:nvSpPr>
          <p:cNvPr id="3" name="コンテンツ プレースホルダー 2">
            <a:extLst>
              <a:ext uri="{FF2B5EF4-FFF2-40B4-BE49-F238E27FC236}">
                <a16:creationId xmlns:a16="http://schemas.microsoft.com/office/drawing/2014/main" id="{A9FB00FB-5521-BC9A-2C6B-750EE4563E8C}"/>
              </a:ext>
            </a:extLst>
          </p:cNvPr>
          <p:cNvSpPr>
            <a:spLocks noGrp="1"/>
          </p:cNvSpPr>
          <p:nvPr>
            <p:ph sz="half" idx="1"/>
          </p:nvPr>
        </p:nvSpPr>
        <p:spPr>
          <a:xfrm>
            <a:off x="1298448" y="2560320"/>
            <a:ext cx="4718304" cy="523122"/>
          </a:xfrm>
        </p:spPr>
        <p:txBody>
          <a:bodyPr/>
          <a:lstStyle/>
          <a:p>
            <a:pPr marL="0" indent="0" algn="ctr">
              <a:buNone/>
            </a:pPr>
            <a:r>
              <a:rPr kumimoji="1" lang="ja-JP" altLang="en-US"/>
              <a:t>「新しいルールを作ろう」</a:t>
            </a:r>
          </a:p>
        </p:txBody>
      </p:sp>
      <p:sp>
        <p:nvSpPr>
          <p:cNvPr id="4" name="コンテンツ プレースホルダー 3">
            <a:extLst>
              <a:ext uri="{FF2B5EF4-FFF2-40B4-BE49-F238E27FC236}">
                <a16:creationId xmlns:a16="http://schemas.microsoft.com/office/drawing/2014/main" id="{DAD5F99D-7692-A179-3414-4D13D6AD2914}"/>
              </a:ext>
            </a:extLst>
          </p:cNvPr>
          <p:cNvSpPr>
            <a:spLocks noGrp="1"/>
          </p:cNvSpPr>
          <p:nvPr>
            <p:ph sz="half" idx="2"/>
          </p:nvPr>
        </p:nvSpPr>
        <p:spPr>
          <a:xfrm>
            <a:off x="6181344" y="2560321"/>
            <a:ext cx="4718304" cy="523122"/>
          </a:xfrm>
        </p:spPr>
        <p:txBody>
          <a:bodyPr/>
          <a:lstStyle/>
          <a:p>
            <a:pPr marL="0" indent="0" algn="ctr">
              <a:buNone/>
            </a:pPr>
            <a:r>
              <a:rPr kumimoji="1" lang="ja-JP" altLang="en-US"/>
              <a:t>「相手の手札を推測しよう」</a:t>
            </a:r>
          </a:p>
        </p:txBody>
      </p:sp>
      <p:sp>
        <p:nvSpPr>
          <p:cNvPr id="5" name="テキスト ボックス 4">
            <a:extLst>
              <a:ext uri="{FF2B5EF4-FFF2-40B4-BE49-F238E27FC236}">
                <a16:creationId xmlns:a16="http://schemas.microsoft.com/office/drawing/2014/main" id="{FA25466F-8C9A-A74A-1F9B-085581232567}"/>
              </a:ext>
            </a:extLst>
          </p:cNvPr>
          <p:cNvSpPr txBox="1"/>
          <p:nvPr/>
        </p:nvSpPr>
        <p:spPr>
          <a:xfrm>
            <a:off x="1298448" y="3524693"/>
            <a:ext cx="4718304" cy="1631216"/>
          </a:xfrm>
          <a:prstGeom prst="rect">
            <a:avLst/>
          </a:prstGeom>
          <a:noFill/>
        </p:spPr>
        <p:txBody>
          <a:bodyPr wrap="square" rtlCol="0">
            <a:spAutoFit/>
          </a:bodyPr>
          <a:lstStyle/>
          <a:p>
            <a:r>
              <a:rPr kumimoji="1" lang="ja-JP" altLang="en-US" sz="2000"/>
              <a:t>新しいワイルドカードのルールを採用する</a:t>
            </a:r>
            <a:endParaRPr kumimoji="1" lang="en-US" altLang="ja-JP" sz="2000" dirty="0"/>
          </a:p>
          <a:p>
            <a:endParaRPr kumimoji="1" lang="en-US" altLang="ja-JP" sz="2000" dirty="0"/>
          </a:p>
          <a:p>
            <a:r>
              <a:rPr kumimoji="1" lang="ja-JP" altLang="en-US" sz="2000"/>
              <a:t>戦略にどのような影響が生まれるか？</a:t>
            </a:r>
            <a:endParaRPr kumimoji="1" lang="en-US" altLang="ja-JP" sz="2000" dirty="0"/>
          </a:p>
          <a:p>
            <a:endParaRPr kumimoji="1" lang="en-US" altLang="ja-JP" sz="2000" dirty="0"/>
          </a:p>
          <a:p>
            <a:r>
              <a:rPr kumimoji="1" lang="ja-JP" altLang="en-US" sz="2000"/>
              <a:t>どのルールが面白かったか？</a:t>
            </a:r>
          </a:p>
        </p:txBody>
      </p:sp>
      <p:sp>
        <p:nvSpPr>
          <p:cNvPr id="6" name="テキスト ボックス 5">
            <a:extLst>
              <a:ext uri="{FF2B5EF4-FFF2-40B4-BE49-F238E27FC236}">
                <a16:creationId xmlns:a16="http://schemas.microsoft.com/office/drawing/2014/main" id="{139EEF5B-438F-A298-CE78-FD40A7418C29}"/>
              </a:ext>
            </a:extLst>
          </p:cNvPr>
          <p:cNvSpPr txBox="1"/>
          <p:nvPr/>
        </p:nvSpPr>
        <p:spPr>
          <a:xfrm>
            <a:off x="6255383" y="3357765"/>
            <a:ext cx="4570226" cy="2246769"/>
          </a:xfrm>
          <a:prstGeom prst="rect">
            <a:avLst/>
          </a:prstGeom>
          <a:noFill/>
        </p:spPr>
        <p:txBody>
          <a:bodyPr wrap="square" rtlCol="0">
            <a:spAutoFit/>
          </a:bodyPr>
          <a:lstStyle/>
          <a:p>
            <a:r>
              <a:rPr kumimoji="1" lang="ja-JP" altLang="en-US" sz="2000"/>
              <a:t>不完全情報ゲーム</a:t>
            </a:r>
            <a:endParaRPr kumimoji="1" lang="en-US" altLang="ja-JP" sz="2000" dirty="0"/>
          </a:p>
          <a:p>
            <a:endParaRPr kumimoji="1" lang="en-US" altLang="ja-JP" sz="2000" dirty="0"/>
          </a:p>
          <a:p>
            <a:r>
              <a:rPr kumimoji="1" lang="ja-JP" altLang="en-US" sz="2000"/>
              <a:t>相手の手札がわからない</a:t>
            </a:r>
            <a:endParaRPr kumimoji="1" lang="en-US" altLang="ja-JP" sz="2000" dirty="0"/>
          </a:p>
          <a:p>
            <a:endParaRPr kumimoji="1" lang="en-US" altLang="ja-JP" sz="2000" dirty="0"/>
          </a:p>
          <a:p>
            <a:r>
              <a:rPr kumimoji="1" lang="ja-JP" altLang="en-US" sz="2000"/>
              <a:t>場札に出された各カードの枚数を数える</a:t>
            </a:r>
            <a:endParaRPr kumimoji="1" lang="en-US" altLang="ja-JP" sz="2000" dirty="0"/>
          </a:p>
          <a:p>
            <a:endParaRPr kumimoji="1" lang="en-US" altLang="ja-JP" sz="2000" dirty="0"/>
          </a:p>
          <a:p>
            <a:r>
              <a:rPr kumimoji="1" lang="ja-JP" altLang="en-US" sz="2000"/>
              <a:t>プログラムを作成し、有用性を検証する</a:t>
            </a:r>
          </a:p>
        </p:txBody>
      </p:sp>
    </p:spTree>
    <p:extLst>
      <p:ext uri="{BB962C8B-B14F-4D97-AF65-F5344CB8AC3E}">
        <p14:creationId xmlns:p14="http://schemas.microsoft.com/office/powerpoint/2010/main" val="16432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85CB293-B6E5-15C9-6025-BE204511C862}"/>
              </a:ext>
            </a:extLst>
          </p:cNvPr>
          <p:cNvSpPr>
            <a:spLocks noGrp="1"/>
          </p:cNvSpPr>
          <p:nvPr>
            <p:ph type="title"/>
          </p:nvPr>
        </p:nvSpPr>
        <p:spPr/>
        <p:txBody>
          <a:bodyPr>
            <a:normAutofit/>
          </a:bodyPr>
          <a:lstStyle/>
          <a:p>
            <a:r>
              <a:rPr lang="ja-JP" altLang="en-US"/>
              <a:t>研究内容：「新しいルールを作ろう」</a:t>
            </a:r>
          </a:p>
        </p:txBody>
      </p:sp>
      <p:graphicFrame>
        <p:nvGraphicFramePr>
          <p:cNvPr id="7" name="コンテンツ プレースホルダー 6">
            <a:extLst>
              <a:ext uri="{FF2B5EF4-FFF2-40B4-BE49-F238E27FC236}">
                <a16:creationId xmlns:a16="http://schemas.microsoft.com/office/drawing/2014/main" id="{4FD96B90-82A0-6C51-9C02-F9858558742D}"/>
              </a:ext>
            </a:extLst>
          </p:cNvPr>
          <p:cNvGraphicFramePr>
            <a:graphicFrameLocks noGrp="1"/>
          </p:cNvGraphicFramePr>
          <p:nvPr>
            <p:ph idx="1"/>
          </p:nvPr>
        </p:nvGraphicFramePr>
        <p:xfrm>
          <a:off x="1295398" y="2578728"/>
          <a:ext cx="9601200" cy="3297140"/>
        </p:xfrm>
        <a:graphic>
          <a:graphicData uri="http://schemas.openxmlformats.org/drawingml/2006/table">
            <a:tbl>
              <a:tblPr firstRow="1" bandRow="1">
                <a:tableStyleId>{5940675A-B579-460E-94D1-54222C63F5DA}</a:tableStyleId>
              </a:tblPr>
              <a:tblGrid>
                <a:gridCol w="4800600">
                  <a:extLst>
                    <a:ext uri="{9D8B030D-6E8A-4147-A177-3AD203B41FA5}">
                      <a16:colId xmlns:a16="http://schemas.microsoft.com/office/drawing/2014/main" val="1675841662"/>
                    </a:ext>
                  </a:extLst>
                </a:gridCol>
                <a:gridCol w="4800600">
                  <a:extLst>
                    <a:ext uri="{9D8B030D-6E8A-4147-A177-3AD203B41FA5}">
                      <a16:colId xmlns:a16="http://schemas.microsoft.com/office/drawing/2014/main" val="606853288"/>
                    </a:ext>
                  </a:extLst>
                </a:gridCol>
              </a:tblGrid>
              <a:tr h="824285">
                <a:tc>
                  <a:txBody>
                    <a:bodyPr/>
                    <a:lstStyle/>
                    <a:p>
                      <a:pPr algn="ctr"/>
                      <a:r>
                        <a:rPr kumimoji="1" lang="ja-JP" altLang="en-US" sz="2000"/>
                        <a:t>指定ドロー２</a:t>
                      </a:r>
                      <a:endParaRPr kumimoji="1" lang="en-US" altLang="ja-JP" sz="2000" dirty="0"/>
                    </a:p>
                    <a:p>
                      <a:pPr algn="ctr"/>
                      <a:r>
                        <a:rPr kumimoji="1" lang="ja-JP" altLang="en-US" sz="2000"/>
                        <a:t>指定したプレイヤーに</a:t>
                      </a:r>
                      <a:r>
                        <a:rPr kumimoji="1" lang="en-US" altLang="ja-JP" sz="2000" dirty="0"/>
                        <a:t>2</a:t>
                      </a:r>
                      <a:r>
                        <a:rPr kumimoji="1" lang="ja-JP" altLang="en-US" sz="2000"/>
                        <a:t>枚ドローさせる</a:t>
                      </a:r>
                    </a:p>
                  </a:txBody>
                  <a:tcPr/>
                </a:tc>
                <a:tc>
                  <a:txBody>
                    <a:bodyPr/>
                    <a:lstStyle/>
                    <a:p>
                      <a:pPr algn="ctr"/>
                      <a:r>
                        <a:rPr kumimoji="1" lang="ja-JP" altLang="en-US" sz="2000"/>
                        <a:t>パス２</a:t>
                      </a:r>
                      <a:endParaRPr kumimoji="1" lang="en-US" altLang="ja-JP" sz="2000" dirty="0"/>
                    </a:p>
                    <a:p>
                      <a:pPr algn="ctr"/>
                      <a:r>
                        <a:rPr kumimoji="1" lang="ja-JP" altLang="en-US" sz="2000"/>
                        <a:t>次の人に自分の手札の中から</a:t>
                      </a:r>
                      <a:r>
                        <a:rPr kumimoji="1" lang="en-US" altLang="ja-JP" sz="2000" dirty="0"/>
                        <a:t>2</a:t>
                      </a:r>
                      <a:r>
                        <a:rPr kumimoji="1" lang="ja-JP" altLang="en-US" sz="2000"/>
                        <a:t>枚まで渡す</a:t>
                      </a:r>
                    </a:p>
                  </a:txBody>
                  <a:tcPr/>
                </a:tc>
                <a:extLst>
                  <a:ext uri="{0D108BD9-81ED-4DB2-BD59-A6C34878D82A}">
                    <a16:rowId xmlns:a16="http://schemas.microsoft.com/office/drawing/2014/main" val="698661306"/>
                  </a:ext>
                </a:extLst>
              </a:tr>
              <a:tr h="824285">
                <a:tc>
                  <a:txBody>
                    <a:bodyPr/>
                    <a:lstStyle/>
                    <a:p>
                      <a:pPr algn="ctr"/>
                      <a:r>
                        <a:rPr kumimoji="1" lang="ja-JP" altLang="en-US" sz="2000"/>
                        <a:t>デリート２</a:t>
                      </a:r>
                      <a:endParaRPr kumimoji="1" lang="en-US" altLang="ja-JP" sz="2000" dirty="0"/>
                    </a:p>
                    <a:p>
                      <a:pPr algn="ctr"/>
                      <a:r>
                        <a:rPr kumimoji="1" lang="ja-JP" altLang="en-US" sz="2000"/>
                        <a:t>自分の手札の中から</a:t>
                      </a:r>
                      <a:r>
                        <a:rPr kumimoji="1" lang="en-US" altLang="ja-JP" sz="2000" dirty="0"/>
                        <a:t>2</a:t>
                      </a:r>
                      <a:r>
                        <a:rPr kumimoji="1" lang="ja-JP" altLang="en-US" sz="2000"/>
                        <a:t>枚まで捨てる</a:t>
                      </a:r>
                      <a:endParaRPr kumimoji="1" lang="en-US" altLang="ja-JP" sz="2000" dirty="0"/>
                    </a:p>
                  </a:txBody>
                  <a:tcPr/>
                </a:tc>
                <a:tc>
                  <a:txBody>
                    <a:bodyPr/>
                    <a:lstStyle/>
                    <a:p>
                      <a:pPr algn="ctr"/>
                      <a:r>
                        <a:rPr kumimoji="1" lang="ja-JP" altLang="en-US" sz="2000"/>
                        <a:t>ダイスドロー</a:t>
                      </a:r>
                      <a:endParaRPr kumimoji="1" lang="en-US" altLang="ja-JP" sz="2000" dirty="0"/>
                    </a:p>
                    <a:p>
                      <a:pPr algn="ctr"/>
                      <a:r>
                        <a:rPr kumimoji="1" lang="ja-JP" altLang="en-US" sz="2000"/>
                        <a:t>次の人にサイコロの出た目の数ドローさせる</a:t>
                      </a:r>
                    </a:p>
                  </a:txBody>
                  <a:tcPr/>
                </a:tc>
                <a:extLst>
                  <a:ext uri="{0D108BD9-81ED-4DB2-BD59-A6C34878D82A}">
                    <a16:rowId xmlns:a16="http://schemas.microsoft.com/office/drawing/2014/main" val="3257187616"/>
                  </a:ext>
                </a:extLst>
              </a:tr>
              <a:tr h="824285">
                <a:tc>
                  <a:txBody>
                    <a:bodyPr/>
                    <a:lstStyle/>
                    <a:p>
                      <a:pPr algn="ctr"/>
                      <a:r>
                        <a:rPr kumimoji="1" lang="ja-JP" altLang="en-US" sz="2000"/>
                        <a:t>リセットドロー</a:t>
                      </a:r>
                      <a:endParaRPr kumimoji="1" lang="en-US" altLang="ja-JP" sz="2000" dirty="0"/>
                    </a:p>
                    <a:p>
                      <a:pPr algn="ctr"/>
                      <a:r>
                        <a:rPr kumimoji="1" lang="ja-JP" altLang="en-US" sz="2000"/>
                        <a:t>指定した人に</a:t>
                      </a:r>
                      <a:r>
                        <a:rPr kumimoji="1" lang="en-US" altLang="ja-JP" sz="2000" dirty="0"/>
                        <a:t>7</a:t>
                      </a:r>
                      <a:r>
                        <a:rPr kumimoji="1" lang="ja-JP" altLang="en-US" sz="2000"/>
                        <a:t>枚になるまで引かせる</a:t>
                      </a:r>
                    </a:p>
                  </a:txBody>
                  <a:tcPr/>
                </a:tc>
                <a:tc>
                  <a:txBody>
                    <a:bodyPr/>
                    <a:lstStyle/>
                    <a:p>
                      <a:pPr algn="ctr"/>
                      <a:r>
                        <a:rPr kumimoji="1" lang="ja-JP" altLang="en-US" sz="2000"/>
                        <a:t>指定カラードロー</a:t>
                      </a:r>
                      <a:endParaRPr kumimoji="1" lang="en-US" altLang="ja-JP" sz="2000" dirty="0"/>
                    </a:p>
                    <a:p>
                      <a:pPr algn="ctr"/>
                      <a:r>
                        <a:rPr kumimoji="1" lang="ja-JP" altLang="en-US" sz="2000"/>
                        <a:t>色を指定して、その色が出るまで引かせる</a:t>
                      </a:r>
                    </a:p>
                  </a:txBody>
                  <a:tcPr/>
                </a:tc>
                <a:extLst>
                  <a:ext uri="{0D108BD9-81ED-4DB2-BD59-A6C34878D82A}">
                    <a16:rowId xmlns:a16="http://schemas.microsoft.com/office/drawing/2014/main" val="126902478"/>
                  </a:ext>
                </a:extLst>
              </a:tr>
              <a:tr h="824285">
                <a:tc>
                  <a:txBody>
                    <a:bodyPr/>
                    <a:lstStyle/>
                    <a:p>
                      <a:pPr algn="ctr"/>
                      <a:r>
                        <a:rPr kumimoji="1" lang="ja-JP" altLang="en-US" sz="2000"/>
                        <a:t>バリアカード</a:t>
                      </a:r>
                      <a:endParaRPr kumimoji="1" lang="en-US" altLang="ja-JP" sz="2000" dirty="0"/>
                    </a:p>
                    <a:p>
                      <a:pPr algn="ctr"/>
                      <a:r>
                        <a:rPr kumimoji="1" lang="ja-JP" altLang="en-US" sz="2000"/>
                        <a:t>ドローの効果をキャンセルする</a:t>
                      </a:r>
                    </a:p>
                  </a:txBody>
                  <a:tcPr/>
                </a:tc>
                <a:tc>
                  <a:txBody>
                    <a:bodyPr/>
                    <a:lstStyle/>
                    <a:p>
                      <a:pPr algn="ctr"/>
                      <a:r>
                        <a:rPr kumimoji="1" lang="ja-JP" altLang="en-US" sz="2000"/>
                        <a:t>カウンターカード</a:t>
                      </a:r>
                      <a:endParaRPr kumimoji="1" lang="en-US" altLang="ja-JP" sz="2000" dirty="0"/>
                    </a:p>
                    <a:p>
                      <a:pPr algn="ctr"/>
                      <a:r>
                        <a:rPr kumimoji="1" lang="ja-JP" altLang="en-US" sz="2000"/>
                        <a:t>ドローの効果を相手に返す</a:t>
                      </a:r>
                    </a:p>
                  </a:txBody>
                  <a:tcPr/>
                </a:tc>
                <a:extLst>
                  <a:ext uri="{0D108BD9-81ED-4DB2-BD59-A6C34878D82A}">
                    <a16:rowId xmlns:a16="http://schemas.microsoft.com/office/drawing/2014/main" val="1238928411"/>
                  </a:ext>
                </a:extLst>
              </a:tr>
            </a:tbl>
          </a:graphicData>
        </a:graphic>
      </p:graphicFrame>
    </p:spTree>
    <p:extLst>
      <p:ext uri="{BB962C8B-B14F-4D97-AF65-F5344CB8AC3E}">
        <p14:creationId xmlns:p14="http://schemas.microsoft.com/office/powerpoint/2010/main" val="229101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053F-976F-039A-B053-F32837A849DB}"/>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2326422D-8F27-A254-853A-B7DB08D4DF4F}"/>
              </a:ext>
            </a:extLst>
          </p:cNvPr>
          <p:cNvSpPr>
            <a:spLocks noGrp="1"/>
          </p:cNvSpPr>
          <p:nvPr>
            <p:ph type="title"/>
          </p:nvPr>
        </p:nvSpPr>
        <p:spPr/>
        <p:txBody>
          <a:bodyPr>
            <a:normAutofit/>
          </a:bodyPr>
          <a:lstStyle/>
          <a:p>
            <a:r>
              <a:rPr lang="ja-JP" altLang="en-US"/>
              <a:t>研究結果：「新しいルールを作ろう」</a:t>
            </a:r>
          </a:p>
        </p:txBody>
      </p:sp>
      <p:graphicFrame>
        <p:nvGraphicFramePr>
          <p:cNvPr id="7" name="コンテンツ プレースホルダー 6">
            <a:extLst>
              <a:ext uri="{FF2B5EF4-FFF2-40B4-BE49-F238E27FC236}">
                <a16:creationId xmlns:a16="http://schemas.microsoft.com/office/drawing/2014/main" id="{C6845698-C2E6-1DE0-97E4-5B417EE612FD}"/>
              </a:ext>
            </a:extLst>
          </p:cNvPr>
          <p:cNvGraphicFramePr>
            <a:graphicFrameLocks noGrp="1"/>
          </p:cNvGraphicFramePr>
          <p:nvPr>
            <p:ph idx="1"/>
          </p:nvPr>
        </p:nvGraphicFramePr>
        <p:xfrm>
          <a:off x="1295398" y="2578728"/>
          <a:ext cx="9601200" cy="3297140"/>
        </p:xfrm>
        <a:graphic>
          <a:graphicData uri="http://schemas.openxmlformats.org/drawingml/2006/table">
            <a:tbl>
              <a:tblPr firstRow="1" bandRow="1">
                <a:tableStyleId>{5940675A-B579-460E-94D1-54222C63F5DA}</a:tableStyleId>
              </a:tblPr>
              <a:tblGrid>
                <a:gridCol w="4800600">
                  <a:extLst>
                    <a:ext uri="{9D8B030D-6E8A-4147-A177-3AD203B41FA5}">
                      <a16:colId xmlns:a16="http://schemas.microsoft.com/office/drawing/2014/main" val="1675841662"/>
                    </a:ext>
                  </a:extLst>
                </a:gridCol>
                <a:gridCol w="4800600">
                  <a:extLst>
                    <a:ext uri="{9D8B030D-6E8A-4147-A177-3AD203B41FA5}">
                      <a16:colId xmlns:a16="http://schemas.microsoft.com/office/drawing/2014/main" val="606853288"/>
                    </a:ext>
                  </a:extLst>
                </a:gridCol>
              </a:tblGrid>
              <a:tr h="824285">
                <a:tc>
                  <a:txBody>
                    <a:bodyPr/>
                    <a:lstStyle/>
                    <a:p>
                      <a:pPr algn="l"/>
                      <a:r>
                        <a:rPr kumimoji="1" lang="ja-JP" altLang="en-US" sz="2000"/>
                        <a:t>　　　　　指定ドロー２</a:t>
                      </a:r>
                      <a:endParaRPr kumimoji="1" lang="en-US" altLang="ja-JP" sz="2000" dirty="0"/>
                    </a:p>
                    <a:p>
                      <a:pPr algn="ctr"/>
                      <a:r>
                        <a:rPr kumimoji="1" lang="ja-JP" altLang="en-US" sz="2000"/>
                        <a:t>指定したプレイヤーに</a:t>
                      </a:r>
                      <a:r>
                        <a:rPr kumimoji="1" lang="en-US" altLang="ja-JP" sz="2000" dirty="0"/>
                        <a:t>2</a:t>
                      </a:r>
                      <a:r>
                        <a:rPr kumimoji="1" lang="ja-JP" altLang="en-US" sz="2000"/>
                        <a:t>枚ドローさせる</a:t>
                      </a:r>
                    </a:p>
                  </a:txBody>
                  <a:tcPr/>
                </a:tc>
                <a:tc>
                  <a:txBody>
                    <a:bodyPr/>
                    <a:lstStyle/>
                    <a:p>
                      <a:pPr algn="l"/>
                      <a:r>
                        <a:rPr kumimoji="1" lang="ja-JP" altLang="en-US" sz="2000"/>
                        <a:t>　　　　　　　パス２　</a:t>
                      </a:r>
                      <a:endParaRPr kumimoji="1" lang="en-US" altLang="ja-JP" sz="2000" dirty="0"/>
                    </a:p>
                    <a:p>
                      <a:pPr algn="ctr"/>
                      <a:r>
                        <a:rPr kumimoji="1" lang="ja-JP" altLang="en-US" sz="2000"/>
                        <a:t>次の人に自分の手札の中から</a:t>
                      </a:r>
                      <a:r>
                        <a:rPr kumimoji="1" lang="en-US" altLang="ja-JP" sz="2000" dirty="0"/>
                        <a:t>2</a:t>
                      </a:r>
                      <a:r>
                        <a:rPr kumimoji="1" lang="ja-JP" altLang="en-US" sz="2000"/>
                        <a:t>枚まで渡す</a:t>
                      </a:r>
                    </a:p>
                  </a:txBody>
                  <a:tcPr/>
                </a:tc>
                <a:extLst>
                  <a:ext uri="{0D108BD9-81ED-4DB2-BD59-A6C34878D82A}">
                    <a16:rowId xmlns:a16="http://schemas.microsoft.com/office/drawing/2014/main" val="698661306"/>
                  </a:ext>
                </a:extLst>
              </a:tr>
              <a:tr h="824285">
                <a:tc>
                  <a:txBody>
                    <a:bodyPr/>
                    <a:lstStyle/>
                    <a:p>
                      <a:pPr algn="l"/>
                      <a:r>
                        <a:rPr kumimoji="1" lang="ja-JP" altLang="en-US" sz="2000"/>
                        <a:t>　　　　　　デリート２</a:t>
                      </a:r>
                      <a:endParaRPr kumimoji="1" lang="en-US" altLang="ja-JP" sz="2000" dirty="0"/>
                    </a:p>
                    <a:p>
                      <a:pPr algn="ctr"/>
                      <a:r>
                        <a:rPr kumimoji="1" lang="ja-JP" altLang="en-US" sz="2000"/>
                        <a:t>自分の手札の中から</a:t>
                      </a:r>
                      <a:r>
                        <a:rPr kumimoji="1" lang="en-US" altLang="ja-JP" sz="2000" dirty="0"/>
                        <a:t>2</a:t>
                      </a:r>
                      <a:r>
                        <a:rPr kumimoji="1" lang="ja-JP" altLang="en-US" sz="2000"/>
                        <a:t>枚まで捨てる</a:t>
                      </a:r>
                      <a:endParaRPr kumimoji="1" lang="en-US" altLang="ja-JP" sz="2000" dirty="0"/>
                    </a:p>
                  </a:txBody>
                  <a:tcPr/>
                </a:tc>
                <a:tc>
                  <a:txBody>
                    <a:bodyPr/>
                    <a:lstStyle/>
                    <a:p>
                      <a:pPr algn="l"/>
                      <a:r>
                        <a:rPr kumimoji="1" lang="ja-JP" altLang="en-US" sz="2000"/>
                        <a:t>　　　　　ダイスドロー</a:t>
                      </a:r>
                      <a:endParaRPr kumimoji="1" lang="en-US" altLang="ja-JP" sz="2000" dirty="0"/>
                    </a:p>
                    <a:p>
                      <a:pPr algn="ctr"/>
                      <a:r>
                        <a:rPr kumimoji="1" lang="ja-JP" altLang="en-US" sz="2000"/>
                        <a:t>次の人にサイコロの出た目の数ドローさせる</a:t>
                      </a:r>
                    </a:p>
                  </a:txBody>
                  <a:tcPr/>
                </a:tc>
                <a:extLst>
                  <a:ext uri="{0D108BD9-81ED-4DB2-BD59-A6C34878D82A}">
                    <a16:rowId xmlns:a16="http://schemas.microsoft.com/office/drawing/2014/main" val="3257187616"/>
                  </a:ext>
                </a:extLst>
              </a:tr>
              <a:tr h="824285">
                <a:tc>
                  <a:txBody>
                    <a:bodyPr/>
                    <a:lstStyle/>
                    <a:p>
                      <a:pPr algn="l"/>
                      <a:r>
                        <a:rPr kumimoji="1" lang="ja-JP" altLang="en-US" sz="2000"/>
                        <a:t>　　　　　リセットドロー</a:t>
                      </a:r>
                      <a:endParaRPr kumimoji="1" lang="en-US" altLang="ja-JP" sz="2000" dirty="0"/>
                    </a:p>
                    <a:p>
                      <a:pPr algn="ctr"/>
                      <a:r>
                        <a:rPr kumimoji="1" lang="ja-JP" altLang="en-US" sz="2000"/>
                        <a:t>指定した人に</a:t>
                      </a:r>
                      <a:r>
                        <a:rPr kumimoji="1" lang="en-US" altLang="ja-JP" sz="2000" dirty="0"/>
                        <a:t>7</a:t>
                      </a:r>
                      <a:r>
                        <a:rPr kumimoji="1" lang="ja-JP" altLang="en-US" sz="2000"/>
                        <a:t>枚になるまで引かせる</a:t>
                      </a:r>
                    </a:p>
                  </a:txBody>
                  <a:tcPr/>
                </a:tc>
                <a:tc>
                  <a:txBody>
                    <a:bodyPr/>
                    <a:lstStyle/>
                    <a:p>
                      <a:pPr algn="l"/>
                      <a:r>
                        <a:rPr kumimoji="1" lang="ja-JP" altLang="en-US" sz="2000"/>
                        <a:t>　　指定カラードロー</a:t>
                      </a:r>
                      <a:endParaRPr kumimoji="1" lang="en-US" altLang="ja-JP" sz="2000" dirty="0"/>
                    </a:p>
                    <a:p>
                      <a:pPr algn="ctr"/>
                      <a:r>
                        <a:rPr kumimoji="1" lang="ja-JP" altLang="en-US" sz="2000"/>
                        <a:t>色を指定して、その色が出るまで引かせる</a:t>
                      </a:r>
                    </a:p>
                  </a:txBody>
                  <a:tcPr/>
                </a:tc>
                <a:extLst>
                  <a:ext uri="{0D108BD9-81ED-4DB2-BD59-A6C34878D82A}">
                    <a16:rowId xmlns:a16="http://schemas.microsoft.com/office/drawing/2014/main" val="126902478"/>
                  </a:ext>
                </a:extLst>
              </a:tr>
              <a:tr h="824285">
                <a:tc>
                  <a:txBody>
                    <a:bodyPr/>
                    <a:lstStyle/>
                    <a:p>
                      <a:pPr algn="l"/>
                      <a:r>
                        <a:rPr kumimoji="1" lang="ja-JP" altLang="en-US" sz="2000"/>
                        <a:t>　　　　　バリアカード</a:t>
                      </a:r>
                      <a:endParaRPr kumimoji="1" lang="en-US" altLang="ja-JP" sz="2000" dirty="0"/>
                    </a:p>
                    <a:p>
                      <a:pPr algn="ctr"/>
                      <a:r>
                        <a:rPr kumimoji="1" lang="ja-JP" altLang="en-US" sz="2000"/>
                        <a:t>ドローの効果をキャンセルする</a:t>
                      </a:r>
                    </a:p>
                  </a:txBody>
                  <a:tcPr/>
                </a:tc>
                <a:tc>
                  <a:txBody>
                    <a:bodyPr/>
                    <a:lstStyle/>
                    <a:p>
                      <a:pPr algn="l"/>
                      <a:r>
                        <a:rPr kumimoji="1" lang="ja-JP" altLang="en-US" sz="2000"/>
                        <a:t>　　　カウンターカード</a:t>
                      </a:r>
                      <a:endParaRPr kumimoji="1" lang="en-US" altLang="ja-JP" sz="2000" dirty="0"/>
                    </a:p>
                    <a:p>
                      <a:pPr algn="ctr"/>
                      <a:r>
                        <a:rPr kumimoji="1" lang="ja-JP" altLang="en-US" sz="2000"/>
                        <a:t>ドローの効果を相手に返す</a:t>
                      </a:r>
                    </a:p>
                  </a:txBody>
                  <a:tcPr/>
                </a:tc>
                <a:extLst>
                  <a:ext uri="{0D108BD9-81ED-4DB2-BD59-A6C34878D82A}">
                    <a16:rowId xmlns:a16="http://schemas.microsoft.com/office/drawing/2014/main" val="1238928411"/>
                  </a:ext>
                </a:extLst>
              </a:tr>
            </a:tbl>
          </a:graphicData>
        </a:graphic>
      </p:graphicFrame>
      <p:sp>
        <p:nvSpPr>
          <p:cNvPr id="2" name="テキスト ボックス 1">
            <a:extLst>
              <a:ext uri="{FF2B5EF4-FFF2-40B4-BE49-F238E27FC236}">
                <a16:creationId xmlns:a16="http://schemas.microsoft.com/office/drawing/2014/main" id="{A4F163BA-807D-11E7-9F52-0D04502D28FC}"/>
              </a:ext>
            </a:extLst>
          </p:cNvPr>
          <p:cNvSpPr txBox="1"/>
          <p:nvPr/>
        </p:nvSpPr>
        <p:spPr>
          <a:xfrm>
            <a:off x="3795821" y="2603754"/>
            <a:ext cx="1477927" cy="400110"/>
          </a:xfrm>
          <a:prstGeom prst="rect">
            <a:avLst/>
          </a:prstGeom>
          <a:noFill/>
        </p:spPr>
        <p:txBody>
          <a:bodyPr wrap="square" rtlCol="0">
            <a:spAutoFit/>
          </a:bodyPr>
          <a:lstStyle/>
          <a:p>
            <a:r>
              <a:rPr kumimoji="1" lang="ja-JP" altLang="en-US" sz="2000"/>
              <a:t>★★★★☆</a:t>
            </a:r>
          </a:p>
        </p:txBody>
      </p:sp>
      <p:sp>
        <p:nvSpPr>
          <p:cNvPr id="3" name="テキスト ボックス 2">
            <a:extLst>
              <a:ext uri="{FF2B5EF4-FFF2-40B4-BE49-F238E27FC236}">
                <a16:creationId xmlns:a16="http://schemas.microsoft.com/office/drawing/2014/main" id="{4B7CE84F-6333-EEE4-4910-B5776E2D0277}"/>
              </a:ext>
            </a:extLst>
          </p:cNvPr>
          <p:cNvSpPr txBox="1"/>
          <p:nvPr/>
        </p:nvSpPr>
        <p:spPr>
          <a:xfrm>
            <a:off x="8637177" y="2593358"/>
            <a:ext cx="1477927" cy="400110"/>
          </a:xfrm>
          <a:prstGeom prst="rect">
            <a:avLst/>
          </a:prstGeom>
          <a:noFill/>
        </p:spPr>
        <p:txBody>
          <a:bodyPr wrap="square" rtlCol="0">
            <a:spAutoFit/>
          </a:bodyPr>
          <a:lstStyle/>
          <a:p>
            <a:r>
              <a:rPr kumimoji="1" lang="ja-JP" altLang="en-US" sz="2000"/>
              <a:t>★★★☆☆</a:t>
            </a:r>
          </a:p>
        </p:txBody>
      </p:sp>
      <p:sp>
        <p:nvSpPr>
          <p:cNvPr id="4" name="テキスト ボックス 3">
            <a:extLst>
              <a:ext uri="{FF2B5EF4-FFF2-40B4-BE49-F238E27FC236}">
                <a16:creationId xmlns:a16="http://schemas.microsoft.com/office/drawing/2014/main" id="{393DBA3B-1B96-C232-E581-2B37D0AE04A6}"/>
              </a:ext>
            </a:extLst>
          </p:cNvPr>
          <p:cNvSpPr txBox="1"/>
          <p:nvPr/>
        </p:nvSpPr>
        <p:spPr>
          <a:xfrm>
            <a:off x="3795820" y="3429798"/>
            <a:ext cx="1477927" cy="400110"/>
          </a:xfrm>
          <a:prstGeom prst="rect">
            <a:avLst/>
          </a:prstGeom>
          <a:noFill/>
        </p:spPr>
        <p:txBody>
          <a:bodyPr wrap="square" rtlCol="0">
            <a:spAutoFit/>
          </a:bodyPr>
          <a:lstStyle/>
          <a:p>
            <a:r>
              <a:rPr kumimoji="1" lang="ja-JP" altLang="en-US" sz="2000"/>
              <a:t>★★★☆☆</a:t>
            </a:r>
          </a:p>
        </p:txBody>
      </p:sp>
      <p:sp>
        <p:nvSpPr>
          <p:cNvPr id="6" name="テキスト ボックス 5">
            <a:extLst>
              <a:ext uri="{FF2B5EF4-FFF2-40B4-BE49-F238E27FC236}">
                <a16:creationId xmlns:a16="http://schemas.microsoft.com/office/drawing/2014/main" id="{4CFD6C66-0DF9-58E9-CDC1-5FA958292F5B}"/>
              </a:ext>
            </a:extLst>
          </p:cNvPr>
          <p:cNvSpPr txBox="1"/>
          <p:nvPr/>
        </p:nvSpPr>
        <p:spPr>
          <a:xfrm>
            <a:off x="3795819" y="4239811"/>
            <a:ext cx="1477927" cy="400110"/>
          </a:xfrm>
          <a:prstGeom prst="rect">
            <a:avLst/>
          </a:prstGeom>
          <a:noFill/>
        </p:spPr>
        <p:txBody>
          <a:bodyPr wrap="square" rtlCol="0">
            <a:spAutoFit/>
          </a:bodyPr>
          <a:lstStyle/>
          <a:p>
            <a:r>
              <a:rPr kumimoji="1" lang="ja-JP" altLang="en-US" sz="2000"/>
              <a:t>★★★★★</a:t>
            </a:r>
          </a:p>
        </p:txBody>
      </p:sp>
      <p:sp>
        <p:nvSpPr>
          <p:cNvPr id="8" name="テキスト ボックス 7">
            <a:extLst>
              <a:ext uri="{FF2B5EF4-FFF2-40B4-BE49-F238E27FC236}">
                <a16:creationId xmlns:a16="http://schemas.microsoft.com/office/drawing/2014/main" id="{83F239C2-A866-A608-60AE-AEF3C750FA9D}"/>
              </a:ext>
            </a:extLst>
          </p:cNvPr>
          <p:cNvSpPr txBox="1"/>
          <p:nvPr/>
        </p:nvSpPr>
        <p:spPr>
          <a:xfrm>
            <a:off x="3795818" y="5062596"/>
            <a:ext cx="1477927" cy="400110"/>
          </a:xfrm>
          <a:prstGeom prst="rect">
            <a:avLst/>
          </a:prstGeom>
          <a:noFill/>
        </p:spPr>
        <p:txBody>
          <a:bodyPr wrap="square" rtlCol="0">
            <a:spAutoFit/>
          </a:bodyPr>
          <a:lstStyle/>
          <a:p>
            <a:r>
              <a:rPr kumimoji="1" lang="ja-JP" altLang="en-US" sz="2000"/>
              <a:t>★★★★☆</a:t>
            </a:r>
          </a:p>
        </p:txBody>
      </p:sp>
      <p:sp>
        <p:nvSpPr>
          <p:cNvPr id="9" name="テキスト ボックス 8">
            <a:extLst>
              <a:ext uri="{FF2B5EF4-FFF2-40B4-BE49-F238E27FC236}">
                <a16:creationId xmlns:a16="http://schemas.microsoft.com/office/drawing/2014/main" id="{2ECCE571-2EAA-2A3B-D2F8-4CFA52DDEFC8}"/>
              </a:ext>
            </a:extLst>
          </p:cNvPr>
          <p:cNvSpPr txBox="1"/>
          <p:nvPr/>
        </p:nvSpPr>
        <p:spPr>
          <a:xfrm>
            <a:off x="8637178" y="3418174"/>
            <a:ext cx="1477927" cy="400110"/>
          </a:xfrm>
          <a:prstGeom prst="rect">
            <a:avLst/>
          </a:prstGeom>
          <a:noFill/>
        </p:spPr>
        <p:txBody>
          <a:bodyPr wrap="square" rtlCol="0">
            <a:spAutoFit/>
          </a:bodyPr>
          <a:lstStyle/>
          <a:p>
            <a:r>
              <a:rPr kumimoji="1" lang="ja-JP" altLang="en-US" sz="2000"/>
              <a:t>★★★☆☆</a:t>
            </a:r>
          </a:p>
        </p:txBody>
      </p:sp>
      <p:sp>
        <p:nvSpPr>
          <p:cNvPr id="10" name="テキスト ボックス 9">
            <a:extLst>
              <a:ext uri="{FF2B5EF4-FFF2-40B4-BE49-F238E27FC236}">
                <a16:creationId xmlns:a16="http://schemas.microsoft.com/office/drawing/2014/main" id="{7788E865-DF66-D109-F4DE-ADC3C15AC97B}"/>
              </a:ext>
            </a:extLst>
          </p:cNvPr>
          <p:cNvSpPr txBox="1"/>
          <p:nvPr/>
        </p:nvSpPr>
        <p:spPr>
          <a:xfrm>
            <a:off x="8637179" y="4252723"/>
            <a:ext cx="1477927" cy="400110"/>
          </a:xfrm>
          <a:prstGeom prst="rect">
            <a:avLst/>
          </a:prstGeom>
          <a:noFill/>
        </p:spPr>
        <p:txBody>
          <a:bodyPr wrap="square" rtlCol="0">
            <a:spAutoFit/>
          </a:bodyPr>
          <a:lstStyle/>
          <a:p>
            <a:r>
              <a:rPr kumimoji="1" lang="ja-JP" altLang="en-US" sz="2000"/>
              <a:t>★★★☆☆</a:t>
            </a:r>
          </a:p>
        </p:txBody>
      </p:sp>
      <p:sp>
        <p:nvSpPr>
          <p:cNvPr id="11" name="テキスト ボックス 10">
            <a:extLst>
              <a:ext uri="{FF2B5EF4-FFF2-40B4-BE49-F238E27FC236}">
                <a16:creationId xmlns:a16="http://schemas.microsoft.com/office/drawing/2014/main" id="{F24FEA61-8E1E-D0D3-FA73-ABBFE7D12B57}"/>
              </a:ext>
            </a:extLst>
          </p:cNvPr>
          <p:cNvSpPr txBox="1"/>
          <p:nvPr/>
        </p:nvSpPr>
        <p:spPr>
          <a:xfrm>
            <a:off x="8647813" y="5057839"/>
            <a:ext cx="1477927" cy="400110"/>
          </a:xfrm>
          <a:prstGeom prst="rect">
            <a:avLst/>
          </a:prstGeom>
          <a:noFill/>
        </p:spPr>
        <p:txBody>
          <a:bodyPr wrap="square" rtlCol="0">
            <a:spAutoFit/>
          </a:bodyPr>
          <a:lstStyle/>
          <a:p>
            <a:r>
              <a:rPr kumimoji="1" lang="ja-JP" altLang="en-US" sz="2000"/>
              <a:t>★★★★★</a:t>
            </a:r>
          </a:p>
        </p:txBody>
      </p:sp>
    </p:spTree>
    <p:extLst>
      <p:ext uri="{BB962C8B-B14F-4D97-AF65-F5344CB8AC3E}">
        <p14:creationId xmlns:p14="http://schemas.microsoft.com/office/powerpoint/2010/main" val="379637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grpId="0" nodeType="withEffect">
                                  <p:stCondLst>
                                    <p:cond delay="25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par>
                                <p:cTn id="17" presetID="56" presetClass="entr" presetSubtype="0" fill="hold" grpId="0" nodeType="withEffect">
                                  <p:stCondLst>
                                    <p:cond delay="50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par>
                                <p:cTn id="23" presetID="56" presetClass="entr" presetSubtype="0" fill="hold" grpId="0" nodeType="withEffect">
                                  <p:stCondLst>
                                    <p:cond delay="75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500" autoRev="1" fill="hold">
                                          <p:stCondLst>
                                            <p:cond delay="0"/>
                                          </p:stCondLst>
                                        </p:cTn>
                                        <p:tgtEl>
                                          <p:spTgt spid="8"/>
                                        </p:tgtEl>
                                        <p:attrNameLst>
                                          <p:attrName>ppt_w</p:attrName>
                                        </p:attrNameLst>
                                      </p:cBhvr>
                                    </p:anim>
                                    <p:anim by="(#ppt_w*0.50)" calcmode="lin" valueType="num">
                                      <p:cBhvr>
                                        <p:cTn id="26" dur="500" decel="50000" autoRev="1" fill="hold">
                                          <p:stCondLst>
                                            <p:cond delay="0"/>
                                          </p:stCondLst>
                                        </p:cTn>
                                        <p:tgtEl>
                                          <p:spTgt spid="8"/>
                                        </p:tgtEl>
                                        <p:attrNameLst>
                                          <p:attrName>ppt_x</p:attrName>
                                        </p:attrNameLst>
                                      </p:cBhvr>
                                    </p:anim>
                                    <p:anim from="(-#ppt_h/2)" to="(#ppt_y)" calcmode="lin" valueType="num">
                                      <p:cBhvr>
                                        <p:cTn id="27" dur="1000" fill="hold">
                                          <p:stCondLst>
                                            <p:cond delay="0"/>
                                          </p:stCondLst>
                                        </p:cTn>
                                        <p:tgtEl>
                                          <p:spTgt spid="8"/>
                                        </p:tgtEl>
                                        <p:attrNameLst>
                                          <p:attrName>ppt_y</p:attrName>
                                        </p:attrNameLst>
                                      </p:cBhvr>
                                    </p:anim>
                                    <p:animRot by="21600000">
                                      <p:cBhvr>
                                        <p:cTn id="28" dur="1000" fill="hold">
                                          <p:stCondLst>
                                            <p:cond delay="0"/>
                                          </p:stCondLst>
                                        </p:cTn>
                                        <p:tgtEl>
                                          <p:spTgt spid="8"/>
                                        </p:tgtEl>
                                        <p:attrNameLst>
                                          <p:attrName>r</p:attrName>
                                        </p:attrNameLst>
                                      </p:cBhvr>
                                    </p:animRot>
                                  </p:childTnLst>
                                </p:cTn>
                              </p:par>
                              <p:par>
                                <p:cTn id="29" presetID="56" presetClass="entr" presetSubtype="0" fill="hold" grpId="0" nodeType="withEffect">
                                  <p:stCondLst>
                                    <p:cond delay="1000"/>
                                  </p:stCondLst>
                                  <p:iterate type="lt">
                                    <p:tmPct val="10000"/>
                                  </p:iterate>
                                  <p:childTnLst>
                                    <p:set>
                                      <p:cBhvr>
                                        <p:cTn id="30" dur="1" fill="hold">
                                          <p:stCondLst>
                                            <p:cond delay="0"/>
                                          </p:stCondLst>
                                        </p:cTn>
                                        <p:tgtEl>
                                          <p:spTgt spid="3"/>
                                        </p:tgtEl>
                                        <p:attrNameLst>
                                          <p:attrName>style.visibility</p:attrName>
                                        </p:attrNameLst>
                                      </p:cBhvr>
                                      <p:to>
                                        <p:strVal val="visible"/>
                                      </p:to>
                                    </p:set>
                                    <p:anim by="(-#ppt_w*2)" calcmode="lin" valueType="num">
                                      <p:cBhvr rctx="PPT">
                                        <p:cTn id="31" dur="500" autoRev="1" fill="hold">
                                          <p:stCondLst>
                                            <p:cond delay="0"/>
                                          </p:stCondLst>
                                        </p:cTn>
                                        <p:tgtEl>
                                          <p:spTgt spid="3"/>
                                        </p:tgtEl>
                                        <p:attrNameLst>
                                          <p:attrName>ppt_w</p:attrName>
                                        </p:attrNameLst>
                                      </p:cBhvr>
                                    </p:anim>
                                    <p:anim by="(#ppt_w*0.50)" calcmode="lin" valueType="num">
                                      <p:cBhvr>
                                        <p:cTn id="32" dur="500" decel="50000" autoRev="1" fill="hold">
                                          <p:stCondLst>
                                            <p:cond delay="0"/>
                                          </p:stCondLst>
                                        </p:cTn>
                                        <p:tgtEl>
                                          <p:spTgt spid="3"/>
                                        </p:tgtEl>
                                        <p:attrNameLst>
                                          <p:attrName>ppt_x</p:attrName>
                                        </p:attrNameLst>
                                      </p:cBhvr>
                                    </p:anim>
                                    <p:anim from="(-#ppt_h/2)" to="(#ppt_y)" calcmode="lin" valueType="num">
                                      <p:cBhvr>
                                        <p:cTn id="33" dur="1000" fill="hold">
                                          <p:stCondLst>
                                            <p:cond delay="0"/>
                                          </p:stCondLst>
                                        </p:cTn>
                                        <p:tgtEl>
                                          <p:spTgt spid="3"/>
                                        </p:tgtEl>
                                        <p:attrNameLst>
                                          <p:attrName>ppt_y</p:attrName>
                                        </p:attrNameLst>
                                      </p:cBhvr>
                                    </p:anim>
                                    <p:animRot by="21600000">
                                      <p:cBhvr>
                                        <p:cTn id="34" dur="1000" fill="hold">
                                          <p:stCondLst>
                                            <p:cond delay="0"/>
                                          </p:stCondLst>
                                        </p:cTn>
                                        <p:tgtEl>
                                          <p:spTgt spid="3"/>
                                        </p:tgtEl>
                                        <p:attrNameLst>
                                          <p:attrName>r</p:attrName>
                                        </p:attrNameLst>
                                      </p:cBhvr>
                                    </p:animRot>
                                  </p:childTnLst>
                                </p:cTn>
                              </p:par>
                              <p:par>
                                <p:cTn id="35" presetID="56" presetClass="entr" presetSubtype="0" fill="hold" grpId="0" nodeType="withEffect">
                                  <p:stCondLst>
                                    <p:cond delay="1250"/>
                                  </p:stCondLst>
                                  <p:iterate type="lt">
                                    <p:tmPct val="10000"/>
                                  </p:iterate>
                                  <p:childTnLst>
                                    <p:set>
                                      <p:cBhvr>
                                        <p:cTn id="36" dur="1" fill="hold">
                                          <p:stCondLst>
                                            <p:cond delay="0"/>
                                          </p:stCondLst>
                                        </p:cTn>
                                        <p:tgtEl>
                                          <p:spTgt spid="9"/>
                                        </p:tgtEl>
                                        <p:attrNameLst>
                                          <p:attrName>style.visibility</p:attrName>
                                        </p:attrNameLst>
                                      </p:cBhvr>
                                      <p:to>
                                        <p:strVal val="visible"/>
                                      </p:to>
                                    </p:set>
                                    <p:anim by="(-#ppt_w*2)" calcmode="lin" valueType="num">
                                      <p:cBhvr rctx="PPT">
                                        <p:cTn id="37" dur="500" autoRev="1" fill="hold">
                                          <p:stCondLst>
                                            <p:cond delay="0"/>
                                          </p:stCondLst>
                                        </p:cTn>
                                        <p:tgtEl>
                                          <p:spTgt spid="9"/>
                                        </p:tgtEl>
                                        <p:attrNameLst>
                                          <p:attrName>ppt_w</p:attrName>
                                        </p:attrNameLst>
                                      </p:cBhvr>
                                    </p:anim>
                                    <p:anim by="(#ppt_w*0.50)" calcmode="lin" valueType="num">
                                      <p:cBhvr>
                                        <p:cTn id="38" dur="500" decel="50000" autoRev="1" fill="hold">
                                          <p:stCondLst>
                                            <p:cond delay="0"/>
                                          </p:stCondLst>
                                        </p:cTn>
                                        <p:tgtEl>
                                          <p:spTgt spid="9"/>
                                        </p:tgtEl>
                                        <p:attrNameLst>
                                          <p:attrName>ppt_x</p:attrName>
                                        </p:attrNameLst>
                                      </p:cBhvr>
                                    </p:anim>
                                    <p:anim from="(-#ppt_h/2)" to="(#ppt_y)" calcmode="lin" valueType="num">
                                      <p:cBhvr>
                                        <p:cTn id="39" dur="1000" fill="hold">
                                          <p:stCondLst>
                                            <p:cond delay="0"/>
                                          </p:stCondLst>
                                        </p:cTn>
                                        <p:tgtEl>
                                          <p:spTgt spid="9"/>
                                        </p:tgtEl>
                                        <p:attrNameLst>
                                          <p:attrName>ppt_y</p:attrName>
                                        </p:attrNameLst>
                                      </p:cBhvr>
                                    </p:anim>
                                    <p:animRot by="21600000">
                                      <p:cBhvr>
                                        <p:cTn id="40" dur="1000" fill="hold">
                                          <p:stCondLst>
                                            <p:cond delay="0"/>
                                          </p:stCondLst>
                                        </p:cTn>
                                        <p:tgtEl>
                                          <p:spTgt spid="9"/>
                                        </p:tgtEl>
                                        <p:attrNameLst>
                                          <p:attrName>r</p:attrName>
                                        </p:attrNameLst>
                                      </p:cBhvr>
                                    </p:animRot>
                                  </p:childTnLst>
                                </p:cTn>
                              </p:par>
                              <p:par>
                                <p:cTn id="41" presetID="56" presetClass="entr" presetSubtype="0" fill="hold" grpId="0" nodeType="withEffect">
                                  <p:stCondLst>
                                    <p:cond delay="1500"/>
                                  </p:stCondLst>
                                  <p:iterate type="lt">
                                    <p:tmPct val="10000"/>
                                  </p:iterate>
                                  <p:childTnLst>
                                    <p:set>
                                      <p:cBhvr>
                                        <p:cTn id="42" dur="1" fill="hold">
                                          <p:stCondLst>
                                            <p:cond delay="0"/>
                                          </p:stCondLst>
                                        </p:cTn>
                                        <p:tgtEl>
                                          <p:spTgt spid="10"/>
                                        </p:tgtEl>
                                        <p:attrNameLst>
                                          <p:attrName>style.visibility</p:attrName>
                                        </p:attrNameLst>
                                      </p:cBhvr>
                                      <p:to>
                                        <p:strVal val="visible"/>
                                      </p:to>
                                    </p:set>
                                    <p:anim by="(-#ppt_w*2)" calcmode="lin" valueType="num">
                                      <p:cBhvr rctx="PPT">
                                        <p:cTn id="43" dur="500" autoRev="1" fill="hold">
                                          <p:stCondLst>
                                            <p:cond delay="0"/>
                                          </p:stCondLst>
                                        </p:cTn>
                                        <p:tgtEl>
                                          <p:spTgt spid="10"/>
                                        </p:tgtEl>
                                        <p:attrNameLst>
                                          <p:attrName>ppt_w</p:attrName>
                                        </p:attrNameLst>
                                      </p:cBhvr>
                                    </p:anim>
                                    <p:anim by="(#ppt_w*0.50)" calcmode="lin" valueType="num">
                                      <p:cBhvr>
                                        <p:cTn id="44" dur="500" decel="50000" autoRev="1" fill="hold">
                                          <p:stCondLst>
                                            <p:cond delay="0"/>
                                          </p:stCondLst>
                                        </p:cTn>
                                        <p:tgtEl>
                                          <p:spTgt spid="10"/>
                                        </p:tgtEl>
                                        <p:attrNameLst>
                                          <p:attrName>ppt_x</p:attrName>
                                        </p:attrNameLst>
                                      </p:cBhvr>
                                    </p:anim>
                                    <p:anim from="(-#ppt_h/2)" to="(#ppt_y)" calcmode="lin" valueType="num">
                                      <p:cBhvr>
                                        <p:cTn id="45" dur="1000" fill="hold">
                                          <p:stCondLst>
                                            <p:cond delay="0"/>
                                          </p:stCondLst>
                                        </p:cTn>
                                        <p:tgtEl>
                                          <p:spTgt spid="10"/>
                                        </p:tgtEl>
                                        <p:attrNameLst>
                                          <p:attrName>ppt_y</p:attrName>
                                        </p:attrNameLst>
                                      </p:cBhvr>
                                    </p:anim>
                                    <p:animRot by="21600000">
                                      <p:cBhvr>
                                        <p:cTn id="46" dur="1000" fill="hold">
                                          <p:stCondLst>
                                            <p:cond delay="0"/>
                                          </p:stCondLst>
                                        </p:cTn>
                                        <p:tgtEl>
                                          <p:spTgt spid="10"/>
                                        </p:tgtEl>
                                        <p:attrNameLst>
                                          <p:attrName>r</p:attrName>
                                        </p:attrNameLst>
                                      </p:cBhvr>
                                    </p:animRot>
                                  </p:childTnLst>
                                </p:cTn>
                              </p:par>
                              <p:par>
                                <p:cTn id="47" presetID="56" presetClass="entr" presetSubtype="0" fill="hold" grpId="0" nodeType="withEffect">
                                  <p:stCondLst>
                                    <p:cond delay="1750"/>
                                  </p:stCondLst>
                                  <p:iterate type="lt">
                                    <p:tmPct val="10000"/>
                                  </p:iterate>
                                  <p:childTnLst>
                                    <p:set>
                                      <p:cBhvr>
                                        <p:cTn id="48" dur="1" fill="hold">
                                          <p:stCondLst>
                                            <p:cond delay="0"/>
                                          </p:stCondLst>
                                        </p:cTn>
                                        <p:tgtEl>
                                          <p:spTgt spid="11"/>
                                        </p:tgtEl>
                                        <p:attrNameLst>
                                          <p:attrName>style.visibility</p:attrName>
                                        </p:attrNameLst>
                                      </p:cBhvr>
                                      <p:to>
                                        <p:strVal val="visible"/>
                                      </p:to>
                                    </p:set>
                                    <p:anim by="(-#ppt_w*2)" calcmode="lin" valueType="num">
                                      <p:cBhvr rctx="PPT">
                                        <p:cTn id="49" dur="500" autoRev="1" fill="hold">
                                          <p:stCondLst>
                                            <p:cond delay="0"/>
                                          </p:stCondLst>
                                        </p:cTn>
                                        <p:tgtEl>
                                          <p:spTgt spid="11"/>
                                        </p:tgtEl>
                                        <p:attrNameLst>
                                          <p:attrName>ppt_w</p:attrName>
                                        </p:attrNameLst>
                                      </p:cBhvr>
                                    </p:anim>
                                    <p:anim by="(#ppt_w*0.50)" calcmode="lin" valueType="num">
                                      <p:cBhvr>
                                        <p:cTn id="50" dur="500" decel="50000" autoRev="1" fill="hold">
                                          <p:stCondLst>
                                            <p:cond delay="0"/>
                                          </p:stCondLst>
                                        </p:cTn>
                                        <p:tgtEl>
                                          <p:spTgt spid="11"/>
                                        </p:tgtEl>
                                        <p:attrNameLst>
                                          <p:attrName>ppt_x</p:attrName>
                                        </p:attrNameLst>
                                      </p:cBhvr>
                                    </p:anim>
                                    <p:anim from="(-#ppt_h/2)" to="(#ppt_y)" calcmode="lin" valueType="num">
                                      <p:cBhvr>
                                        <p:cTn id="51" dur="1000" fill="hold">
                                          <p:stCondLst>
                                            <p:cond delay="0"/>
                                          </p:stCondLst>
                                        </p:cTn>
                                        <p:tgtEl>
                                          <p:spTgt spid="11"/>
                                        </p:tgtEl>
                                        <p:attrNameLst>
                                          <p:attrName>ppt_y</p:attrName>
                                        </p:attrNameLst>
                                      </p:cBhvr>
                                    </p:anim>
                                    <p:animRot by="21600000">
                                      <p:cBhvr>
                                        <p:cTn id="52"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AB2EC-D24D-220E-7FF7-A87A91A94B2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EA300E92-D055-9B74-E881-8B3B13E2F1C5}"/>
              </a:ext>
            </a:extLst>
          </p:cNvPr>
          <p:cNvSpPr>
            <a:spLocks noGrp="1"/>
          </p:cNvSpPr>
          <p:nvPr>
            <p:ph type="title"/>
          </p:nvPr>
        </p:nvSpPr>
        <p:spPr/>
        <p:txBody>
          <a:bodyPr>
            <a:normAutofit/>
          </a:bodyPr>
          <a:lstStyle/>
          <a:p>
            <a:r>
              <a:rPr lang="ja-JP" altLang="en-US" sz="2800"/>
              <a:t>ワイルドカードの出すタイミング</a:t>
            </a:r>
            <a:br>
              <a:rPr lang="en-US" altLang="ja-JP" sz="2800" dirty="0"/>
            </a:br>
            <a:r>
              <a:rPr lang="ja-JP" altLang="en-US" sz="2800">
                <a:highlight>
                  <a:srgbClr val="FF00FF"/>
                </a:highlight>
              </a:rPr>
              <a:t>先に出す</a:t>
            </a:r>
            <a:r>
              <a:rPr lang="ja-JP" altLang="en-US" sz="2800"/>
              <a:t>　</a:t>
            </a:r>
            <a:r>
              <a:rPr lang="ja-JP" altLang="en-US" sz="2800">
                <a:highlight>
                  <a:srgbClr val="00FFFF"/>
                </a:highlight>
              </a:rPr>
              <a:t>終盤まで残す</a:t>
            </a:r>
            <a:r>
              <a:rPr lang="ja-JP" altLang="en-US" sz="2800"/>
              <a:t>　</a:t>
            </a:r>
            <a:r>
              <a:rPr lang="ja-JP" altLang="en-US" sz="2800">
                <a:highlight>
                  <a:srgbClr val="FFFF00"/>
                </a:highlight>
              </a:rPr>
              <a:t>好きなタイミングで出す</a:t>
            </a:r>
          </a:p>
        </p:txBody>
      </p:sp>
      <p:graphicFrame>
        <p:nvGraphicFramePr>
          <p:cNvPr id="7" name="コンテンツ プレースホルダー 6">
            <a:extLst>
              <a:ext uri="{FF2B5EF4-FFF2-40B4-BE49-F238E27FC236}">
                <a16:creationId xmlns:a16="http://schemas.microsoft.com/office/drawing/2014/main" id="{45F69E48-3F64-51A0-F983-0BE12A8401F9}"/>
              </a:ext>
            </a:extLst>
          </p:cNvPr>
          <p:cNvGraphicFramePr>
            <a:graphicFrameLocks noGrp="1"/>
          </p:cNvGraphicFramePr>
          <p:nvPr>
            <p:ph idx="1"/>
            <p:extLst>
              <p:ext uri="{D42A27DB-BD31-4B8C-83A1-F6EECF244321}">
                <p14:modId xmlns:p14="http://schemas.microsoft.com/office/powerpoint/2010/main" val="2395596546"/>
              </p:ext>
            </p:extLst>
          </p:nvPr>
        </p:nvGraphicFramePr>
        <p:xfrm>
          <a:off x="1295398" y="2578728"/>
          <a:ext cx="9601200" cy="3297140"/>
        </p:xfrm>
        <a:graphic>
          <a:graphicData uri="http://schemas.openxmlformats.org/drawingml/2006/table">
            <a:tbl>
              <a:tblPr firstRow="1" bandRow="1">
                <a:tableStyleId>{5940675A-B579-460E-94D1-54222C63F5DA}</a:tableStyleId>
              </a:tblPr>
              <a:tblGrid>
                <a:gridCol w="4800600">
                  <a:extLst>
                    <a:ext uri="{9D8B030D-6E8A-4147-A177-3AD203B41FA5}">
                      <a16:colId xmlns:a16="http://schemas.microsoft.com/office/drawing/2014/main" val="1675841662"/>
                    </a:ext>
                  </a:extLst>
                </a:gridCol>
                <a:gridCol w="4800600">
                  <a:extLst>
                    <a:ext uri="{9D8B030D-6E8A-4147-A177-3AD203B41FA5}">
                      <a16:colId xmlns:a16="http://schemas.microsoft.com/office/drawing/2014/main" val="606853288"/>
                    </a:ext>
                  </a:extLst>
                </a:gridCol>
              </a:tblGrid>
              <a:tr h="824285">
                <a:tc>
                  <a:txBody>
                    <a:bodyPr/>
                    <a:lstStyle/>
                    <a:p>
                      <a:pPr algn="l"/>
                      <a:r>
                        <a:rPr kumimoji="1" lang="ja-JP" altLang="en-US" sz="2000"/>
                        <a:t>　　　　　</a:t>
                      </a:r>
                      <a:r>
                        <a:rPr kumimoji="1" lang="ja-JP" altLang="en-US" sz="2000" b="1">
                          <a:highlight>
                            <a:srgbClr val="00FFFF"/>
                          </a:highlight>
                        </a:rPr>
                        <a:t>指定ドロー２</a:t>
                      </a:r>
                      <a:endParaRPr kumimoji="1" lang="en-US" altLang="ja-JP" sz="2000" b="1" dirty="0">
                        <a:highlight>
                          <a:srgbClr val="00FFFF"/>
                        </a:highlight>
                      </a:endParaRPr>
                    </a:p>
                    <a:p>
                      <a:pPr algn="ctr"/>
                      <a:r>
                        <a:rPr kumimoji="1" lang="ja-JP" altLang="en-US" sz="2000"/>
                        <a:t>指定したプレイヤーに</a:t>
                      </a:r>
                      <a:r>
                        <a:rPr kumimoji="1" lang="en-US" altLang="ja-JP" sz="2000" dirty="0"/>
                        <a:t>2</a:t>
                      </a:r>
                      <a:r>
                        <a:rPr kumimoji="1" lang="ja-JP" altLang="en-US" sz="2000"/>
                        <a:t>枚ドローさせる</a:t>
                      </a:r>
                    </a:p>
                  </a:txBody>
                  <a:tcPr/>
                </a:tc>
                <a:tc>
                  <a:txBody>
                    <a:bodyPr/>
                    <a:lstStyle/>
                    <a:p>
                      <a:pPr algn="l"/>
                      <a:r>
                        <a:rPr kumimoji="1" lang="ja-JP" altLang="en-US" sz="2000"/>
                        <a:t>　　　　　　　</a:t>
                      </a:r>
                      <a:r>
                        <a:rPr kumimoji="1" lang="ja-JP" altLang="en-US" sz="2000" b="1">
                          <a:highlight>
                            <a:srgbClr val="FF00FF"/>
                          </a:highlight>
                        </a:rPr>
                        <a:t>パス２</a:t>
                      </a:r>
                      <a:r>
                        <a:rPr kumimoji="1" lang="ja-JP" altLang="en-US" sz="2000"/>
                        <a:t>　</a:t>
                      </a:r>
                      <a:endParaRPr kumimoji="1" lang="en-US" altLang="ja-JP" sz="2000" dirty="0"/>
                    </a:p>
                    <a:p>
                      <a:pPr algn="ctr"/>
                      <a:r>
                        <a:rPr kumimoji="1" lang="ja-JP" altLang="en-US" sz="2000"/>
                        <a:t>次の人に自分の手札の中から</a:t>
                      </a:r>
                      <a:r>
                        <a:rPr kumimoji="1" lang="en-US" altLang="ja-JP" sz="2000" dirty="0"/>
                        <a:t>2</a:t>
                      </a:r>
                      <a:r>
                        <a:rPr kumimoji="1" lang="ja-JP" altLang="en-US" sz="2000"/>
                        <a:t>枚まで渡す</a:t>
                      </a:r>
                    </a:p>
                  </a:txBody>
                  <a:tcPr/>
                </a:tc>
                <a:extLst>
                  <a:ext uri="{0D108BD9-81ED-4DB2-BD59-A6C34878D82A}">
                    <a16:rowId xmlns:a16="http://schemas.microsoft.com/office/drawing/2014/main" val="698661306"/>
                  </a:ext>
                </a:extLst>
              </a:tr>
              <a:tr h="824285">
                <a:tc>
                  <a:txBody>
                    <a:bodyPr/>
                    <a:lstStyle/>
                    <a:p>
                      <a:pPr algn="l"/>
                      <a:r>
                        <a:rPr kumimoji="1" lang="ja-JP" altLang="en-US" sz="2000"/>
                        <a:t>　　　　　　</a:t>
                      </a:r>
                      <a:r>
                        <a:rPr kumimoji="1" lang="ja-JP" altLang="en-US" sz="2000" b="1">
                          <a:highlight>
                            <a:srgbClr val="FF00FF"/>
                          </a:highlight>
                        </a:rPr>
                        <a:t>デリート２</a:t>
                      </a:r>
                      <a:endParaRPr kumimoji="1" lang="en-US" altLang="ja-JP" sz="2000" b="1" dirty="0">
                        <a:highlight>
                          <a:srgbClr val="FF00FF"/>
                        </a:highlight>
                      </a:endParaRPr>
                    </a:p>
                    <a:p>
                      <a:pPr algn="ctr"/>
                      <a:r>
                        <a:rPr kumimoji="1" lang="ja-JP" altLang="en-US" sz="2000"/>
                        <a:t>自分の手札の中から</a:t>
                      </a:r>
                      <a:r>
                        <a:rPr kumimoji="1" lang="en-US" altLang="ja-JP" sz="2000" dirty="0"/>
                        <a:t>2</a:t>
                      </a:r>
                      <a:r>
                        <a:rPr kumimoji="1" lang="ja-JP" altLang="en-US" sz="2000"/>
                        <a:t>枚まで捨てる</a:t>
                      </a:r>
                      <a:endParaRPr kumimoji="1" lang="en-US" altLang="ja-JP" sz="2000" dirty="0"/>
                    </a:p>
                  </a:txBody>
                  <a:tcPr/>
                </a:tc>
                <a:tc>
                  <a:txBody>
                    <a:bodyPr/>
                    <a:lstStyle/>
                    <a:p>
                      <a:pPr algn="l"/>
                      <a:r>
                        <a:rPr kumimoji="1" lang="ja-JP" altLang="en-US" sz="2000"/>
                        <a:t>　　　　　</a:t>
                      </a:r>
                      <a:r>
                        <a:rPr kumimoji="1" lang="ja-JP" altLang="en-US" sz="2000" b="1">
                          <a:highlight>
                            <a:srgbClr val="FFFF00"/>
                          </a:highlight>
                        </a:rPr>
                        <a:t>ダイスドロー</a:t>
                      </a:r>
                      <a:endParaRPr kumimoji="1" lang="en-US" altLang="ja-JP" sz="2000" b="1" dirty="0">
                        <a:highlight>
                          <a:srgbClr val="FFFF00"/>
                        </a:highlight>
                      </a:endParaRPr>
                    </a:p>
                    <a:p>
                      <a:pPr algn="ctr"/>
                      <a:r>
                        <a:rPr kumimoji="1" lang="ja-JP" altLang="en-US" sz="2000"/>
                        <a:t>次の人にサイコロの出た目の数ドローさせる</a:t>
                      </a:r>
                    </a:p>
                  </a:txBody>
                  <a:tcPr/>
                </a:tc>
                <a:extLst>
                  <a:ext uri="{0D108BD9-81ED-4DB2-BD59-A6C34878D82A}">
                    <a16:rowId xmlns:a16="http://schemas.microsoft.com/office/drawing/2014/main" val="3257187616"/>
                  </a:ext>
                </a:extLst>
              </a:tr>
              <a:tr h="824285">
                <a:tc>
                  <a:txBody>
                    <a:bodyPr/>
                    <a:lstStyle/>
                    <a:p>
                      <a:pPr algn="l"/>
                      <a:r>
                        <a:rPr kumimoji="1" lang="ja-JP" altLang="en-US" sz="2000"/>
                        <a:t>　　　　　</a:t>
                      </a:r>
                      <a:r>
                        <a:rPr kumimoji="1" lang="ja-JP" altLang="en-US" sz="2000" b="1">
                          <a:highlight>
                            <a:srgbClr val="00FFFF"/>
                          </a:highlight>
                        </a:rPr>
                        <a:t>リセットドロー</a:t>
                      </a:r>
                      <a:endParaRPr kumimoji="1" lang="en-US" altLang="ja-JP" sz="2000" b="1" dirty="0">
                        <a:highlight>
                          <a:srgbClr val="00FFFF"/>
                        </a:highlight>
                      </a:endParaRPr>
                    </a:p>
                    <a:p>
                      <a:pPr algn="ctr"/>
                      <a:r>
                        <a:rPr kumimoji="1" lang="ja-JP" altLang="en-US" sz="2000"/>
                        <a:t>指定した人に</a:t>
                      </a:r>
                      <a:r>
                        <a:rPr kumimoji="1" lang="en-US" altLang="ja-JP" sz="2000" dirty="0"/>
                        <a:t>7</a:t>
                      </a:r>
                      <a:r>
                        <a:rPr kumimoji="1" lang="ja-JP" altLang="en-US" sz="2000"/>
                        <a:t>枚になるまで引かせる</a:t>
                      </a:r>
                    </a:p>
                  </a:txBody>
                  <a:tcPr/>
                </a:tc>
                <a:tc>
                  <a:txBody>
                    <a:bodyPr/>
                    <a:lstStyle/>
                    <a:p>
                      <a:pPr algn="l"/>
                      <a:r>
                        <a:rPr kumimoji="1" lang="ja-JP" altLang="en-US" sz="2000"/>
                        <a:t>　　</a:t>
                      </a:r>
                      <a:r>
                        <a:rPr kumimoji="1" lang="ja-JP" altLang="en-US" sz="2000" b="1">
                          <a:highlight>
                            <a:srgbClr val="FFFF00"/>
                          </a:highlight>
                        </a:rPr>
                        <a:t>指定カラードロー</a:t>
                      </a:r>
                      <a:endParaRPr kumimoji="1" lang="en-US" altLang="ja-JP" sz="2000" b="1" dirty="0">
                        <a:highlight>
                          <a:srgbClr val="FFFF00"/>
                        </a:highlight>
                      </a:endParaRPr>
                    </a:p>
                    <a:p>
                      <a:pPr algn="ctr"/>
                      <a:r>
                        <a:rPr kumimoji="1" lang="ja-JP" altLang="en-US" sz="2000"/>
                        <a:t>色を指定して、その色が出るまで引かせる</a:t>
                      </a:r>
                    </a:p>
                  </a:txBody>
                  <a:tcPr/>
                </a:tc>
                <a:extLst>
                  <a:ext uri="{0D108BD9-81ED-4DB2-BD59-A6C34878D82A}">
                    <a16:rowId xmlns:a16="http://schemas.microsoft.com/office/drawing/2014/main" val="126902478"/>
                  </a:ext>
                </a:extLst>
              </a:tr>
              <a:tr h="824285">
                <a:tc>
                  <a:txBody>
                    <a:bodyPr/>
                    <a:lstStyle/>
                    <a:p>
                      <a:pPr algn="l"/>
                      <a:r>
                        <a:rPr kumimoji="1" lang="ja-JP" altLang="en-US" sz="2000"/>
                        <a:t>　　　　　</a:t>
                      </a:r>
                      <a:r>
                        <a:rPr kumimoji="1" lang="ja-JP" altLang="en-US" sz="2000" b="1">
                          <a:highlight>
                            <a:srgbClr val="00FFFF"/>
                          </a:highlight>
                        </a:rPr>
                        <a:t>バリアカード</a:t>
                      </a:r>
                      <a:endParaRPr kumimoji="1" lang="en-US" altLang="ja-JP" sz="2000" b="1" dirty="0">
                        <a:highlight>
                          <a:srgbClr val="00FFFF"/>
                        </a:highlight>
                      </a:endParaRPr>
                    </a:p>
                    <a:p>
                      <a:pPr algn="ctr"/>
                      <a:r>
                        <a:rPr kumimoji="1" lang="ja-JP" altLang="en-US" sz="2000"/>
                        <a:t>ドローの効果をキャンセルする</a:t>
                      </a:r>
                    </a:p>
                  </a:txBody>
                  <a:tcPr/>
                </a:tc>
                <a:tc>
                  <a:txBody>
                    <a:bodyPr/>
                    <a:lstStyle/>
                    <a:p>
                      <a:pPr algn="l"/>
                      <a:r>
                        <a:rPr kumimoji="1" lang="ja-JP" altLang="en-US" sz="2000"/>
                        <a:t>　　　</a:t>
                      </a:r>
                      <a:r>
                        <a:rPr kumimoji="1" lang="ja-JP" altLang="en-US" sz="2000" b="1">
                          <a:highlight>
                            <a:srgbClr val="00FFFF"/>
                          </a:highlight>
                        </a:rPr>
                        <a:t>カウンターカード</a:t>
                      </a:r>
                      <a:endParaRPr kumimoji="1" lang="en-US" altLang="ja-JP" sz="2000" b="1" dirty="0">
                        <a:highlight>
                          <a:srgbClr val="00FFFF"/>
                        </a:highlight>
                      </a:endParaRPr>
                    </a:p>
                    <a:p>
                      <a:pPr algn="ctr"/>
                      <a:r>
                        <a:rPr kumimoji="1" lang="ja-JP" altLang="en-US" sz="2000"/>
                        <a:t>ドローの効果を相手に返す</a:t>
                      </a:r>
                    </a:p>
                  </a:txBody>
                  <a:tcPr/>
                </a:tc>
                <a:extLst>
                  <a:ext uri="{0D108BD9-81ED-4DB2-BD59-A6C34878D82A}">
                    <a16:rowId xmlns:a16="http://schemas.microsoft.com/office/drawing/2014/main" val="1238928411"/>
                  </a:ext>
                </a:extLst>
              </a:tr>
            </a:tbl>
          </a:graphicData>
        </a:graphic>
      </p:graphicFrame>
      <p:sp>
        <p:nvSpPr>
          <p:cNvPr id="2" name="テキスト ボックス 1">
            <a:extLst>
              <a:ext uri="{FF2B5EF4-FFF2-40B4-BE49-F238E27FC236}">
                <a16:creationId xmlns:a16="http://schemas.microsoft.com/office/drawing/2014/main" id="{69A865EB-AF27-073F-FBE8-30D1D2DCD5C5}"/>
              </a:ext>
            </a:extLst>
          </p:cNvPr>
          <p:cNvSpPr txBox="1"/>
          <p:nvPr/>
        </p:nvSpPr>
        <p:spPr>
          <a:xfrm>
            <a:off x="3795821" y="2603754"/>
            <a:ext cx="1477927" cy="400110"/>
          </a:xfrm>
          <a:prstGeom prst="rect">
            <a:avLst/>
          </a:prstGeom>
          <a:noFill/>
        </p:spPr>
        <p:txBody>
          <a:bodyPr wrap="square" rtlCol="0">
            <a:spAutoFit/>
          </a:bodyPr>
          <a:lstStyle/>
          <a:p>
            <a:r>
              <a:rPr kumimoji="1" lang="ja-JP" altLang="en-US" sz="2000"/>
              <a:t>★★★★☆</a:t>
            </a:r>
          </a:p>
        </p:txBody>
      </p:sp>
      <p:sp>
        <p:nvSpPr>
          <p:cNvPr id="3" name="テキスト ボックス 2">
            <a:extLst>
              <a:ext uri="{FF2B5EF4-FFF2-40B4-BE49-F238E27FC236}">
                <a16:creationId xmlns:a16="http://schemas.microsoft.com/office/drawing/2014/main" id="{35490CF6-07D2-AB40-DE6D-540D6EF6FB91}"/>
              </a:ext>
            </a:extLst>
          </p:cNvPr>
          <p:cNvSpPr txBox="1"/>
          <p:nvPr/>
        </p:nvSpPr>
        <p:spPr>
          <a:xfrm>
            <a:off x="8637177" y="2593358"/>
            <a:ext cx="1477927" cy="400110"/>
          </a:xfrm>
          <a:prstGeom prst="rect">
            <a:avLst/>
          </a:prstGeom>
          <a:noFill/>
        </p:spPr>
        <p:txBody>
          <a:bodyPr wrap="square" rtlCol="0">
            <a:spAutoFit/>
          </a:bodyPr>
          <a:lstStyle/>
          <a:p>
            <a:r>
              <a:rPr kumimoji="1" lang="ja-JP" altLang="en-US" sz="2000"/>
              <a:t>★★★☆☆</a:t>
            </a:r>
          </a:p>
        </p:txBody>
      </p:sp>
      <p:sp>
        <p:nvSpPr>
          <p:cNvPr id="4" name="テキスト ボックス 3">
            <a:extLst>
              <a:ext uri="{FF2B5EF4-FFF2-40B4-BE49-F238E27FC236}">
                <a16:creationId xmlns:a16="http://schemas.microsoft.com/office/drawing/2014/main" id="{405D8B87-B399-FAE4-5A9C-2965A9334392}"/>
              </a:ext>
            </a:extLst>
          </p:cNvPr>
          <p:cNvSpPr txBox="1"/>
          <p:nvPr/>
        </p:nvSpPr>
        <p:spPr>
          <a:xfrm>
            <a:off x="3795820" y="3429798"/>
            <a:ext cx="1477927" cy="400110"/>
          </a:xfrm>
          <a:prstGeom prst="rect">
            <a:avLst/>
          </a:prstGeom>
          <a:noFill/>
        </p:spPr>
        <p:txBody>
          <a:bodyPr wrap="square" rtlCol="0">
            <a:spAutoFit/>
          </a:bodyPr>
          <a:lstStyle/>
          <a:p>
            <a:r>
              <a:rPr kumimoji="1" lang="ja-JP" altLang="en-US" sz="2000"/>
              <a:t>★★★☆☆</a:t>
            </a:r>
          </a:p>
        </p:txBody>
      </p:sp>
      <p:sp>
        <p:nvSpPr>
          <p:cNvPr id="6" name="テキスト ボックス 5">
            <a:extLst>
              <a:ext uri="{FF2B5EF4-FFF2-40B4-BE49-F238E27FC236}">
                <a16:creationId xmlns:a16="http://schemas.microsoft.com/office/drawing/2014/main" id="{CA53C87B-B54F-2642-112B-B11301DDFCEF}"/>
              </a:ext>
            </a:extLst>
          </p:cNvPr>
          <p:cNvSpPr txBox="1"/>
          <p:nvPr/>
        </p:nvSpPr>
        <p:spPr>
          <a:xfrm>
            <a:off x="3795819" y="4239811"/>
            <a:ext cx="1477927" cy="400110"/>
          </a:xfrm>
          <a:prstGeom prst="rect">
            <a:avLst/>
          </a:prstGeom>
          <a:noFill/>
        </p:spPr>
        <p:txBody>
          <a:bodyPr wrap="square" rtlCol="0">
            <a:spAutoFit/>
          </a:bodyPr>
          <a:lstStyle/>
          <a:p>
            <a:r>
              <a:rPr kumimoji="1" lang="ja-JP" altLang="en-US" sz="2000"/>
              <a:t>★★★★★</a:t>
            </a:r>
          </a:p>
        </p:txBody>
      </p:sp>
      <p:sp>
        <p:nvSpPr>
          <p:cNvPr id="8" name="テキスト ボックス 7">
            <a:extLst>
              <a:ext uri="{FF2B5EF4-FFF2-40B4-BE49-F238E27FC236}">
                <a16:creationId xmlns:a16="http://schemas.microsoft.com/office/drawing/2014/main" id="{57730E2F-00C7-A2E4-37F6-3DF65831783F}"/>
              </a:ext>
            </a:extLst>
          </p:cNvPr>
          <p:cNvSpPr txBox="1"/>
          <p:nvPr/>
        </p:nvSpPr>
        <p:spPr>
          <a:xfrm>
            <a:off x="3795818" y="5062596"/>
            <a:ext cx="1477927" cy="400110"/>
          </a:xfrm>
          <a:prstGeom prst="rect">
            <a:avLst/>
          </a:prstGeom>
          <a:noFill/>
        </p:spPr>
        <p:txBody>
          <a:bodyPr wrap="square" rtlCol="0">
            <a:spAutoFit/>
          </a:bodyPr>
          <a:lstStyle/>
          <a:p>
            <a:r>
              <a:rPr kumimoji="1" lang="ja-JP" altLang="en-US" sz="2000"/>
              <a:t>★★★★☆</a:t>
            </a:r>
          </a:p>
        </p:txBody>
      </p:sp>
      <p:sp>
        <p:nvSpPr>
          <p:cNvPr id="9" name="テキスト ボックス 8">
            <a:extLst>
              <a:ext uri="{FF2B5EF4-FFF2-40B4-BE49-F238E27FC236}">
                <a16:creationId xmlns:a16="http://schemas.microsoft.com/office/drawing/2014/main" id="{687A9284-D9D5-3BB9-BA45-35DD11E66DE2}"/>
              </a:ext>
            </a:extLst>
          </p:cNvPr>
          <p:cNvSpPr txBox="1"/>
          <p:nvPr/>
        </p:nvSpPr>
        <p:spPr>
          <a:xfrm>
            <a:off x="8637178" y="3418174"/>
            <a:ext cx="1477927" cy="400110"/>
          </a:xfrm>
          <a:prstGeom prst="rect">
            <a:avLst/>
          </a:prstGeom>
          <a:noFill/>
        </p:spPr>
        <p:txBody>
          <a:bodyPr wrap="square" rtlCol="0">
            <a:spAutoFit/>
          </a:bodyPr>
          <a:lstStyle/>
          <a:p>
            <a:r>
              <a:rPr kumimoji="1" lang="ja-JP" altLang="en-US" sz="2000"/>
              <a:t>★★★☆☆</a:t>
            </a:r>
          </a:p>
        </p:txBody>
      </p:sp>
      <p:sp>
        <p:nvSpPr>
          <p:cNvPr id="10" name="テキスト ボックス 9">
            <a:extLst>
              <a:ext uri="{FF2B5EF4-FFF2-40B4-BE49-F238E27FC236}">
                <a16:creationId xmlns:a16="http://schemas.microsoft.com/office/drawing/2014/main" id="{C82BBE9B-AF77-08BD-D471-268171297964}"/>
              </a:ext>
            </a:extLst>
          </p:cNvPr>
          <p:cNvSpPr txBox="1"/>
          <p:nvPr/>
        </p:nvSpPr>
        <p:spPr>
          <a:xfrm>
            <a:off x="8637179" y="4252723"/>
            <a:ext cx="1477927" cy="400110"/>
          </a:xfrm>
          <a:prstGeom prst="rect">
            <a:avLst/>
          </a:prstGeom>
          <a:noFill/>
        </p:spPr>
        <p:txBody>
          <a:bodyPr wrap="square" rtlCol="0">
            <a:spAutoFit/>
          </a:bodyPr>
          <a:lstStyle/>
          <a:p>
            <a:r>
              <a:rPr kumimoji="1" lang="ja-JP" altLang="en-US" sz="2000"/>
              <a:t>★★★☆☆</a:t>
            </a:r>
          </a:p>
        </p:txBody>
      </p:sp>
      <p:sp>
        <p:nvSpPr>
          <p:cNvPr id="11" name="テキスト ボックス 10">
            <a:extLst>
              <a:ext uri="{FF2B5EF4-FFF2-40B4-BE49-F238E27FC236}">
                <a16:creationId xmlns:a16="http://schemas.microsoft.com/office/drawing/2014/main" id="{7C6EE7C6-13D1-03A6-4A8B-818DC6B2FF46}"/>
              </a:ext>
            </a:extLst>
          </p:cNvPr>
          <p:cNvSpPr txBox="1"/>
          <p:nvPr/>
        </p:nvSpPr>
        <p:spPr>
          <a:xfrm>
            <a:off x="8647813" y="5057839"/>
            <a:ext cx="1477927" cy="400110"/>
          </a:xfrm>
          <a:prstGeom prst="rect">
            <a:avLst/>
          </a:prstGeom>
          <a:noFill/>
        </p:spPr>
        <p:txBody>
          <a:bodyPr wrap="square" rtlCol="0">
            <a:spAutoFit/>
          </a:bodyPr>
          <a:lstStyle/>
          <a:p>
            <a:r>
              <a:rPr kumimoji="1" lang="ja-JP" altLang="en-US" sz="2000"/>
              <a:t>★★★★★</a:t>
            </a:r>
          </a:p>
        </p:txBody>
      </p:sp>
      <p:sp>
        <p:nvSpPr>
          <p:cNvPr id="12" name="テキスト ボックス 11">
            <a:extLst>
              <a:ext uri="{FF2B5EF4-FFF2-40B4-BE49-F238E27FC236}">
                <a16:creationId xmlns:a16="http://schemas.microsoft.com/office/drawing/2014/main" id="{6DEE81FD-F5CF-9EB9-2D9E-5BD8380B3243}"/>
              </a:ext>
            </a:extLst>
          </p:cNvPr>
          <p:cNvSpPr txBox="1"/>
          <p:nvPr/>
        </p:nvSpPr>
        <p:spPr>
          <a:xfrm>
            <a:off x="1888994" y="3109250"/>
            <a:ext cx="8414008" cy="707886"/>
          </a:xfrm>
          <a:prstGeom prst="rect">
            <a:avLst/>
          </a:prstGeom>
          <a:noFill/>
        </p:spPr>
        <p:txBody>
          <a:bodyPr wrap="square" rtlCol="0">
            <a:spAutoFit/>
          </a:bodyPr>
          <a:lstStyle/>
          <a:p>
            <a:r>
              <a:rPr kumimoji="1" lang="ja-JP" altLang="en-US" sz="4000">
                <a:highlight>
                  <a:srgbClr val="FF0000"/>
                </a:highlight>
              </a:rPr>
              <a:t>種類に応じて戦略を変える方が良い！</a:t>
            </a:r>
          </a:p>
        </p:txBody>
      </p:sp>
    </p:spTree>
    <p:extLst>
      <p:ext uri="{BB962C8B-B14F-4D97-AF65-F5344CB8AC3E}">
        <p14:creationId xmlns:p14="http://schemas.microsoft.com/office/powerpoint/2010/main" val="26643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style.rotation</p:attrName>
                                        </p:attrNameLst>
                                      </p:cBhvr>
                                      <p:tavLst>
                                        <p:tav tm="0">
                                          <p:val>
                                            <p:fltVal val="720"/>
                                          </p:val>
                                        </p:tav>
                                        <p:tav tm="100000">
                                          <p:val>
                                            <p:fltVal val="0"/>
                                          </p:val>
                                        </p:tav>
                                      </p:tavLst>
                                    </p:anim>
                                    <p:anim calcmode="lin" valueType="num">
                                      <p:cBhvr>
                                        <p:cTn id="9" dur="1500" fill="hold"/>
                                        <p:tgtEl>
                                          <p:spTgt spid="5"/>
                                        </p:tgtEl>
                                        <p:attrNameLst>
                                          <p:attrName>ppt_h</p:attrName>
                                        </p:attrNameLst>
                                      </p:cBhvr>
                                      <p:tavLst>
                                        <p:tav tm="0">
                                          <p:val>
                                            <p:fltVal val="0"/>
                                          </p:val>
                                        </p:tav>
                                        <p:tav tm="100000">
                                          <p:val>
                                            <p:strVal val="#ppt_h"/>
                                          </p:val>
                                        </p:tav>
                                      </p:tavLst>
                                    </p:anim>
                                    <p:anim calcmode="lin" valueType="num">
                                      <p:cBhvr>
                                        <p:cTn id="10" dur="1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8"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6000" fill="hold"/>
                                        <p:tgtEl>
                                          <p:spTgt spid="12"/>
                                        </p:tgtEl>
                                        <p:attrNameLst>
                                          <p:attrName>ppt_x</p:attrName>
                                        </p:attrNameLst>
                                      </p:cBhvr>
                                      <p:tavLst>
                                        <p:tav tm="0">
                                          <p:val>
                                            <p:strVal val="#ppt_x"/>
                                          </p:val>
                                        </p:tav>
                                        <p:tav tm="100000">
                                          <p:val>
                                            <p:strVal val="#ppt_x"/>
                                          </p:val>
                                        </p:tav>
                                      </p:tavLst>
                                    </p:anim>
                                    <p:anim calcmode="lin" valueType="num">
                                      <p:cBhvr>
                                        <p:cTn id="16" dur="6000" fill="hold"/>
                                        <p:tgtEl>
                                          <p:spTgt spid="1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BC2287C4-3A6D-EDD5-3169-88743F02AB1C}"/>
              </a:ext>
            </a:extLst>
          </p:cNvPr>
          <p:cNvSpPr>
            <a:spLocks noGrp="1"/>
          </p:cNvSpPr>
          <p:nvPr>
            <p:ph type="title"/>
          </p:nvPr>
        </p:nvSpPr>
        <p:spPr/>
        <p:txBody>
          <a:bodyPr>
            <a:normAutofit/>
          </a:bodyPr>
          <a:lstStyle/>
          <a:p>
            <a:r>
              <a:rPr lang="ja-JP" altLang="en-US"/>
              <a:t>考察：「新しいルールを作ろう」</a:t>
            </a:r>
          </a:p>
        </p:txBody>
      </p:sp>
      <p:sp>
        <p:nvSpPr>
          <p:cNvPr id="5" name="テキスト ボックス 4">
            <a:extLst>
              <a:ext uri="{FF2B5EF4-FFF2-40B4-BE49-F238E27FC236}">
                <a16:creationId xmlns:a16="http://schemas.microsoft.com/office/drawing/2014/main" id="{AE910CAB-AECD-FFFB-2D66-B4740B31ACAC}"/>
              </a:ext>
            </a:extLst>
          </p:cNvPr>
          <p:cNvSpPr txBox="1"/>
          <p:nvPr/>
        </p:nvSpPr>
        <p:spPr>
          <a:xfrm>
            <a:off x="1295402" y="3741005"/>
            <a:ext cx="9601196" cy="830997"/>
          </a:xfrm>
          <a:prstGeom prst="rect">
            <a:avLst/>
          </a:prstGeom>
          <a:noFill/>
        </p:spPr>
        <p:txBody>
          <a:bodyPr wrap="square" rtlCol="0">
            <a:spAutoFit/>
          </a:bodyPr>
          <a:lstStyle/>
          <a:p>
            <a:r>
              <a:rPr kumimoji="1" lang="ja-JP" altLang="en-US" sz="2400"/>
              <a:t>採用された新しいワイルドカードを入れた方が、通常でのプレイより面白要素が高く、戦略の幅が広がる！</a:t>
            </a:r>
          </a:p>
        </p:txBody>
      </p:sp>
    </p:spTree>
    <p:extLst>
      <p:ext uri="{BB962C8B-B14F-4D97-AF65-F5344CB8AC3E}">
        <p14:creationId xmlns:p14="http://schemas.microsoft.com/office/powerpoint/2010/main" val="3850146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{CF678387-9589-EB4F-99D1-3367D91E6114}tf10001064</Template>
  <TotalTime>365</TotalTime>
  <Words>871</Words>
  <Application>Microsoft Macintosh PowerPoint</Application>
  <PresentationFormat>ワイド画面</PresentationFormat>
  <Paragraphs>124</Paragraphs>
  <Slides>14</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14</vt:i4>
      </vt:variant>
    </vt:vector>
  </HeadingPairs>
  <TitlesOfParts>
    <vt:vector size="17" baseType="lpstr">
      <vt:lpstr>Arial</vt:lpstr>
      <vt:lpstr>Garamond</vt:lpstr>
      <vt:lpstr>オーガニック</vt:lpstr>
      <vt:lpstr>卒業研究発表 「UNOをもっと面白くするには？ 〜新しいUNOの誕生へ〜」</vt:lpstr>
      <vt:lpstr>あらまし</vt:lpstr>
      <vt:lpstr>研究テーマの背景</vt:lpstr>
      <vt:lpstr>UNOの公式ルール：カード</vt:lpstr>
      <vt:lpstr>２つの研究テーマ</vt:lpstr>
      <vt:lpstr>研究内容：「新しいルールを作ろう」</vt:lpstr>
      <vt:lpstr>研究結果：「新しいルールを作ろう」</vt:lpstr>
      <vt:lpstr>ワイルドカードの出すタイミング 先に出す　終盤まで残す　好きなタイミングで出す</vt:lpstr>
      <vt:lpstr>考察：「新しいルールを作ろう」</vt:lpstr>
      <vt:lpstr>研究内容：「相手の手札を推測しよう」 </vt:lpstr>
      <vt:lpstr>研究結果：「相手の手札を推測しよう」</vt:lpstr>
      <vt:lpstr>まとめと今後の課題</vt:lpstr>
      <vt:lpstr>参考文献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卒業研究発表 「UNOをもっと面白くするには？ 〜新しいUNOの誕生へ〜」</dc:title>
  <dc:creator>仲西絢</dc:creator>
  <cp:lastModifiedBy>仲西絢</cp:lastModifiedBy>
  <cp:revision>2</cp:revision>
  <dcterms:created xsi:type="dcterms:W3CDTF">2024-02-04T20:03:33Z</dcterms:created>
  <dcterms:modified xsi:type="dcterms:W3CDTF">2024-02-15T05:07:01Z</dcterms:modified>
</cp:coreProperties>
</file>