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72660" autoAdjust="0"/>
  </p:normalViewPr>
  <p:slideViewPr>
    <p:cSldViewPr snapToGrid="0">
      <p:cViewPr varScale="1">
        <p:scale>
          <a:sx n="63" d="100"/>
          <a:sy n="63" d="100"/>
        </p:scale>
        <p:origin x="9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sz="2800" dirty="0">
                <a:latin typeface="Meiryo UI" panose="020B0604030504040204" pitchFamily="50" charset="-128"/>
                <a:ea typeface="Meiryo UI" panose="020B0604030504040204" pitchFamily="50" charset="-128"/>
              </a:rPr>
              <a:t>チャットボット使用前と後での平均順位の変化</a:t>
            </a:r>
            <a:endParaRPr lang="en-US" altLang="ja-JP" sz="2800" dirty="0">
              <a:latin typeface="Meiryo UI" panose="020B0604030504040204" pitchFamily="50" charset="-128"/>
              <a:ea typeface="Meiryo UI" panose="020B0604030504040204" pitchFamily="50" charset="-128"/>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9.6163820000204597E-2"/>
          <c:y val="0.16629495778205233"/>
          <c:w val="0.89192723695472043"/>
          <c:h val="0.63550039151695425"/>
        </c:manualLayout>
      </c:layout>
      <c:lineChart>
        <c:grouping val="standard"/>
        <c:varyColors val="0"/>
        <c:ser>
          <c:idx val="0"/>
          <c:order val="0"/>
          <c:tx>
            <c:strRef>
              <c:f>Sheet1!$B$1</c:f>
              <c:strCache>
                <c:ptCount val="1"/>
                <c:pt idx="0">
                  <c:v>プレイヤーA</c:v>
                </c:pt>
              </c:strCache>
            </c:strRef>
          </c:tx>
          <c:spPr>
            <a:ln w="28575" cap="rnd">
              <a:solidFill>
                <a:schemeClr val="accent1"/>
              </a:solidFill>
              <a:round/>
            </a:ln>
            <a:effectLst/>
          </c:spPr>
          <c:marker>
            <c:symbol val="circle"/>
            <c:size val="11"/>
            <c:spPr>
              <a:solidFill>
                <a:schemeClr val="accent1"/>
              </a:solidFill>
              <a:ln w="9525">
                <a:solidFill>
                  <a:schemeClr val="accent1"/>
                </a:solidFill>
              </a:ln>
              <a:effectLst/>
            </c:spPr>
          </c:marker>
          <c:cat>
            <c:strRef>
              <c:f>Sheet1!$A$2:$A$3</c:f>
              <c:strCache>
                <c:ptCount val="2"/>
                <c:pt idx="0">
                  <c:v>使用前</c:v>
                </c:pt>
                <c:pt idx="1">
                  <c:v>使用後</c:v>
                </c:pt>
              </c:strCache>
            </c:strRef>
          </c:cat>
          <c:val>
            <c:numRef>
              <c:f>Sheet1!$B$2:$B$3</c:f>
              <c:numCache>
                <c:formatCode>General</c:formatCode>
                <c:ptCount val="2"/>
                <c:pt idx="0">
                  <c:v>4.5999999999999996</c:v>
                </c:pt>
                <c:pt idx="1">
                  <c:v>4</c:v>
                </c:pt>
              </c:numCache>
            </c:numRef>
          </c:val>
          <c:smooth val="0"/>
          <c:extLst>
            <c:ext xmlns:c16="http://schemas.microsoft.com/office/drawing/2014/chart" uri="{C3380CC4-5D6E-409C-BE32-E72D297353CC}">
              <c16:uniqueId val="{00000000-AFCF-4FF8-96D5-7153376C866C}"/>
            </c:ext>
          </c:extLst>
        </c:ser>
        <c:ser>
          <c:idx val="1"/>
          <c:order val="1"/>
          <c:tx>
            <c:strRef>
              <c:f>Sheet1!$C$1</c:f>
              <c:strCache>
                <c:ptCount val="1"/>
                <c:pt idx="0">
                  <c:v>プレイヤーB</c:v>
                </c:pt>
              </c:strCache>
            </c:strRef>
          </c:tx>
          <c:spPr>
            <a:ln w="28575" cap="rnd">
              <a:solidFill>
                <a:schemeClr val="accent3"/>
              </a:solidFill>
              <a:round/>
            </a:ln>
            <a:effectLst/>
          </c:spPr>
          <c:marker>
            <c:symbol val="circle"/>
            <c:size val="9"/>
            <c:spPr>
              <a:solidFill>
                <a:schemeClr val="accent3"/>
              </a:solidFill>
              <a:ln w="9525">
                <a:solidFill>
                  <a:schemeClr val="accent3"/>
                </a:solidFill>
              </a:ln>
              <a:effectLst/>
            </c:spPr>
          </c:marker>
          <c:cat>
            <c:strRef>
              <c:f>Sheet1!$A$2:$A$3</c:f>
              <c:strCache>
                <c:ptCount val="2"/>
                <c:pt idx="0">
                  <c:v>使用前</c:v>
                </c:pt>
                <c:pt idx="1">
                  <c:v>使用後</c:v>
                </c:pt>
              </c:strCache>
            </c:strRef>
          </c:cat>
          <c:val>
            <c:numRef>
              <c:f>Sheet1!$C$2:$C$3</c:f>
              <c:numCache>
                <c:formatCode>General</c:formatCode>
                <c:ptCount val="2"/>
                <c:pt idx="0">
                  <c:v>6</c:v>
                </c:pt>
                <c:pt idx="1">
                  <c:v>4.4000000000000004</c:v>
                </c:pt>
              </c:numCache>
            </c:numRef>
          </c:val>
          <c:smooth val="0"/>
          <c:extLst>
            <c:ext xmlns:c16="http://schemas.microsoft.com/office/drawing/2014/chart" uri="{C3380CC4-5D6E-409C-BE32-E72D297353CC}">
              <c16:uniqueId val="{00000001-AFCF-4FF8-96D5-7153376C866C}"/>
            </c:ext>
          </c:extLst>
        </c:ser>
        <c:ser>
          <c:idx val="2"/>
          <c:order val="2"/>
          <c:tx>
            <c:strRef>
              <c:f>Sheet1!$D$1</c:f>
              <c:strCache>
                <c:ptCount val="1"/>
                <c:pt idx="0">
                  <c:v>プレイヤーC</c:v>
                </c:pt>
              </c:strCache>
            </c:strRef>
          </c:tx>
          <c:spPr>
            <a:ln w="28575" cap="rnd">
              <a:solidFill>
                <a:schemeClr val="accent5"/>
              </a:solidFill>
              <a:round/>
            </a:ln>
            <a:effectLst/>
          </c:spPr>
          <c:marker>
            <c:symbol val="circle"/>
            <c:size val="8"/>
            <c:spPr>
              <a:solidFill>
                <a:schemeClr val="accent5"/>
              </a:solidFill>
              <a:ln w="9525">
                <a:solidFill>
                  <a:schemeClr val="accent5"/>
                </a:solidFill>
              </a:ln>
              <a:effectLst/>
            </c:spPr>
          </c:marker>
          <c:cat>
            <c:strRef>
              <c:f>Sheet1!$A$2:$A$3</c:f>
              <c:strCache>
                <c:ptCount val="2"/>
                <c:pt idx="0">
                  <c:v>使用前</c:v>
                </c:pt>
                <c:pt idx="1">
                  <c:v>使用後</c:v>
                </c:pt>
              </c:strCache>
            </c:strRef>
          </c:cat>
          <c:val>
            <c:numRef>
              <c:f>Sheet1!$D$2:$D$3</c:f>
              <c:numCache>
                <c:formatCode>General</c:formatCode>
                <c:ptCount val="2"/>
                <c:pt idx="0">
                  <c:v>6.3</c:v>
                </c:pt>
                <c:pt idx="1">
                  <c:v>4.3</c:v>
                </c:pt>
              </c:numCache>
            </c:numRef>
          </c:val>
          <c:smooth val="0"/>
          <c:extLst>
            <c:ext xmlns:c16="http://schemas.microsoft.com/office/drawing/2014/chart" uri="{C3380CC4-5D6E-409C-BE32-E72D297353CC}">
              <c16:uniqueId val="{00000002-AFCF-4FF8-96D5-7153376C866C}"/>
            </c:ext>
          </c:extLst>
        </c:ser>
        <c:ser>
          <c:idx val="3"/>
          <c:order val="3"/>
          <c:tx>
            <c:strRef>
              <c:f>Sheet1!$E$1</c:f>
              <c:strCache>
                <c:ptCount val="1"/>
                <c:pt idx="0">
                  <c:v>プレイヤーD</c:v>
                </c:pt>
              </c:strCache>
            </c:strRef>
          </c:tx>
          <c:spPr>
            <a:ln w="28575" cap="rnd">
              <a:solidFill>
                <a:schemeClr val="accent1">
                  <a:lumMod val="60000"/>
                </a:schemeClr>
              </a:solidFill>
              <a:round/>
            </a:ln>
            <a:effectLst/>
          </c:spPr>
          <c:marker>
            <c:symbol val="circle"/>
            <c:size val="11"/>
            <c:spPr>
              <a:solidFill>
                <a:schemeClr val="accent1">
                  <a:lumMod val="60000"/>
                </a:schemeClr>
              </a:solidFill>
              <a:ln w="9525">
                <a:solidFill>
                  <a:schemeClr val="accent1">
                    <a:lumMod val="60000"/>
                  </a:schemeClr>
                </a:solidFill>
              </a:ln>
              <a:effectLst/>
            </c:spPr>
          </c:marker>
          <c:cat>
            <c:strRef>
              <c:f>Sheet1!$A$2:$A$3</c:f>
              <c:strCache>
                <c:ptCount val="2"/>
                <c:pt idx="0">
                  <c:v>使用前</c:v>
                </c:pt>
                <c:pt idx="1">
                  <c:v>使用後</c:v>
                </c:pt>
              </c:strCache>
            </c:strRef>
          </c:cat>
          <c:val>
            <c:numRef>
              <c:f>Sheet1!$E$2:$E$3</c:f>
              <c:numCache>
                <c:formatCode>General</c:formatCode>
                <c:ptCount val="2"/>
                <c:pt idx="0">
                  <c:v>4.3</c:v>
                </c:pt>
                <c:pt idx="1">
                  <c:v>4</c:v>
                </c:pt>
              </c:numCache>
            </c:numRef>
          </c:val>
          <c:smooth val="0"/>
          <c:extLst>
            <c:ext xmlns:c16="http://schemas.microsoft.com/office/drawing/2014/chart" uri="{C3380CC4-5D6E-409C-BE32-E72D297353CC}">
              <c16:uniqueId val="{00000003-AFCF-4FF8-96D5-7153376C866C}"/>
            </c:ext>
          </c:extLst>
        </c:ser>
        <c:ser>
          <c:idx val="4"/>
          <c:order val="4"/>
          <c:tx>
            <c:strRef>
              <c:f>Sheet1!$F$1</c:f>
              <c:strCache>
                <c:ptCount val="1"/>
                <c:pt idx="0">
                  <c:v>プレイヤーE</c:v>
                </c:pt>
              </c:strCache>
            </c:strRef>
          </c:tx>
          <c:spPr>
            <a:ln w="28575" cap="rnd">
              <a:solidFill>
                <a:schemeClr val="accent3">
                  <a:lumMod val="60000"/>
                </a:schemeClr>
              </a:solidFill>
              <a:round/>
            </a:ln>
            <a:effectLst/>
          </c:spPr>
          <c:marker>
            <c:symbol val="circle"/>
            <c:size val="10"/>
            <c:spPr>
              <a:solidFill>
                <a:schemeClr val="accent3">
                  <a:lumMod val="60000"/>
                </a:schemeClr>
              </a:solidFill>
              <a:ln w="9525">
                <a:solidFill>
                  <a:schemeClr val="accent3">
                    <a:lumMod val="60000"/>
                  </a:schemeClr>
                </a:solidFill>
              </a:ln>
              <a:effectLst/>
            </c:spPr>
          </c:marker>
          <c:cat>
            <c:strRef>
              <c:f>Sheet1!$A$2:$A$3</c:f>
              <c:strCache>
                <c:ptCount val="2"/>
                <c:pt idx="0">
                  <c:v>使用前</c:v>
                </c:pt>
                <c:pt idx="1">
                  <c:v>使用後</c:v>
                </c:pt>
              </c:strCache>
            </c:strRef>
          </c:cat>
          <c:val>
            <c:numRef>
              <c:f>Sheet1!$F$2:$F$3</c:f>
              <c:numCache>
                <c:formatCode>General</c:formatCode>
                <c:ptCount val="2"/>
                <c:pt idx="0">
                  <c:v>4.8</c:v>
                </c:pt>
                <c:pt idx="1">
                  <c:v>4.5999999999999996</c:v>
                </c:pt>
              </c:numCache>
            </c:numRef>
          </c:val>
          <c:smooth val="0"/>
          <c:extLst>
            <c:ext xmlns:c16="http://schemas.microsoft.com/office/drawing/2014/chart" uri="{C3380CC4-5D6E-409C-BE32-E72D297353CC}">
              <c16:uniqueId val="{00000004-AFCF-4FF8-96D5-7153376C866C}"/>
            </c:ext>
          </c:extLst>
        </c:ser>
        <c:dLbls>
          <c:showLegendKey val="0"/>
          <c:showVal val="0"/>
          <c:showCatName val="0"/>
          <c:showSerName val="0"/>
          <c:showPercent val="0"/>
          <c:showBubbleSize val="0"/>
        </c:dLbls>
        <c:marker val="1"/>
        <c:smooth val="0"/>
        <c:axId val="1556686048"/>
        <c:axId val="55671728"/>
      </c:lineChart>
      <c:catAx>
        <c:axId val="155668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55671728"/>
        <c:crosses val="max"/>
        <c:auto val="1"/>
        <c:lblAlgn val="ctr"/>
        <c:lblOffset val="100"/>
        <c:tickLblSkip val="1"/>
        <c:noMultiLvlLbl val="0"/>
      </c:catAx>
      <c:valAx>
        <c:axId val="55671728"/>
        <c:scaling>
          <c:orientation val="maxMin"/>
          <c:max val="7"/>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ja-JP" altLang="en-US" sz="2400" dirty="0"/>
                  <a:t>平均順位</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ln>
                  <a:noFill/>
                </a:ln>
                <a:solidFill>
                  <a:schemeClr val="tx1">
                    <a:lumMod val="65000"/>
                    <a:lumOff val="35000"/>
                  </a:schemeClr>
                </a:solidFill>
                <a:latin typeface="+mn-lt"/>
                <a:ea typeface="+mn-ea"/>
                <a:cs typeface="+mn-cs"/>
              </a:defRPr>
            </a:pPr>
            <a:endParaRPr lang="ja-JP"/>
          </a:p>
        </c:txPr>
        <c:crossAx val="1556686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0BBD0A-23F3-4AB1-B282-746EE24B1E6C}" type="datetimeFigureOut">
              <a:rPr kumimoji="1" lang="ja-JP" altLang="en-US" smtClean="0"/>
              <a:t>2024/2/5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8E55D-3B2E-485B-8B6D-A01B5EEAC47C}" type="slidenum">
              <a:rPr kumimoji="1" lang="ja-JP" altLang="en-US" smtClean="0"/>
              <a:t>‹#›</a:t>
            </a:fld>
            <a:endParaRPr kumimoji="1" lang="ja-JP" altLang="en-US"/>
          </a:p>
        </p:txBody>
      </p:sp>
    </p:spTree>
    <p:extLst>
      <p:ext uri="{BB962C8B-B14F-4D97-AF65-F5344CB8AC3E}">
        <p14:creationId xmlns:p14="http://schemas.microsoft.com/office/powerpoint/2010/main" val="920419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 4.6 </a:t>
            </a:r>
            <a:r>
              <a:rPr kumimoji="1" lang="ja-JP" altLang="en-US" dirty="0"/>
              <a:t>→　</a:t>
            </a:r>
            <a:r>
              <a:rPr kumimoji="1" lang="en-US" altLang="ja-JP" dirty="0"/>
              <a:t>4</a:t>
            </a:r>
            <a:r>
              <a:rPr kumimoji="1" lang="ja-JP" altLang="en-US" dirty="0"/>
              <a:t> </a:t>
            </a:r>
            <a:r>
              <a:rPr kumimoji="1" lang="en-US" altLang="ja-JP" dirty="0"/>
              <a:t>B 6</a:t>
            </a:r>
            <a:r>
              <a:rPr kumimoji="1" lang="ja-JP" altLang="en-US" dirty="0"/>
              <a:t>　→　</a:t>
            </a:r>
            <a:r>
              <a:rPr kumimoji="1" lang="en-US" altLang="ja-JP" dirty="0"/>
              <a:t>4.4 C 6.3</a:t>
            </a:r>
            <a:r>
              <a:rPr kumimoji="1" lang="ja-JP" altLang="en-US" dirty="0"/>
              <a:t>　→　</a:t>
            </a:r>
            <a:r>
              <a:rPr kumimoji="1" lang="en-US" altLang="ja-JP" dirty="0"/>
              <a:t>4.3 D 4.3 </a:t>
            </a:r>
            <a:r>
              <a:rPr kumimoji="1" lang="ja-JP" altLang="en-US" dirty="0"/>
              <a:t>→ </a:t>
            </a:r>
            <a:r>
              <a:rPr kumimoji="1" lang="en-US" altLang="ja-JP" dirty="0"/>
              <a:t>4 E</a:t>
            </a:r>
            <a:r>
              <a:rPr kumimoji="1" lang="ja-JP" altLang="en-US" dirty="0"/>
              <a:t>　</a:t>
            </a:r>
            <a:r>
              <a:rPr kumimoji="1" lang="en-US" altLang="ja-JP" dirty="0"/>
              <a:t>4.8</a:t>
            </a:r>
            <a:r>
              <a:rPr kumimoji="1" lang="ja-JP" altLang="en-US" dirty="0"/>
              <a:t>　→　</a:t>
            </a:r>
            <a:r>
              <a:rPr kumimoji="1" lang="en-US" altLang="ja-JP" dirty="0"/>
              <a:t>4.6</a:t>
            </a:r>
          </a:p>
          <a:p>
            <a:r>
              <a:rPr lang="ja-JP" altLang="en-US" b="0" i="0" dirty="0">
                <a:effectLst/>
                <a:latin typeface="Arial" panose="020B0604020202020204" pitchFamily="34" charset="0"/>
              </a:rPr>
              <a:t>今</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の結果から，「チャットボットを使用した場合，使用前と</a:t>
            </a:r>
            <a:r>
              <a:rPr lang="ja-JP" altLang="en-US" b="0" i="0" dirty="0">
                <a:effectLst/>
                <a:latin typeface="Courier New" panose="02070309020205020404" pitchFamily="49" charset="0"/>
              </a:rPr>
              <a:t>比べ</a:t>
            </a:r>
            <a:r>
              <a:rPr lang="ja-JP" altLang="en-US" b="0" i="0" dirty="0">
                <a:effectLst/>
                <a:latin typeface="Arial" panose="020B0604020202020204" pitchFamily="34" charset="0"/>
              </a:rPr>
              <a:t>て</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が下がらない」ということが</a:t>
            </a:r>
            <a:r>
              <a:rPr lang="ja-JP" altLang="en-US" b="0" i="0" dirty="0">
                <a:effectLst/>
                <a:latin typeface="Courier New" panose="02070309020205020404" pitchFamily="49" charset="0"/>
              </a:rPr>
              <a:t>言</a:t>
            </a:r>
            <a:r>
              <a:rPr lang="ja-JP" altLang="en-US" b="0" i="0" dirty="0">
                <a:effectLst/>
                <a:latin typeface="Arial" panose="020B0604020202020204" pitchFamily="34" charset="0"/>
              </a:rPr>
              <a:t>えるか検証してみ</a:t>
            </a:r>
            <a:br>
              <a:rPr lang="ja-JP" altLang="en-US" dirty="0"/>
            </a:br>
            <a:r>
              <a:rPr lang="ja-JP" altLang="en-US" b="0" i="0" dirty="0">
                <a:effectLst/>
                <a:latin typeface="Arial" panose="020B0604020202020204" pitchFamily="34" charset="0"/>
              </a:rPr>
              <a:t>まし</a:t>
            </a:r>
            <a:r>
              <a:rPr lang="ja-JP" altLang="en-US" b="0" i="0" dirty="0">
                <a:effectLst/>
                <a:latin typeface="Courier New" panose="02070309020205020404" pitchFamily="49" charset="0"/>
              </a:rPr>
              <a:t>ょ</a:t>
            </a:r>
            <a:r>
              <a:rPr lang="ja-JP" altLang="en-US" b="0" i="0" dirty="0">
                <a:effectLst/>
                <a:latin typeface="Arial" panose="020B0604020202020204" pitchFamily="34" charset="0"/>
              </a:rPr>
              <a:t>う</a:t>
            </a:r>
            <a:r>
              <a:rPr lang="ja-JP" altLang="en-US" b="0" i="0" dirty="0">
                <a:effectLst/>
                <a:latin typeface="Courier New" panose="02070309020205020404" pitchFamily="49" charset="0"/>
              </a:rPr>
              <a:t>．</a:t>
            </a:r>
            <a:br>
              <a:rPr lang="ja-JP" altLang="en-US" dirty="0"/>
            </a:br>
            <a:r>
              <a:rPr lang="ja-JP" altLang="en-US" b="0" i="0" dirty="0">
                <a:effectLst/>
                <a:latin typeface="Arial" panose="020B0604020202020204" pitchFamily="34" charset="0"/>
              </a:rPr>
              <a:t>例えば，</a:t>
            </a:r>
            <a:r>
              <a:rPr lang="ja-JP" altLang="en-US" b="0" i="0" dirty="0">
                <a:effectLst/>
                <a:latin typeface="Courier New" panose="02070309020205020404" pitchFamily="49" charset="0"/>
              </a:rPr>
              <a:t>各</a:t>
            </a:r>
            <a:r>
              <a:rPr lang="ja-JP" altLang="en-US" b="0" i="0" dirty="0">
                <a:effectLst/>
                <a:latin typeface="Arial" panose="020B0604020202020204" pitchFamily="34" charset="0"/>
              </a:rPr>
              <a:t>プレイ</a:t>
            </a:r>
            <a:r>
              <a:rPr lang="ja-JP" altLang="en-US" b="0" i="0" dirty="0">
                <a:effectLst/>
                <a:latin typeface="Courier New" panose="02070309020205020404" pitchFamily="49" charset="0"/>
              </a:rPr>
              <a:t>ヤ</a:t>
            </a:r>
            <a:r>
              <a:rPr lang="ja-JP" altLang="en-US" b="0" i="0" dirty="0">
                <a:effectLst/>
                <a:latin typeface="Arial" panose="020B0604020202020204" pitchFamily="34" charset="0"/>
              </a:rPr>
              <a:t>ーに</a:t>
            </a:r>
            <a:r>
              <a:rPr lang="ja-JP" altLang="en-US" b="0" i="0" dirty="0">
                <a:effectLst/>
                <a:latin typeface="Courier New" panose="02070309020205020404" pitchFamily="49" charset="0"/>
              </a:rPr>
              <a:t>全</a:t>
            </a:r>
            <a:r>
              <a:rPr lang="ja-JP" altLang="en-US" b="0" i="0" dirty="0">
                <a:effectLst/>
                <a:latin typeface="Arial" panose="020B0604020202020204" pitchFamily="34" charset="0"/>
              </a:rPr>
              <a:t>く</a:t>
            </a:r>
            <a:r>
              <a:rPr lang="ja-JP" altLang="en-US" b="0" i="0" dirty="0">
                <a:effectLst/>
                <a:latin typeface="Courier New" panose="02070309020205020404" pitchFamily="49" charset="0"/>
              </a:rPr>
              <a:t>差</a:t>
            </a:r>
            <a:r>
              <a:rPr lang="ja-JP" altLang="en-US" b="0" i="0" dirty="0">
                <a:effectLst/>
                <a:latin typeface="Arial" panose="020B0604020202020204" pitchFamily="34" charset="0"/>
              </a:rPr>
              <a:t>が</a:t>
            </a:r>
            <a:r>
              <a:rPr lang="ja-JP" altLang="en-US" b="0" i="0" dirty="0">
                <a:effectLst/>
                <a:latin typeface="Courier New" panose="02070309020205020404" pitchFamily="49" charset="0"/>
              </a:rPr>
              <a:t>無</a:t>
            </a:r>
            <a:r>
              <a:rPr lang="ja-JP" altLang="en-US" b="0" i="0" dirty="0">
                <a:effectLst/>
                <a:latin typeface="Arial" panose="020B0604020202020204" pitchFamily="34" charset="0"/>
              </a:rPr>
              <a:t>いと</a:t>
            </a:r>
            <a:r>
              <a:rPr lang="ja-JP" altLang="en-US" b="0" i="0" dirty="0">
                <a:effectLst/>
                <a:latin typeface="Courier New" panose="02070309020205020404" pitchFamily="49" charset="0"/>
              </a:rPr>
              <a:t>仮定</a:t>
            </a:r>
            <a:r>
              <a:rPr lang="ja-JP" altLang="en-US" b="0" i="0" dirty="0">
                <a:effectLst/>
                <a:latin typeface="Arial" panose="020B0604020202020204" pitchFamily="34" charset="0"/>
              </a:rPr>
              <a:t>すると，</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位～</a:t>
            </a:r>
            <a:r>
              <a:rPr lang="en-US" altLang="ja-JP" b="0" i="0" dirty="0">
                <a:effectLst/>
                <a:latin typeface="Arial" panose="020B0604020202020204" pitchFamily="34" charset="0"/>
              </a:rPr>
              <a:t>8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にそれ</a:t>
            </a:r>
            <a:r>
              <a:rPr lang="ja-JP" altLang="en-US" b="0" i="0" dirty="0">
                <a:effectLst/>
                <a:latin typeface="Courier New" panose="02070309020205020404" pitchFamily="49" charset="0"/>
              </a:rPr>
              <a:t>ぞ</a:t>
            </a:r>
            <a:r>
              <a:rPr lang="ja-JP" altLang="en-US" b="0" i="0" dirty="0">
                <a:effectLst/>
                <a:latin typeface="Arial" panose="020B0604020202020204" pitchFamily="34" charset="0"/>
              </a:rPr>
              <a:t>れ</a:t>
            </a:r>
            <a:r>
              <a:rPr lang="en-US" altLang="ja-JP" b="0" i="0" dirty="0">
                <a:effectLst/>
                <a:latin typeface="Arial" panose="020B0604020202020204" pitchFamily="34" charset="0"/>
              </a:rPr>
              <a:t>1/8 </a:t>
            </a:r>
            <a:r>
              <a:rPr lang="ja-JP" altLang="en-US" b="0" i="0" dirty="0">
                <a:effectLst/>
                <a:latin typeface="Arial" panose="020B0604020202020204" pitchFamily="34" charset="0"/>
              </a:rPr>
              <a:t>の</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でなります</a:t>
            </a:r>
            <a:r>
              <a:rPr lang="ja-JP" altLang="en-US" b="0" i="0" dirty="0">
                <a:effectLst/>
                <a:latin typeface="Courier New" panose="02070309020205020404" pitchFamily="49" charset="0"/>
              </a:rPr>
              <a:t>．</a:t>
            </a:r>
            <a:r>
              <a:rPr lang="ja-JP" altLang="en-US" b="0" i="0" dirty="0">
                <a:effectLst/>
                <a:latin typeface="Arial" panose="020B0604020202020204" pitchFamily="34" charset="0"/>
              </a:rPr>
              <a:t>チャットボット使用前</a:t>
            </a:r>
            <a:br>
              <a:rPr lang="ja-JP" altLang="en-US" dirty="0"/>
            </a:br>
            <a:r>
              <a:rPr lang="ja-JP" altLang="en-US" b="0" i="0" dirty="0">
                <a:effectLst/>
                <a:latin typeface="Arial" panose="020B0604020202020204" pitchFamily="34" charset="0"/>
              </a:rPr>
              <a:t>に</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，使用後に</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の</a:t>
            </a:r>
            <a:r>
              <a:rPr lang="ja-JP" altLang="en-US" b="0" i="0" dirty="0">
                <a:effectLst/>
                <a:latin typeface="Courier New" panose="02070309020205020404" pitchFamily="49" charset="0"/>
              </a:rPr>
              <a:t>計</a:t>
            </a:r>
            <a:r>
              <a:rPr lang="en-US" altLang="ja-JP" b="0" i="0" dirty="0">
                <a:effectLst/>
                <a:latin typeface="Arial" panose="020B0604020202020204" pitchFamily="34" charset="0"/>
              </a:rPr>
              <a:t>2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プレイしたときに，後のプレイの方が</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a:t>
            </a:r>
            <a:r>
              <a:rPr lang="en-US" altLang="ja-JP" b="0" i="0" dirty="0">
                <a:effectLst/>
                <a:latin typeface="Arial" panose="020B0604020202020204" pitchFamily="34" charset="0"/>
              </a:rPr>
              <a:t>7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上がるのは，</a:t>
            </a:r>
            <a:r>
              <a:rPr lang="en-US" altLang="ja-JP" b="0" i="0" dirty="0">
                <a:effectLst/>
                <a:latin typeface="Arial" panose="020B0604020202020204" pitchFamily="34" charset="0"/>
              </a:rPr>
              <a:t>8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の</a:t>
            </a:r>
            <a:r>
              <a:rPr lang="ja-JP" altLang="en-US" b="0" i="0" dirty="0">
                <a:effectLst/>
                <a:latin typeface="Courier New" panose="02070309020205020404" pitchFamily="49" charset="0"/>
              </a:rPr>
              <a:t>一通</a:t>
            </a:r>
            <a:r>
              <a:rPr lang="ja-JP" altLang="en-US" b="0" i="0" dirty="0">
                <a:effectLst/>
                <a:latin typeface="Arial" panose="020B0604020202020204" pitchFamily="34" charset="0"/>
              </a:rPr>
              <a:t>りですので</a:t>
            </a:r>
            <a:r>
              <a:rPr lang="ja-JP" altLang="en-US" b="0" i="0" dirty="0">
                <a:effectLst/>
                <a:latin typeface="Courier New" panose="02070309020205020404" pitchFamily="49" charset="0"/>
              </a:rPr>
              <a:t>確率</a:t>
            </a:r>
            <a:br>
              <a:rPr lang="ja-JP" altLang="en-US" dirty="0"/>
            </a:br>
            <a:r>
              <a:rPr lang="en-US" altLang="ja-JP" b="0" i="0" dirty="0">
                <a:effectLst/>
                <a:latin typeface="Arial" panose="020B0604020202020204" pitchFamily="34" charset="0"/>
              </a:rPr>
              <a:t>1/64</a:t>
            </a:r>
            <a:r>
              <a:rPr lang="ja-JP" altLang="en-US" b="0" i="0" dirty="0">
                <a:effectLst/>
                <a:latin typeface="Arial" panose="020B0604020202020204" pitchFamily="34" charset="0"/>
              </a:rPr>
              <a:t>，</a:t>
            </a:r>
            <a:r>
              <a:rPr lang="en-US" altLang="ja-JP" b="0" i="0" dirty="0">
                <a:effectLst/>
                <a:latin typeface="Arial" panose="020B0604020202020204" pitchFamily="34" charset="0"/>
              </a:rPr>
              <a:t>6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上がるのは</a:t>
            </a:r>
            <a:r>
              <a:rPr lang="en-US" altLang="ja-JP" b="0" i="0" dirty="0">
                <a:effectLst/>
                <a:latin typeface="Arial" panose="020B0604020202020204" pitchFamily="34" charset="0"/>
              </a:rPr>
              <a:t>7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2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と</a:t>
            </a:r>
            <a:r>
              <a:rPr lang="en-US" altLang="ja-JP" b="0" i="0" dirty="0">
                <a:effectLst/>
                <a:latin typeface="Arial" panose="020B0604020202020204" pitchFamily="34" charset="0"/>
              </a:rPr>
              <a:t>8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ですので</a:t>
            </a:r>
            <a:r>
              <a:rPr lang="ja-JP" altLang="en-US" b="0" i="0" dirty="0">
                <a:effectLst/>
                <a:latin typeface="Courier New" panose="02070309020205020404" pitchFamily="49" charset="0"/>
              </a:rPr>
              <a:t>確率</a:t>
            </a:r>
            <a:r>
              <a:rPr lang="en-US" altLang="ja-JP" b="0" i="0" dirty="0">
                <a:effectLst/>
                <a:latin typeface="Arial" panose="020B0604020202020204" pitchFamily="34" charset="0"/>
              </a:rPr>
              <a:t>2/64</a:t>
            </a:r>
            <a:r>
              <a:rPr lang="ja-JP" altLang="en-US" b="0" i="0" dirty="0">
                <a:effectLst/>
                <a:latin typeface="Arial" panose="020B0604020202020204" pitchFamily="34" charset="0"/>
              </a:rPr>
              <a:t>，</a:t>
            </a:r>
            <a:r>
              <a:rPr lang="en-US" altLang="ja-JP" b="0" i="0" dirty="0">
                <a:effectLst/>
                <a:latin typeface="Arial" panose="020B0604020202020204" pitchFamily="34" charset="0"/>
              </a:rPr>
              <a:t>5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上がるのは</a:t>
            </a:r>
            <a:r>
              <a:rPr lang="en-US" altLang="ja-JP" b="0" i="0" dirty="0">
                <a:effectLst/>
                <a:latin typeface="Arial" panose="020B0604020202020204" pitchFamily="34" charset="0"/>
              </a:rPr>
              <a:t>6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7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2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8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a:t>
            </a:r>
            <a:r>
              <a:rPr lang="en-US" altLang="ja-JP" b="0" i="0" dirty="0">
                <a:effectLst/>
                <a:latin typeface="Arial" panose="020B0604020202020204" pitchFamily="34" charset="0"/>
              </a:rPr>
              <a:t>3 </a:t>
            </a:r>
            <a:r>
              <a:rPr lang="ja-JP" altLang="en-US" b="0" i="0" dirty="0">
                <a:effectLst/>
                <a:latin typeface="Courier New" panose="02070309020205020404" pitchFamily="49" charset="0"/>
              </a:rPr>
              <a:t>位</a:t>
            </a:r>
            <a:r>
              <a:rPr lang="ja-JP" altLang="en-US" b="0" i="0" dirty="0">
                <a:effectLst/>
                <a:latin typeface="Arial" panose="020B0604020202020204" pitchFamily="34" charset="0"/>
              </a:rPr>
              <a:t>ですので</a:t>
            </a:r>
            <a:br>
              <a:rPr lang="ja-JP" altLang="en-US" dirty="0"/>
            </a:br>
            <a:r>
              <a:rPr lang="ja-JP" altLang="en-US" b="0" i="0" dirty="0">
                <a:effectLst/>
                <a:latin typeface="Courier New" panose="02070309020205020404" pitchFamily="49" charset="0"/>
              </a:rPr>
              <a:t>確率</a:t>
            </a:r>
            <a:r>
              <a:rPr lang="en-US" altLang="ja-JP" b="0" i="0" dirty="0">
                <a:effectLst/>
                <a:latin typeface="Arial" panose="020B0604020202020204" pitchFamily="34" charset="0"/>
              </a:rPr>
              <a:t>3/64 </a:t>
            </a:r>
            <a:r>
              <a:rPr lang="ja-JP" altLang="en-US" b="0" i="0" dirty="0">
                <a:effectLst/>
                <a:latin typeface="Arial" panose="020B0604020202020204" pitchFamily="34" charset="0"/>
              </a:rPr>
              <a:t>となります。</a:t>
            </a:r>
            <a:br>
              <a:rPr lang="ja-JP" altLang="en-US" dirty="0"/>
            </a:br>
            <a:r>
              <a:rPr lang="ja-JP" altLang="en-US" b="0" i="0" dirty="0">
                <a:effectLst/>
                <a:latin typeface="Arial" panose="020B0604020202020204" pitchFamily="34" charset="0"/>
              </a:rPr>
              <a:t>すると，</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が下がらない</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は </a:t>
            </a:r>
            <a:r>
              <a:rPr lang="en-US" altLang="ja-JP" b="0" i="0" dirty="0">
                <a:effectLst/>
                <a:latin typeface="Arial" panose="020B0604020202020204" pitchFamily="34" charset="0"/>
              </a:rPr>
              <a:t>(1+2+3+4+5+6+7+8)/64 = 9/16 = 56.3%</a:t>
            </a:r>
            <a:r>
              <a:rPr lang="ja-JP" altLang="en-US" b="0" i="0" dirty="0">
                <a:effectLst/>
                <a:latin typeface="Arial" panose="020B0604020202020204" pitchFamily="34" charset="0"/>
              </a:rPr>
              <a:t>，となり，</a:t>
            </a:r>
            <a:r>
              <a:rPr lang="en-US" altLang="ja-JP" b="0" i="0" dirty="0">
                <a:effectLst/>
                <a:latin typeface="Arial" panose="020B0604020202020204" pitchFamily="34" charset="0"/>
              </a:rPr>
              <a:t>5 </a:t>
            </a:r>
            <a:r>
              <a:rPr lang="ja-JP" altLang="en-US" b="0" i="0" dirty="0">
                <a:effectLst/>
                <a:latin typeface="Arial" panose="020B0604020202020204" pitchFamily="34" charset="0"/>
              </a:rPr>
              <a:t>人</a:t>
            </a:r>
            <a:r>
              <a:rPr lang="ja-JP" altLang="en-US" b="0" i="0" dirty="0">
                <a:effectLst/>
                <a:latin typeface="Courier New" panose="02070309020205020404" pitchFamily="49" charset="0"/>
              </a:rPr>
              <a:t>全</a:t>
            </a:r>
            <a:r>
              <a:rPr lang="ja-JP" altLang="en-US" b="0" i="0" dirty="0">
                <a:effectLst/>
                <a:latin typeface="Arial" panose="020B0604020202020204" pitchFamily="34" charset="0"/>
              </a:rPr>
              <a:t>員の</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が下がらない</a:t>
            </a:r>
            <a:br>
              <a:rPr lang="ja-JP" altLang="en-US" dirty="0"/>
            </a:b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は </a:t>
            </a:r>
            <a:r>
              <a:rPr lang="en-US" altLang="ja-JP" b="0" i="0" dirty="0">
                <a:effectLst/>
                <a:latin typeface="Arial" panose="020B0604020202020204" pitchFamily="34" charset="0"/>
              </a:rPr>
              <a:t>(9/16)5 = 5.63% </a:t>
            </a:r>
            <a:r>
              <a:rPr lang="ja-JP" altLang="en-US" b="0" i="0" dirty="0">
                <a:effectLst/>
                <a:latin typeface="Arial" panose="020B0604020202020204" pitchFamily="34" charset="0"/>
              </a:rPr>
              <a:t>となります</a:t>
            </a:r>
            <a:r>
              <a:rPr lang="ja-JP" altLang="en-US" b="0" i="0" dirty="0">
                <a:effectLst/>
                <a:latin typeface="Courier New" panose="02070309020205020404" pitchFamily="49" charset="0"/>
              </a:rPr>
              <a:t>．</a:t>
            </a:r>
            <a:r>
              <a:rPr lang="ja-JP" altLang="en-US" b="0" i="0" dirty="0">
                <a:effectLst/>
                <a:latin typeface="Arial" panose="020B0604020202020204" pitchFamily="34" charset="0"/>
              </a:rPr>
              <a:t>この</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は</a:t>
            </a:r>
            <a:r>
              <a:rPr lang="en-US" altLang="ja-JP" b="0" i="0" dirty="0">
                <a:effectLst/>
                <a:latin typeface="Arial" panose="020B0604020202020204" pitchFamily="34" charset="0"/>
              </a:rPr>
              <a:t>20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に</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回程度</a:t>
            </a:r>
            <a:r>
              <a:rPr lang="ja-JP" altLang="en-US" b="0" i="0" dirty="0">
                <a:effectLst/>
                <a:latin typeface="Arial" panose="020B0604020202020204" pitchFamily="34" charset="0"/>
              </a:rPr>
              <a:t>は</a:t>
            </a:r>
            <a:r>
              <a:rPr lang="ja-JP" altLang="en-US" b="0" i="0" dirty="0">
                <a:effectLst/>
                <a:latin typeface="Courier New" panose="02070309020205020404" pitchFamily="49" charset="0"/>
              </a:rPr>
              <a:t>起</a:t>
            </a:r>
            <a:r>
              <a:rPr lang="ja-JP" altLang="en-US" b="0" i="0" dirty="0">
                <a:effectLst/>
                <a:latin typeface="Arial" panose="020B0604020202020204" pitchFamily="34" charset="0"/>
              </a:rPr>
              <a:t>こりえることです</a:t>
            </a:r>
            <a:r>
              <a:rPr lang="ja-JP" altLang="en-US" b="0" i="0" dirty="0">
                <a:effectLst/>
                <a:latin typeface="Courier New" panose="02070309020205020404" pitchFamily="49" charset="0"/>
              </a:rPr>
              <a:t>．</a:t>
            </a:r>
            <a:r>
              <a:rPr lang="ja-JP" altLang="en-US" b="0" i="0" dirty="0">
                <a:effectLst/>
                <a:latin typeface="Arial" panose="020B0604020202020204" pitchFamily="34" charset="0"/>
              </a:rPr>
              <a:t>つまり，</a:t>
            </a:r>
            <a:r>
              <a:rPr lang="ja-JP" altLang="en-US" b="0" i="0" dirty="0">
                <a:effectLst/>
                <a:latin typeface="Courier New" panose="02070309020205020404" pitchFamily="49" charset="0"/>
              </a:rPr>
              <a:t>試</a:t>
            </a:r>
            <a:r>
              <a:rPr lang="ja-JP" altLang="en-US" b="0" i="0" dirty="0">
                <a:effectLst/>
                <a:latin typeface="Arial" panose="020B0604020202020204" pitchFamily="34" charset="0"/>
              </a:rPr>
              <a:t>行</a:t>
            </a:r>
            <a:r>
              <a:rPr lang="ja-JP" altLang="en-US" b="0" i="0" dirty="0">
                <a:effectLst/>
                <a:latin typeface="Courier New" panose="02070309020205020404" pitchFamily="49" charset="0"/>
              </a:rPr>
              <a:t>回数</a:t>
            </a:r>
            <a:r>
              <a:rPr lang="ja-JP" altLang="en-US" b="0" i="0" dirty="0">
                <a:effectLst/>
                <a:latin typeface="Arial" panose="020B0604020202020204" pitchFamily="34" charset="0"/>
              </a:rPr>
              <a:t>が</a:t>
            </a:r>
            <a:r>
              <a:rPr lang="ja-JP" altLang="en-US" b="0" i="0" dirty="0">
                <a:effectLst/>
                <a:latin typeface="Courier New" panose="02070309020205020404" pitchFamily="49" charset="0"/>
              </a:rPr>
              <a:t>各</a:t>
            </a:r>
            <a:r>
              <a:rPr lang="en-US" altLang="ja-JP" b="0" i="0" dirty="0">
                <a:effectLst/>
                <a:latin typeface="Arial" panose="020B0604020202020204" pitchFamily="34" charset="0"/>
              </a:rPr>
              <a:t>1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ずつで</a:t>
            </a:r>
            <a:br>
              <a:rPr lang="ja-JP" altLang="en-US" dirty="0"/>
            </a:br>
            <a:r>
              <a:rPr lang="ja-JP" altLang="en-US" b="0" i="0" dirty="0">
                <a:effectLst/>
                <a:latin typeface="Arial" panose="020B0604020202020204" pitchFamily="34" charset="0"/>
              </a:rPr>
              <a:t>は，チャットボットの</a:t>
            </a:r>
            <a:r>
              <a:rPr lang="ja-JP" altLang="en-US" b="0" i="0" dirty="0">
                <a:effectLst/>
                <a:latin typeface="Courier New" panose="02070309020205020404" pitchFamily="49" charset="0"/>
              </a:rPr>
              <a:t>効</a:t>
            </a:r>
            <a:r>
              <a:rPr lang="ja-JP" altLang="en-US" b="0" i="0" dirty="0">
                <a:effectLst/>
                <a:latin typeface="Arial" panose="020B0604020202020204" pitchFamily="34" charset="0"/>
              </a:rPr>
              <a:t>果により</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が下がらないのは</a:t>
            </a:r>
            <a:r>
              <a:rPr lang="ja-JP" altLang="en-US" b="0" i="0" dirty="0">
                <a:effectLst/>
                <a:latin typeface="Courier New" panose="02070309020205020404" pitchFamily="49" charset="0"/>
              </a:rPr>
              <a:t>偶然</a:t>
            </a:r>
            <a:r>
              <a:rPr lang="ja-JP" altLang="en-US" b="0" i="0" dirty="0">
                <a:effectLst/>
                <a:latin typeface="Arial" panose="020B0604020202020204" pitchFamily="34" charset="0"/>
              </a:rPr>
              <a:t>の可</a:t>
            </a:r>
            <a:r>
              <a:rPr lang="ja-JP" altLang="en-US" b="0" i="0" dirty="0">
                <a:effectLst/>
                <a:latin typeface="Courier New" panose="02070309020205020404" pitchFamily="49" charset="0"/>
              </a:rPr>
              <a:t>能性</a:t>
            </a:r>
            <a:r>
              <a:rPr lang="ja-JP" altLang="en-US" b="0" i="0" dirty="0">
                <a:effectLst/>
                <a:latin typeface="Arial" panose="020B0604020202020204" pitchFamily="34" charset="0"/>
              </a:rPr>
              <a:t>を</a:t>
            </a:r>
            <a:r>
              <a:rPr lang="ja-JP" altLang="en-US" b="0" i="0" dirty="0">
                <a:effectLst/>
                <a:latin typeface="Courier New" panose="02070309020205020404" pitchFamily="49" charset="0"/>
              </a:rPr>
              <a:t>否定</a:t>
            </a:r>
            <a:r>
              <a:rPr lang="ja-JP" altLang="en-US" b="0" i="0" dirty="0">
                <a:effectLst/>
                <a:latin typeface="Arial" panose="020B0604020202020204" pitchFamily="34" charset="0"/>
              </a:rPr>
              <a:t>できませ</a:t>
            </a:r>
            <a:r>
              <a:rPr lang="ja-JP" altLang="en-US" b="0" i="0" dirty="0">
                <a:effectLst/>
                <a:latin typeface="Courier New" panose="02070309020205020404" pitchFamily="49" charset="0"/>
              </a:rPr>
              <a:t>ん．</a:t>
            </a:r>
            <a:br>
              <a:rPr lang="ja-JP" altLang="en-US" dirty="0"/>
            </a:br>
            <a:r>
              <a:rPr lang="ja-JP" altLang="en-US" b="0" i="0" dirty="0">
                <a:effectLst/>
                <a:latin typeface="Arial" panose="020B0604020202020204" pitchFamily="34" charset="0"/>
              </a:rPr>
              <a:t>今</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はチャットボット使用前，使用後で</a:t>
            </a:r>
            <a:r>
              <a:rPr lang="ja-JP" altLang="en-US" b="0" i="0" dirty="0">
                <a:effectLst/>
                <a:latin typeface="Courier New" panose="02070309020205020404" pitchFamily="49" charset="0"/>
              </a:rPr>
              <a:t>各</a:t>
            </a:r>
            <a:r>
              <a:rPr lang="en-US" altLang="ja-JP" b="0" i="0" dirty="0">
                <a:effectLst/>
                <a:latin typeface="Arial" panose="020B0604020202020204" pitchFamily="34" charset="0"/>
              </a:rPr>
              <a:t>3</a:t>
            </a:r>
            <a:r>
              <a:rPr lang="ja-JP" altLang="en-US" b="0" i="0" dirty="0">
                <a:effectLst/>
                <a:latin typeface="Courier New" panose="02070309020205020404" pitchFamily="49" charset="0"/>
              </a:rPr>
              <a:t>～</a:t>
            </a:r>
            <a:r>
              <a:rPr lang="en-US" altLang="ja-JP" b="0" i="0" dirty="0">
                <a:effectLst/>
                <a:latin typeface="Arial" panose="020B0604020202020204" pitchFamily="34" charset="0"/>
              </a:rPr>
              <a:t>5 </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プレイして</a:t>
            </a:r>
            <a:r>
              <a:rPr lang="ja-JP" altLang="en-US" b="0" i="0" dirty="0">
                <a:effectLst/>
                <a:latin typeface="Courier New" panose="02070309020205020404" pitchFamily="49" charset="0"/>
              </a:rPr>
              <a:t>平均順位</a:t>
            </a:r>
            <a:r>
              <a:rPr lang="ja-JP" altLang="en-US" b="0" i="0" dirty="0">
                <a:effectLst/>
                <a:latin typeface="Arial" panose="020B0604020202020204" pitchFamily="34" charset="0"/>
              </a:rPr>
              <a:t>を用いていますので</a:t>
            </a:r>
            <a:r>
              <a:rPr lang="ja-JP" altLang="en-US" b="0" i="0" dirty="0">
                <a:effectLst/>
                <a:latin typeface="Courier New" panose="02070309020205020404" pitchFamily="49" charset="0"/>
              </a:rPr>
              <a:t>計算</a:t>
            </a:r>
            <a:r>
              <a:rPr lang="ja-JP" altLang="en-US" b="0" i="0" dirty="0">
                <a:effectLst/>
                <a:latin typeface="Arial" panose="020B0604020202020204" pitchFamily="34" charset="0"/>
              </a:rPr>
              <a:t>がもう</a:t>
            </a:r>
            <a:r>
              <a:rPr lang="ja-JP" altLang="en-US" b="0" i="0" dirty="0">
                <a:effectLst/>
                <a:latin typeface="Courier New" panose="02070309020205020404" pitchFamily="49" charset="0"/>
              </a:rPr>
              <a:t>少</a:t>
            </a:r>
            <a:r>
              <a:rPr lang="ja-JP" altLang="en-US" b="0" i="0" dirty="0">
                <a:effectLst/>
                <a:latin typeface="Arial" panose="020B0604020202020204" pitchFamily="34" charset="0"/>
              </a:rPr>
              <a:t>しややこしくなり</a:t>
            </a:r>
            <a:br>
              <a:rPr lang="ja-JP" altLang="en-US" dirty="0"/>
            </a:br>
            <a:r>
              <a:rPr lang="ja-JP" altLang="en-US" b="0" i="0" dirty="0">
                <a:effectLst/>
                <a:latin typeface="Arial" panose="020B0604020202020204" pitchFamily="34" charset="0"/>
              </a:rPr>
              <a:t>ますが，</a:t>
            </a:r>
            <a:r>
              <a:rPr lang="ja-JP" altLang="en-US" b="0" i="0" dirty="0">
                <a:effectLst/>
                <a:latin typeface="Courier New" panose="02070309020205020404" pitchFamily="49" charset="0"/>
              </a:rPr>
              <a:t>平均順位</a:t>
            </a:r>
            <a:r>
              <a:rPr lang="ja-JP" altLang="en-US" b="0" i="0" dirty="0">
                <a:effectLst/>
                <a:latin typeface="Arial" panose="020B0604020202020204" pitchFamily="34" charset="0"/>
              </a:rPr>
              <a:t>ということは，</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が変化しない</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が上がるでし</a:t>
            </a:r>
            <a:r>
              <a:rPr lang="ja-JP" altLang="en-US" b="0" i="0" dirty="0">
                <a:effectLst/>
                <a:latin typeface="Courier New" panose="02070309020205020404" pitchFamily="49" charset="0"/>
              </a:rPr>
              <a:t>ょ</a:t>
            </a:r>
            <a:r>
              <a:rPr lang="ja-JP" altLang="en-US" b="0" i="0" dirty="0">
                <a:effectLst/>
                <a:latin typeface="Arial" panose="020B0604020202020204" pitchFamily="34" charset="0"/>
              </a:rPr>
              <a:t>うから，</a:t>
            </a:r>
            <a:r>
              <a:rPr lang="ja-JP" altLang="en-US" b="0" i="0" dirty="0">
                <a:effectLst/>
                <a:latin typeface="Courier New" panose="02070309020205020404" pitchFamily="49" charset="0"/>
              </a:rPr>
              <a:t>平均順位</a:t>
            </a:r>
            <a:r>
              <a:rPr lang="ja-JP" altLang="en-US" b="0" i="0" dirty="0">
                <a:effectLst/>
                <a:latin typeface="Arial" panose="020B0604020202020204" pitchFamily="34" charset="0"/>
              </a:rPr>
              <a:t>が下がらない</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は</a:t>
            </a:r>
            <a:r>
              <a:rPr lang="en-US" altLang="ja-JP" b="0" i="0" dirty="0">
                <a:effectLst/>
                <a:latin typeface="Arial" panose="020B0604020202020204" pitchFamily="34" charset="0"/>
              </a:rPr>
              <a:t>56.3%</a:t>
            </a:r>
            <a:r>
              <a:rPr lang="ja-JP" altLang="en-US" b="0" i="0" dirty="0">
                <a:effectLst/>
                <a:latin typeface="Arial" panose="020B0604020202020204" pitchFamily="34" charset="0"/>
              </a:rPr>
              <a:t>より大き</a:t>
            </a:r>
            <a:br>
              <a:rPr lang="ja-JP" altLang="en-US" dirty="0"/>
            </a:br>
            <a:r>
              <a:rPr lang="ja-JP" altLang="en-US" b="0" i="0" dirty="0">
                <a:effectLst/>
                <a:latin typeface="Arial" panose="020B0604020202020204" pitchFamily="34" charset="0"/>
              </a:rPr>
              <a:t>くなり，したがって</a:t>
            </a:r>
            <a:r>
              <a:rPr lang="en-US" altLang="ja-JP" b="0" i="0" dirty="0">
                <a:effectLst/>
                <a:latin typeface="Arial" panose="020B0604020202020204" pitchFamily="34" charset="0"/>
              </a:rPr>
              <a:t>5 </a:t>
            </a:r>
            <a:r>
              <a:rPr lang="ja-JP" altLang="en-US" b="0" i="0" dirty="0">
                <a:effectLst/>
                <a:latin typeface="Arial" panose="020B0604020202020204" pitchFamily="34" charset="0"/>
              </a:rPr>
              <a:t>人</a:t>
            </a:r>
            <a:r>
              <a:rPr lang="ja-JP" altLang="en-US" b="0" i="0" dirty="0">
                <a:effectLst/>
                <a:latin typeface="Courier New" panose="02070309020205020404" pitchFamily="49" charset="0"/>
              </a:rPr>
              <a:t>全</a:t>
            </a:r>
            <a:r>
              <a:rPr lang="ja-JP" altLang="en-US" b="0" i="0" dirty="0">
                <a:effectLst/>
                <a:latin typeface="Arial" panose="020B0604020202020204" pitchFamily="34" charset="0"/>
              </a:rPr>
              <a:t>員の</a:t>
            </a:r>
            <a:r>
              <a:rPr lang="ja-JP" altLang="en-US" b="0" i="0" dirty="0">
                <a:effectLst/>
                <a:latin typeface="Courier New" panose="02070309020205020404" pitchFamily="49" charset="0"/>
              </a:rPr>
              <a:t>平均順位</a:t>
            </a:r>
            <a:r>
              <a:rPr lang="ja-JP" altLang="en-US" b="0" i="0" dirty="0">
                <a:effectLst/>
                <a:latin typeface="Arial" panose="020B0604020202020204" pitchFamily="34" charset="0"/>
              </a:rPr>
              <a:t>が下がらない</a:t>
            </a:r>
            <a:r>
              <a:rPr lang="ja-JP" altLang="en-US" b="0" i="0" dirty="0">
                <a:effectLst/>
                <a:latin typeface="Courier New" panose="02070309020205020404" pitchFamily="49" charset="0"/>
              </a:rPr>
              <a:t>確率</a:t>
            </a:r>
            <a:r>
              <a:rPr lang="ja-JP" altLang="en-US" b="0" i="0" dirty="0">
                <a:effectLst/>
                <a:latin typeface="Arial" panose="020B0604020202020204" pitchFamily="34" charset="0"/>
              </a:rPr>
              <a:t>は</a:t>
            </a:r>
            <a:r>
              <a:rPr lang="en-US" altLang="ja-JP" b="0" i="0" dirty="0">
                <a:effectLst/>
                <a:latin typeface="Arial" panose="020B0604020202020204" pitchFamily="34" charset="0"/>
              </a:rPr>
              <a:t>5.63%</a:t>
            </a:r>
            <a:r>
              <a:rPr lang="ja-JP" altLang="en-US" b="0" i="0" dirty="0">
                <a:effectLst/>
                <a:latin typeface="Arial" panose="020B0604020202020204" pitchFamily="34" charset="0"/>
              </a:rPr>
              <a:t>より高くなります</a:t>
            </a:r>
            <a:r>
              <a:rPr lang="ja-JP" altLang="en-US" b="0" i="0" dirty="0">
                <a:effectLst/>
                <a:latin typeface="Courier New" panose="02070309020205020404" pitchFamily="49" charset="0"/>
              </a:rPr>
              <a:t>．</a:t>
            </a:r>
            <a:r>
              <a:rPr lang="ja-JP" altLang="en-US" b="0" i="0" dirty="0">
                <a:effectLst/>
                <a:latin typeface="Arial" panose="020B0604020202020204" pitchFamily="34" charset="0"/>
              </a:rPr>
              <a:t>よって，今</a:t>
            </a:r>
            <a:r>
              <a:rPr lang="ja-JP" altLang="en-US" b="0" i="0" dirty="0">
                <a:effectLst/>
                <a:latin typeface="Courier New" panose="02070309020205020404" pitchFamily="49" charset="0"/>
              </a:rPr>
              <a:t>回</a:t>
            </a:r>
            <a:r>
              <a:rPr lang="ja-JP" altLang="en-US" b="0" i="0" dirty="0">
                <a:effectLst/>
                <a:latin typeface="Arial" panose="020B0604020202020204" pitchFamily="34" charset="0"/>
              </a:rPr>
              <a:t>の結果からは，チャット</a:t>
            </a:r>
            <a:br>
              <a:rPr lang="ja-JP" altLang="en-US" dirty="0"/>
            </a:br>
            <a:r>
              <a:rPr lang="ja-JP" altLang="en-US" b="0" i="0" dirty="0">
                <a:effectLst/>
                <a:latin typeface="Arial" panose="020B0604020202020204" pitchFamily="34" charset="0"/>
              </a:rPr>
              <a:t>ボットにより</a:t>
            </a:r>
            <a:r>
              <a:rPr lang="ja-JP" altLang="en-US" b="0" i="0" dirty="0">
                <a:effectLst/>
                <a:latin typeface="Courier New" panose="02070309020205020404" pitchFamily="49" charset="0"/>
              </a:rPr>
              <a:t>順位</a:t>
            </a:r>
            <a:r>
              <a:rPr lang="ja-JP" altLang="en-US" b="0" i="0" dirty="0">
                <a:effectLst/>
                <a:latin typeface="Arial" panose="020B0604020202020204" pitchFamily="34" charset="0"/>
              </a:rPr>
              <a:t>が下がらないのは</a:t>
            </a:r>
            <a:r>
              <a:rPr lang="ja-JP" altLang="en-US" b="0" i="0" dirty="0">
                <a:effectLst/>
                <a:latin typeface="Courier New" panose="02070309020205020404" pitchFamily="49" charset="0"/>
              </a:rPr>
              <a:t>偶然</a:t>
            </a:r>
            <a:r>
              <a:rPr lang="ja-JP" altLang="en-US" b="0" i="0" dirty="0">
                <a:effectLst/>
                <a:latin typeface="Arial" panose="020B0604020202020204" pitchFamily="34" charset="0"/>
              </a:rPr>
              <a:t>の可</a:t>
            </a:r>
            <a:r>
              <a:rPr lang="ja-JP" altLang="en-US" b="0" i="0" dirty="0">
                <a:effectLst/>
                <a:latin typeface="Courier New" panose="02070309020205020404" pitchFamily="49" charset="0"/>
              </a:rPr>
              <a:t>能性</a:t>
            </a:r>
            <a:r>
              <a:rPr lang="ja-JP" altLang="en-US" b="0" i="0" dirty="0">
                <a:effectLst/>
                <a:latin typeface="Arial" panose="020B0604020202020204" pitchFamily="34" charset="0"/>
              </a:rPr>
              <a:t>を</a:t>
            </a:r>
            <a:r>
              <a:rPr lang="ja-JP" altLang="en-US" b="0" i="0" dirty="0">
                <a:effectLst/>
                <a:latin typeface="Courier New" panose="02070309020205020404" pitchFamily="49" charset="0"/>
              </a:rPr>
              <a:t>否定</a:t>
            </a:r>
            <a:r>
              <a:rPr lang="ja-JP" altLang="en-US" b="0" i="0" dirty="0">
                <a:effectLst/>
                <a:latin typeface="Arial" panose="020B0604020202020204" pitchFamily="34" charset="0"/>
              </a:rPr>
              <a:t>できませ</a:t>
            </a:r>
            <a:r>
              <a:rPr lang="ja-JP" altLang="en-US" b="0" i="0" dirty="0">
                <a:effectLst/>
                <a:latin typeface="Courier New" panose="02070309020205020404" pitchFamily="49" charset="0"/>
              </a:rPr>
              <a:t>ん</a:t>
            </a:r>
            <a:endParaRPr kumimoji="1" lang="en-US" altLang="ja-JP" dirty="0"/>
          </a:p>
        </p:txBody>
      </p:sp>
      <p:sp>
        <p:nvSpPr>
          <p:cNvPr id="4" name="スライド番号プレースホルダー 3"/>
          <p:cNvSpPr>
            <a:spLocks noGrp="1"/>
          </p:cNvSpPr>
          <p:nvPr>
            <p:ph type="sldNum" sz="quarter" idx="5"/>
          </p:nvPr>
        </p:nvSpPr>
        <p:spPr/>
        <p:txBody>
          <a:bodyPr/>
          <a:lstStyle/>
          <a:p>
            <a:fld id="{45F8E55D-3B2E-485B-8B6D-A01B5EEAC47C}" type="slidenum">
              <a:rPr kumimoji="1" lang="ja-JP" altLang="en-US" smtClean="0"/>
              <a:t>5</a:t>
            </a:fld>
            <a:endParaRPr kumimoji="1" lang="ja-JP" altLang="en-US"/>
          </a:p>
        </p:txBody>
      </p:sp>
    </p:spTree>
    <p:extLst>
      <p:ext uri="{BB962C8B-B14F-4D97-AF65-F5344CB8AC3E}">
        <p14:creationId xmlns:p14="http://schemas.microsoft.com/office/powerpoint/2010/main" val="105829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ja-JP" altLang="en-US"/>
              <a:t>マスター タイトルの書式設定</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ja-JP" altLang="en-US"/>
              <a:t>マスター タイトルの書式設定</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a:t>マスター テキストの書式設定</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96027F-7875-4030-9381-8BD8C4F21935}" type="datetimeFigureOut">
              <a:rPr lang="en-US" dirty="0"/>
              <a:t>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p:cNvSpPr>
            <a:spLocks noGrp="1"/>
          </p:cNvSpPr>
          <p:nvPr>
            <p:ph type="dt" sz="half" idx="10"/>
          </p:nvPr>
        </p:nvSpPr>
        <p:spPr/>
        <p:txBody>
          <a:bodyPr/>
          <a:lstStyle/>
          <a:p>
            <a:fld id="{4509A250-FF31-4206-8172-F9D3106AACB1}" type="datetimeFigureOut">
              <a:rPr lang="en-US" dirty="0"/>
              <a:t>2/4/2024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509A250-FF31-4206-8172-F9D3106AACB1}" type="datetimeFigureOut">
              <a:rPr lang="en-US" dirty="0"/>
              <a:t>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2/4/2024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576228-FB93-2625-D001-6C189BC95507}"/>
              </a:ext>
            </a:extLst>
          </p:cNvPr>
          <p:cNvSpPr>
            <a:spLocks noGrp="1"/>
          </p:cNvSpPr>
          <p:nvPr>
            <p:ph type="ctrTitle"/>
          </p:nvPr>
        </p:nvSpPr>
        <p:spPr>
          <a:xfrm>
            <a:off x="330820" y="1838986"/>
            <a:ext cx="11530359" cy="2295317"/>
          </a:xfrm>
        </p:spPr>
        <p:txBody>
          <a:bodyPr/>
          <a:lstStyle/>
          <a:p>
            <a:pPr algn="ctr"/>
            <a:r>
              <a:rPr kumimoji="1" lang="ja-JP" altLang="en-US">
                <a:latin typeface="Meiryo UI" panose="020B0604030504040204" pitchFamily="34" charset="-128"/>
                <a:ea typeface="Meiryo UI" panose="020B0604030504040204" pitchFamily="34" charset="-128"/>
              </a:rPr>
              <a:t>戦略的</a:t>
            </a:r>
            <a:r>
              <a:rPr kumimoji="1" lang="en-US" altLang="ja-JP" dirty="0">
                <a:latin typeface="Meiryo UI" panose="020B0604030504040204" pitchFamily="34" charset="-128"/>
                <a:ea typeface="Meiryo UI" panose="020B0604030504040204" pitchFamily="34" charset="-128"/>
              </a:rPr>
              <a:t>esports</a:t>
            </a:r>
            <a:r>
              <a:rPr kumimoji="1" lang="ja-JP" altLang="en-US">
                <a:latin typeface="Meiryo UI" panose="020B0604030504040204" pitchFamily="34" charset="-128"/>
                <a:ea typeface="Meiryo UI" panose="020B0604030504040204" pitchFamily="34" charset="-128"/>
              </a:rPr>
              <a:t>ゲームにおける初級者向けツールの開発</a:t>
            </a:r>
          </a:p>
        </p:txBody>
      </p:sp>
      <p:sp>
        <p:nvSpPr>
          <p:cNvPr id="3" name="字幕 2">
            <a:extLst>
              <a:ext uri="{FF2B5EF4-FFF2-40B4-BE49-F238E27FC236}">
                <a16:creationId xmlns:a16="http://schemas.microsoft.com/office/drawing/2014/main" id="{3E8E45DB-AE05-537F-64BA-A50864F565F3}"/>
              </a:ext>
            </a:extLst>
          </p:cNvPr>
          <p:cNvSpPr>
            <a:spLocks noGrp="1"/>
          </p:cNvSpPr>
          <p:nvPr>
            <p:ph type="subTitle" idx="1"/>
          </p:nvPr>
        </p:nvSpPr>
        <p:spPr>
          <a:xfrm>
            <a:off x="1366826" y="4253271"/>
            <a:ext cx="9059563" cy="1411549"/>
          </a:xfrm>
        </p:spPr>
        <p:txBody>
          <a:bodyPr>
            <a:noAutofit/>
          </a:bodyPr>
          <a:lstStyle/>
          <a:p>
            <a:pPr algn="r"/>
            <a:r>
              <a:rPr lang="ja-JP" altLang="en-US" sz="2400"/>
              <a:t>情報論理工学研究室</a:t>
            </a:r>
            <a:endParaRPr lang="en-US" altLang="ja-JP" sz="2400" dirty="0"/>
          </a:p>
          <a:p>
            <a:pPr algn="r"/>
            <a:r>
              <a:rPr lang="en-US" altLang="ja-JP" sz="2400" dirty="0"/>
              <a:t>20-1-037-0154</a:t>
            </a:r>
          </a:p>
          <a:p>
            <a:pPr algn="r"/>
            <a:r>
              <a:rPr kumimoji="1" lang="ja-JP" altLang="en-US" sz="2400"/>
              <a:t>野田</a:t>
            </a:r>
            <a:r>
              <a:rPr kumimoji="1" lang="en-US" altLang="ja-JP" sz="2400" dirty="0"/>
              <a:t> </a:t>
            </a:r>
            <a:r>
              <a:rPr kumimoji="1" lang="ja-JP" altLang="en-US" sz="2400"/>
              <a:t>颯馬</a:t>
            </a:r>
          </a:p>
        </p:txBody>
      </p:sp>
    </p:spTree>
    <p:extLst>
      <p:ext uri="{BB962C8B-B14F-4D97-AF65-F5344CB8AC3E}">
        <p14:creationId xmlns:p14="http://schemas.microsoft.com/office/powerpoint/2010/main" val="416578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54C63-50BE-7572-5BC9-7E34CC16ECC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3ABED15-0F1D-51CB-B874-F959CDE67BF3}"/>
              </a:ext>
            </a:extLst>
          </p:cNvPr>
          <p:cNvSpPr>
            <a:spLocks noGrp="1"/>
          </p:cNvSpPr>
          <p:nvPr>
            <p:ph type="title"/>
          </p:nvPr>
        </p:nvSpPr>
        <p:spPr/>
        <p:txBody>
          <a:bodyPr/>
          <a:lstStyle/>
          <a:p>
            <a:r>
              <a:rPr kumimoji="1" lang="ja-JP" altLang="en-US" sz="5400"/>
              <a:t>研究結果</a:t>
            </a:r>
            <a:r>
              <a:rPr lang="en-US" altLang="ja-JP" sz="5400" dirty="0"/>
              <a:t>4 </a:t>
            </a:r>
            <a:r>
              <a:rPr lang="ja-JP" altLang="en-US" sz="5400"/>
              <a:t>続き</a:t>
            </a:r>
            <a:endParaRPr kumimoji="1" lang="ja-JP" altLang="en-US" sz="5400"/>
          </a:p>
        </p:txBody>
      </p:sp>
      <p:pic>
        <p:nvPicPr>
          <p:cNvPr id="6" name="図 5" descr="グラフィカル ユーザー インターフェイス&#10;&#10;自動的に生成された説明">
            <a:extLst>
              <a:ext uri="{FF2B5EF4-FFF2-40B4-BE49-F238E27FC236}">
                <a16:creationId xmlns:a16="http://schemas.microsoft.com/office/drawing/2014/main" id="{B7FE1923-79A1-1B7A-FEA2-4D1FBBA86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525" y="1281570"/>
            <a:ext cx="10201275" cy="4633455"/>
          </a:xfrm>
          <a:prstGeom prst="rect">
            <a:avLst/>
          </a:prstGeom>
        </p:spPr>
      </p:pic>
      <p:sp>
        <p:nvSpPr>
          <p:cNvPr id="8" name="テキスト ボックス 7">
            <a:extLst>
              <a:ext uri="{FF2B5EF4-FFF2-40B4-BE49-F238E27FC236}">
                <a16:creationId xmlns:a16="http://schemas.microsoft.com/office/drawing/2014/main" id="{B4439894-3715-13C7-5604-9B578AE8EB72}"/>
              </a:ext>
            </a:extLst>
          </p:cNvPr>
          <p:cNvSpPr txBox="1"/>
          <p:nvPr/>
        </p:nvSpPr>
        <p:spPr>
          <a:xfrm>
            <a:off x="1" y="5915025"/>
            <a:ext cx="12191999" cy="1384995"/>
          </a:xfrm>
          <a:prstGeom prst="rect">
            <a:avLst/>
          </a:prstGeom>
          <a:noFill/>
        </p:spPr>
        <p:txBody>
          <a:bodyPr wrap="square" rtlCol="0">
            <a:spAutoFit/>
          </a:bodyPr>
          <a:lstStyle/>
          <a:p>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A</a:t>
            </a:r>
            <a:r>
              <a:rPr kumimoji="1" lang="ja-JP" altLang="en-US" sz="2800">
                <a:latin typeface="Meiryo UI" panose="020B0604030504040204" pitchFamily="34" charset="-128"/>
                <a:ea typeface="Meiryo UI" panose="020B0604030504040204" pitchFamily="34" charset="-128"/>
              </a:rPr>
              <a:t>が</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B</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3</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C</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D</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4</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E</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3</a:t>
            </a:r>
            <a:r>
              <a:rPr kumimoji="1" lang="ja-JP" altLang="en-US" sz="2800">
                <a:latin typeface="Meiryo UI" panose="020B0604030504040204" pitchFamily="34" charset="-128"/>
                <a:ea typeface="Meiryo UI" panose="020B0604030504040204" pitchFamily="34" charset="-128"/>
              </a:rPr>
              <a:t>回目に見られた</a:t>
            </a:r>
            <a:r>
              <a:rPr kumimoji="1" lang="en-US" altLang="ja-JP" sz="2800" dirty="0">
                <a:latin typeface="Meiryo UI" panose="020B0604030504040204" pitchFamily="34" charset="-128"/>
                <a:ea typeface="Meiryo UI" panose="020B0604030504040204" pitchFamily="34" charset="-128"/>
              </a:rPr>
              <a:t>.</a:t>
            </a:r>
            <a:endParaRPr kumimoji="1" lang="ja-JP" altLang="en-US" sz="2800">
              <a:latin typeface="Meiryo UI" panose="020B0604030504040204" pitchFamily="34" charset="-128"/>
              <a:ea typeface="Meiryo UI" panose="020B0604030504040204" pitchFamily="34" charset="-128"/>
            </a:endParaRPr>
          </a:p>
          <a:p>
            <a:endParaRPr kumimoji="1" lang="ja-JP" altLang="en-US" sz="2800"/>
          </a:p>
        </p:txBody>
      </p:sp>
    </p:spTree>
    <p:extLst>
      <p:ext uri="{BB962C8B-B14F-4D97-AF65-F5344CB8AC3E}">
        <p14:creationId xmlns:p14="http://schemas.microsoft.com/office/powerpoint/2010/main" val="2479891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421EE-A2BB-AF88-C2CF-5B36AB1D03F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57C5A47-B49E-AA90-D03C-44F6741D4106}"/>
              </a:ext>
            </a:extLst>
          </p:cNvPr>
          <p:cNvSpPr>
            <a:spLocks noGrp="1"/>
          </p:cNvSpPr>
          <p:nvPr>
            <p:ph type="title"/>
          </p:nvPr>
        </p:nvSpPr>
        <p:spPr/>
        <p:txBody>
          <a:bodyPr/>
          <a:lstStyle/>
          <a:p>
            <a:r>
              <a:rPr lang="ja-JP" altLang="en-US" sz="5400"/>
              <a:t>考察</a:t>
            </a:r>
            <a:endParaRPr kumimoji="1" lang="ja-JP" altLang="en-US" sz="5400"/>
          </a:p>
        </p:txBody>
      </p:sp>
      <p:sp>
        <p:nvSpPr>
          <p:cNvPr id="4" name="テキスト ボックス 3">
            <a:extLst>
              <a:ext uri="{FF2B5EF4-FFF2-40B4-BE49-F238E27FC236}">
                <a16:creationId xmlns:a16="http://schemas.microsoft.com/office/drawing/2014/main" id="{F75A57E9-3C25-4EDC-37AA-193F6DB38085}"/>
              </a:ext>
            </a:extLst>
          </p:cNvPr>
          <p:cNvSpPr txBox="1"/>
          <p:nvPr/>
        </p:nvSpPr>
        <p:spPr>
          <a:xfrm>
            <a:off x="0" y="1457325"/>
            <a:ext cx="12192000" cy="2862322"/>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3600">
                <a:latin typeface="Meiryo UI" panose="020B0604030504040204" pitchFamily="34" charset="-128"/>
                <a:ea typeface="Meiryo UI" panose="020B0604030504040204" pitchFamily="34" charset="-128"/>
              </a:rPr>
              <a:t>もし</a:t>
            </a:r>
            <a:r>
              <a:rPr kumimoji="1" lang="en-US" altLang="ja-JP" sz="3600" dirty="0">
                <a:latin typeface="Meiryo UI" panose="020B0604030504040204" pitchFamily="34" charset="-128"/>
                <a:ea typeface="Meiryo UI" panose="020B0604030504040204" pitchFamily="34" charset="-128"/>
              </a:rPr>
              <a:t>,</a:t>
            </a:r>
            <a:r>
              <a:rPr kumimoji="1" lang="ja-JP" altLang="en-US" sz="3600">
                <a:latin typeface="Meiryo UI" panose="020B0604030504040204" pitchFamily="34" charset="-128"/>
                <a:ea typeface="Meiryo UI" panose="020B0604030504040204" pitchFamily="34" charset="-128"/>
              </a:rPr>
              <a:t>統計上有意といえたら・・・本研究で作成したチャットボットは初心者が上達するためのツールとして有用であると考えられる</a:t>
            </a:r>
            <a:r>
              <a:rPr kumimoji="1" lang="en-US" altLang="ja-JP" sz="3600" dirty="0">
                <a:latin typeface="Meiryo UI" panose="020B0604030504040204" pitchFamily="34" charset="-128"/>
                <a:ea typeface="Meiryo UI" panose="020B0604030504040204" pitchFamily="34" charset="-128"/>
              </a:rPr>
              <a:t>.</a:t>
            </a:r>
          </a:p>
          <a:p>
            <a:endParaRPr kumimoji="1" lang="en-US" altLang="ja-JP" sz="3600" dirty="0">
              <a:latin typeface="Meiryo UI" panose="020B0604030504040204" pitchFamily="34" charset="-128"/>
              <a:ea typeface="Meiryo UI" panose="020B0604030504040204" pitchFamily="34" charset="-128"/>
            </a:endParaRPr>
          </a:p>
          <a:p>
            <a:pPr marL="457200" indent="-457200">
              <a:buFont typeface="Arial" panose="020B0604020202020204" pitchFamily="34" charset="0"/>
              <a:buChar char="•"/>
            </a:pPr>
            <a:r>
              <a:rPr kumimoji="1" lang="ja-JP" altLang="en-US" sz="3600">
                <a:latin typeface="Meiryo UI" panose="020B0604030504040204" pitchFamily="34" charset="-128"/>
                <a:ea typeface="Meiryo UI" panose="020B0604030504040204" pitchFamily="34" charset="-128"/>
              </a:rPr>
              <a:t>本研究で作成したチャットボットは技術的な面より知識的な面を成長させることに向いていると考えられる</a:t>
            </a:r>
            <a:r>
              <a:rPr kumimoji="1" lang="en-US" altLang="ja-JP" sz="3600" dirty="0">
                <a:latin typeface="Meiryo UI" panose="020B0604030504040204" pitchFamily="34" charset="-128"/>
                <a:ea typeface="Meiryo UI" panose="020B0604030504040204" pitchFamily="34" charset="-128"/>
              </a:rPr>
              <a:t>.</a:t>
            </a:r>
          </a:p>
        </p:txBody>
      </p:sp>
    </p:spTree>
    <p:extLst>
      <p:ext uri="{BB962C8B-B14F-4D97-AF65-F5344CB8AC3E}">
        <p14:creationId xmlns:p14="http://schemas.microsoft.com/office/powerpoint/2010/main" val="2582563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93AD0-6577-C4E4-87CB-C894D908BDD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4DEB58C-A8AA-FD22-0442-1B2B5EB5F677}"/>
              </a:ext>
            </a:extLst>
          </p:cNvPr>
          <p:cNvSpPr>
            <a:spLocks noGrp="1"/>
          </p:cNvSpPr>
          <p:nvPr>
            <p:ph type="title"/>
          </p:nvPr>
        </p:nvSpPr>
        <p:spPr/>
        <p:txBody>
          <a:bodyPr/>
          <a:lstStyle/>
          <a:p>
            <a:r>
              <a:rPr kumimoji="1" lang="ja-JP" altLang="en-US" sz="5400"/>
              <a:t>結論と今後の課題</a:t>
            </a:r>
          </a:p>
        </p:txBody>
      </p:sp>
      <p:sp>
        <p:nvSpPr>
          <p:cNvPr id="4" name="テキスト ボックス 3">
            <a:extLst>
              <a:ext uri="{FF2B5EF4-FFF2-40B4-BE49-F238E27FC236}">
                <a16:creationId xmlns:a16="http://schemas.microsoft.com/office/drawing/2014/main" id="{FA71B19F-96FF-7B21-D7EC-0CAE304FEF5F}"/>
              </a:ext>
            </a:extLst>
          </p:cNvPr>
          <p:cNvSpPr txBox="1"/>
          <p:nvPr/>
        </p:nvSpPr>
        <p:spPr>
          <a:xfrm>
            <a:off x="0" y="1457325"/>
            <a:ext cx="12192000" cy="3046988"/>
          </a:xfrm>
          <a:prstGeom prst="rect">
            <a:avLst/>
          </a:prstGeom>
          <a:noFill/>
        </p:spPr>
        <p:txBody>
          <a:bodyPr wrap="square" rtlCol="0">
            <a:spAutoFit/>
          </a:bodyPr>
          <a:lstStyle/>
          <a:p>
            <a:pPr marL="457200" indent="-457200">
              <a:buFont typeface="Arial" panose="020B0604020202020204" pitchFamily="34" charset="0"/>
              <a:buChar char="•"/>
            </a:pPr>
            <a:r>
              <a:rPr kumimoji="1" lang="en-US" altLang="ja-JP" sz="3200" dirty="0">
                <a:latin typeface="Meiryo UI" panose="020B0604030504040204" pitchFamily="34" charset="-128"/>
                <a:ea typeface="Meiryo UI" panose="020B0604030504040204" pitchFamily="34" charset="-128"/>
              </a:rPr>
              <a:t>TFT</a:t>
            </a:r>
            <a:r>
              <a:rPr kumimoji="1" lang="ja-JP" altLang="en-US" sz="3200">
                <a:latin typeface="Meiryo UI" panose="020B0604030504040204" pitchFamily="34" charset="-128"/>
                <a:ea typeface="Meiryo UI" panose="020B0604030504040204" pitchFamily="34" charset="-128"/>
              </a:rPr>
              <a:t>の初心者がゲームでつまづいた時に明確なアドバイスを得られるようになった</a:t>
            </a:r>
            <a:r>
              <a:rPr kumimoji="1" lang="en-US" altLang="ja-JP" sz="3200" dirty="0">
                <a:latin typeface="Meiryo UI" panose="020B0604030504040204" pitchFamily="34" charset="-128"/>
                <a:ea typeface="Meiryo UI" panose="020B0604030504040204" pitchFamily="34" charset="-128"/>
              </a:rPr>
              <a:t>.</a:t>
            </a:r>
          </a:p>
          <a:p>
            <a:pPr marL="457200" indent="-45720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457200" indent="-45720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ゲームに関する知識や技術を得やすくなった</a:t>
            </a:r>
            <a:r>
              <a:rPr kumimoji="1" lang="en-US" altLang="ja-JP" sz="3200" dirty="0">
                <a:latin typeface="Meiryo UI" panose="020B0604030504040204" pitchFamily="34" charset="-128"/>
                <a:ea typeface="Meiryo UI" panose="020B0604030504040204" pitchFamily="34" charset="-128"/>
              </a:rPr>
              <a:t>.</a:t>
            </a:r>
          </a:p>
          <a:p>
            <a:pPr marL="457200" indent="-45720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457200" indent="-45720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しかし・・・統計上有意かどうか検証できなかった</a:t>
            </a:r>
            <a:endParaRPr kumimoji="1" lang="en-US" altLang="ja-JP" sz="3200" dirty="0">
              <a:latin typeface="Meiryo UI" panose="020B0604030504040204" pitchFamily="34" charset="-128"/>
              <a:ea typeface="Meiryo UI" panose="020B0604030504040204" pitchFamily="34" charset="-128"/>
            </a:endParaRPr>
          </a:p>
        </p:txBody>
      </p:sp>
      <p:sp>
        <p:nvSpPr>
          <p:cNvPr id="3" name="下矢印 2">
            <a:extLst>
              <a:ext uri="{FF2B5EF4-FFF2-40B4-BE49-F238E27FC236}">
                <a16:creationId xmlns:a16="http://schemas.microsoft.com/office/drawing/2014/main" id="{127FDA41-BEF7-9288-157B-99F22A42525F}"/>
              </a:ext>
            </a:extLst>
          </p:cNvPr>
          <p:cNvSpPr/>
          <p:nvPr/>
        </p:nvSpPr>
        <p:spPr>
          <a:xfrm>
            <a:off x="4815071" y="4530512"/>
            <a:ext cx="1328737" cy="87016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9322A29-5112-EB12-BBF8-C823DE400869}"/>
              </a:ext>
            </a:extLst>
          </p:cNvPr>
          <p:cNvSpPr txBox="1"/>
          <p:nvPr/>
        </p:nvSpPr>
        <p:spPr>
          <a:xfrm>
            <a:off x="100014" y="5517152"/>
            <a:ext cx="11482631" cy="646331"/>
          </a:xfrm>
          <a:prstGeom prst="rect">
            <a:avLst/>
          </a:prstGeom>
          <a:noFill/>
        </p:spPr>
        <p:txBody>
          <a:bodyPr wrap="none" rtlCol="0">
            <a:spAutoFit/>
          </a:bodyPr>
          <a:lstStyle/>
          <a:p>
            <a:pPr marL="342900" indent="-342900">
              <a:buFont typeface="Arial" panose="020B0604020202020204" pitchFamily="34" charset="0"/>
              <a:buChar char="•"/>
            </a:pPr>
            <a:r>
              <a:rPr kumimoji="1" lang="ja-JP" altLang="en-US" sz="3600">
                <a:latin typeface="Meiryo UI" panose="020B0604030504040204" pitchFamily="34" charset="-128"/>
                <a:ea typeface="Meiryo UI" panose="020B0604030504040204" pitchFamily="34" charset="-128"/>
              </a:rPr>
              <a:t>チャットボットを全く使っていない人とそうでない人と分けて検証</a:t>
            </a:r>
          </a:p>
        </p:txBody>
      </p:sp>
    </p:spTree>
    <p:extLst>
      <p:ext uri="{BB962C8B-B14F-4D97-AF65-F5344CB8AC3E}">
        <p14:creationId xmlns:p14="http://schemas.microsoft.com/office/powerpoint/2010/main" val="193425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8BC1-ABB2-4404-C56F-8FA37598CE3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340E048-95BF-B671-7525-ABBFB160AB66}"/>
              </a:ext>
            </a:extLst>
          </p:cNvPr>
          <p:cNvSpPr>
            <a:spLocks noGrp="1"/>
          </p:cNvSpPr>
          <p:nvPr>
            <p:ph type="title"/>
          </p:nvPr>
        </p:nvSpPr>
        <p:spPr/>
        <p:txBody>
          <a:bodyPr/>
          <a:lstStyle/>
          <a:p>
            <a:r>
              <a:rPr kumimoji="1" lang="ja-JP" altLang="en-US" sz="5400"/>
              <a:t>結論と今後の課題</a:t>
            </a:r>
            <a:r>
              <a:rPr kumimoji="1" lang="en-US" altLang="ja-JP" sz="5400" dirty="0"/>
              <a:t>2</a:t>
            </a:r>
            <a:endParaRPr kumimoji="1" lang="ja-JP" altLang="en-US" sz="5400"/>
          </a:p>
        </p:txBody>
      </p:sp>
      <p:sp>
        <p:nvSpPr>
          <p:cNvPr id="6" name="テキスト ボックス 5">
            <a:extLst>
              <a:ext uri="{FF2B5EF4-FFF2-40B4-BE49-F238E27FC236}">
                <a16:creationId xmlns:a16="http://schemas.microsoft.com/office/drawing/2014/main" id="{52474BF6-AF16-188F-F23B-CA03DB92E8FA}"/>
              </a:ext>
            </a:extLst>
          </p:cNvPr>
          <p:cNvSpPr txBox="1"/>
          <p:nvPr/>
        </p:nvSpPr>
        <p:spPr>
          <a:xfrm>
            <a:off x="500063" y="1543050"/>
            <a:ext cx="11306429" cy="1754326"/>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3600">
                <a:latin typeface="Meiryo UI" panose="020B0604030504040204" pitchFamily="34" charset="-128"/>
                <a:ea typeface="Meiryo UI" panose="020B0604030504040204" pitchFamily="34" charset="-128"/>
              </a:rPr>
              <a:t>得た技術をトレーニングできるような機能を実装</a:t>
            </a:r>
            <a:r>
              <a:rPr kumimoji="1" lang="en-US" altLang="ja-JP" sz="3600" dirty="0">
                <a:latin typeface="Meiryo UI" panose="020B0604030504040204" pitchFamily="34" charset="-128"/>
                <a:ea typeface="Meiryo UI" panose="020B0604030504040204" pitchFamily="34" charset="-128"/>
              </a:rPr>
              <a:t>.</a:t>
            </a:r>
          </a:p>
          <a:p>
            <a:pPr marL="457200" indent="-457200">
              <a:buFont typeface="Arial" panose="020B0604020202020204" pitchFamily="34" charset="0"/>
              <a:buChar char="•"/>
            </a:pPr>
            <a:endParaRPr kumimoji="1" lang="en-US" altLang="ja-JP" sz="3600" dirty="0">
              <a:latin typeface="Meiryo UI" panose="020B0604030504040204" pitchFamily="34" charset="-128"/>
              <a:ea typeface="Meiryo UI" panose="020B0604030504040204" pitchFamily="34" charset="-128"/>
            </a:endParaRPr>
          </a:p>
          <a:p>
            <a:pPr marL="457200" indent="-457200">
              <a:buFont typeface="Arial" panose="020B0604020202020204" pitchFamily="34" charset="0"/>
              <a:buChar char="•"/>
            </a:pPr>
            <a:r>
              <a:rPr kumimoji="1" lang="ja-JP" altLang="en-US" sz="3600">
                <a:latin typeface="Meiryo UI" panose="020B0604030504040204" pitchFamily="34" charset="-128"/>
                <a:ea typeface="Meiryo UI" panose="020B0604030504040204" pitchFamily="34" charset="-128"/>
              </a:rPr>
              <a:t>より様々な回答ができる</a:t>
            </a:r>
            <a:r>
              <a:rPr kumimoji="1" lang="en-US" altLang="ja-JP" sz="3600" dirty="0">
                <a:latin typeface="Meiryo UI" panose="020B0604030504040204" pitchFamily="34" charset="-128"/>
                <a:ea typeface="Meiryo UI" panose="020B0604030504040204" pitchFamily="34" charset="-128"/>
              </a:rPr>
              <a:t>,FAQ</a:t>
            </a:r>
            <a:r>
              <a:rPr kumimoji="1" lang="ja-JP" altLang="en-US" sz="3600">
                <a:latin typeface="Meiryo UI" panose="020B0604030504040204" pitchFamily="34" charset="-128"/>
                <a:ea typeface="Meiryo UI" panose="020B0604030504040204" pitchFamily="34" charset="-128"/>
              </a:rPr>
              <a:t>型のチャットボットに拡張する</a:t>
            </a:r>
            <a:r>
              <a:rPr kumimoji="1" lang="en-US" altLang="ja-JP" sz="3600" dirty="0">
                <a:latin typeface="Meiryo UI" panose="020B0604030504040204" pitchFamily="34" charset="-128"/>
                <a:ea typeface="Meiryo UI" panose="020B0604030504040204" pitchFamily="34" charset="-128"/>
              </a:rPr>
              <a:t>.</a:t>
            </a:r>
            <a:endParaRPr kumimoji="1" lang="ja-JP" altLang="en-US" sz="3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19421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82E1-1750-B062-C2DF-F2629F0E655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EBFD0D-514C-74FB-644E-976F08F536F7}"/>
              </a:ext>
            </a:extLst>
          </p:cNvPr>
          <p:cNvSpPr>
            <a:spLocks noGrp="1"/>
          </p:cNvSpPr>
          <p:nvPr>
            <p:ph type="title"/>
          </p:nvPr>
        </p:nvSpPr>
        <p:spPr/>
        <p:txBody>
          <a:bodyPr/>
          <a:lstStyle/>
          <a:p>
            <a:r>
              <a:rPr kumimoji="1" lang="ja-JP" altLang="en-US" sz="5400" dirty="0"/>
              <a:t>補足資料</a:t>
            </a:r>
          </a:p>
        </p:txBody>
      </p:sp>
      <p:graphicFrame>
        <p:nvGraphicFramePr>
          <p:cNvPr id="3" name="表 2">
            <a:extLst>
              <a:ext uri="{FF2B5EF4-FFF2-40B4-BE49-F238E27FC236}">
                <a16:creationId xmlns:a16="http://schemas.microsoft.com/office/drawing/2014/main" id="{2058A8C3-1AFE-F9E6-A0BA-331DD69F86E5}"/>
              </a:ext>
            </a:extLst>
          </p:cNvPr>
          <p:cNvGraphicFramePr>
            <a:graphicFrameLocks noGrp="1"/>
          </p:cNvGraphicFramePr>
          <p:nvPr/>
        </p:nvGraphicFramePr>
        <p:xfrm>
          <a:off x="490655" y="1853248"/>
          <a:ext cx="10426390" cy="4443411"/>
        </p:xfrm>
        <a:graphic>
          <a:graphicData uri="http://schemas.openxmlformats.org/drawingml/2006/table">
            <a:tbl>
              <a:tblPr firstRow="1" firstCol="1" bandRow="1">
                <a:tableStyleId>{5C22544A-7EE6-4342-B048-85BDC9FD1C3A}</a:tableStyleId>
              </a:tblPr>
              <a:tblGrid>
                <a:gridCol w="810483">
                  <a:extLst>
                    <a:ext uri="{9D8B030D-6E8A-4147-A177-3AD203B41FA5}">
                      <a16:colId xmlns:a16="http://schemas.microsoft.com/office/drawing/2014/main" val="3554838423"/>
                    </a:ext>
                  </a:extLst>
                </a:gridCol>
                <a:gridCol w="793346">
                  <a:extLst>
                    <a:ext uri="{9D8B030D-6E8A-4147-A177-3AD203B41FA5}">
                      <a16:colId xmlns:a16="http://schemas.microsoft.com/office/drawing/2014/main" val="2909040722"/>
                    </a:ext>
                  </a:extLst>
                </a:gridCol>
                <a:gridCol w="795362">
                  <a:extLst>
                    <a:ext uri="{9D8B030D-6E8A-4147-A177-3AD203B41FA5}">
                      <a16:colId xmlns:a16="http://schemas.microsoft.com/office/drawing/2014/main" val="1069696389"/>
                    </a:ext>
                  </a:extLst>
                </a:gridCol>
                <a:gridCol w="796369">
                  <a:extLst>
                    <a:ext uri="{9D8B030D-6E8A-4147-A177-3AD203B41FA5}">
                      <a16:colId xmlns:a16="http://schemas.microsoft.com/office/drawing/2014/main" val="1610479047"/>
                    </a:ext>
                  </a:extLst>
                </a:gridCol>
                <a:gridCol w="795362">
                  <a:extLst>
                    <a:ext uri="{9D8B030D-6E8A-4147-A177-3AD203B41FA5}">
                      <a16:colId xmlns:a16="http://schemas.microsoft.com/office/drawing/2014/main" val="3677702046"/>
                    </a:ext>
                  </a:extLst>
                </a:gridCol>
                <a:gridCol w="719757">
                  <a:extLst>
                    <a:ext uri="{9D8B030D-6E8A-4147-A177-3AD203B41FA5}">
                      <a16:colId xmlns:a16="http://schemas.microsoft.com/office/drawing/2014/main" val="2413415886"/>
                    </a:ext>
                  </a:extLst>
                </a:gridCol>
                <a:gridCol w="816530">
                  <a:extLst>
                    <a:ext uri="{9D8B030D-6E8A-4147-A177-3AD203B41FA5}">
                      <a16:colId xmlns:a16="http://schemas.microsoft.com/office/drawing/2014/main" val="3194360254"/>
                    </a:ext>
                  </a:extLst>
                </a:gridCol>
                <a:gridCol w="796369">
                  <a:extLst>
                    <a:ext uri="{9D8B030D-6E8A-4147-A177-3AD203B41FA5}">
                      <a16:colId xmlns:a16="http://schemas.microsoft.com/office/drawing/2014/main" val="3496833299"/>
                    </a:ext>
                  </a:extLst>
                </a:gridCol>
                <a:gridCol w="796369">
                  <a:extLst>
                    <a:ext uri="{9D8B030D-6E8A-4147-A177-3AD203B41FA5}">
                      <a16:colId xmlns:a16="http://schemas.microsoft.com/office/drawing/2014/main" val="1126281823"/>
                    </a:ext>
                  </a:extLst>
                </a:gridCol>
                <a:gridCol w="796369">
                  <a:extLst>
                    <a:ext uri="{9D8B030D-6E8A-4147-A177-3AD203B41FA5}">
                      <a16:colId xmlns:a16="http://schemas.microsoft.com/office/drawing/2014/main" val="516825752"/>
                    </a:ext>
                  </a:extLst>
                </a:gridCol>
                <a:gridCol w="796369">
                  <a:extLst>
                    <a:ext uri="{9D8B030D-6E8A-4147-A177-3AD203B41FA5}">
                      <a16:colId xmlns:a16="http://schemas.microsoft.com/office/drawing/2014/main" val="262147230"/>
                    </a:ext>
                  </a:extLst>
                </a:gridCol>
                <a:gridCol w="796369">
                  <a:extLst>
                    <a:ext uri="{9D8B030D-6E8A-4147-A177-3AD203B41FA5}">
                      <a16:colId xmlns:a16="http://schemas.microsoft.com/office/drawing/2014/main" val="1168487795"/>
                    </a:ext>
                  </a:extLst>
                </a:gridCol>
                <a:gridCol w="917336">
                  <a:extLst>
                    <a:ext uri="{9D8B030D-6E8A-4147-A177-3AD203B41FA5}">
                      <a16:colId xmlns:a16="http://schemas.microsoft.com/office/drawing/2014/main" val="4042615073"/>
                    </a:ext>
                  </a:extLst>
                </a:gridCol>
              </a:tblGrid>
              <a:tr h="1269546">
                <a:tc>
                  <a:txBody>
                    <a:bodyPr/>
                    <a:lstStyle/>
                    <a:p>
                      <a:pPr algn="ctr"/>
                      <a:r>
                        <a:rPr lang="ja-JP" sz="2000" kern="100">
                          <a:effectLst/>
                          <a:latin typeface="Meiryo UI" panose="020B0604030504040204" pitchFamily="34" charset="-128"/>
                          <a:ea typeface="Meiryo UI" panose="020B0604030504040204" pitchFamily="34" charset="-128"/>
                        </a:rPr>
                        <a:t>被験者</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gridSpan="5">
                  <a:txBody>
                    <a:bodyPr/>
                    <a:lstStyle/>
                    <a:p>
                      <a:pPr algn="ctr"/>
                      <a:r>
                        <a:rPr lang="ja-JP" sz="2000" kern="100">
                          <a:effectLst/>
                          <a:latin typeface="Meiryo UI" panose="020B0604030504040204" pitchFamily="34" charset="-128"/>
                          <a:ea typeface="Meiryo UI" panose="020B0604030504040204" pitchFamily="34" charset="-128"/>
                        </a:rPr>
                        <a:t>使用前の順位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lang="ja-JP" sz="2000" kern="100">
                          <a:effectLst/>
                          <a:latin typeface="Meiryo UI" panose="020B0604030504040204" pitchFamily="34" charset="-128"/>
                          <a:ea typeface="Meiryo UI" panose="020B0604030504040204" pitchFamily="34" charset="-128"/>
                        </a:rPr>
                        <a:t>平均順位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gridSpan="5">
                  <a:txBody>
                    <a:bodyPr/>
                    <a:lstStyle/>
                    <a:p>
                      <a:pPr algn="ctr"/>
                      <a:r>
                        <a:rPr lang="ja-JP" sz="2000" kern="100">
                          <a:effectLst/>
                          <a:latin typeface="Meiryo UI" panose="020B0604030504040204" pitchFamily="34" charset="-128"/>
                          <a:ea typeface="Meiryo UI" panose="020B0604030504040204" pitchFamily="34" charset="-128"/>
                        </a:rPr>
                        <a:t>使用後の順位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a:r>
                        <a:rPr lang="ja-JP" sz="2000" kern="100">
                          <a:effectLst/>
                          <a:latin typeface="Meiryo UI" panose="020B0604030504040204" pitchFamily="34" charset="-128"/>
                          <a:ea typeface="Meiryo UI" panose="020B0604030504040204" pitchFamily="34" charset="-128"/>
                        </a:rPr>
                        <a:t>平均</a:t>
                      </a:r>
                    </a:p>
                    <a:p>
                      <a:pPr algn="ctr"/>
                      <a:r>
                        <a:rPr lang="ja-JP" sz="2000" kern="100">
                          <a:effectLst/>
                          <a:latin typeface="Meiryo UI" panose="020B0604030504040204" pitchFamily="34" charset="-128"/>
                          <a:ea typeface="Meiryo UI" panose="020B0604030504040204" pitchFamily="34" charset="-128"/>
                        </a:rPr>
                        <a:t>順位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2196977372"/>
                  </a:ext>
                </a:extLst>
              </a:tr>
              <a:tr h="634773">
                <a:tc>
                  <a:txBody>
                    <a:bodyPr/>
                    <a:lstStyle/>
                    <a:p>
                      <a:pPr algn="ctr"/>
                      <a:r>
                        <a:rPr lang="en-US" sz="2000" kern="100">
                          <a:effectLst/>
                          <a:latin typeface="Meiryo UI" panose="020B0604030504040204" pitchFamily="34" charset="-128"/>
                          <a:ea typeface="Meiryo UI" panose="020B0604030504040204" pitchFamily="34" charset="-128"/>
                        </a:rPr>
                        <a:t>A</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1</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2</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1</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299189891"/>
                  </a:ext>
                </a:extLst>
              </a:tr>
              <a:tr h="634773">
                <a:tc>
                  <a:txBody>
                    <a:bodyPr/>
                    <a:lstStyle/>
                    <a:p>
                      <a:pPr algn="ctr"/>
                      <a:r>
                        <a:rPr lang="en-US" sz="2000" kern="100">
                          <a:effectLst/>
                          <a:latin typeface="Meiryo UI" panose="020B0604030504040204" pitchFamily="34" charset="-128"/>
                          <a:ea typeface="Meiryo UI" panose="020B0604030504040204" pitchFamily="34" charset="-128"/>
                        </a:rPr>
                        <a:t>B</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2</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4220935256"/>
                  </a:ext>
                </a:extLst>
              </a:tr>
              <a:tr h="634773">
                <a:tc>
                  <a:txBody>
                    <a:bodyPr/>
                    <a:lstStyle/>
                    <a:p>
                      <a:pPr algn="ctr"/>
                      <a:r>
                        <a:rPr lang="en-US" sz="2000" kern="100">
                          <a:effectLst/>
                          <a:latin typeface="Meiryo UI" panose="020B0604030504040204" pitchFamily="34" charset="-128"/>
                          <a:ea typeface="Meiryo UI" panose="020B0604030504040204" pitchFamily="34" charset="-128"/>
                        </a:rPr>
                        <a:t>C</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dirty="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2</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1711721395"/>
                  </a:ext>
                </a:extLst>
              </a:tr>
              <a:tr h="634773">
                <a:tc>
                  <a:txBody>
                    <a:bodyPr/>
                    <a:lstStyle/>
                    <a:p>
                      <a:pPr algn="ctr"/>
                      <a:r>
                        <a:rPr lang="en-US" sz="2000" kern="100">
                          <a:effectLst/>
                          <a:latin typeface="Meiryo UI" panose="020B0604030504040204" pitchFamily="34" charset="-128"/>
                          <a:ea typeface="Meiryo UI" panose="020B0604030504040204" pitchFamily="34" charset="-128"/>
                        </a:rPr>
                        <a:t>D</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1</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 </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3823084692"/>
                  </a:ext>
                </a:extLst>
              </a:tr>
              <a:tr h="634773">
                <a:tc>
                  <a:txBody>
                    <a:bodyPr/>
                    <a:lstStyle/>
                    <a:p>
                      <a:pPr algn="ctr"/>
                      <a:r>
                        <a:rPr lang="en-US" sz="2000" kern="100">
                          <a:effectLst/>
                          <a:latin typeface="Meiryo UI" panose="020B0604030504040204" pitchFamily="34" charset="-128"/>
                          <a:ea typeface="Meiryo UI" panose="020B0604030504040204" pitchFamily="34" charset="-128"/>
                        </a:rPr>
                        <a:t>E</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2</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3</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4.8</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7</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2</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5</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a:effectLst/>
                          <a:latin typeface="Meiryo UI" panose="020B0604030504040204" pitchFamily="34" charset="-128"/>
                          <a:ea typeface="Meiryo UI" panose="020B0604030504040204" pitchFamily="34" charset="-128"/>
                        </a:rPr>
                        <a:t>4</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tc>
                  <a:txBody>
                    <a:bodyPr/>
                    <a:lstStyle/>
                    <a:p>
                      <a:pPr algn="ctr"/>
                      <a:r>
                        <a:rPr lang="en-US" sz="2000" kern="100" dirty="0">
                          <a:effectLst/>
                          <a:latin typeface="Meiryo UI" panose="020B0604030504040204" pitchFamily="34" charset="-128"/>
                          <a:ea typeface="Meiryo UI" panose="020B0604030504040204" pitchFamily="34" charset="-128"/>
                        </a:rPr>
                        <a:t>4.6</a:t>
                      </a:r>
                      <a:r>
                        <a:rPr lang="ja-JP" sz="2000" kern="100">
                          <a:effectLst/>
                          <a:latin typeface="Meiryo UI" panose="020B0604030504040204" pitchFamily="34" charset="-128"/>
                          <a:ea typeface="Meiryo UI" panose="020B0604030504040204" pitchFamily="34" charset="-128"/>
                        </a:rPr>
                        <a:t>位</a:t>
                      </a:r>
                      <a:endParaRPr lang="ja-JP" sz="2000" kern="100">
                        <a:effectLst/>
                        <a:latin typeface="Meiryo UI" panose="020B0604030504040204" pitchFamily="34" charset="-128"/>
                        <a:ea typeface="Meiryo UI" panose="020B0604030504040204" pitchFamily="34" charset="-128"/>
                        <a:cs typeface="Times New Roman" panose="02020603050405020304" pitchFamily="18" charset="0"/>
                      </a:endParaRPr>
                    </a:p>
                  </a:txBody>
                  <a:tcPr marL="68580" marR="68580" marT="0" marB="0"/>
                </a:tc>
                <a:extLst>
                  <a:ext uri="{0D108BD9-81ED-4DB2-BD59-A6C34878D82A}">
                    <a16:rowId xmlns:a16="http://schemas.microsoft.com/office/drawing/2014/main" val="681869700"/>
                  </a:ext>
                </a:extLst>
              </a:tr>
            </a:tbl>
          </a:graphicData>
        </a:graphic>
      </p:graphicFrame>
    </p:spTree>
    <p:extLst>
      <p:ext uri="{BB962C8B-B14F-4D97-AF65-F5344CB8AC3E}">
        <p14:creationId xmlns:p14="http://schemas.microsoft.com/office/powerpoint/2010/main" val="763942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F566DC-2561-5110-27A1-4688C6F051A6}"/>
              </a:ext>
            </a:extLst>
          </p:cNvPr>
          <p:cNvSpPr>
            <a:spLocks noGrp="1"/>
          </p:cNvSpPr>
          <p:nvPr>
            <p:ph type="title"/>
          </p:nvPr>
        </p:nvSpPr>
        <p:spPr>
          <a:xfrm>
            <a:off x="423087" y="296601"/>
            <a:ext cx="5330942" cy="1008092"/>
          </a:xfrm>
        </p:spPr>
        <p:txBody>
          <a:bodyPr/>
          <a:lstStyle/>
          <a:p>
            <a:r>
              <a:rPr kumimoji="1" lang="ja-JP" altLang="en-US" sz="5400"/>
              <a:t>研究背景と目的</a:t>
            </a:r>
          </a:p>
        </p:txBody>
      </p:sp>
      <p:sp>
        <p:nvSpPr>
          <p:cNvPr id="3" name="テキスト ボックス 2">
            <a:extLst>
              <a:ext uri="{FF2B5EF4-FFF2-40B4-BE49-F238E27FC236}">
                <a16:creationId xmlns:a16="http://schemas.microsoft.com/office/drawing/2014/main" id="{DD72AEEF-0C11-D965-82D3-AC7F8C827246}"/>
              </a:ext>
            </a:extLst>
          </p:cNvPr>
          <p:cNvSpPr txBox="1"/>
          <p:nvPr/>
        </p:nvSpPr>
        <p:spPr>
          <a:xfrm>
            <a:off x="847493" y="1304693"/>
            <a:ext cx="9467385" cy="3970318"/>
          </a:xfrm>
          <a:prstGeom prst="rect">
            <a:avLst/>
          </a:prstGeom>
          <a:noFill/>
        </p:spPr>
        <p:txBody>
          <a:bodyPr wrap="square" rtlCol="0">
            <a:spAutoFit/>
          </a:bodyPr>
          <a:lstStyle/>
          <a:p>
            <a:pPr marL="285750" indent="-285750">
              <a:buFont typeface="Wingdings" pitchFamily="2" charset="2"/>
              <a:buChar char="l"/>
            </a:pPr>
            <a:r>
              <a:rPr kumimoji="1" lang="ja-JP" altLang="en-US" sz="2800"/>
              <a:t>昨今</a:t>
            </a:r>
            <a:r>
              <a:rPr kumimoji="1" lang="en-US" altLang="ja-JP" sz="2800" dirty="0"/>
              <a:t>,esports</a:t>
            </a:r>
            <a:r>
              <a:rPr kumimoji="1" lang="ja-JP" altLang="en-US" sz="2800"/>
              <a:t>はめざましい発展を遂げている</a:t>
            </a:r>
            <a:r>
              <a:rPr kumimoji="1" lang="en-US" altLang="ja-JP" sz="2800" dirty="0"/>
              <a:t>.</a:t>
            </a:r>
          </a:p>
          <a:p>
            <a:pPr marL="285750" indent="-285750">
              <a:buFont typeface="Wingdings" pitchFamily="2" charset="2"/>
              <a:buChar char="l"/>
            </a:pPr>
            <a:endParaRPr kumimoji="1" lang="en-US" altLang="ja-JP" sz="2800" dirty="0"/>
          </a:p>
          <a:p>
            <a:pPr marL="285750" indent="-285750">
              <a:buFont typeface="Wingdings" pitchFamily="2" charset="2"/>
              <a:buChar char="l"/>
            </a:pPr>
            <a:r>
              <a:rPr kumimoji="1" lang="ja-JP" altLang="en-US" sz="2800"/>
              <a:t>しかし</a:t>
            </a:r>
            <a:r>
              <a:rPr kumimoji="1" lang="en-US" altLang="ja-JP" sz="2800" dirty="0"/>
              <a:t>,</a:t>
            </a:r>
            <a:r>
              <a:rPr kumimoji="1" lang="ja-JP" altLang="en-US" sz="2800"/>
              <a:t>初心者にとってはハードルが高く</a:t>
            </a:r>
            <a:r>
              <a:rPr kumimoji="1" lang="en-US" altLang="ja-JP" sz="2800" dirty="0"/>
              <a:t>,</a:t>
            </a:r>
            <a:r>
              <a:rPr kumimoji="1" lang="ja-JP" altLang="en-US" sz="2800"/>
              <a:t>やめてしまう初心者もいる</a:t>
            </a:r>
            <a:r>
              <a:rPr kumimoji="1" lang="en-US" altLang="ja-JP" sz="2800" dirty="0"/>
              <a:t>.</a:t>
            </a:r>
          </a:p>
          <a:p>
            <a:pPr marL="285750" indent="-285750">
              <a:buFont typeface="Wingdings" pitchFamily="2" charset="2"/>
              <a:buChar char="l"/>
            </a:pPr>
            <a:endParaRPr kumimoji="1" lang="en-US" altLang="ja-JP" sz="2800" dirty="0"/>
          </a:p>
          <a:p>
            <a:pPr marL="285750" indent="-285750">
              <a:buFont typeface="Wingdings" pitchFamily="2" charset="2"/>
              <a:buChar char="l"/>
            </a:pPr>
            <a:r>
              <a:rPr kumimoji="1" lang="ja-JP" altLang="en-US" sz="2800"/>
              <a:t>初心者が定着しなければ</a:t>
            </a:r>
            <a:r>
              <a:rPr kumimoji="1" lang="en-US" altLang="ja-JP" sz="2800" dirty="0"/>
              <a:t>,</a:t>
            </a:r>
            <a:r>
              <a:rPr kumimoji="1" lang="ja-JP" altLang="en-US" sz="2800"/>
              <a:t>競技人口は増えず</a:t>
            </a:r>
            <a:r>
              <a:rPr kumimoji="1" lang="en-US" altLang="ja-JP" sz="2800" dirty="0"/>
              <a:t>,esports</a:t>
            </a:r>
            <a:r>
              <a:rPr kumimoji="1" lang="ja-JP" altLang="en-US" sz="2800"/>
              <a:t>は発展しない</a:t>
            </a:r>
            <a:endParaRPr kumimoji="1" lang="en-US" altLang="ja-JP" sz="2800" dirty="0"/>
          </a:p>
          <a:p>
            <a:pPr marL="285750" indent="-285750">
              <a:buFont typeface="Wingdings" pitchFamily="2" charset="2"/>
              <a:buChar char="l"/>
            </a:pPr>
            <a:endParaRPr kumimoji="1" lang="en-US" altLang="ja-JP" sz="2800" dirty="0"/>
          </a:p>
          <a:p>
            <a:pPr marL="285750" indent="-285750">
              <a:buFont typeface="Wingdings" pitchFamily="2" charset="2"/>
              <a:buChar char="l"/>
            </a:pPr>
            <a:endParaRPr kumimoji="1" lang="en-US" altLang="ja-JP" sz="2800" dirty="0"/>
          </a:p>
        </p:txBody>
      </p:sp>
      <p:sp>
        <p:nvSpPr>
          <p:cNvPr id="5" name="下矢印 4">
            <a:extLst>
              <a:ext uri="{FF2B5EF4-FFF2-40B4-BE49-F238E27FC236}">
                <a16:creationId xmlns:a16="http://schemas.microsoft.com/office/drawing/2014/main" id="{461F91A9-5A27-B5AB-956A-806846250E1B}"/>
              </a:ext>
            </a:extLst>
          </p:cNvPr>
          <p:cNvSpPr/>
          <p:nvPr/>
        </p:nvSpPr>
        <p:spPr>
          <a:xfrm>
            <a:off x="4449335" y="4356430"/>
            <a:ext cx="1505415" cy="747131"/>
          </a:xfrm>
          <a:prstGeom prst="down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79D41AE-7776-475E-CB09-FFB6BAA217B7}"/>
              </a:ext>
            </a:extLst>
          </p:cNvPr>
          <p:cNvSpPr txBox="1"/>
          <p:nvPr/>
        </p:nvSpPr>
        <p:spPr>
          <a:xfrm>
            <a:off x="847493" y="5311738"/>
            <a:ext cx="8956298" cy="646331"/>
          </a:xfrm>
          <a:prstGeom prst="rect">
            <a:avLst/>
          </a:prstGeom>
          <a:noFill/>
        </p:spPr>
        <p:txBody>
          <a:bodyPr wrap="none" rtlCol="0">
            <a:spAutoFit/>
          </a:bodyPr>
          <a:lstStyle/>
          <a:p>
            <a:r>
              <a:rPr kumimoji="1" lang="ja-JP" altLang="en-US" sz="3600"/>
              <a:t>初心者を手助けするチャットボットを開発</a:t>
            </a:r>
          </a:p>
        </p:txBody>
      </p:sp>
    </p:spTree>
    <p:extLst>
      <p:ext uri="{BB962C8B-B14F-4D97-AF65-F5344CB8AC3E}">
        <p14:creationId xmlns:p14="http://schemas.microsoft.com/office/powerpoint/2010/main" val="191680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4486E1-6CF9-00FD-A6D3-65E4D9B937B2}"/>
              </a:ext>
            </a:extLst>
          </p:cNvPr>
          <p:cNvSpPr>
            <a:spLocks noGrp="1"/>
          </p:cNvSpPr>
          <p:nvPr>
            <p:ph type="title"/>
          </p:nvPr>
        </p:nvSpPr>
        <p:spPr>
          <a:xfrm>
            <a:off x="260349" y="295555"/>
            <a:ext cx="9404723" cy="1400530"/>
          </a:xfrm>
        </p:spPr>
        <p:txBody>
          <a:bodyPr/>
          <a:lstStyle/>
          <a:p>
            <a:r>
              <a:rPr kumimoji="1" lang="ja-JP" altLang="en-US" sz="5400">
                <a:latin typeface="Meiryo UI" panose="020B0604030504040204" pitchFamily="34" charset="-128"/>
                <a:ea typeface="Meiryo UI" panose="020B0604030504040204" pitchFamily="34" charset="-128"/>
              </a:rPr>
              <a:t>先行・関連研究</a:t>
            </a:r>
          </a:p>
        </p:txBody>
      </p:sp>
      <p:sp>
        <p:nvSpPr>
          <p:cNvPr id="3" name="テキスト ボックス 2">
            <a:extLst>
              <a:ext uri="{FF2B5EF4-FFF2-40B4-BE49-F238E27FC236}">
                <a16:creationId xmlns:a16="http://schemas.microsoft.com/office/drawing/2014/main" id="{710AFDBF-A53E-16A0-360B-E93534B12322}"/>
              </a:ext>
            </a:extLst>
          </p:cNvPr>
          <p:cNvSpPr txBox="1"/>
          <p:nvPr/>
        </p:nvSpPr>
        <p:spPr>
          <a:xfrm>
            <a:off x="0" y="1366897"/>
            <a:ext cx="12192000" cy="4493538"/>
          </a:xfrm>
          <a:prstGeom prst="rect">
            <a:avLst/>
          </a:prstGeom>
          <a:noFill/>
        </p:spPr>
        <p:txBody>
          <a:bodyPr wrap="square" rtlCol="0">
            <a:spAutoFit/>
          </a:bodyPr>
          <a:lstStyle/>
          <a:p>
            <a:pPr marL="285750" indent="-285750">
              <a:buFont typeface="Arial" panose="020B0604020202020204" pitchFamily="34" charset="0"/>
              <a:buChar char="•"/>
            </a:pPr>
            <a:r>
              <a:rPr lang="en-US" altLang="ja-JP" sz="3200" b="1" kern="100" dirty="0">
                <a:effectLst/>
                <a:latin typeface="Meiryo UI" panose="020B0604030504040204" pitchFamily="34" charset="-128"/>
                <a:ea typeface="Meiryo UI" panose="020B0604030504040204" pitchFamily="34" charset="-128"/>
                <a:cs typeface="Times New Roman" panose="02020603050405020304" pitchFamily="18" charset="0"/>
              </a:rPr>
              <a:t>e-sports</a:t>
            </a:r>
            <a:r>
              <a:rPr lang="ja-JP" altLang="ja-JP" sz="3200" b="1" kern="100">
                <a:effectLst/>
                <a:latin typeface="Meiryo UI" panose="020B0604030504040204" pitchFamily="34" charset="-128"/>
                <a:ea typeface="Meiryo UI" panose="020B0604030504040204" pitchFamily="34" charset="-128"/>
                <a:cs typeface="Times New Roman" panose="02020603050405020304" pitchFamily="18" charset="0"/>
              </a:rPr>
              <a:t>のプレイ動画の解説による戦術的知識獲得支援システム</a:t>
            </a:r>
            <a:endParaRPr lang="en-US" altLang="ja-JP" sz="3200" b="1" kern="100" dirty="0">
              <a:latin typeface="Meiryo UI" panose="020B0604030504040204" pitchFamily="34" charset="-128"/>
              <a:ea typeface="Meiryo UI" panose="020B0604030504040204" pitchFamily="34" charset="-128"/>
              <a:cs typeface="Times New Roman" panose="02020603050405020304" pitchFamily="18" charset="0"/>
            </a:endParaRPr>
          </a:p>
          <a:p>
            <a:pPr marL="742950" lvl="1" indent="-285750">
              <a:buFont typeface="Arial" panose="020B0604020202020204" pitchFamily="34" charset="0"/>
              <a:buChar char="•"/>
            </a:pPr>
            <a:r>
              <a:rPr lang="ja-JP" altLang="en-US" sz="2800" kern="100">
                <a:latin typeface="Meiryo UI" panose="020B0604030504040204" pitchFamily="34" charset="-128"/>
                <a:ea typeface="Meiryo UI" panose="020B0604030504040204" pitchFamily="34" charset="-128"/>
                <a:cs typeface="Times New Roman" panose="02020603050405020304" pitchFamily="18" charset="0"/>
              </a:rPr>
              <a:t>プレイ動画から因果関係を抜き出し</a:t>
            </a:r>
            <a:r>
              <a:rPr lang="en-US" altLang="ja-JP" sz="2800" kern="100" dirty="0">
                <a:latin typeface="Meiryo UI" panose="020B0604030504040204" pitchFamily="34" charset="-128"/>
                <a:ea typeface="Meiryo UI" panose="020B0604030504040204" pitchFamily="34" charset="-128"/>
                <a:cs typeface="Times New Roman" panose="02020603050405020304" pitchFamily="18" charset="0"/>
              </a:rPr>
              <a:t>,</a:t>
            </a:r>
            <a:r>
              <a:rPr lang="ja-JP" altLang="en-US" sz="2800" kern="100">
                <a:latin typeface="Meiryo UI" panose="020B0604030504040204" pitchFamily="34" charset="-128"/>
                <a:ea typeface="Meiryo UI" panose="020B0604030504040204" pitchFamily="34" charset="-128"/>
                <a:cs typeface="Times New Roman" panose="02020603050405020304" pitchFamily="18" charset="0"/>
              </a:rPr>
              <a:t>戦術知識を獲得するための支援を</a:t>
            </a:r>
            <a:endParaRPr lang="en-US" altLang="ja-JP" sz="2800" kern="100" dirty="0">
              <a:latin typeface="Meiryo UI" panose="020B0604030504040204" pitchFamily="34" charset="-128"/>
              <a:ea typeface="Meiryo UI" panose="020B0604030504040204" pitchFamily="34" charset="-128"/>
              <a:cs typeface="Times New Roman" panose="02020603050405020304" pitchFamily="18" charset="0"/>
            </a:endParaRPr>
          </a:p>
          <a:p>
            <a:pPr lvl="1"/>
            <a:r>
              <a:rPr lang="ja-JP" altLang="en-US" sz="2800" kern="100">
                <a:latin typeface="Meiryo UI" panose="020B0604030504040204" pitchFamily="34" charset="-128"/>
                <a:ea typeface="Meiryo UI" panose="020B0604030504040204" pitchFamily="34" charset="-128"/>
                <a:cs typeface="Times New Roman" panose="02020603050405020304" pitchFamily="18" charset="0"/>
              </a:rPr>
              <a:t>するシステムを開発</a:t>
            </a:r>
            <a:r>
              <a:rPr lang="en-US" altLang="ja-JP" sz="2800" kern="100" dirty="0">
                <a:latin typeface="Meiryo UI" panose="020B0604030504040204" pitchFamily="34" charset="-128"/>
                <a:ea typeface="Meiryo UI" panose="020B0604030504040204" pitchFamily="34" charset="-128"/>
                <a:cs typeface="Times New Roman" panose="02020603050405020304" pitchFamily="18" charset="0"/>
              </a:rPr>
              <a:t>.</a:t>
            </a:r>
          </a:p>
          <a:p>
            <a:pPr marL="742950" lvl="1" indent="-285750">
              <a:buFont typeface="Arial" panose="020B0604020202020204" pitchFamily="34" charset="0"/>
              <a:buChar char="•"/>
            </a:pPr>
            <a:r>
              <a:rPr kumimoji="1" lang="ja-JP" altLang="en-US" sz="2800">
                <a:latin typeface="Meiryo UI" panose="020B0604030504040204" pitchFamily="34" charset="-128"/>
                <a:ea typeface="Meiryo UI" panose="020B0604030504040204" pitchFamily="34" charset="-128"/>
              </a:rPr>
              <a:t>この論文中では有効性については記載されていない</a:t>
            </a:r>
            <a:r>
              <a:rPr kumimoji="1" lang="en-US" altLang="ja-JP" sz="2800" dirty="0">
                <a:latin typeface="Meiryo UI" panose="020B0604030504040204" pitchFamily="34" charset="-128"/>
                <a:ea typeface="Meiryo UI" panose="020B0604030504040204" pitchFamily="34" charset="-128"/>
              </a:rPr>
              <a:t>.</a:t>
            </a:r>
          </a:p>
          <a:p>
            <a:pPr marL="742950" lvl="1" indent="-285750">
              <a:buFont typeface="Arial" panose="020B0604020202020204" pitchFamily="34" charset="0"/>
              <a:buChar char="•"/>
            </a:pPr>
            <a:endParaRPr kumimoji="1" lang="en-US" altLang="ja-JP" sz="28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r>
              <a:rPr kumimoji="1" lang="en-US" altLang="ja-JP" sz="3000" b="1" dirty="0">
                <a:latin typeface="Meiryo UI" panose="020B0604030504040204" pitchFamily="34" charset="-128"/>
                <a:ea typeface="Meiryo UI" panose="020B0604030504040204" pitchFamily="34" charset="-128"/>
              </a:rPr>
              <a:t>e-Sports</a:t>
            </a:r>
            <a:r>
              <a:rPr kumimoji="1" lang="ja-JP" altLang="en-US" sz="3000" b="1">
                <a:latin typeface="Meiryo UI" panose="020B0604030504040204" pitchFamily="34" charset="-128"/>
                <a:ea typeface="Meiryo UI" panose="020B0604030504040204" pitchFamily="34" charset="-128"/>
              </a:rPr>
              <a:t>における動画コンテンツを用いた戦略思考分析手法に関する検討</a:t>
            </a:r>
            <a:endParaRPr kumimoji="1" lang="en-US" altLang="ja-JP" sz="3000" b="1" dirty="0">
              <a:latin typeface="Meiryo UI" panose="020B0604030504040204" pitchFamily="34" charset="-128"/>
              <a:ea typeface="Meiryo UI" panose="020B0604030504040204" pitchFamily="34" charset="-128"/>
            </a:endParaRPr>
          </a:p>
          <a:p>
            <a:pPr marL="742950" lvl="1" indent="-285750">
              <a:buFont typeface="Arial" panose="020B0604020202020204" pitchFamily="34" charset="0"/>
              <a:buChar char="•"/>
            </a:pPr>
            <a:r>
              <a:rPr kumimoji="1" lang="ja-JP" altLang="en-US" sz="2800">
                <a:latin typeface="Meiryo UI" panose="020B0604030504040204" pitchFamily="34" charset="-128"/>
                <a:ea typeface="Meiryo UI" panose="020B0604030504040204" pitchFamily="34" charset="-128"/>
              </a:rPr>
              <a:t>動画コンテンツを使ったプレイ技術向上支援のためのインターフェースに必要な要素の検討</a:t>
            </a:r>
            <a:r>
              <a:rPr kumimoji="1" lang="en-US" altLang="ja-JP" sz="2800" dirty="0">
                <a:latin typeface="Meiryo UI" panose="020B0604030504040204" pitchFamily="34" charset="-128"/>
                <a:ea typeface="Meiryo UI" panose="020B0604030504040204" pitchFamily="34" charset="-128"/>
              </a:rPr>
              <a:t>.</a:t>
            </a:r>
          </a:p>
          <a:p>
            <a:pPr marL="742950" lvl="1" indent="-285750">
              <a:buFont typeface="Arial" panose="020B0604020202020204" pitchFamily="34" charset="0"/>
              <a:buChar char="•"/>
            </a:pPr>
            <a:r>
              <a:rPr kumimoji="1" lang="ja-JP" altLang="en-US" sz="2800">
                <a:latin typeface="Meiryo UI" panose="020B0604030504040204" pitchFamily="34" charset="-128"/>
                <a:ea typeface="Meiryo UI" panose="020B0604030504040204" pitchFamily="34" charset="-128"/>
              </a:rPr>
              <a:t>「時間ブロック可視化機能」「空間ブロック可視化機能」「他者視点」</a:t>
            </a:r>
            <a:endParaRPr kumimoji="1" lang="en-US" altLang="ja-JP" sz="2800" dirty="0">
              <a:latin typeface="Meiryo UI" panose="020B0604030504040204" pitchFamily="34" charset="-128"/>
              <a:ea typeface="Meiryo UI" panose="020B0604030504040204" pitchFamily="34" charset="-128"/>
            </a:endParaRPr>
          </a:p>
          <a:p>
            <a:pPr marL="742950" lvl="1" indent="-285750">
              <a:buFont typeface="Arial" panose="020B0604020202020204" pitchFamily="34" charset="0"/>
              <a:buChar char="•"/>
            </a:pPr>
            <a:endParaRPr kumimoji="1" lang="en-US" altLang="ja-JP" sz="28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35892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D954F6A-173C-C6ED-F995-9F614FB97AEF}"/>
              </a:ext>
            </a:extLst>
          </p:cNvPr>
          <p:cNvSpPr>
            <a:spLocks noGrp="1"/>
          </p:cNvSpPr>
          <p:nvPr>
            <p:ph type="title"/>
          </p:nvPr>
        </p:nvSpPr>
        <p:spPr>
          <a:xfrm>
            <a:off x="300423" y="229693"/>
            <a:ext cx="9404723" cy="1400530"/>
          </a:xfrm>
        </p:spPr>
        <p:txBody>
          <a:bodyPr/>
          <a:lstStyle/>
          <a:p>
            <a:r>
              <a:rPr kumimoji="1" lang="ja-JP" altLang="en-US" sz="5400"/>
              <a:t>研究内容</a:t>
            </a:r>
          </a:p>
        </p:txBody>
      </p:sp>
      <p:sp>
        <p:nvSpPr>
          <p:cNvPr id="4" name="テキスト ボックス 3">
            <a:extLst>
              <a:ext uri="{FF2B5EF4-FFF2-40B4-BE49-F238E27FC236}">
                <a16:creationId xmlns:a16="http://schemas.microsoft.com/office/drawing/2014/main" id="{6D12AE09-EE7E-FE64-D292-683CFA53B816}"/>
              </a:ext>
            </a:extLst>
          </p:cNvPr>
          <p:cNvSpPr txBox="1"/>
          <p:nvPr/>
        </p:nvSpPr>
        <p:spPr>
          <a:xfrm>
            <a:off x="669073" y="1694985"/>
            <a:ext cx="10677795" cy="5509200"/>
          </a:xfrm>
          <a:prstGeom prst="rect">
            <a:avLst/>
          </a:prstGeom>
          <a:noFill/>
        </p:spPr>
        <p:txBody>
          <a:bodyPr wrap="none" rtlCol="0">
            <a:spAutoFit/>
          </a:bodyPr>
          <a:lstStyle/>
          <a:p>
            <a:pPr marL="285750" indent="-28575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a:t>
            </a:r>
            <a:r>
              <a:rPr kumimoji="1" lang="en-US" altLang="ja-JP" sz="3200" dirty="0" err="1">
                <a:latin typeface="Meiryo UI" panose="020B0604030504040204" pitchFamily="34" charset="-128"/>
                <a:ea typeface="Meiryo UI" panose="020B0604030504040204" pitchFamily="34" charset="-128"/>
              </a:rPr>
              <a:t>BotUI</a:t>
            </a:r>
            <a:r>
              <a:rPr kumimoji="1" lang="ja-JP" altLang="en-US" sz="3200">
                <a:latin typeface="Meiryo UI" panose="020B0604030504040204" pitchFamily="34" charset="-128"/>
                <a:ea typeface="Meiryo UI" panose="020B0604030504040204" pitchFamily="34" charset="-128"/>
              </a:rPr>
              <a:t>」を用いてシナリオ型のチャットボットを作成</a:t>
            </a:r>
            <a:r>
              <a:rPr kumimoji="1" lang="en-US" altLang="ja-JP" sz="3200" dirty="0">
                <a:latin typeface="Meiryo UI" panose="020B0604030504040204" pitchFamily="34" charset="-128"/>
                <a:ea typeface="Meiryo UI" panose="020B0604030504040204" pitchFamily="34" charset="-128"/>
              </a:rPr>
              <a:t>.</a:t>
            </a:r>
          </a:p>
          <a:p>
            <a:pPr marL="285750" indent="-28575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r>
              <a:rPr kumimoji="1" lang="en-US" altLang="ja-JP" sz="3200" dirty="0">
                <a:latin typeface="Meiryo UI" panose="020B0604030504040204" pitchFamily="34" charset="-128"/>
                <a:ea typeface="Meiryo UI" panose="020B0604030504040204" pitchFamily="34" charset="-128"/>
              </a:rPr>
              <a:t>esports</a:t>
            </a:r>
            <a:r>
              <a:rPr kumimoji="1" lang="ja-JP" altLang="en-US" sz="3200">
                <a:latin typeface="Meiryo UI" panose="020B0604030504040204" pitchFamily="34" charset="-128"/>
                <a:ea typeface="Meiryo UI" panose="020B0604030504040204" pitchFamily="34" charset="-128"/>
              </a:rPr>
              <a:t>タイトルは「</a:t>
            </a:r>
            <a:r>
              <a:rPr kumimoji="1" lang="en-US" altLang="ja-JP" sz="3200" dirty="0" err="1">
                <a:latin typeface="Meiryo UI" panose="020B0604030504040204" pitchFamily="34" charset="-128"/>
                <a:ea typeface="Meiryo UI" panose="020B0604030504040204" pitchFamily="34" charset="-128"/>
              </a:rPr>
              <a:t>TeamFightTactics</a:t>
            </a:r>
            <a:r>
              <a:rPr kumimoji="1" lang="en-US" altLang="ja-JP" sz="3200" dirty="0">
                <a:latin typeface="Meiryo UI" panose="020B0604030504040204" pitchFamily="34" charset="-128"/>
                <a:ea typeface="Meiryo UI" panose="020B0604030504040204" pitchFamily="34" charset="-128"/>
              </a:rPr>
              <a:t>(</a:t>
            </a:r>
            <a:r>
              <a:rPr kumimoji="1" lang="ja-JP" altLang="en-US" sz="3200">
                <a:latin typeface="Meiryo UI" panose="020B0604030504040204" pitchFamily="34" charset="-128"/>
                <a:ea typeface="Meiryo UI" panose="020B0604030504040204" pitchFamily="34" charset="-128"/>
              </a:rPr>
              <a:t>以下</a:t>
            </a:r>
            <a:r>
              <a:rPr kumimoji="1" lang="en-US" altLang="ja-JP" sz="3200" dirty="0">
                <a:latin typeface="Meiryo UI" panose="020B0604030504040204" pitchFamily="34" charset="-128"/>
                <a:ea typeface="Meiryo UI" panose="020B0604030504040204" pitchFamily="34" charset="-128"/>
              </a:rPr>
              <a:t>TFT)</a:t>
            </a:r>
            <a:r>
              <a:rPr kumimoji="1" lang="ja-JP" altLang="en-US" sz="3200">
                <a:latin typeface="Meiryo UI" panose="020B0604030504040204" pitchFamily="34" charset="-128"/>
                <a:ea typeface="Meiryo UI" panose="020B0604030504040204" pitchFamily="34" charset="-128"/>
              </a:rPr>
              <a:t>」を採用</a:t>
            </a:r>
            <a:r>
              <a:rPr kumimoji="1" lang="en-US" altLang="ja-JP" sz="3200" dirty="0">
                <a:latin typeface="Meiryo UI" panose="020B0604030504040204" pitchFamily="34" charset="-128"/>
                <a:ea typeface="Meiryo UI" panose="020B0604030504040204" pitchFamily="34" charset="-128"/>
              </a:rPr>
              <a:t>.</a:t>
            </a:r>
          </a:p>
          <a:p>
            <a:pPr marL="285750" indent="-28575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作成したチャットボットを実際に初心者</a:t>
            </a:r>
            <a:r>
              <a:rPr kumimoji="1" lang="en-US" altLang="ja-JP" sz="3200" dirty="0">
                <a:latin typeface="Meiryo UI" panose="020B0604030504040204" pitchFamily="34" charset="-128"/>
                <a:ea typeface="Meiryo UI" panose="020B0604030504040204" pitchFamily="34" charset="-128"/>
              </a:rPr>
              <a:t>5</a:t>
            </a:r>
            <a:r>
              <a:rPr kumimoji="1" lang="ja-JP" altLang="en-US" sz="3200">
                <a:latin typeface="Meiryo UI" panose="020B0604030504040204" pitchFamily="34" charset="-128"/>
                <a:ea typeface="Meiryo UI" panose="020B0604030504040204" pitchFamily="34" charset="-128"/>
              </a:rPr>
              <a:t>名に使用してもらう</a:t>
            </a:r>
            <a:r>
              <a:rPr kumimoji="1" lang="en-US" altLang="ja-JP" sz="3200" dirty="0">
                <a:latin typeface="Meiryo UI" panose="020B0604030504040204" pitchFamily="34" charset="-128"/>
                <a:ea typeface="Meiryo UI" panose="020B0604030504040204" pitchFamily="34" charset="-128"/>
              </a:rPr>
              <a:t>.</a:t>
            </a:r>
          </a:p>
          <a:p>
            <a:pPr marL="285750" indent="-28575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チャットボット使用前</a:t>
            </a:r>
            <a:r>
              <a:rPr kumimoji="1" lang="en-US" altLang="ja-JP" sz="3200" dirty="0">
                <a:latin typeface="Meiryo UI" panose="020B0604030504040204" pitchFamily="34" charset="-128"/>
                <a:ea typeface="Meiryo UI" panose="020B0604030504040204" pitchFamily="34" charset="-128"/>
              </a:rPr>
              <a:t>3~5</a:t>
            </a:r>
            <a:r>
              <a:rPr kumimoji="1" lang="ja-JP" altLang="en-US" sz="3200">
                <a:latin typeface="Meiryo UI" panose="020B0604030504040204" pitchFamily="34" charset="-128"/>
                <a:ea typeface="Meiryo UI" panose="020B0604030504040204" pitchFamily="34" charset="-128"/>
              </a:rPr>
              <a:t>回</a:t>
            </a:r>
            <a:r>
              <a:rPr kumimoji="1" lang="en-US" altLang="ja-JP" sz="3200" dirty="0">
                <a:latin typeface="Meiryo UI" panose="020B0604030504040204" pitchFamily="34" charset="-128"/>
                <a:ea typeface="Meiryo UI" panose="020B0604030504040204" pitchFamily="34" charset="-128"/>
              </a:rPr>
              <a:t>,</a:t>
            </a:r>
            <a:r>
              <a:rPr kumimoji="1" lang="ja-JP" altLang="en-US" sz="3200">
                <a:latin typeface="Meiryo UI" panose="020B0604030504040204" pitchFamily="34" charset="-128"/>
                <a:ea typeface="Meiryo UI" panose="020B0604030504040204" pitchFamily="34" charset="-128"/>
              </a:rPr>
              <a:t>使用後</a:t>
            </a:r>
            <a:r>
              <a:rPr kumimoji="1" lang="en-US" altLang="ja-JP" sz="3200" dirty="0">
                <a:latin typeface="Meiryo UI" panose="020B0604030504040204" pitchFamily="34" charset="-128"/>
                <a:ea typeface="Meiryo UI" panose="020B0604030504040204" pitchFamily="34" charset="-128"/>
              </a:rPr>
              <a:t>3~5</a:t>
            </a:r>
            <a:r>
              <a:rPr kumimoji="1" lang="ja-JP" altLang="en-US" sz="3200">
                <a:latin typeface="Meiryo UI" panose="020B0604030504040204" pitchFamily="34" charset="-128"/>
                <a:ea typeface="Meiryo UI" panose="020B0604030504040204" pitchFamily="34" charset="-128"/>
              </a:rPr>
              <a:t>回プレイしてもらう</a:t>
            </a:r>
            <a:r>
              <a:rPr kumimoji="1" lang="en-US" altLang="ja-JP" sz="3200" dirty="0">
                <a:latin typeface="Meiryo UI" panose="020B0604030504040204" pitchFamily="34" charset="-128"/>
                <a:ea typeface="Meiryo UI" panose="020B0604030504040204" pitchFamily="34" charset="-128"/>
              </a:rPr>
              <a:t>.</a:t>
            </a:r>
          </a:p>
          <a:p>
            <a:pPr marL="285750" indent="-28575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r>
              <a:rPr kumimoji="1" lang="ja-JP" altLang="en-US" sz="3200">
                <a:latin typeface="Meiryo UI" panose="020B0604030504040204" pitchFamily="34" charset="-128"/>
                <a:ea typeface="Meiryo UI" panose="020B0604030504040204" pitchFamily="34" charset="-128"/>
              </a:rPr>
              <a:t>プレイ動画を実際に比較してプレイの変化を比較する</a:t>
            </a:r>
            <a:r>
              <a:rPr kumimoji="1" lang="en-US" altLang="ja-JP" sz="3200" dirty="0">
                <a:latin typeface="Meiryo UI" panose="020B0604030504040204" pitchFamily="34" charset="-128"/>
                <a:ea typeface="Meiryo UI" panose="020B0604030504040204" pitchFamily="34" charset="-128"/>
              </a:rPr>
              <a:t>.</a:t>
            </a:r>
          </a:p>
          <a:p>
            <a:pPr marL="285750" indent="-285750">
              <a:buFont typeface="Arial" panose="020B0604020202020204" pitchFamily="34" charset="0"/>
              <a:buChar char="•"/>
            </a:pPr>
            <a:endParaRPr kumimoji="1" lang="en-US" altLang="ja-JP" sz="3200" dirty="0">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ja-JP" altLang="en-US" sz="32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96620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8F3336-B717-8EDE-2508-567EC9029047}"/>
              </a:ext>
            </a:extLst>
          </p:cNvPr>
          <p:cNvSpPr>
            <a:spLocks noGrp="1"/>
          </p:cNvSpPr>
          <p:nvPr>
            <p:ph type="title"/>
          </p:nvPr>
        </p:nvSpPr>
        <p:spPr/>
        <p:txBody>
          <a:bodyPr/>
          <a:lstStyle/>
          <a:p>
            <a:r>
              <a:rPr kumimoji="1" lang="ja-JP" altLang="en-US" sz="5400"/>
              <a:t>研究結果</a:t>
            </a:r>
            <a:r>
              <a:rPr kumimoji="1" lang="en-US" altLang="ja-JP" sz="5400" dirty="0"/>
              <a:t>1</a:t>
            </a:r>
            <a:endParaRPr kumimoji="1" lang="ja-JP" altLang="en-US" sz="5400"/>
          </a:p>
        </p:txBody>
      </p:sp>
      <p:graphicFrame>
        <p:nvGraphicFramePr>
          <p:cNvPr id="6" name="グラフ 5">
            <a:extLst>
              <a:ext uri="{FF2B5EF4-FFF2-40B4-BE49-F238E27FC236}">
                <a16:creationId xmlns:a16="http://schemas.microsoft.com/office/drawing/2014/main" id="{7781EB53-674B-FBE8-A937-C061417E5D32}"/>
              </a:ext>
            </a:extLst>
          </p:cNvPr>
          <p:cNvGraphicFramePr/>
          <p:nvPr>
            <p:extLst>
              <p:ext uri="{D42A27DB-BD31-4B8C-83A1-F6EECF244321}">
                <p14:modId xmlns:p14="http://schemas.microsoft.com/office/powerpoint/2010/main" val="3623803019"/>
              </p:ext>
            </p:extLst>
          </p:nvPr>
        </p:nvGraphicFramePr>
        <p:xfrm>
          <a:off x="230660" y="1152983"/>
          <a:ext cx="1173068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0340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D60DA-3647-5EBD-D346-59F09B0FF538}"/>
              </a:ext>
            </a:extLst>
          </p:cNvPr>
          <p:cNvSpPr>
            <a:spLocks noGrp="1"/>
          </p:cNvSpPr>
          <p:nvPr>
            <p:ph type="title"/>
          </p:nvPr>
        </p:nvSpPr>
        <p:spPr/>
        <p:txBody>
          <a:bodyPr/>
          <a:lstStyle/>
          <a:p>
            <a:r>
              <a:rPr kumimoji="1" lang="ja-JP" altLang="en-US" sz="5400"/>
              <a:t>研究結果</a:t>
            </a:r>
            <a:r>
              <a:rPr kumimoji="1" lang="en-US" altLang="ja-JP" sz="5400" dirty="0"/>
              <a:t>2</a:t>
            </a:r>
            <a:endParaRPr kumimoji="1" lang="ja-JP" altLang="en-US" sz="5400"/>
          </a:p>
        </p:txBody>
      </p:sp>
      <p:pic>
        <p:nvPicPr>
          <p:cNvPr id="3" name="図 2" descr="ゲームの画面&#10;&#10;低い精度で自動的に生成された説明">
            <a:extLst>
              <a:ext uri="{FF2B5EF4-FFF2-40B4-BE49-F238E27FC236}">
                <a16:creationId xmlns:a16="http://schemas.microsoft.com/office/drawing/2014/main" id="{0F6F3471-F143-4AB1-92B2-E9FBC6B866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452" y="1278292"/>
            <a:ext cx="5855415" cy="4301416"/>
          </a:xfrm>
          <a:prstGeom prst="rect">
            <a:avLst/>
          </a:prstGeom>
        </p:spPr>
      </p:pic>
      <p:pic>
        <p:nvPicPr>
          <p:cNvPr id="4" name="図 3" descr="屋内, コンピュータ, 机, テーブル が含まれている画像&#10;&#10;自動的に生成された説明">
            <a:extLst>
              <a:ext uri="{FF2B5EF4-FFF2-40B4-BE49-F238E27FC236}">
                <a16:creationId xmlns:a16="http://schemas.microsoft.com/office/drawing/2014/main" id="{AB5B5E8D-FFE3-FB3F-86C0-4F814CDBDB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867" y="1278291"/>
            <a:ext cx="5718640" cy="4301416"/>
          </a:xfrm>
          <a:prstGeom prst="rect">
            <a:avLst/>
          </a:prstGeom>
        </p:spPr>
      </p:pic>
      <p:sp>
        <p:nvSpPr>
          <p:cNvPr id="5" name="テキスト ボックス 4">
            <a:extLst>
              <a:ext uri="{FF2B5EF4-FFF2-40B4-BE49-F238E27FC236}">
                <a16:creationId xmlns:a16="http://schemas.microsoft.com/office/drawing/2014/main" id="{7B6F7F0C-A85F-539F-F32E-F9F82D70D014}"/>
              </a:ext>
            </a:extLst>
          </p:cNvPr>
          <p:cNvSpPr txBox="1"/>
          <p:nvPr/>
        </p:nvSpPr>
        <p:spPr>
          <a:xfrm>
            <a:off x="0" y="5790640"/>
            <a:ext cx="12191999" cy="954107"/>
          </a:xfrm>
          <a:prstGeom prst="rect">
            <a:avLst/>
          </a:prstGeom>
          <a:noFill/>
        </p:spPr>
        <p:txBody>
          <a:bodyPr wrap="square" rtlCol="0">
            <a:spAutoFit/>
          </a:bodyPr>
          <a:lstStyle/>
          <a:p>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A</a:t>
            </a:r>
            <a:r>
              <a:rPr kumimoji="1" lang="ja-JP" altLang="en-US" sz="2800">
                <a:latin typeface="Meiryo UI" panose="020B0604030504040204" pitchFamily="34" charset="-128"/>
                <a:ea typeface="Meiryo UI" panose="020B0604030504040204" pitchFamily="34" charset="-128"/>
              </a:rPr>
              <a:t>が</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B</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3</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C</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D</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E</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3</a:t>
            </a:r>
            <a:r>
              <a:rPr kumimoji="1" lang="ja-JP" altLang="en-US" sz="2800">
                <a:latin typeface="Meiryo UI" panose="020B0604030504040204" pitchFamily="34" charset="-128"/>
                <a:ea typeface="Meiryo UI" panose="020B0604030504040204" pitchFamily="34" charset="-128"/>
              </a:rPr>
              <a:t>回目に見られた</a:t>
            </a:r>
            <a:r>
              <a:rPr kumimoji="1" lang="en-US" altLang="ja-JP" sz="2800" dirty="0">
                <a:latin typeface="Meiryo UI" panose="020B0604030504040204" pitchFamily="34" charset="-128"/>
                <a:ea typeface="Meiryo UI" panose="020B0604030504040204" pitchFamily="34" charset="-128"/>
              </a:rPr>
              <a:t>.</a:t>
            </a:r>
            <a:endParaRPr kumimoji="1" lang="ja-JP" altLang="en-US" sz="2800">
              <a:latin typeface="Meiryo UI" panose="020B0604030504040204" pitchFamily="34" charset="-128"/>
              <a:ea typeface="Meiryo UI" panose="020B0604030504040204" pitchFamily="34" charset="-128"/>
            </a:endParaRPr>
          </a:p>
        </p:txBody>
      </p:sp>
      <p:pic>
        <p:nvPicPr>
          <p:cNvPr id="7" name="図 6">
            <a:extLst>
              <a:ext uri="{FF2B5EF4-FFF2-40B4-BE49-F238E27FC236}">
                <a16:creationId xmlns:a16="http://schemas.microsoft.com/office/drawing/2014/main" id="{AAE4DDE0-ED7C-E43F-F9D5-E3792A1F36A8}"/>
              </a:ext>
            </a:extLst>
          </p:cNvPr>
          <p:cNvPicPr>
            <a:picLocks noChangeAspect="1"/>
          </p:cNvPicPr>
          <p:nvPr/>
        </p:nvPicPr>
        <p:blipFill>
          <a:blip r:embed="rId4"/>
          <a:stretch>
            <a:fillRect/>
          </a:stretch>
        </p:blipFill>
        <p:spPr>
          <a:xfrm>
            <a:off x="6002866" y="1785803"/>
            <a:ext cx="6002867" cy="3793906"/>
          </a:xfrm>
          <a:prstGeom prst="rect">
            <a:avLst/>
          </a:prstGeom>
        </p:spPr>
      </p:pic>
      <p:pic>
        <p:nvPicPr>
          <p:cNvPr id="9" name="図 8">
            <a:extLst>
              <a:ext uri="{FF2B5EF4-FFF2-40B4-BE49-F238E27FC236}">
                <a16:creationId xmlns:a16="http://schemas.microsoft.com/office/drawing/2014/main" id="{AB9BF551-BB77-AF34-81D9-26A6BE608239}"/>
              </a:ext>
            </a:extLst>
          </p:cNvPr>
          <p:cNvPicPr>
            <a:picLocks noChangeAspect="1"/>
          </p:cNvPicPr>
          <p:nvPr/>
        </p:nvPicPr>
        <p:blipFill>
          <a:blip r:embed="rId5"/>
          <a:stretch>
            <a:fillRect/>
          </a:stretch>
        </p:blipFill>
        <p:spPr>
          <a:xfrm>
            <a:off x="0" y="1785804"/>
            <a:ext cx="6002867" cy="3793903"/>
          </a:xfrm>
          <a:prstGeom prst="rect">
            <a:avLst/>
          </a:prstGeom>
        </p:spPr>
      </p:pic>
    </p:spTree>
    <p:extLst>
      <p:ext uri="{BB962C8B-B14F-4D97-AF65-F5344CB8AC3E}">
        <p14:creationId xmlns:p14="http://schemas.microsoft.com/office/powerpoint/2010/main" val="372152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6" presetClass="exit" presetSubtype="32" fill="hold" nodeType="withEffect">
                                  <p:stCondLst>
                                    <p:cond delay="0"/>
                                  </p:stCondLst>
                                  <p:childTnLst>
                                    <p:animEffect transition="out" filter="circle(out)">
                                      <p:cBhvr>
                                        <p:cTn id="9" dur="2000"/>
                                        <p:tgtEl>
                                          <p:spTgt spid="3"/>
                                        </p:tgtEl>
                                      </p:cBhvr>
                                    </p:animEffect>
                                    <p:set>
                                      <p:cBhvr>
                                        <p:cTn id="10" dur="1" fill="hold">
                                          <p:stCondLst>
                                            <p:cond delay="1999"/>
                                          </p:stCondLst>
                                        </p:cTn>
                                        <p:tgtEl>
                                          <p:spTgt spid="3"/>
                                        </p:tgtEl>
                                        <p:attrNameLst>
                                          <p:attrName>style.visibility</p:attrName>
                                        </p:attrNameLst>
                                      </p:cBhvr>
                                      <p:to>
                                        <p:strVal val="hidden"/>
                                      </p:to>
                                    </p:set>
                                  </p:childTnLst>
                                </p:cTn>
                              </p:par>
                              <p:par>
                                <p:cTn id="11" presetID="6" presetClass="exit" presetSubtype="32" fill="hold" nodeType="withEffect">
                                  <p:stCondLst>
                                    <p:cond delay="0"/>
                                  </p:stCondLst>
                                  <p:childTnLst>
                                    <p:animEffect transition="out" filter="circle(out)">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613F9C-A44C-FAC4-AE15-02F3C5048090}"/>
              </a:ext>
            </a:extLst>
          </p:cNvPr>
          <p:cNvSpPr>
            <a:spLocks noGrp="1"/>
          </p:cNvSpPr>
          <p:nvPr>
            <p:ph type="title"/>
          </p:nvPr>
        </p:nvSpPr>
        <p:spPr/>
        <p:txBody>
          <a:bodyPr/>
          <a:lstStyle/>
          <a:p>
            <a:r>
              <a:rPr kumimoji="1" lang="ja-JP" altLang="en-US" sz="5400"/>
              <a:t>研究結果</a:t>
            </a:r>
            <a:r>
              <a:rPr kumimoji="1" lang="en-US" altLang="ja-JP" sz="5400" dirty="0"/>
              <a:t>3</a:t>
            </a:r>
            <a:endParaRPr kumimoji="1" lang="ja-JP" altLang="en-US" sz="5400"/>
          </a:p>
        </p:txBody>
      </p:sp>
      <p:pic>
        <p:nvPicPr>
          <p:cNvPr id="3" name="図 2" descr="テレビゲームの一場面&#10;&#10;中程度の精度で自動的に生成された説明">
            <a:extLst>
              <a:ext uri="{FF2B5EF4-FFF2-40B4-BE49-F238E27FC236}">
                <a16:creationId xmlns:a16="http://schemas.microsoft.com/office/drawing/2014/main" id="{C0DCCFDA-68BC-3BBB-D3CE-EF159985DD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43" y="1853248"/>
            <a:ext cx="5684182" cy="3818890"/>
          </a:xfrm>
          <a:prstGeom prst="rect">
            <a:avLst/>
          </a:prstGeom>
        </p:spPr>
      </p:pic>
      <p:pic>
        <p:nvPicPr>
          <p:cNvPr id="4" name="図 3" descr="モニター画面に映るゲーム画面&#10;&#10;低い精度で自動的に生成された説明">
            <a:extLst>
              <a:ext uri="{FF2B5EF4-FFF2-40B4-BE49-F238E27FC236}">
                <a16:creationId xmlns:a16="http://schemas.microsoft.com/office/drawing/2014/main" id="{61A23C80-CF87-DE5D-B95D-97CC0DCB6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725" y="1853247"/>
            <a:ext cx="6274733" cy="3818890"/>
          </a:xfrm>
          <a:prstGeom prst="rect">
            <a:avLst/>
          </a:prstGeom>
        </p:spPr>
      </p:pic>
      <p:pic>
        <p:nvPicPr>
          <p:cNvPr id="9" name="図 8">
            <a:extLst>
              <a:ext uri="{FF2B5EF4-FFF2-40B4-BE49-F238E27FC236}">
                <a16:creationId xmlns:a16="http://schemas.microsoft.com/office/drawing/2014/main" id="{F7258BE1-1D08-B605-D391-1997D4E6A3C8}"/>
              </a:ext>
            </a:extLst>
          </p:cNvPr>
          <p:cNvPicPr>
            <a:picLocks noChangeAspect="1"/>
          </p:cNvPicPr>
          <p:nvPr/>
        </p:nvPicPr>
        <p:blipFill>
          <a:blip r:embed="rId4"/>
          <a:stretch>
            <a:fillRect/>
          </a:stretch>
        </p:blipFill>
        <p:spPr>
          <a:xfrm>
            <a:off x="116542" y="1853248"/>
            <a:ext cx="5684183" cy="3818890"/>
          </a:xfrm>
          <a:prstGeom prst="rect">
            <a:avLst/>
          </a:prstGeom>
        </p:spPr>
      </p:pic>
    </p:spTree>
    <p:extLst>
      <p:ext uri="{BB962C8B-B14F-4D97-AF65-F5344CB8AC3E}">
        <p14:creationId xmlns:p14="http://schemas.microsoft.com/office/powerpoint/2010/main" val="141157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75E26-5CA0-9C3B-6650-C88AC7A87D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48DCBE9-716C-55B2-726D-4C857048FB46}"/>
              </a:ext>
            </a:extLst>
          </p:cNvPr>
          <p:cNvSpPr>
            <a:spLocks noGrp="1"/>
          </p:cNvSpPr>
          <p:nvPr>
            <p:ph type="title"/>
          </p:nvPr>
        </p:nvSpPr>
        <p:spPr/>
        <p:txBody>
          <a:bodyPr/>
          <a:lstStyle/>
          <a:p>
            <a:r>
              <a:rPr kumimoji="1" lang="ja-JP" altLang="en-US" sz="5400"/>
              <a:t>研究結果</a:t>
            </a:r>
            <a:r>
              <a:rPr kumimoji="1" lang="en-US" altLang="ja-JP" sz="5400" dirty="0"/>
              <a:t>3 </a:t>
            </a:r>
            <a:r>
              <a:rPr kumimoji="1" lang="ja-JP" altLang="en-US" sz="5400"/>
              <a:t>続き</a:t>
            </a:r>
          </a:p>
        </p:txBody>
      </p:sp>
      <p:pic>
        <p:nvPicPr>
          <p:cNvPr id="4" name="図 3" descr="テレビゲームの一場面&#10;&#10;中程度の精度で自動的に生成された説明">
            <a:extLst>
              <a:ext uri="{FF2B5EF4-FFF2-40B4-BE49-F238E27FC236}">
                <a16:creationId xmlns:a16="http://schemas.microsoft.com/office/drawing/2014/main" id="{B11A2C06-BB13-A8B4-D03A-95D03E2C7AF4}"/>
              </a:ext>
            </a:extLst>
          </p:cNvPr>
          <p:cNvPicPr>
            <a:picLocks noChangeAspect="1"/>
          </p:cNvPicPr>
          <p:nvPr/>
        </p:nvPicPr>
        <p:blipFill>
          <a:blip r:embed="rId2"/>
          <a:stretch>
            <a:fillRect/>
          </a:stretch>
        </p:blipFill>
        <p:spPr>
          <a:xfrm>
            <a:off x="0" y="1376798"/>
            <a:ext cx="5729287" cy="4371975"/>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515705BD-DFA7-5439-A8C5-82F79F84FBA9}"/>
              </a:ext>
            </a:extLst>
          </p:cNvPr>
          <p:cNvPicPr>
            <a:picLocks noChangeAspect="1"/>
          </p:cNvPicPr>
          <p:nvPr/>
        </p:nvPicPr>
        <p:blipFill>
          <a:blip r:embed="rId3"/>
          <a:stretch>
            <a:fillRect/>
          </a:stretch>
        </p:blipFill>
        <p:spPr>
          <a:xfrm>
            <a:off x="5729287" y="1376797"/>
            <a:ext cx="6357937" cy="4371975"/>
          </a:xfrm>
          <a:prstGeom prst="rect">
            <a:avLst/>
          </a:prstGeom>
        </p:spPr>
      </p:pic>
      <p:pic>
        <p:nvPicPr>
          <p:cNvPr id="8" name="図 7" descr="座る, テーブル, 紫, コンピュータ が含まれている画像&#10;&#10;自動的に生成された説明">
            <a:extLst>
              <a:ext uri="{FF2B5EF4-FFF2-40B4-BE49-F238E27FC236}">
                <a16:creationId xmlns:a16="http://schemas.microsoft.com/office/drawing/2014/main" id="{CD9B51D8-686C-1A6C-B7F8-84827737C399}"/>
              </a:ext>
            </a:extLst>
          </p:cNvPr>
          <p:cNvPicPr>
            <a:picLocks noChangeAspect="1"/>
          </p:cNvPicPr>
          <p:nvPr/>
        </p:nvPicPr>
        <p:blipFill>
          <a:blip r:embed="rId4"/>
          <a:stretch>
            <a:fillRect/>
          </a:stretch>
        </p:blipFill>
        <p:spPr>
          <a:xfrm>
            <a:off x="0" y="1376796"/>
            <a:ext cx="5729287" cy="4357127"/>
          </a:xfrm>
          <a:prstGeom prst="rect">
            <a:avLst/>
          </a:prstGeom>
        </p:spPr>
      </p:pic>
      <p:sp>
        <p:nvSpPr>
          <p:cNvPr id="10" name="テキスト ボックス 9">
            <a:extLst>
              <a:ext uri="{FF2B5EF4-FFF2-40B4-BE49-F238E27FC236}">
                <a16:creationId xmlns:a16="http://schemas.microsoft.com/office/drawing/2014/main" id="{ED1D0867-FDE6-653D-A988-CD731F05C176}"/>
              </a:ext>
            </a:extLst>
          </p:cNvPr>
          <p:cNvSpPr txBox="1"/>
          <p:nvPr/>
        </p:nvSpPr>
        <p:spPr>
          <a:xfrm>
            <a:off x="0" y="5841854"/>
            <a:ext cx="12192000" cy="1384995"/>
          </a:xfrm>
          <a:prstGeom prst="rect">
            <a:avLst/>
          </a:prstGeom>
          <a:noFill/>
        </p:spPr>
        <p:txBody>
          <a:bodyPr wrap="square" rtlCol="0">
            <a:spAutoFit/>
          </a:bodyPr>
          <a:lstStyle/>
          <a:p>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A</a:t>
            </a:r>
            <a:r>
              <a:rPr kumimoji="1" lang="ja-JP" altLang="en-US" sz="2800">
                <a:latin typeface="Meiryo UI" panose="020B0604030504040204" pitchFamily="34" charset="-128"/>
                <a:ea typeface="Meiryo UI" panose="020B0604030504040204" pitchFamily="34" charset="-128"/>
              </a:rPr>
              <a:t>が</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B</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4</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C</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p>
          <a:p>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D</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a:t>
            </a:r>
            <a:r>
              <a:rPr kumimoji="1" lang="en-US" altLang="ja-JP" sz="2800" dirty="0">
                <a:latin typeface="Meiryo UI" panose="020B0604030504040204" pitchFamily="34" charset="-128"/>
                <a:ea typeface="Meiryo UI" panose="020B0604030504040204" pitchFamily="34" charset="-128"/>
              </a:rPr>
              <a:t>,</a:t>
            </a:r>
            <a:r>
              <a:rPr kumimoji="1" lang="ja-JP" altLang="en-US" sz="2800">
                <a:latin typeface="Meiryo UI" panose="020B0604030504040204" pitchFamily="34" charset="-128"/>
                <a:ea typeface="Meiryo UI" panose="020B0604030504040204" pitchFamily="34" charset="-128"/>
              </a:rPr>
              <a:t>プレイヤー</a:t>
            </a:r>
            <a:r>
              <a:rPr kumimoji="1" lang="en-US" altLang="ja-JP" sz="2800" dirty="0">
                <a:latin typeface="Meiryo UI" panose="020B0604030504040204" pitchFamily="34" charset="-128"/>
                <a:ea typeface="Meiryo UI" panose="020B0604030504040204" pitchFamily="34" charset="-128"/>
              </a:rPr>
              <a:t>E</a:t>
            </a:r>
            <a:r>
              <a:rPr kumimoji="1" lang="ja-JP" altLang="en-US" sz="2800">
                <a:latin typeface="Meiryo UI" panose="020B0604030504040204" pitchFamily="34" charset="-128"/>
                <a:ea typeface="Meiryo UI" panose="020B0604030504040204" pitchFamily="34" charset="-128"/>
              </a:rPr>
              <a:t>は</a:t>
            </a:r>
            <a:r>
              <a:rPr kumimoji="1" lang="en-US" altLang="ja-JP" sz="2800" dirty="0">
                <a:latin typeface="Meiryo UI" panose="020B0604030504040204" pitchFamily="34" charset="-128"/>
                <a:ea typeface="Meiryo UI" panose="020B0604030504040204" pitchFamily="34" charset="-128"/>
              </a:rPr>
              <a:t>1</a:t>
            </a:r>
            <a:r>
              <a:rPr kumimoji="1" lang="ja-JP" altLang="en-US" sz="2800">
                <a:latin typeface="Meiryo UI" panose="020B0604030504040204" pitchFamily="34" charset="-128"/>
                <a:ea typeface="Meiryo UI" panose="020B0604030504040204" pitchFamily="34" charset="-128"/>
              </a:rPr>
              <a:t>回目に見られた</a:t>
            </a:r>
            <a:r>
              <a:rPr kumimoji="1" lang="en-US" altLang="ja-JP" sz="2800" dirty="0">
                <a:latin typeface="Meiryo UI" panose="020B0604030504040204" pitchFamily="34" charset="-128"/>
                <a:ea typeface="Meiryo UI" panose="020B0604030504040204" pitchFamily="34" charset="-128"/>
              </a:rPr>
              <a:t>.</a:t>
            </a:r>
            <a:endParaRPr kumimoji="1" lang="ja-JP" altLang="en-US" sz="2800">
              <a:latin typeface="Meiryo UI" panose="020B0604030504040204" pitchFamily="34" charset="-128"/>
              <a:ea typeface="Meiryo UI" panose="020B0604030504040204" pitchFamily="34" charset="-128"/>
            </a:endParaRPr>
          </a:p>
          <a:p>
            <a:endParaRPr kumimoji="1" lang="ja-JP" altLang="en-US" sz="2800"/>
          </a:p>
        </p:txBody>
      </p:sp>
    </p:spTree>
    <p:extLst>
      <p:ext uri="{BB962C8B-B14F-4D97-AF65-F5344CB8AC3E}">
        <p14:creationId xmlns:p14="http://schemas.microsoft.com/office/powerpoint/2010/main" val="350708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8C801-CCA2-72C3-F615-4A25A4DDAEB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8DB72B-F63F-DE72-463C-E5D04C399026}"/>
              </a:ext>
            </a:extLst>
          </p:cNvPr>
          <p:cNvSpPr>
            <a:spLocks noGrp="1"/>
          </p:cNvSpPr>
          <p:nvPr>
            <p:ph type="title"/>
          </p:nvPr>
        </p:nvSpPr>
        <p:spPr/>
        <p:txBody>
          <a:bodyPr/>
          <a:lstStyle/>
          <a:p>
            <a:r>
              <a:rPr kumimoji="1" lang="ja-JP" altLang="en-US" sz="5400"/>
              <a:t>研究結果</a:t>
            </a:r>
            <a:r>
              <a:rPr lang="en-US" altLang="ja-JP" sz="5400" dirty="0"/>
              <a:t>4</a:t>
            </a:r>
            <a:endParaRPr kumimoji="1" lang="ja-JP" altLang="en-US" sz="5400"/>
          </a:p>
        </p:txBody>
      </p:sp>
      <p:pic>
        <p:nvPicPr>
          <p:cNvPr id="6" name="図 5">
            <a:extLst>
              <a:ext uri="{FF2B5EF4-FFF2-40B4-BE49-F238E27FC236}">
                <a16:creationId xmlns:a16="http://schemas.microsoft.com/office/drawing/2014/main" id="{7178D348-07E1-CDB2-94D2-A6727344EA04}"/>
              </a:ext>
            </a:extLst>
          </p:cNvPr>
          <p:cNvPicPr>
            <a:picLocks noChangeAspect="1"/>
          </p:cNvPicPr>
          <p:nvPr/>
        </p:nvPicPr>
        <p:blipFill>
          <a:blip r:embed="rId2"/>
          <a:stretch>
            <a:fillRect/>
          </a:stretch>
        </p:blipFill>
        <p:spPr>
          <a:xfrm>
            <a:off x="47625" y="1585910"/>
            <a:ext cx="5926455" cy="4557714"/>
          </a:xfrm>
          <a:prstGeom prst="rect">
            <a:avLst/>
          </a:prstGeom>
        </p:spPr>
      </p:pic>
      <p:pic>
        <p:nvPicPr>
          <p:cNvPr id="8" name="図 7">
            <a:extLst>
              <a:ext uri="{FF2B5EF4-FFF2-40B4-BE49-F238E27FC236}">
                <a16:creationId xmlns:a16="http://schemas.microsoft.com/office/drawing/2014/main" id="{D6C53641-96D9-1BD7-30BC-A3BB46685C92}"/>
              </a:ext>
            </a:extLst>
          </p:cNvPr>
          <p:cNvPicPr>
            <a:picLocks noChangeAspect="1"/>
          </p:cNvPicPr>
          <p:nvPr/>
        </p:nvPicPr>
        <p:blipFill>
          <a:blip r:embed="rId3"/>
          <a:stretch>
            <a:fillRect/>
          </a:stretch>
        </p:blipFill>
        <p:spPr>
          <a:xfrm>
            <a:off x="5974080" y="1585911"/>
            <a:ext cx="6217921" cy="4557714"/>
          </a:xfrm>
          <a:prstGeom prst="rect">
            <a:avLst/>
          </a:prstGeom>
        </p:spPr>
      </p:pic>
    </p:spTree>
    <p:extLst>
      <p:ext uri="{BB962C8B-B14F-4D97-AF65-F5344CB8AC3E}">
        <p14:creationId xmlns:p14="http://schemas.microsoft.com/office/powerpoint/2010/main" val="29166687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イオン</Template>
  <TotalTime>3304</TotalTime>
  <Words>1015</Words>
  <Application>Microsoft Office PowerPoint</Application>
  <PresentationFormat>ワイド画面</PresentationFormat>
  <Paragraphs>132</Paragraphs>
  <Slides>14</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14</vt:i4>
      </vt:variant>
    </vt:vector>
  </HeadingPairs>
  <TitlesOfParts>
    <vt:vector size="22" baseType="lpstr">
      <vt:lpstr>Meiryo UI</vt:lpstr>
      <vt:lpstr>游ゴシック</vt:lpstr>
      <vt:lpstr>Arial</vt:lpstr>
      <vt:lpstr>Century Gothic</vt:lpstr>
      <vt:lpstr>Courier New</vt:lpstr>
      <vt:lpstr>Wingdings</vt:lpstr>
      <vt:lpstr>Wingdings 3</vt:lpstr>
      <vt:lpstr>イオン</vt:lpstr>
      <vt:lpstr>戦略的esportsゲームにおける初級者向けツールの開発</vt:lpstr>
      <vt:lpstr>研究背景と目的</vt:lpstr>
      <vt:lpstr>先行・関連研究</vt:lpstr>
      <vt:lpstr>研究内容</vt:lpstr>
      <vt:lpstr>研究結果1</vt:lpstr>
      <vt:lpstr>研究結果2</vt:lpstr>
      <vt:lpstr>研究結果3</vt:lpstr>
      <vt:lpstr>研究結果3 続き</vt:lpstr>
      <vt:lpstr>研究結果4</vt:lpstr>
      <vt:lpstr>研究結果4 続き</vt:lpstr>
      <vt:lpstr>考察</vt:lpstr>
      <vt:lpstr>結論と今後の課題</vt:lpstr>
      <vt:lpstr>結論と今後の課題2</vt:lpstr>
      <vt:lpstr>補足資料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戦略的esportsゲームにおける初級者向けツールの開発</dc:title>
  <dc:creator>nodasouma</dc:creator>
  <cp:lastModifiedBy>野田颯馬</cp:lastModifiedBy>
  <cp:revision>4</cp:revision>
  <dcterms:created xsi:type="dcterms:W3CDTF">2024-02-02T12:05:29Z</dcterms:created>
  <dcterms:modified xsi:type="dcterms:W3CDTF">2024-02-05T03:24:08Z</dcterms:modified>
</cp:coreProperties>
</file>