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4" r:id="rId1"/>
  </p:sldMasterIdLst>
  <p:notesMasterIdLst>
    <p:notesMasterId r:id="rId18"/>
  </p:notesMasterIdLst>
  <p:sldIdLst>
    <p:sldId id="256" r:id="rId2"/>
    <p:sldId id="258" r:id="rId3"/>
    <p:sldId id="259" r:id="rId4"/>
    <p:sldId id="270" r:id="rId5"/>
    <p:sldId id="261" r:id="rId6"/>
    <p:sldId id="272" r:id="rId7"/>
    <p:sldId id="262" r:id="rId8"/>
    <p:sldId id="263" r:id="rId9"/>
    <p:sldId id="274" r:id="rId10"/>
    <p:sldId id="273" r:id="rId11"/>
    <p:sldId id="265" r:id="rId12"/>
    <p:sldId id="275" r:id="rId13"/>
    <p:sldId id="276" r:id="rId14"/>
    <p:sldId id="278" r:id="rId15"/>
    <p:sldId id="269" r:id="rId16"/>
    <p:sldId id="27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5"/>
    <p:restoredTop sz="77435"/>
  </p:normalViewPr>
  <p:slideViewPr>
    <p:cSldViewPr snapToGrid="0">
      <p:cViewPr varScale="1">
        <p:scale>
          <a:sx n="84" d="100"/>
          <a:sy n="84" d="100"/>
        </p:scale>
        <p:origin x="20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7807C-65D1-5D4E-8FFA-4FDCAD6DB1B9}" type="datetimeFigureOut">
              <a:rPr kumimoji="1" lang="ja-JP" altLang="en-US" smtClean="0"/>
              <a:t>2024/2/4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4162B-0769-E546-8EC7-5C823DA52B85}" type="slidenum">
              <a:rPr kumimoji="1" lang="ja-JP" altLang="en-US" smtClean="0"/>
              <a:t>‹#›</a:t>
            </a:fld>
            <a:endParaRPr kumimoji="1" lang="ja-JP" altLang="en-US"/>
          </a:p>
        </p:txBody>
      </p:sp>
    </p:spTree>
    <p:extLst>
      <p:ext uri="{BB962C8B-B14F-4D97-AF65-F5344CB8AC3E}">
        <p14:creationId xmlns:p14="http://schemas.microsoft.com/office/powerpoint/2010/main" val="29176907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発表番号</a:t>
            </a:r>
            <a:r>
              <a:rPr kumimoji="1" lang="en-US" altLang="ja-JP" dirty="0"/>
              <a:t>140</a:t>
            </a:r>
            <a:r>
              <a:rPr kumimoji="1" lang="ja-JP" altLang="en-US"/>
              <a:t>番、学籍番号</a:t>
            </a:r>
            <a:r>
              <a:rPr kumimoji="1" lang="en-US" altLang="ja-JP" dirty="0"/>
              <a:t>20-0147</a:t>
            </a:r>
          </a:p>
          <a:p>
            <a:r>
              <a:rPr kumimoji="1" lang="ja-JP" altLang="en-US"/>
              <a:t>の黒山泰希です。</a:t>
            </a:r>
            <a:endParaRPr kumimoji="1" lang="en-US" altLang="ja-JP" dirty="0"/>
          </a:p>
          <a:p>
            <a:r>
              <a:rPr kumimoji="1" lang="ja-JP" altLang="en-US"/>
              <a:t>遺伝的アルゴリズムによるテトリス</a:t>
            </a:r>
            <a:r>
              <a:rPr kumimoji="1" lang="en-US" altLang="ja-JP" dirty="0"/>
              <a:t>AI</a:t>
            </a:r>
            <a:r>
              <a:rPr kumimoji="1" lang="ja-JP" altLang="en-US"/>
              <a:t>の戦略比較について、発表します</a:t>
            </a:r>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1</a:t>
            </a:fld>
            <a:endParaRPr kumimoji="1" lang="ja-JP" altLang="en-US"/>
          </a:p>
        </p:txBody>
      </p:sp>
    </p:spTree>
    <p:extLst>
      <p:ext uri="{BB962C8B-B14F-4D97-AF65-F5344CB8AC3E}">
        <p14:creationId xmlns:p14="http://schemas.microsoft.com/office/powerpoint/2010/main" val="683867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本研究では，多段消し戦略を学習させたテトリス</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AI</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および速攻戦略を学習させたテトリス</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AI</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それぞれに対して</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5</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回プレイし，得られたスコアおよび消したライン数を計測した．表</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6</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に各戦略に対する世代ごとの平均スコアおよび平均ライン数を示す．多段消し戦略では</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 第</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6</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世代まではスコアが順調に向上している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しかし</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第</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7</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世代以降は成長があまり見られないので</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第</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6</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世代で成長限界に達したと考えられる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具体的には</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積み上げが過剰になり</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ゲームオーバーに至っていると考えられる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endParaRPr kumimoji="1" lang="ja-JP" altLang="en-US"/>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11</a:t>
            </a:fld>
            <a:endParaRPr kumimoji="1" lang="ja-JP" altLang="en-US"/>
          </a:p>
        </p:txBody>
      </p:sp>
    </p:spTree>
    <p:extLst>
      <p:ext uri="{BB962C8B-B14F-4D97-AF65-F5344CB8AC3E}">
        <p14:creationId xmlns:p14="http://schemas.microsoft.com/office/powerpoint/2010/main" val="2399911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8F2A2-D03B-3455-06B8-31E67DBA78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8CD47E-166E-5590-3879-3252187734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52ECC5-30EE-82A3-65D9-0E900F7349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速攻戦略では</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初期から高いスコアを達成しており</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第</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2</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世代以降から</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成長をしていないと考えられる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en-US" altLang="ja-JP" sz="1800" kern="100" dirty="0">
                <a:solidFill>
                  <a:srgbClr val="374151"/>
                </a:solidFill>
                <a:effectLst/>
                <a:latin typeface="Segoe UI" panose="020B0502040204020203" pitchFamily="34" charset="0"/>
                <a:ea typeface="ＭＳ 明朝" panose="02020609040205080304" pitchFamily="49" charset="-128"/>
                <a:cs typeface="Times New Roman" panose="02020603050405020304" pitchFamily="18" charset="0"/>
              </a:rPr>
              <a:t> </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速攻戦略はラインを優先的に消す傾向があり</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これが初期段階での高スコアを得られていると考えられる</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成長の鈍化は</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この戦略が特定の局面において最適解に収束していると考えられる</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多段消し戦略の方が速攻戦略よりも進化が制約されていると考えられる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これらのことから</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多段消し戦略では順調にスコアが上がっているので</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初期の段階では速攻戦略が有効であるが</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ゲームが進行するにつれて多段消し戦略が有効になる可能性がある</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endParaRPr kumimoji="1" lang="ja-JP" altLang="en-US"/>
          </a:p>
        </p:txBody>
      </p:sp>
      <p:sp>
        <p:nvSpPr>
          <p:cNvPr id="4" name="スライド番号プレースホルダー 3">
            <a:extLst>
              <a:ext uri="{FF2B5EF4-FFF2-40B4-BE49-F238E27FC236}">
                <a16:creationId xmlns:a16="http://schemas.microsoft.com/office/drawing/2014/main" id="{BD4E5DF7-6103-D3B3-49FE-CA4EE525E735}"/>
              </a:ext>
            </a:extLst>
          </p:cNvPr>
          <p:cNvSpPr>
            <a:spLocks noGrp="1"/>
          </p:cNvSpPr>
          <p:nvPr>
            <p:ph type="sldNum" sz="quarter" idx="5"/>
          </p:nvPr>
        </p:nvSpPr>
        <p:spPr/>
        <p:txBody>
          <a:bodyPr/>
          <a:lstStyle/>
          <a:p>
            <a:fld id="{3EE4162B-0769-E546-8EC7-5C823DA52B85}" type="slidenum">
              <a:rPr kumimoji="1" lang="ja-JP" altLang="en-US" smtClean="0"/>
              <a:t>12</a:t>
            </a:fld>
            <a:endParaRPr kumimoji="1" lang="ja-JP" altLang="en-US"/>
          </a:p>
        </p:txBody>
      </p:sp>
    </p:spTree>
    <p:extLst>
      <p:ext uri="{BB962C8B-B14F-4D97-AF65-F5344CB8AC3E}">
        <p14:creationId xmlns:p14="http://schemas.microsoft.com/office/powerpoint/2010/main" val="3616423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55DD4-E797-20C5-636D-12653096C0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27CA5C-F434-456D-623F-CC54209627F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458F3CC-F756-5383-2D54-D0DAC51C2E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多段消し戦略では、</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具体的には</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積み上げが過剰になり</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ゲームオーバーに至っていると考えられる</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ので、</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局所的な最適解に収束しやすい傾向があることが考えられ</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速攻戦略は</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ラインを優先的に消す傾向があり</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これが初期段階での高スコアを得られていると考えられ</a:t>
            </a:r>
            <a:r>
              <a:rPr lang="ja-JP" altLang="en-US"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endPar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それ以降の</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成長の鈍化は</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この戦略が特定の局面において最適解に収束していると考えられる</a:t>
            </a:r>
            <a:endPar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多段消し戦略の方が速攻戦略よりも進化が制約されていると考えられる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これらのことから</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多段消し戦略では順調にスコアが上がっているので</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初期の段階では速攻戦略が有効であるが</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ゲームが進行するにつれて多段消し戦略が有効になる可能性がある</a:t>
            </a:r>
            <a:r>
              <a:rPr lang="en-US" altLang="ja-JP" sz="1800" kern="100" dirty="0">
                <a:solidFill>
                  <a:srgbClr val="000000"/>
                </a:solidFill>
                <a:effectLst/>
                <a:latin typeface="Century" panose="02040604050505020304" pitchFamily="18" charset="0"/>
                <a:ea typeface="ＭＳ 明朝" panose="02020609040205080304" pitchFamily="49" charset="-128"/>
                <a:cs typeface="Segoe UI" panose="020B0502040204020203" pitchFamily="34" charset="0"/>
              </a:rPr>
              <a:t>.</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endParaRPr kumimoji="1" lang="ja-JP" altLang="en-US"/>
          </a:p>
        </p:txBody>
      </p:sp>
      <p:sp>
        <p:nvSpPr>
          <p:cNvPr id="4" name="スライド番号プレースホルダー 3">
            <a:extLst>
              <a:ext uri="{FF2B5EF4-FFF2-40B4-BE49-F238E27FC236}">
                <a16:creationId xmlns:a16="http://schemas.microsoft.com/office/drawing/2014/main" id="{AD5C684B-06E1-CF09-C07A-4976B7401F74}"/>
              </a:ext>
            </a:extLst>
          </p:cNvPr>
          <p:cNvSpPr>
            <a:spLocks noGrp="1"/>
          </p:cNvSpPr>
          <p:nvPr>
            <p:ph type="sldNum" sz="quarter" idx="5"/>
          </p:nvPr>
        </p:nvSpPr>
        <p:spPr/>
        <p:txBody>
          <a:bodyPr/>
          <a:lstStyle/>
          <a:p>
            <a:fld id="{3EE4162B-0769-E546-8EC7-5C823DA52B85}" type="slidenum">
              <a:rPr kumimoji="1" lang="ja-JP" altLang="en-US" smtClean="0"/>
              <a:t>13</a:t>
            </a:fld>
            <a:endParaRPr kumimoji="1" lang="ja-JP" altLang="en-US"/>
          </a:p>
        </p:txBody>
      </p:sp>
    </p:spTree>
    <p:extLst>
      <p:ext uri="{BB962C8B-B14F-4D97-AF65-F5344CB8AC3E}">
        <p14:creationId xmlns:p14="http://schemas.microsoft.com/office/powerpoint/2010/main" val="327683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solidFill>
                  <a:srgbClr val="C41A16"/>
                </a:solidFill>
                <a:effectLst/>
                <a:latin typeface="Menlo" panose="020B0609030804020204" pitchFamily="49" charset="0"/>
              </a:rPr>
              <a:t>パラメーター</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0: </a:t>
            </a:r>
            <a:r>
              <a:rPr lang="ja-JP" altLang="en-US">
                <a:solidFill>
                  <a:srgbClr val="C41A16"/>
                </a:solidFill>
                <a:effectLst/>
                <a:latin typeface="Menlo" panose="020B0609030804020204" pitchFamily="49" charset="0"/>
              </a:rPr>
              <a:t>高さ総合計</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1: </a:t>
            </a:r>
            <a:r>
              <a:rPr lang="ja-JP" altLang="en-US">
                <a:solidFill>
                  <a:srgbClr val="C41A16"/>
                </a:solidFill>
                <a:effectLst/>
                <a:latin typeface="Menlo" panose="020B0609030804020204" pitchFamily="49" charset="0"/>
              </a:rPr>
              <a:t>穴数合計</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2: </a:t>
            </a:r>
            <a:r>
              <a:rPr lang="ja-JP" altLang="en-US">
                <a:solidFill>
                  <a:srgbClr val="C41A16"/>
                </a:solidFill>
                <a:effectLst/>
                <a:latin typeface="Menlo" panose="020B0609030804020204" pitchFamily="49" charset="0"/>
              </a:rPr>
              <a:t>少なくとも</a:t>
            </a:r>
            <a:r>
              <a:rPr lang="en-US" altLang="ja-JP" dirty="0">
                <a:solidFill>
                  <a:srgbClr val="C41A16"/>
                </a:solidFill>
                <a:effectLst/>
                <a:latin typeface="Menlo" panose="020B0609030804020204" pitchFamily="49" charset="0"/>
              </a:rPr>
              <a:t>1</a:t>
            </a:r>
            <a:r>
              <a:rPr lang="ja-JP" altLang="en-US">
                <a:solidFill>
                  <a:srgbClr val="C41A16"/>
                </a:solidFill>
                <a:effectLst/>
                <a:latin typeface="Menlo" panose="020B0609030804020204" pitchFamily="49" charset="0"/>
              </a:rPr>
              <a:t>つ以上穴のある列数</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3: </a:t>
            </a:r>
            <a:r>
              <a:rPr lang="ja-JP" altLang="en-US">
                <a:solidFill>
                  <a:srgbClr val="C41A16"/>
                </a:solidFill>
                <a:effectLst/>
                <a:latin typeface="Menlo" panose="020B0609030804020204" pitchFamily="49" charset="0"/>
              </a:rPr>
              <a:t>行遷移数</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4: </a:t>
            </a:r>
            <a:r>
              <a:rPr lang="ja-JP" altLang="en-US">
                <a:solidFill>
                  <a:srgbClr val="C41A16"/>
                </a:solidFill>
                <a:effectLst/>
                <a:latin typeface="Menlo" panose="020B0609030804020204" pitchFamily="49" charset="0"/>
              </a:rPr>
              <a:t>列遷移数</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5: </a:t>
            </a:r>
            <a:r>
              <a:rPr lang="ja-JP" altLang="en-US">
                <a:solidFill>
                  <a:srgbClr val="C41A16"/>
                </a:solidFill>
                <a:effectLst/>
                <a:latin typeface="Menlo" panose="020B0609030804020204" pitchFamily="49" charset="0"/>
              </a:rPr>
              <a:t>凸凹数</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6: </a:t>
            </a:r>
            <a:r>
              <a:rPr lang="ja-JP" altLang="en-US">
                <a:solidFill>
                  <a:srgbClr val="C41A16"/>
                </a:solidFill>
                <a:effectLst/>
                <a:latin typeface="Menlo" panose="020B0609030804020204" pitchFamily="49" charset="0"/>
              </a:rPr>
              <a:t>ブロックが</a:t>
            </a:r>
            <a:r>
              <a:rPr lang="en-US" altLang="ja-JP" dirty="0">
                <a:solidFill>
                  <a:srgbClr val="C41A16"/>
                </a:solidFill>
                <a:effectLst/>
                <a:latin typeface="Menlo" panose="020B0609030804020204" pitchFamily="49" charset="0"/>
              </a:rPr>
              <a:t>1</a:t>
            </a:r>
            <a:r>
              <a:rPr lang="ja-JP" altLang="en-US">
                <a:solidFill>
                  <a:srgbClr val="C41A16"/>
                </a:solidFill>
                <a:effectLst/>
                <a:latin typeface="Menlo" panose="020B0609030804020204" pitchFamily="49" charset="0"/>
              </a:rPr>
              <a:t>つも無い列数</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7: </a:t>
            </a:r>
            <a:r>
              <a:rPr lang="ja-JP" altLang="en-US">
                <a:solidFill>
                  <a:srgbClr val="C41A16"/>
                </a:solidFill>
                <a:effectLst/>
                <a:latin typeface="Menlo" panose="020B0609030804020204" pitchFamily="49" charset="0"/>
              </a:rPr>
              <a:t>最大井戸高さ</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8: </a:t>
            </a:r>
            <a:r>
              <a:rPr lang="ja-JP" altLang="en-US">
                <a:solidFill>
                  <a:srgbClr val="C41A16"/>
                </a:solidFill>
                <a:effectLst/>
                <a:latin typeface="Menlo" panose="020B0609030804020204" pitchFamily="49" charset="0"/>
              </a:rPr>
              <a:t>消去行数</a:t>
            </a:r>
          </a:p>
          <a:p>
            <a:r>
              <a:rPr lang="ja-JP" altLang="en-US">
                <a:solidFill>
                  <a:srgbClr val="C41A16"/>
                </a:solidFill>
                <a:effectLst/>
                <a:latin typeface="Menlo" panose="020B0609030804020204" pitchFamily="49" charset="0"/>
              </a:rPr>
              <a:t>        </a:t>
            </a:r>
            <a:r>
              <a:rPr lang="en-US" altLang="ja-JP" dirty="0">
                <a:solidFill>
                  <a:srgbClr val="C41A16"/>
                </a:solidFill>
                <a:effectLst/>
                <a:latin typeface="Menlo" panose="020B0609030804020204" pitchFamily="49" charset="0"/>
              </a:rPr>
              <a:t>""”</a:t>
            </a:r>
          </a:p>
          <a:p>
            <a:endParaRPr lang="en-US" altLang="ja-JP" dirty="0">
              <a:solidFill>
                <a:srgbClr val="C41A16"/>
              </a:solidFill>
              <a:effectLst/>
              <a:latin typeface="Menlo" panose="020B0609030804020204" pitchFamily="49" charset="0"/>
            </a:endParaRPr>
          </a:p>
          <a:p>
            <a:r>
              <a:rPr lang="ja-JP" altLang="en-US">
                <a:solidFill>
                  <a:srgbClr val="C41A16"/>
                </a:solidFill>
                <a:effectLst/>
                <a:latin typeface="Menlo" panose="020B0609030804020204" pitchFamily="49" charset="0"/>
              </a:rPr>
              <a:t>他の戦略</a:t>
            </a:r>
            <a:endParaRPr lang="en-US" altLang="ja-JP" dirty="0">
              <a:solidFill>
                <a:srgbClr val="C41A16"/>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ぷよぷよやパズル玉などの落ち物系ゲームにおいては</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同様の戦略が適用できると考えられる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これらの戦略は即座な行動と積み上げに焦点を当てており</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そのままの形で利用できる可能性が高い</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他の例として</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セブンブリッジといったカードゲームでは</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速攻戦略が手札を迅速に出す戦略に相当し</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一方で多段消し戦略は手札をまとめて高得点を狙う戦略に適用できる可能性がある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更なる応用として</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格闘ゲームにおいても考えられる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小技で相手の体力を少しずつ削る速攻戦略と</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大技で一発逆転を狙う多段消し戦略の対比が存在し</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これらの戦略が適用可能であるかもしれない</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新たな戦略</a:t>
            </a:r>
            <a:endPar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effectLst/>
                <a:ea typeface="ＭＳ 明朝" panose="02020609040205080304" pitchFamily="49" charset="-128"/>
                <a:cs typeface="Times New Roman" panose="02020603050405020304" pitchFamily="18" charset="0"/>
              </a:rPr>
              <a:t>他の戦略はブロックの段差を最小限に抑える戦略や穴を作らないようにすることを目指す戦略などが考えられる</a:t>
            </a:r>
            <a:r>
              <a:rPr lang="en-US" altLang="ja-JP" sz="1800" kern="100" dirty="0">
                <a:effectLst/>
                <a:ea typeface="ＭＳ 明朝" panose="02020609040205080304" pitchFamily="49" charset="-128"/>
                <a:cs typeface="Times New Roman" panose="02020603050405020304" pitchFamily="18" charset="0"/>
              </a:rPr>
              <a:t>.</a:t>
            </a:r>
            <a:r>
              <a:rPr lang="ja-JP" altLang="ja-JP" sz="2800">
                <a:effectLst/>
              </a:rPr>
              <a:t> </a:t>
            </a:r>
            <a:endParaRPr lang="en-US" altLang="ja-JP" sz="2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a:effectLst/>
              </a:rPr>
              <a:t>工夫、難しかった点</a:t>
            </a:r>
            <a:endParaRPr lang="en-US" altLang="ja-JP" sz="2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a:effectLst/>
              </a:rPr>
              <a:t>工夫、難しかった点は速攻戦略の評価の仕方です。</a:t>
            </a:r>
            <a:endParaRPr lang="en-US" altLang="ja-JP" sz="2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a:effectLst/>
              </a:rPr>
              <a:t>最初、パラメーターの評価の仕方を高さがないところに積むことや、ブロックが一つもないところ、穴が空いているところの評価点を高くすることをしていましたが、消去行数のパラメーターの評価点をたかく、優先的に評価することでより、ブロックが積み上がらなく、一行消し以上をしたことです。</a:t>
            </a:r>
            <a:endParaRPr lang="en-US" altLang="ja-JP" sz="2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800" kern="100" dirty="0">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b="0" i="0">
                <a:solidFill>
                  <a:srgbClr val="374151"/>
                </a:solidFill>
                <a:effectLst/>
                <a:latin typeface="Söhne"/>
              </a:rPr>
              <a:t>エリート選択とランダム選択の組み合わせにより、バランスの取れた探索が可能です。エリート選択によって収束性が向上し、ランダム選択によって多様性が保たれるため、探索が広がりながらも最適解に向かって進むことが期待されます。</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endParaRPr lang="en-US" altLang="ja-JP" dirty="0">
              <a:solidFill>
                <a:srgbClr val="C41A16"/>
              </a:solidFill>
              <a:effectLst/>
              <a:latin typeface="Menlo" panose="020B0609030804020204" pitchFamily="49" charset="0"/>
            </a:endParaRPr>
          </a:p>
          <a:p>
            <a:r>
              <a:rPr lang="ja-JP" altLang="en-US">
                <a:solidFill>
                  <a:srgbClr val="C41A16"/>
                </a:solidFill>
                <a:effectLst/>
                <a:latin typeface="Menlo" panose="020B0609030804020204" pitchFamily="49" charset="0"/>
              </a:rPr>
              <a:t>既知の研究では、テトリス</a:t>
            </a:r>
            <a:r>
              <a:rPr lang="en-US" altLang="ja-JP" dirty="0">
                <a:solidFill>
                  <a:srgbClr val="C41A16"/>
                </a:solidFill>
                <a:effectLst/>
                <a:latin typeface="Menlo" panose="020B0609030804020204" pitchFamily="49" charset="0"/>
              </a:rPr>
              <a:t>AI</a:t>
            </a:r>
            <a:r>
              <a:rPr lang="ja-JP" altLang="en-US">
                <a:solidFill>
                  <a:srgbClr val="C41A16"/>
                </a:solidFill>
                <a:effectLst/>
                <a:latin typeface="Menlo" panose="020B0609030804020204" pitchFamily="49" charset="0"/>
              </a:rPr>
              <a:t>の開発を行っていたが、私の研究では、戦略の比較をすることによって、遺伝的アルゴリズムの成長の最適解をさぐるためのものである。</a:t>
            </a:r>
            <a:endParaRPr lang="en-US" altLang="ja-JP" dirty="0">
              <a:solidFill>
                <a:srgbClr val="C41A16"/>
              </a:solidFill>
              <a:effectLst/>
              <a:latin typeface="Menlo" panose="020B0609030804020204" pitchFamily="49" charset="0"/>
            </a:endParaRPr>
          </a:p>
          <a:p>
            <a:endParaRPr lang="en-US" altLang="ja-JP" dirty="0">
              <a:solidFill>
                <a:srgbClr val="C41A16"/>
              </a:solidFill>
              <a:effectLst/>
              <a:latin typeface="Menlo" panose="020B0609030804020204" pitchFamily="49" charset="0"/>
            </a:endParaRPr>
          </a:p>
          <a:p>
            <a:endParaRPr lang="en-US" altLang="ja-JP" dirty="0">
              <a:solidFill>
                <a:srgbClr val="C41A16"/>
              </a:solidFill>
              <a:effectLst/>
              <a:latin typeface="Menlo" panose="020B0609030804020204" pitchFamily="49"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16</a:t>
            </a:fld>
            <a:endParaRPr kumimoji="1" lang="ja-JP" altLang="en-US"/>
          </a:p>
        </p:txBody>
      </p:sp>
    </p:spTree>
    <p:extLst>
      <p:ext uri="{BB962C8B-B14F-4D97-AF65-F5344CB8AC3E}">
        <p14:creationId xmlns:p14="http://schemas.microsoft.com/office/powerpoint/2010/main" val="154789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本研究の目的は</a:t>
            </a:r>
            <a:r>
              <a:rPr lang="ja-JP" altLang="en-US" sz="1200" b="1"/>
              <a:t>遺伝的</a:t>
            </a:r>
            <a:r>
              <a:rPr kumimoji="1" lang="ja-JP" altLang="en-US" sz="1200" b="1"/>
              <a:t>アルゴリズムを用いたテトリス</a:t>
            </a:r>
            <a:r>
              <a:rPr kumimoji="1" lang="en-US" altLang="ja-JP" sz="1200" b="1" dirty="0"/>
              <a:t>AI</a:t>
            </a:r>
            <a:r>
              <a:rPr kumimoji="1" lang="ja-JP" altLang="en-US" sz="1200" b="1"/>
              <a:t>はどのような戦略が成長するのに最適かを検証し、考察することです。</a:t>
            </a:r>
            <a:endParaRPr kumimoji="1" lang="en-US" altLang="ja-JP"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a:t>本研究では２つの戦略を比較しました。</a:t>
            </a:r>
            <a:endParaRPr kumimoji="1" lang="en-US" altLang="ja-JP"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a:t>本研究をしたきっかけは、てとりす</a:t>
            </a:r>
            <a:r>
              <a:rPr kumimoji="1" lang="en-US" altLang="ja-JP" sz="1200" b="1" dirty="0"/>
              <a:t>AI </a:t>
            </a:r>
            <a:r>
              <a:rPr kumimoji="1" lang="ja-JP" altLang="en-US" sz="1200" b="1"/>
              <a:t>を開発するものはあったんですが、遺伝的アルゴリズムによるテトリス</a:t>
            </a:r>
            <a:r>
              <a:rPr kumimoji="1" lang="en-US" altLang="ja-JP" sz="1200" b="1" dirty="0"/>
              <a:t>AI</a:t>
            </a:r>
            <a:r>
              <a:rPr kumimoji="1" lang="ja-JP" altLang="en-US" sz="1200" b="1"/>
              <a:t>の戦略比較をして、</a:t>
            </a:r>
            <a:r>
              <a:rPr kumimoji="1" lang="en-US" altLang="ja-JP" sz="1200" b="1" dirty="0"/>
              <a:t>AI</a:t>
            </a:r>
            <a:r>
              <a:rPr kumimoji="1" lang="ja-JP" altLang="en-US" sz="1200" b="1"/>
              <a:t>のどのような戦略が成長するのに最適か検証している</a:t>
            </a:r>
            <a:endParaRPr kumimoji="1" lang="en-US" altLang="ja-JP"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1</a:t>
            </a:r>
            <a:r>
              <a:rPr lang="ja-JP" altLang="en-US" sz="1200" b="1"/>
              <a:t>つは多段消し戦略です。</a:t>
            </a:r>
            <a:endParaRPr lang="en-US" altLang="ja-JP"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この図のように</a:t>
            </a:r>
            <a:r>
              <a:rPr lang="ja-JP" altLang="ja-JP"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テトリミノを積んでいき</a:t>
            </a:r>
            <a:r>
              <a:rPr lang="en-US" altLang="ja-JP" sz="12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最大</a:t>
            </a:r>
            <a:r>
              <a:rPr lang="en-US" altLang="ja-JP" sz="12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4</a:t>
            </a:r>
            <a:r>
              <a:rPr lang="ja-JP" altLang="ja-JP"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列をまとめて消していくこと</a:t>
            </a:r>
            <a:r>
              <a:rPr lang="ja-JP" altLang="en-US"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だけを考えて、</a:t>
            </a:r>
            <a:r>
              <a:rPr lang="ja-JP" altLang="ja-JP"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多段消しを狙う戦略</a:t>
            </a:r>
            <a:r>
              <a:rPr lang="ja-JP" altLang="en-US"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です。</a:t>
            </a:r>
            <a:endParaRPr lang="en-US" altLang="ja-JP" sz="12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2</a:t>
            </a:r>
            <a:r>
              <a:rPr lang="ja-JP" altLang="ja-JP"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つ目は</a:t>
            </a:r>
            <a:r>
              <a:rPr lang="ja-JP" altLang="en-US"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この図のように</a:t>
            </a:r>
            <a:r>
              <a:rPr lang="en-US" altLang="ja-JP" sz="12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1</a:t>
            </a:r>
            <a:r>
              <a:rPr lang="ja-JP" altLang="ja-JP"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行消し</a:t>
            </a:r>
            <a:r>
              <a:rPr lang="ja-JP" altLang="en-US"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でもできるときは</a:t>
            </a:r>
            <a:r>
              <a:rPr lang="ja-JP" altLang="ja-JP"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消し続ける積み方をする戦略で</a:t>
            </a:r>
            <a:r>
              <a:rPr lang="ja-JP" altLang="en-US"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す。</a:t>
            </a:r>
            <a:endParaRPr lang="en-US" altLang="ja-JP" sz="1200" b="1" dirty="0"/>
          </a:p>
          <a:p>
            <a:endParaRPr kumimoji="1" lang="ja-JP" altLang="en-US"/>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2</a:t>
            </a:fld>
            <a:endParaRPr kumimoji="1" lang="ja-JP" altLang="en-US"/>
          </a:p>
        </p:txBody>
      </p:sp>
    </p:spTree>
    <p:extLst>
      <p:ext uri="{BB962C8B-B14F-4D97-AF65-F5344CB8AC3E}">
        <p14:creationId xmlns:p14="http://schemas.microsoft.com/office/powerpoint/2010/main" val="2055553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まず、簡単にテトリスについて説明します。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縦</a:t>
            </a:r>
            <a:r>
              <a:rPr kumimoji="1" lang="en-US" altLang="ja-JP" dirty="0"/>
              <a:t>20</a:t>
            </a:r>
            <a:r>
              <a:rPr kumimoji="1" lang="ja-JP" altLang="en-US"/>
              <a:t>行、横１０行のフィールドに画面</a:t>
            </a:r>
            <a:r>
              <a:rPr lang="ja-JP" altLang="en-US"/>
              <a:t>上部から落ちてくる</a:t>
            </a:r>
            <a:r>
              <a:rPr lang="en-US" altLang="ja-JP" dirty="0"/>
              <a:t>7</a:t>
            </a:r>
            <a:r>
              <a:rPr lang="ja-JP" altLang="en-US"/>
              <a:t>種類の形のテトリミノを左右に動かしたり</a:t>
            </a:r>
            <a:r>
              <a:rPr lang="en-US" altLang="ja-JP" dirty="0"/>
              <a:t>,</a:t>
            </a:r>
            <a:r>
              <a:rPr lang="ja-JP" altLang="en-US"/>
              <a:t>回転させたりして配置し，積み上げていくゲームです。</a:t>
            </a:r>
            <a:endParaRPr kumimoji="1" lang="en-US" altLang="ja-JP" dirty="0"/>
          </a:p>
          <a:p>
            <a:r>
              <a:rPr kumimoji="1" lang="ja-JP" altLang="en-US"/>
              <a:t>次に遺伝的アルゴリズムについて説明します。</a:t>
            </a:r>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3</a:t>
            </a:fld>
            <a:endParaRPr kumimoji="1" lang="ja-JP" altLang="en-US"/>
          </a:p>
        </p:txBody>
      </p:sp>
    </p:spTree>
    <p:extLst>
      <p:ext uri="{BB962C8B-B14F-4D97-AF65-F5344CB8AC3E}">
        <p14:creationId xmlns:p14="http://schemas.microsoft.com/office/powerpoint/2010/main" val="173953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effectLst/>
                <a:latin typeface="Hiragino Sans" panose="020B0400000000000000" pitchFamily="34" charset="-128"/>
                <a:ea typeface="Hiragino Sans" panose="020B0400000000000000" pitchFamily="34" charset="-128"/>
              </a:rPr>
              <a:t>遺伝的アルゴリズムとは生物の進化の仕組みを模した</a:t>
            </a:r>
            <a:r>
              <a:rPr lang="en-US" altLang="ja-JP" sz="1200" dirty="0">
                <a:effectLst/>
                <a:latin typeface="Helvetica Neue" panose="02000503000000020004" pitchFamily="2" charset="0"/>
                <a:ea typeface="Hiragino Sans" panose="020B0400000000000000" pitchFamily="34" charset="-128"/>
              </a:rPr>
              <a:t>,</a:t>
            </a:r>
            <a:r>
              <a:rPr lang="ja-JP" altLang="en-US" sz="1200">
                <a:effectLst/>
                <a:latin typeface="Hiragino Sans" panose="020B0400000000000000" pitchFamily="34" charset="-128"/>
                <a:ea typeface="Hiragino Sans" panose="020B0400000000000000" pitchFamily="34" charset="-128"/>
              </a:rPr>
              <a:t>最適化のためのアルゴリズムです。</a:t>
            </a:r>
            <a:endParaRPr lang="en-US" altLang="ja-JP" sz="1200" dirty="0">
              <a:effectLst/>
              <a:latin typeface="Hiragino Sans" panose="020B0400000000000000" pitchFamily="34" charset="-128"/>
              <a:ea typeface="Hiragino Sans"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a:solidFill>
                  <a:srgbClr val="000000"/>
                </a:solidFill>
                <a:effectLst/>
                <a:ea typeface="ＭＳ 明朝" panose="02020609040205080304" pitchFamily="49" charset="-128"/>
                <a:cs typeface="Times New Roman" panose="02020603050405020304" pitchFamily="18" charset="0"/>
              </a:rPr>
              <a:t>生物の進化の過程で起きる「環境に適応し</a:t>
            </a:r>
            <a:r>
              <a:rPr lang="en-US" altLang="ja-JP" sz="1200" kern="100" dirty="0">
                <a:solidFill>
                  <a:srgbClr val="000000"/>
                </a:solidFill>
                <a:effectLst/>
                <a:ea typeface="ＭＳ 明朝" panose="02020609040205080304" pitchFamily="49" charset="-128"/>
                <a:cs typeface="Times New Roman" panose="02020603050405020304" pitchFamily="18" charset="0"/>
              </a:rPr>
              <a:t>,</a:t>
            </a:r>
            <a:r>
              <a:rPr lang="ja-JP" altLang="ja-JP" sz="1200" kern="100">
                <a:solidFill>
                  <a:srgbClr val="000000"/>
                </a:solidFill>
                <a:effectLst/>
                <a:ea typeface="ＭＳ 明朝" panose="02020609040205080304" pitchFamily="49" charset="-128"/>
                <a:cs typeface="Times New Roman" panose="02020603050405020304" pitchFamily="18" charset="0"/>
              </a:rPr>
              <a:t>より強い個体</a:t>
            </a:r>
            <a:r>
              <a:rPr lang="ja-JP" altLang="en-US" sz="1200" kern="100">
                <a:solidFill>
                  <a:srgbClr val="000000"/>
                </a:solidFill>
                <a:effectLst/>
                <a:ea typeface="ＭＳ 明朝" panose="02020609040205080304" pitchFamily="49" charset="-128"/>
                <a:cs typeface="Times New Roman" panose="02020603050405020304" pitchFamily="18" charset="0"/>
              </a:rPr>
              <a:t>と</a:t>
            </a:r>
            <a:r>
              <a:rPr lang="ja-JP" altLang="ja-JP" sz="1200" kern="100">
                <a:solidFill>
                  <a:srgbClr val="000000"/>
                </a:solidFill>
                <a:effectLst/>
                <a:ea typeface="ＭＳ 明朝" panose="02020609040205080304" pitchFamily="49" charset="-128"/>
                <a:cs typeface="Times New Roman" panose="02020603050405020304" pitchFamily="18" charset="0"/>
              </a:rPr>
              <a:t>環境に適応できない弱い個体は淘汰される」という現象から</a:t>
            </a:r>
            <a:r>
              <a:rPr lang="en-US" altLang="ja-JP" sz="1200" kern="100" dirty="0">
                <a:solidFill>
                  <a:srgbClr val="000000"/>
                </a:solidFill>
                <a:effectLst/>
                <a:ea typeface="ＭＳ 明朝" panose="02020609040205080304" pitchFamily="49" charset="-128"/>
                <a:cs typeface="Times New Roman" panose="02020603050405020304" pitchFamily="18" charset="0"/>
              </a:rPr>
              <a:t>,</a:t>
            </a:r>
            <a:r>
              <a:rPr lang="ja-JP" altLang="ja-JP" sz="1200" kern="100">
                <a:solidFill>
                  <a:srgbClr val="000000"/>
                </a:solidFill>
                <a:effectLst/>
                <a:ea typeface="ＭＳ 明朝" panose="02020609040205080304" pitchFamily="49" charset="-128"/>
                <a:cs typeface="Times New Roman" panose="02020603050405020304" pitchFamily="18" charset="0"/>
              </a:rPr>
              <a:t>プログラム上で優秀な個体を次世代へと受け継ぐ仕組みが遺伝的アルゴリズム</a:t>
            </a:r>
            <a:r>
              <a:rPr lang="ja-JP" altLang="en-US" sz="1200" kern="100">
                <a:solidFill>
                  <a:srgbClr val="000000"/>
                </a:solidFill>
                <a:effectLst/>
                <a:ea typeface="ＭＳ 明朝" panose="02020609040205080304" pitchFamily="49" charset="-128"/>
                <a:cs typeface="Times New Roman" panose="02020603050405020304" pitchFamily="18" charset="0"/>
              </a:rPr>
              <a:t>です。</a:t>
            </a:r>
            <a:endParaRPr lang="en-US" altLang="ja-JP" sz="1200" kern="100" dirty="0">
              <a:solidFill>
                <a:srgbClr val="000000"/>
              </a:solidFill>
              <a:effectLst/>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effectLst/>
              <a:latin typeface="Hiragino Sans" panose="020B0400000000000000" pitchFamily="34" charset="-128"/>
              <a:ea typeface="Hiragino Sans" panose="020B0400000000000000" pitchFamily="34" charset="-128"/>
            </a:endParaRPr>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4</a:t>
            </a:fld>
            <a:endParaRPr kumimoji="1" lang="ja-JP" altLang="en-US"/>
          </a:p>
        </p:txBody>
      </p:sp>
    </p:spTree>
    <p:extLst>
      <p:ext uri="{BB962C8B-B14F-4D97-AF65-F5344CB8AC3E}">
        <p14:creationId xmlns:p14="http://schemas.microsoft.com/office/powerpoint/2010/main" val="2255489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遺伝的アルゴリズムには組み合わせ最適問題というものがあります。これは簡単に説明すると、遺伝子の選択の仕方です。</a:t>
            </a:r>
            <a:endPar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遺伝的アルゴリズムの</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遺伝子とは</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パラメータや解のことである</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今回の研究では、戦略通りにテトリスをプレイして、得られた評価点のことです。</a:t>
            </a:r>
            <a:endPar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大量の遺伝子を評価し、成績上位のものだけを次世代に遺伝子を残します。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5</a:t>
            </a:fld>
            <a:endParaRPr kumimoji="1" lang="ja-JP" altLang="en-US"/>
          </a:p>
        </p:txBody>
      </p:sp>
    </p:spTree>
    <p:extLst>
      <p:ext uri="{BB962C8B-B14F-4D97-AF65-F5344CB8AC3E}">
        <p14:creationId xmlns:p14="http://schemas.microsoft.com/office/powerpoint/2010/main" val="334343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例として、本研究の遺伝子の選択の仕方を説明します。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a:solidFill>
                  <a:srgbClr val="000000"/>
                </a:solidFill>
                <a:effectLst/>
                <a:ea typeface="ＭＳ 明朝" panose="02020609040205080304" pitchFamily="49" charset="-128"/>
                <a:cs typeface="Times New Roman" panose="02020603050405020304" pitchFamily="18" charset="0"/>
              </a:rPr>
              <a:t>最も優れた個体はそのまま次世代</a:t>
            </a:r>
            <a:r>
              <a:rPr lang="ja-JP" altLang="en-US" sz="1200" kern="100">
                <a:solidFill>
                  <a:srgbClr val="000000"/>
                </a:solidFill>
                <a:effectLst/>
                <a:ea typeface="ＭＳ 明朝" panose="02020609040205080304" pitchFamily="49" charset="-128"/>
                <a:cs typeface="Times New Roman" panose="02020603050405020304" pitchFamily="18" charset="0"/>
              </a:rPr>
              <a:t>に残し、</a:t>
            </a:r>
            <a:r>
              <a:rPr lang="ja-JP" altLang="ja-JP" sz="1200" kern="100">
                <a:solidFill>
                  <a:srgbClr val="000000"/>
                </a:solidFill>
                <a:effectLst/>
                <a:ea typeface="ＭＳ 明朝" panose="02020609040205080304" pitchFamily="49" charset="-128"/>
                <a:cs typeface="Times New Roman" panose="02020603050405020304" pitchFamily="18" charset="0"/>
              </a:rPr>
              <a:t>ランダムな</a:t>
            </a:r>
            <a:r>
              <a:rPr lang="en-US" altLang="ja-JP" sz="1200" kern="100" dirty="0">
                <a:solidFill>
                  <a:srgbClr val="000000"/>
                </a:solidFill>
                <a:effectLst/>
                <a:ea typeface="ＭＳ 明朝" panose="02020609040205080304" pitchFamily="49" charset="-128"/>
                <a:cs typeface="Times New Roman" panose="02020603050405020304" pitchFamily="18" charset="0"/>
              </a:rPr>
              <a:t>2</a:t>
            </a:r>
            <a:r>
              <a:rPr lang="ja-JP" altLang="ja-JP" sz="1200" kern="100">
                <a:solidFill>
                  <a:srgbClr val="000000"/>
                </a:solidFill>
                <a:effectLst/>
                <a:ea typeface="ＭＳ 明朝" panose="02020609040205080304" pitchFamily="49" charset="-128"/>
                <a:cs typeface="Times New Roman" panose="02020603050405020304" pitchFamily="18" charset="0"/>
              </a:rPr>
              <a:t>つの個体が選ばれ</a:t>
            </a:r>
            <a:r>
              <a:rPr lang="en-US" altLang="ja-JP" sz="1200" kern="100" dirty="0">
                <a:solidFill>
                  <a:srgbClr val="000000"/>
                </a:solidFill>
                <a:effectLst/>
                <a:ea typeface="ＭＳ 明朝" panose="02020609040205080304" pitchFamily="49" charset="-128"/>
                <a:cs typeface="Times New Roman" panose="02020603050405020304" pitchFamily="18" charset="0"/>
              </a:rPr>
              <a:t>,</a:t>
            </a:r>
            <a:r>
              <a:rPr lang="ja-JP" altLang="en-US" sz="1200" kern="100">
                <a:solidFill>
                  <a:srgbClr val="000000"/>
                </a:solidFill>
                <a:effectLst/>
                <a:ea typeface="ＭＳ 明朝" panose="02020609040205080304" pitchFamily="49" charset="-128"/>
                <a:cs typeface="Times New Roman" panose="02020603050405020304" pitchFamily="18" charset="0"/>
              </a:rPr>
              <a:t>その個体間で</a:t>
            </a:r>
            <a:r>
              <a:rPr lang="ja-JP" altLang="ja-JP" sz="1200" kern="100">
                <a:solidFill>
                  <a:srgbClr val="000000"/>
                </a:solidFill>
                <a:effectLst/>
                <a:ea typeface="ＭＳ 明朝" panose="02020609040205080304" pitchFamily="49" charset="-128"/>
                <a:cs typeface="Times New Roman" panose="02020603050405020304" pitchFamily="18" charset="0"/>
              </a:rPr>
              <a:t>交叉して</a:t>
            </a:r>
            <a:r>
              <a:rPr lang="en-US" altLang="ja-JP" sz="1200" kern="100" dirty="0">
                <a:solidFill>
                  <a:srgbClr val="000000"/>
                </a:solidFill>
                <a:effectLst/>
                <a:ea typeface="ＭＳ 明朝" panose="02020609040205080304" pitchFamily="49" charset="-128"/>
                <a:cs typeface="Times New Roman" panose="02020603050405020304" pitchFamily="18" charset="0"/>
              </a:rPr>
              <a:t>,</a:t>
            </a:r>
            <a:r>
              <a:rPr lang="ja-JP" altLang="ja-JP" sz="1200" kern="100">
                <a:solidFill>
                  <a:srgbClr val="000000"/>
                </a:solidFill>
                <a:effectLst/>
                <a:ea typeface="ＭＳ 明朝" panose="02020609040205080304" pitchFamily="49" charset="-128"/>
                <a:cs typeface="Times New Roman" panose="02020603050405020304" pitchFamily="18" charset="0"/>
              </a:rPr>
              <a:t>次世代が生成され</a:t>
            </a:r>
            <a:r>
              <a:rPr lang="ja-JP" altLang="en-US" sz="1200" kern="100">
                <a:solidFill>
                  <a:srgbClr val="000000"/>
                </a:solidFill>
                <a:effectLst/>
                <a:ea typeface="ＭＳ 明朝" panose="02020609040205080304" pitchFamily="49" charset="-128"/>
                <a:cs typeface="Times New Roman" panose="02020603050405020304" pitchFamily="18" charset="0"/>
              </a:rPr>
              <a:t>ます。そして、一定の確率</a:t>
            </a:r>
            <a:r>
              <a:rPr lang="en-US" altLang="ja-JP" sz="1200" kern="100" dirty="0">
                <a:solidFill>
                  <a:srgbClr val="000000"/>
                </a:solidFill>
                <a:effectLst/>
                <a:ea typeface="ＭＳ 明朝" panose="02020609040205080304" pitchFamily="49" charset="-128"/>
                <a:cs typeface="Times New Roman" panose="02020603050405020304" pitchFamily="18" charset="0"/>
              </a:rPr>
              <a:t>(20%)</a:t>
            </a:r>
            <a:r>
              <a:rPr lang="ja-JP" altLang="en-US" sz="1200" kern="100">
                <a:solidFill>
                  <a:srgbClr val="000000"/>
                </a:solidFill>
                <a:effectLst/>
                <a:ea typeface="ＭＳ 明朝" panose="02020609040205080304" pitchFamily="49" charset="-128"/>
                <a:cs typeface="Times New Roman" panose="02020603050405020304" pitchFamily="18" charset="0"/>
              </a:rPr>
              <a:t>で突然変異が生成されます。</a:t>
            </a:r>
            <a:endParaRPr lang="en-US" altLang="ja-JP" sz="1200" kern="100" dirty="0">
              <a:solidFill>
                <a:srgbClr val="000000"/>
              </a:solidFill>
              <a:effectLst/>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a:solidFill>
                  <a:srgbClr val="000000"/>
                </a:solidFill>
                <a:effectLst/>
                <a:ea typeface="ＭＳ 明朝" panose="02020609040205080304" pitchFamily="49" charset="-128"/>
                <a:cs typeface="Times New Roman" panose="02020603050405020304" pitchFamily="18" charset="0"/>
              </a:rPr>
              <a:t>突然変異とは</a:t>
            </a:r>
            <a:r>
              <a:rPr lang="ja-JP" altLang="en-US" sz="12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en-US" b="0" i="0">
                <a:solidFill>
                  <a:srgbClr val="374151"/>
                </a:solidFill>
                <a:effectLst/>
                <a:latin typeface="Söhne"/>
              </a:rPr>
              <a:t>新しい遺伝子情報を導入し、新たな有望な解を見つけやすくするための操作です</a:t>
            </a:r>
            <a:endParaRPr lang="en-US" altLang="ja-JP"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00">
                <a:solidFill>
                  <a:srgbClr val="374151"/>
                </a:solidFill>
                <a:effectLst/>
                <a:latin typeface="Söhne"/>
                <a:ea typeface="ＭＳ 明朝" panose="02020609040205080304" pitchFamily="49" charset="-128"/>
                <a:cs typeface="Times New Roman" panose="02020603050405020304" pitchFamily="18" charset="0"/>
              </a:rPr>
              <a:t>考査の説明、二つの遺伝子</a:t>
            </a:r>
            <a:r>
              <a:rPr lang="en-US" altLang="ja-JP" sz="1200" b="0" i="0" kern="100" dirty="0">
                <a:solidFill>
                  <a:srgbClr val="374151"/>
                </a:solidFill>
                <a:effectLst/>
                <a:latin typeface="Söhne"/>
                <a:ea typeface="ＭＳ 明朝" panose="02020609040205080304" pitchFamily="49" charset="-128"/>
                <a:cs typeface="Times New Roman" panose="02020603050405020304" pitchFamily="18" charset="0"/>
              </a:rPr>
              <a:t>50%</a:t>
            </a:r>
            <a:r>
              <a:rPr lang="ja-JP" altLang="en-US" sz="1200" b="0" i="0" kern="100">
                <a:solidFill>
                  <a:srgbClr val="374151"/>
                </a:solidFill>
                <a:effectLst/>
                <a:latin typeface="Söhne"/>
                <a:ea typeface="ＭＳ 明朝" panose="02020609040205080304" pitchFamily="49" charset="-128"/>
                <a:cs typeface="Times New Roman" panose="02020603050405020304" pitchFamily="18" charset="0"/>
              </a:rPr>
              <a:t>かく</a:t>
            </a:r>
            <a:r>
              <a:rPr lang="en-US" altLang="ja-JP" sz="1200" b="0" i="0" kern="100" dirty="0">
                <a:solidFill>
                  <a:srgbClr val="374151"/>
                </a:solidFill>
                <a:effectLst/>
                <a:latin typeface="Söhne"/>
                <a:ea typeface="ＭＳ 明朝" panose="02020609040205080304" pitchFamily="49" charset="-128"/>
                <a:cs typeface="Times New Roman" panose="02020603050405020304" pitchFamily="18" charset="0"/>
              </a:rPr>
              <a:t>p</a:t>
            </a:r>
            <a:r>
              <a:rPr lang="ja-JP" altLang="en-US" sz="1200" b="0" i="0" kern="100">
                <a:solidFill>
                  <a:srgbClr val="374151"/>
                </a:solidFill>
                <a:effectLst/>
                <a:latin typeface="Söhne"/>
                <a:ea typeface="ＭＳ 明朝" panose="02020609040205080304" pitchFamily="49" charset="-128"/>
                <a:cs typeface="Times New Roman" panose="02020603050405020304" pitchFamily="18" charset="0"/>
              </a:rPr>
              <a:t>らめーたーをもらう</a:t>
            </a:r>
            <a:endParaRPr lang="en-US" altLang="ja-JP" sz="1200" b="0" i="0" kern="100" dirty="0">
              <a:solidFill>
                <a:srgbClr val="374151"/>
              </a:solidFill>
              <a:effectLst/>
              <a:latin typeface="Söhne"/>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成績上位のものだけが</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次世代の子孫を作ることができることなど</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、選択の仕方はいろいろあります。</a:t>
            </a:r>
            <a:endPar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6</a:t>
            </a:fld>
            <a:endParaRPr kumimoji="1" lang="ja-JP" altLang="en-US"/>
          </a:p>
        </p:txBody>
      </p:sp>
    </p:spTree>
    <p:extLst>
      <p:ext uri="{BB962C8B-B14F-4D97-AF65-F5344CB8AC3E}">
        <p14:creationId xmlns:p14="http://schemas.microsoft.com/office/powerpoint/2010/main" val="34673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 実際の画像を見ながら説明します。</a:t>
            </a:r>
            <a:endParaRPr kumimoji="1" lang="en-US" altLang="ja-JP" dirty="0"/>
          </a:p>
          <a:p>
            <a:pPr marL="342900" lvl="0" indent="-342900" algn="just">
              <a:lnSpc>
                <a:spcPts val="1400"/>
              </a:lnSpc>
              <a:spcBef>
                <a:spcPts val="600"/>
              </a:spcBef>
              <a:spcAft>
                <a:spcPts val="600"/>
              </a:spcAft>
              <a:buFont typeface="Wingdings" pitchFamily="2" charset="2"/>
              <a:buChar char=""/>
            </a:pP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本研究では</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テトリスのフィールドを縦</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20</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行</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横</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10</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行とする</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a:t>
            </a:r>
            <a:endParaRPr lang="ja-JP" altLang="ja-JP" sz="18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p>
            <a:pPr marL="342900" lvl="0" indent="-342900" algn="just">
              <a:lnSpc>
                <a:spcPts val="1400"/>
              </a:lnSpc>
              <a:spcBef>
                <a:spcPts val="600"/>
              </a:spcBef>
              <a:spcAft>
                <a:spcPts val="600"/>
              </a:spcAft>
              <a:buFont typeface="Wingdings" pitchFamily="2" charset="2"/>
              <a:buChar char=""/>
            </a:pP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テトリミノは落下中のものまで確認できるものとする</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a:t>
            </a:r>
            <a:endParaRPr lang="ja-JP" altLang="ja-JP" sz="18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p>
            <a:pPr marL="342900" lvl="0" indent="-342900" algn="just">
              <a:lnSpc>
                <a:spcPts val="1400"/>
              </a:lnSpc>
              <a:spcBef>
                <a:spcPts val="600"/>
              </a:spcBef>
              <a:spcAft>
                <a:spcPts val="600"/>
              </a:spcAft>
              <a:buFont typeface="Wingdings" pitchFamily="2" charset="2"/>
              <a:buChar char=""/>
            </a:pP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プレイヤーができる操作は左移動</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右移動</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左に</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90</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°回転</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右に</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90</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°回転である</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a:t>
            </a:r>
            <a:endParaRPr lang="ja-JP" altLang="ja-JP" sz="18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p>
            <a:pPr marL="342900" lvl="0" indent="-342900" algn="just">
              <a:lnSpc>
                <a:spcPts val="1400"/>
              </a:lnSpc>
              <a:spcBef>
                <a:spcPts val="600"/>
              </a:spcBef>
              <a:spcAft>
                <a:spcPts val="600"/>
              </a:spcAft>
              <a:buFont typeface="Wingdings" pitchFamily="2" charset="2"/>
              <a:buChar char=""/>
            </a:pP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テトリミノの種類は</a:t>
            </a:r>
            <a:r>
              <a:rPr lang="ja-JP" altLang="en-US" sz="1800" kern="100">
                <a:effectLst/>
                <a:latin typeface="ＭＳ Ｐ明朝" panose="02020600040205080304" pitchFamily="18" charset="-128"/>
                <a:ea typeface="ＭＳ 明朝" panose="02020609040205080304" pitchFamily="49" charset="-128"/>
                <a:cs typeface="Times New Roman" panose="02020603050405020304" pitchFamily="18" charset="0"/>
              </a:rPr>
              <a:t>こ</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の</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4</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つの正方形を組み合わせた</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7</a:t>
            </a:r>
            <a:r>
              <a:rPr lang="ja-JP" altLang="ja-JP" sz="1800" kern="100">
                <a:effectLst/>
                <a:latin typeface="ＭＳ Ｐ明朝" panose="02020600040205080304" pitchFamily="18" charset="-128"/>
                <a:ea typeface="ＭＳ 明朝" panose="02020609040205080304" pitchFamily="49" charset="-128"/>
                <a:cs typeface="Times New Roman" panose="02020603050405020304" pitchFamily="18" charset="0"/>
              </a:rPr>
              <a:t>種類である</a:t>
            </a:r>
            <a:r>
              <a:rPr lang="en-US" altLang="ja-JP" sz="1800" kern="100" dirty="0">
                <a:effectLst/>
                <a:latin typeface="ＭＳ Ｐ明朝" panose="02020600040205080304" pitchFamily="18" charset="-128"/>
                <a:ea typeface="ＭＳ 明朝" panose="02020609040205080304" pitchFamily="49" charset="-128"/>
                <a:cs typeface="Times New Roman" panose="02020603050405020304" pitchFamily="18" charset="0"/>
              </a:rPr>
              <a:t>.</a:t>
            </a:r>
            <a:endParaRPr lang="ja-JP" altLang="ja-JP" sz="18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p>
            <a:pPr marL="342900" lvl="0" indent="-342900" algn="just">
              <a:lnSpc>
                <a:spcPts val="1400"/>
              </a:lnSpc>
              <a:spcBef>
                <a:spcPts val="600"/>
              </a:spcBef>
              <a:spcAft>
                <a:spcPts val="600"/>
              </a:spcAft>
              <a:buFont typeface="Wingdings" pitchFamily="2" charset="2"/>
              <a:buChar char=""/>
            </a:pPr>
            <a:r>
              <a:rPr lang="ja-JP" altLang="ja-JP" sz="1800" kern="10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ラインを消した時には，</a:t>
            </a:r>
            <a:r>
              <a:rPr lang="ja-JP" altLang="en-US" sz="1800" kern="10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 この表のように</a:t>
            </a:r>
            <a:r>
              <a:rPr lang="en-US" altLang="ja-JP" sz="1800" kern="100" dirty="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1</a:t>
            </a:r>
            <a:r>
              <a:rPr lang="ja-JP" altLang="en-US" sz="1800" kern="10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ラインで１００、</a:t>
            </a:r>
            <a:r>
              <a:rPr lang="en-US" altLang="ja-JP" sz="1800" kern="100" dirty="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2</a:t>
            </a:r>
            <a:r>
              <a:rPr lang="ja-JP" altLang="en-US" sz="1800" kern="10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ラインで３００、</a:t>
            </a:r>
            <a:r>
              <a:rPr lang="en-US" altLang="ja-JP" sz="1800" kern="100" dirty="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3</a:t>
            </a:r>
            <a:r>
              <a:rPr lang="ja-JP" altLang="en-US" sz="1800" kern="10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ラインで５００、</a:t>
            </a:r>
            <a:r>
              <a:rPr lang="en-US" altLang="ja-JP" sz="1800" kern="100" dirty="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4</a:t>
            </a:r>
            <a:r>
              <a:rPr lang="ja-JP" altLang="en-US" sz="1800" kern="10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ラインで８００が得られます。</a:t>
            </a:r>
            <a:endParaRPr lang="en-US" altLang="ja-JP" sz="1800" kern="100" dirty="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endParaRPr>
          </a:p>
          <a:p>
            <a:pPr marL="342900" lvl="0" indent="-342900" algn="just">
              <a:lnSpc>
                <a:spcPts val="1400"/>
              </a:lnSpc>
              <a:spcBef>
                <a:spcPts val="600"/>
              </a:spcBef>
              <a:spcAft>
                <a:spcPts val="600"/>
              </a:spcAft>
              <a:buFont typeface="Wingdings" pitchFamily="2" charset="2"/>
              <a:buChar char=""/>
            </a:pPr>
            <a:r>
              <a:rPr lang="ja-JP" altLang="ja-JP" sz="1800" kern="10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テトリミノの一部がフィールドの上限を超えた場合ゲームオーバーと</a:t>
            </a:r>
            <a:r>
              <a:rPr lang="ja-JP" altLang="en-US" sz="1800" kern="100">
                <a:solidFill>
                  <a:srgbClr val="000000"/>
                </a:solidFill>
                <a:effectLst/>
                <a:latin typeface="ＭＳ Ｐ明朝" panose="02020600040205080304" pitchFamily="18" charset="-128"/>
                <a:ea typeface="ＭＳ 明朝" panose="02020609040205080304" pitchFamily="49" charset="-128"/>
                <a:cs typeface="Times New Roman" panose="02020603050405020304" pitchFamily="18" charset="0"/>
              </a:rPr>
              <a:t>します。</a:t>
            </a:r>
            <a:endParaRPr lang="ja-JP" altLang="ja-JP" sz="18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7</a:t>
            </a:fld>
            <a:endParaRPr kumimoji="1" lang="ja-JP" altLang="en-US"/>
          </a:p>
        </p:txBody>
      </p:sp>
    </p:spTree>
    <p:extLst>
      <p:ext uri="{BB962C8B-B14F-4D97-AF65-F5344CB8AC3E}">
        <p14:creationId xmlns:p14="http://schemas.microsoft.com/office/powerpoint/2010/main" val="3493970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a:t>どのような個体が優れているかのための評価の仕方を説明する</a:t>
            </a:r>
            <a:br>
              <a:rPr lang="en-US" altLang="ja-JP" sz="6000" dirty="0"/>
            </a:br>
            <a:endPar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多段消しをした場合にはスコアに多段ボーナスを与える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速攻戦略の時は多段消し戦略とは反対に行遷移数と列遷移数</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凹凸数やブロックが</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1</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つもない列数</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最大井戸高さ</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穴の数を</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最大化</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する</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これは</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 </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また</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消去行数を優先し</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評価点を高くして、</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その後に他の項目を考慮するようにし</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ました</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effectLst/>
              </a:rPr>
              <a:t>工夫、難しかった点は速攻戦略の評価の仕方です。</a:t>
            </a:r>
            <a:endParaRPr lang="en-US" altLang="ja-JP"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effectLst/>
              </a:rPr>
              <a:t>最初、パラメーターの評価の仕方を高さがないところに積むことや、ブロックが一つもないところ、穴が空いているところの評価点を高くすることをしていましたが、消去行数のパラメーターの評価点をたかく、優先的に評価することでより、ブロックが積み上がらなく、一行消し以上をしたことです。</a:t>
            </a:r>
            <a:endParaRPr lang="en-US" altLang="ja-JP" sz="1200" dirty="0">
              <a:effectLst/>
            </a:endParaRPr>
          </a:p>
          <a:p>
            <a:endParaRPr kumimoji="1" lang="en-US" altLang="ja-JP" dirty="0"/>
          </a:p>
          <a:p>
            <a:r>
              <a:rPr kumimoji="1" lang="ja-JP" altLang="en-US"/>
              <a:t>実際のプレイ動画を見ていただきます</a:t>
            </a:r>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8</a:t>
            </a:fld>
            <a:endParaRPr kumimoji="1" lang="ja-JP" altLang="en-US"/>
          </a:p>
        </p:txBody>
      </p:sp>
    </p:spTree>
    <p:extLst>
      <p:ext uri="{BB962C8B-B14F-4D97-AF65-F5344CB8AC3E}">
        <p14:creationId xmlns:p14="http://schemas.microsoft.com/office/powerpoint/2010/main" val="299719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まず、多段消し戦略の動画を見ていたあ</a:t>
            </a:r>
            <a:r>
              <a:rPr kumimoji="1" lang="en-US" altLang="ja-JP" dirty="0"/>
              <a:t>d</a:t>
            </a:r>
            <a:r>
              <a:rPr kumimoji="1" lang="ja-JP" altLang="en-US"/>
              <a:t>きます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3EE4162B-0769-E546-8EC7-5C823DA52B85}" type="slidenum">
              <a:rPr kumimoji="1" lang="ja-JP" altLang="en-US" smtClean="0"/>
              <a:t>9</a:t>
            </a:fld>
            <a:endParaRPr kumimoji="1" lang="ja-JP" altLang="en-US"/>
          </a:p>
        </p:txBody>
      </p:sp>
    </p:spTree>
    <p:extLst>
      <p:ext uri="{BB962C8B-B14F-4D97-AF65-F5344CB8AC3E}">
        <p14:creationId xmlns:p14="http://schemas.microsoft.com/office/powerpoint/2010/main" val="412082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E5E7707-46BA-334B-A469-7CEB04799FBB}" type="datetimeFigureOut">
              <a:rPr kumimoji="1" lang="ja-JP" altLang="en-US" smtClean="0"/>
              <a:t>2024/2/4</a:t>
            </a:fld>
            <a:endParaRPr kumimoji="1" lang="ja-JP" alt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C27B346-0602-C84A-BD70-6271DCA8F2CE}" type="slidenum">
              <a:rPr kumimoji="1" lang="ja-JP" altLang="en-US" smtClean="0"/>
              <a:t>‹#›</a:t>
            </a:fld>
            <a:endParaRPr kumimoji="1" lang="ja-JP" alt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6025167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E5E7707-46BA-334B-A469-7CEB04799FBB}" type="datetimeFigureOut">
              <a:rPr kumimoji="1" lang="ja-JP" altLang="en-US" smtClean="0"/>
              <a:t>2024/2/4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27B346-0602-C84A-BD70-6271DCA8F2CE}" type="slidenum">
              <a:rPr kumimoji="1" lang="ja-JP" altLang="en-US" smtClean="0"/>
              <a:t>‹#›</a:t>
            </a:fld>
            <a:endParaRPr kumimoji="1" lang="ja-JP" altLang="en-US"/>
          </a:p>
        </p:txBody>
      </p:sp>
    </p:spTree>
    <p:extLst>
      <p:ext uri="{BB962C8B-B14F-4D97-AF65-F5344CB8AC3E}">
        <p14:creationId xmlns:p14="http://schemas.microsoft.com/office/powerpoint/2010/main" val="44027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E5E7707-46BA-334B-A469-7CEB04799FBB}" type="datetimeFigureOut">
              <a:rPr kumimoji="1" lang="ja-JP" altLang="en-US" smtClean="0"/>
              <a:t>2024/2/4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27B346-0602-C84A-BD70-6271DCA8F2CE}" type="slidenum">
              <a:rPr kumimoji="1" lang="ja-JP" altLang="en-US" smtClean="0"/>
              <a:t>‹#›</a:t>
            </a:fld>
            <a:endParaRPr kumimoji="1" lang="ja-JP" altLang="en-US"/>
          </a:p>
        </p:txBody>
      </p:sp>
    </p:spTree>
    <p:extLst>
      <p:ext uri="{BB962C8B-B14F-4D97-AF65-F5344CB8AC3E}">
        <p14:creationId xmlns:p14="http://schemas.microsoft.com/office/powerpoint/2010/main" val="277519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E5E7707-46BA-334B-A469-7CEB04799FBB}" type="datetimeFigureOut">
              <a:rPr kumimoji="1" lang="ja-JP" altLang="en-US" smtClean="0"/>
              <a:t>2024/2/4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C27B346-0602-C84A-BD70-6271DCA8F2CE}" type="slidenum">
              <a:rPr kumimoji="1" lang="ja-JP" altLang="en-US" smtClean="0"/>
              <a:t>‹#›</a:t>
            </a:fld>
            <a:endParaRPr kumimoji="1" lang="ja-JP" altLang="en-US"/>
          </a:p>
        </p:txBody>
      </p:sp>
    </p:spTree>
    <p:extLst>
      <p:ext uri="{BB962C8B-B14F-4D97-AF65-F5344CB8AC3E}">
        <p14:creationId xmlns:p14="http://schemas.microsoft.com/office/powerpoint/2010/main" val="106069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E5E7707-46BA-334B-A469-7CEB04799FBB}" type="datetimeFigureOut">
              <a:rPr kumimoji="1" lang="ja-JP" altLang="en-US" smtClean="0"/>
              <a:t>2024/2/4</a:t>
            </a:fld>
            <a:endParaRPr kumimoji="1" lang="ja-JP" alt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C27B346-0602-C84A-BD70-6271DCA8F2CE}" type="slidenum">
              <a:rPr kumimoji="1" lang="ja-JP" altLang="en-US" smtClean="0"/>
              <a:t>‹#›</a:t>
            </a:fld>
            <a:endParaRPr kumimoji="1" lang="ja-JP" alt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9047095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E5E7707-46BA-334B-A469-7CEB04799FBB}" type="datetimeFigureOut">
              <a:rPr kumimoji="1" lang="ja-JP" altLang="en-US" smtClean="0"/>
              <a:t>2024/2/4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C27B346-0602-C84A-BD70-6271DCA8F2CE}" type="slidenum">
              <a:rPr kumimoji="1" lang="ja-JP" altLang="en-US" smtClean="0"/>
              <a:t>‹#›</a:t>
            </a:fld>
            <a:endParaRPr kumimoji="1" lang="ja-JP" altLang="en-US"/>
          </a:p>
        </p:txBody>
      </p:sp>
    </p:spTree>
    <p:extLst>
      <p:ext uri="{BB962C8B-B14F-4D97-AF65-F5344CB8AC3E}">
        <p14:creationId xmlns:p14="http://schemas.microsoft.com/office/powerpoint/2010/main" val="1740516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E5E7707-46BA-334B-A469-7CEB04799FBB}" type="datetimeFigureOut">
              <a:rPr kumimoji="1" lang="ja-JP" altLang="en-US" smtClean="0"/>
              <a:t>2024/2/4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C27B346-0602-C84A-BD70-6271DCA8F2CE}" type="slidenum">
              <a:rPr kumimoji="1" lang="ja-JP" altLang="en-US" smtClean="0"/>
              <a:t>‹#›</a:t>
            </a:fld>
            <a:endParaRPr kumimoji="1" lang="ja-JP" altLang="en-US"/>
          </a:p>
        </p:txBody>
      </p:sp>
    </p:spTree>
    <p:extLst>
      <p:ext uri="{BB962C8B-B14F-4D97-AF65-F5344CB8AC3E}">
        <p14:creationId xmlns:p14="http://schemas.microsoft.com/office/powerpoint/2010/main" val="225103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E5E7707-46BA-334B-A469-7CEB04799FBB}" type="datetimeFigureOut">
              <a:rPr kumimoji="1" lang="ja-JP" altLang="en-US" smtClean="0"/>
              <a:t>2024/2/4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C27B346-0602-C84A-BD70-6271DCA8F2CE}" type="slidenum">
              <a:rPr kumimoji="1" lang="ja-JP" altLang="en-US" smtClean="0"/>
              <a:t>‹#›</a:t>
            </a:fld>
            <a:endParaRPr kumimoji="1" lang="ja-JP" altLang="en-US"/>
          </a:p>
        </p:txBody>
      </p:sp>
    </p:spTree>
    <p:extLst>
      <p:ext uri="{BB962C8B-B14F-4D97-AF65-F5344CB8AC3E}">
        <p14:creationId xmlns:p14="http://schemas.microsoft.com/office/powerpoint/2010/main" val="351014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5E7707-46BA-334B-A469-7CEB04799FBB}" type="datetimeFigureOut">
              <a:rPr kumimoji="1" lang="ja-JP" altLang="en-US" smtClean="0"/>
              <a:t>2024/2/4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C27B346-0602-C84A-BD70-6271DCA8F2CE}" type="slidenum">
              <a:rPr kumimoji="1" lang="ja-JP" altLang="en-US" smtClean="0"/>
              <a:t>‹#›</a:t>
            </a:fld>
            <a:endParaRPr kumimoji="1" lang="ja-JP" altLang="en-US"/>
          </a:p>
        </p:txBody>
      </p:sp>
    </p:spTree>
    <p:extLst>
      <p:ext uri="{BB962C8B-B14F-4D97-AF65-F5344CB8AC3E}">
        <p14:creationId xmlns:p14="http://schemas.microsoft.com/office/powerpoint/2010/main" val="3553594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E5E7707-46BA-334B-A469-7CEB04799FBB}" type="datetimeFigureOut">
              <a:rPr kumimoji="1" lang="ja-JP" altLang="en-US" smtClean="0"/>
              <a:t>2024/2/4</a:t>
            </a:fld>
            <a:endParaRPr kumimoji="1" lang="ja-JP" alt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C27B346-0602-C84A-BD70-6271DCA8F2CE}" type="slidenum">
              <a:rPr kumimoji="1" lang="ja-JP" altLang="en-US" smtClean="0"/>
              <a:t>‹#›</a:t>
            </a:fld>
            <a:endParaRPr kumimoji="1" lang="ja-JP"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914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E5E7707-46BA-334B-A469-7CEB04799FBB}" type="datetimeFigureOut">
              <a:rPr kumimoji="1" lang="ja-JP" altLang="en-US" smtClean="0"/>
              <a:t>2024/2/4</a:t>
            </a:fld>
            <a:endParaRPr kumimoji="1" lang="ja-JP" alt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C27B346-0602-C84A-BD70-6271DCA8F2CE}" type="slidenum">
              <a:rPr kumimoji="1" lang="ja-JP" altLang="en-US" smtClean="0"/>
              <a:t>‹#›</a:t>
            </a:fld>
            <a:endParaRPr kumimoji="1" lang="ja-JP"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4649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E5E7707-46BA-334B-A469-7CEB04799FBB}" type="datetimeFigureOut">
              <a:rPr kumimoji="1" lang="ja-JP" altLang="en-US" smtClean="0"/>
              <a:t>2024/2/4</a:t>
            </a:fld>
            <a:endParaRPr kumimoji="1" lang="ja-JP" alt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C27B346-0602-C84A-BD70-6271DCA8F2CE}" type="slidenum">
              <a:rPr kumimoji="1" lang="ja-JP" altLang="en-US" smtClean="0"/>
              <a:t>‹#›</a:t>
            </a:fld>
            <a:endParaRPr kumimoji="1" lang="ja-JP" alt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856741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89000"/>
        </a:lnSpc>
        <a:spcBef>
          <a:spcPct val="0"/>
        </a:spcBef>
        <a:buNone/>
        <a:defRPr kumimoji="1"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764C38-134B-29F0-4C07-E1B7078A1519}"/>
              </a:ext>
            </a:extLst>
          </p:cNvPr>
          <p:cNvSpPr>
            <a:spLocks noGrp="1"/>
          </p:cNvSpPr>
          <p:nvPr>
            <p:ph type="ctrTitle"/>
          </p:nvPr>
        </p:nvSpPr>
        <p:spPr>
          <a:xfrm>
            <a:off x="1915128" y="1374764"/>
            <a:ext cx="8770593" cy="2655955"/>
          </a:xfrm>
        </p:spPr>
        <p:txBody>
          <a:bodyPr/>
          <a:lstStyle/>
          <a:p>
            <a:r>
              <a:rPr kumimoji="1" lang="ja-JP" altLang="en-US" sz="6000"/>
              <a:t>テトリス</a:t>
            </a:r>
            <a:r>
              <a:rPr kumimoji="1" lang="en-US" altLang="ja-JP" sz="6000" dirty="0"/>
              <a:t>AI</a:t>
            </a:r>
            <a:r>
              <a:rPr kumimoji="1" lang="ja-JP" altLang="en-US" sz="6000"/>
              <a:t>の戦略比較</a:t>
            </a:r>
          </a:p>
        </p:txBody>
      </p:sp>
      <p:sp>
        <p:nvSpPr>
          <p:cNvPr id="4" name="テキスト ボックス 3">
            <a:extLst>
              <a:ext uri="{FF2B5EF4-FFF2-40B4-BE49-F238E27FC236}">
                <a16:creationId xmlns:a16="http://schemas.microsoft.com/office/drawing/2014/main" id="{BF6641B6-634F-AAD5-D8E3-9A62E7DB5800}"/>
              </a:ext>
            </a:extLst>
          </p:cNvPr>
          <p:cNvSpPr txBox="1"/>
          <p:nvPr/>
        </p:nvSpPr>
        <p:spPr>
          <a:xfrm>
            <a:off x="6464595" y="5124892"/>
            <a:ext cx="4221126" cy="369332"/>
          </a:xfrm>
          <a:prstGeom prst="rect">
            <a:avLst/>
          </a:prstGeom>
          <a:noFill/>
        </p:spPr>
        <p:txBody>
          <a:bodyPr wrap="square" rtlCol="0">
            <a:spAutoFit/>
          </a:bodyPr>
          <a:lstStyle/>
          <a:p>
            <a:r>
              <a:rPr kumimoji="1" lang="ja-JP" altLang="en-US"/>
              <a:t>情報論理工学研究室</a:t>
            </a:r>
            <a:r>
              <a:rPr kumimoji="1" lang="en-US" altLang="ja-JP" dirty="0"/>
              <a:t> 20-0147 </a:t>
            </a:r>
            <a:r>
              <a:rPr kumimoji="1" lang="ja-JP" altLang="en-US"/>
              <a:t>黒山泰希</a:t>
            </a:r>
          </a:p>
        </p:txBody>
      </p:sp>
    </p:spTree>
    <p:extLst>
      <p:ext uri="{BB962C8B-B14F-4D97-AF65-F5344CB8AC3E}">
        <p14:creationId xmlns:p14="http://schemas.microsoft.com/office/powerpoint/2010/main" val="165008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マイムービー">
            <a:hlinkClick r:id="" action="ppaction://media"/>
            <a:extLst>
              <a:ext uri="{FF2B5EF4-FFF2-40B4-BE49-F238E27FC236}">
                <a16:creationId xmlns:a16="http://schemas.microsoft.com/office/drawing/2014/main" id="{2F9524A6-491C-8CF4-A188-7740C77E964C}"/>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456"/>
          </a:xfrm>
        </p:spPr>
      </p:pic>
    </p:spTree>
    <p:extLst>
      <p:ext uri="{BB962C8B-B14F-4D97-AF65-F5344CB8AC3E}">
        <p14:creationId xmlns:p14="http://schemas.microsoft.com/office/powerpoint/2010/main" val="186614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3C3ADB-B306-AFD3-3A8D-212F66E42219}"/>
              </a:ext>
            </a:extLst>
          </p:cNvPr>
          <p:cNvSpPr>
            <a:spLocks noGrp="1"/>
          </p:cNvSpPr>
          <p:nvPr>
            <p:ph type="title"/>
          </p:nvPr>
        </p:nvSpPr>
        <p:spPr/>
        <p:txBody>
          <a:bodyPr/>
          <a:lstStyle/>
          <a:p>
            <a:r>
              <a:rPr kumimoji="1" lang="ja-JP" altLang="en-US"/>
              <a:t>研究結果</a:t>
            </a:r>
          </a:p>
        </p:txBody>
      </p:sp>
      <p:sp>
        <p:nvSpPr>
          <p:cNvPr id="18" name="コンテンツ プレースホルダー 17">
            <a:extLst>
              <a:ext uri="{FF2B5EF4-FFF2-40B4-BE49-F238E27FC236}">
                <a16:creationId xmlns:a16="http://schemas.microsoft.com/office/drawing/2014/main" id="{95F52255-B9FD-9216-361E-3A45D314679D}"/>
              </a:ext>
            </a:extLst>
          </p:cNvPr>
          <p:cNvSpPr>
            <a:spLocks noGrp="1"/>
          </p:cNvSpPr>
          <p:nvPr>
            <p:ph sz="half" idx="1"/>
          </p:nvPr>
        </p:nvSpPr>
        <p:spPr>
          <a:xfrm>
            <a:off x="1371600" y="1466851"/>
            <a:ext cx="10652760" cy="1306829"/>
          </a:xfrm>
        </p:spPr>
        <p:txBody>
          <a:bodyPr/>
          <a:lstStyle/>
          <a:p>
            <a:r>
              <a:rPr lang="ja-JP" altLang="en-US"/>
              <a:t>多段消し戦略</a:t>
            </a:r>
            <a:endParaRPr lang="en-US" altLang="ja-JP" dirty="0"/>
          </a:p>
          <a:p>
            <a:pPr marL="0" indent="0">
              <a:buNone/>
            </a:pPr>
            <a:r>
              <a:rPr lang="ja-JP" altLang="en-US"/>
              <a:t>第</a:t>
            </a:r>
            <a:r>
              <a:rPr lang="en-US" altLang="ja-JP" dirty="0"/>
              <a:t>8</a:t>
            </a:r>
            <a:r>
              <a:rPr lang="ja-JP" altLang="en-US"/>
              <a:t>世代まではスコアが順調に向上している</a:t>
            </a:r>
            <a:endParaRPr lang="en-US" altLang="ja-JP" dirty="0"/>
          </a:p>
          <a:p>
            <a:pPr marL="0" indent="0">
              <a:buNone/>
            </a:pPr>
            <a:r>
              <a:rPr lang="ja-JP" altLang="en-US"/>
              <a:t>第</a:t>
            </a:r>
            <a:r>
              <a:rPr lang="en-US" altLang="ja-JP" dirty="0"/>
              <a:t>8</a:t>
            </a:r>
            <a:r>
              <a:rPr lang="ja-JP" altLang="en-US"/>
              <a:t>世代以降は成長があまり見られない</a:t>
            </a:r>
            <a:endParaRPr lang="en-US" altLang="ja-JP" dirty="0"/>
          </a:p>
          <a:p>
            <a:pPr marL="0" indent="0">
              <a:buNone/>
            </a:pPr>
            <a:endParaRPr lang="en-US" altLang="ja-JP" dirty="0"/>
          </a:p>
          <a:p>
            <a:pPr marL="0" indent="0">
              <a:buNone/>
            </a:pPr>
            <a:endParaRPr lang="en-US" altLang="ja-JP" dirty="0"/>
          </a:p>
        </p:txBody>
      </p:sp>
      <p:pic>
        <p:nvPicPr>
          <p:cNvPr id="25" name="コンテンツ プレースホルダー 4" descr="グラフ, 折れ線グラフ&#10;&#10;自動的に生成された説明">
            <a:extLst>
              <a:ext uri="{FF2B5EF4-FFF2-40B4-BE49-F238E27FC236}">
                <a16:creationId xmlns:a16="http://schemas.microsoft.com/office/drawing/2014/main" id="{39F0D5D1-1486-BE06-4A87-0B2011D932E4}"/>
              </a:ext>
            </a:extLst>
          </p:cNvPr>
          <p:cNvPicPr>
            <a:picLocks noGrp="1" noChangeAspect="1"/>
          </p:cNvPicPr>
          <p:nvPr>
            <p:ph sz="half" idx="2"/>
          </p:nvPr>
        </p:nvPicPr>
        <p:blipFill>
          <a:blip r:embed="rId3"/>
          <a:stretch>
            <a:fillRect/>
          </a:stretch>
        </p:blipFill>
        <p:spPr>
          <a:xfrm>
            <a:off x="911715" y="3368042"/>
            <a:ext cx="5547023" cy="3349725"/>
          </a:xfrm>
        </p:spPr>
      </p:pic>
      <p:graphicFrame>
        <p:nvGraphicFramePr>
          <p:cNvPr id="26" name="コンテンツ プレースホルダー 11">
            <a:extLst>
              <a:ext uri="{FF2B5EF4-FFF2-40B4-BE49-F238E27FC236}">
                <a16:creationId xmlns:a16="http://schemas.microsoft.com/office/drawing/2014/main" id="{FE5FBE3A-16CF-C438-E3A2-AE2B3C8654FE}"/>
              </a:ext>
            </a:extLst>
          </p:cNvPr>
          <p:cNvGraphicFramePr>
            <a:graphicFrameLocks/>
          </p:cNvGraphicFramePr>
          <p:nvPr>
            <p:extLst>
              <p:ext uri="{D42A27DB-BD31-4B8C-83A1-F6EECF244321}">
                <p14:modId xmlns:p14="http://schemas.microsoft.com/office/powerpoint/2010/main" val="3403148697"/>
              </p:ext>
            </p:extLst>
          </p:nvPr>
        </p:nvGraphicFramePr>
        <p:xfrm>
          <a:off x="6525404" y="2654835"/>
          <a:ext cx="5288281" cy="4062932"/>
        </p:xfrm>
        <a:graphic>
          <a:graphicData uri="http://schemas.openxmlformats.org/drawingml/2006/table">
            <a:tbl>
              <a:tblPr firstRow="1" firstCol="1" bandRow="1">
                <a:tableStyleId>{5C22544A-7EE6-4342-B048-85BDC9FD1C3A}</a:tableStyleId>
              </a:tblPr>
              <a:tblGrid>
                <a:gridCol w="1077894">
                  <a:extLst>
                    <a:ext uri="{9D8B030D-6E8A-4147-A177-3AD203B41FA5}">
                      <a16:colId xmlns:a16="http://schemas.microsoft.com/office/drawing/2014/main" val="3138912026"/>
                    </a:ext>
                  </a:extLst>
                </a:gridCol>
                <a:gridCol w="1194483">
                  <a:extLst>
                    <a:ext uri="{9D8B030D-6E8A-4147-A177-3AD203B41FA5}">
                      <a16:colId xmlns:a16="http://schemas.microsoft.com/office/drawing/2014/main" val="3812936493"/>
                    </a:ext>
                  </a:extLst>
                </a:gridCol>
                <a:gridCol w="1080094">
                  <a:extLst>
                    <a:ext uri="{9D8B030D-6E8A-4147-A177-3AD203B41FA5}">
                      <a16:colId xmlns:a16="http://schemas.microsoft.com/office/drawing/2014/main" val="3276354270"/>
                    </a:ext>
                  </a:extLst>
                </a:gridCol>
                <a:gridCol w="967905">
                  <a:extLst>
                    <a:ext uri="{9D8B030D-6E8A-4147-A177-3AD203B41FA5}">
                      <a16:colId xmlns:a16="http://schemas.microsoft.com/office/drawing/2014/main" val="3974330806"/>
                    </a:ext>
                  </a:extLst>
                </a:gridCol>
                <a:gridCol w="967905">
                  <a:extLst>
                    <a:ext uri="{9D8B030D-6E8A-4147-A177-3AD203B41FA5}">
                      <a16:colId xmlns:a16="http://schemas.microsoft.com/office/drawing/2014/main" val="1256784808"/>
                    </a:ext>
                  </a:extLst>
                </a:gridCol>
              </a:tblGrid>
              <a:tr h="389230">
                <a:tc>
                  <a:txBody>
                    <a:bodyPr/>
                    <a:lstStyle/>
                    <a:p>
                      <a:pPr marL="269875" indent="-269875"/>
                      <a:r>
                        <a:rPr lang="en-US" sz="1800" kern="100" dirty="0">
                          <a:effectLst/>
                        </a:rPr>
                        <a:t> </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gridSpan="2">
                  <a:txBody>
                    <a:bodyPr/>
                    <a:lstStyle/>
                    <a:p>
                      <a:pPr marL="269875" indent="-269875"/>
                      <a:r>
                        <a:rPr lang="ja-JP" sz="1800" kern="100">
                          <a:effectLst/>
                        </a:rPr>
                        <a:t>多段消し戦略</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hMerge="1">
                  <a:txBody>
                    <a:bodyPr/>
                    <a:lstStyle/>
                    <a:p>
                      <a:endParaRPr kumimoji="1" lang="ja-JP" altLang="en-US"/>
                    </a:p>
                  </a:txBody>
                  <a:tcPr/>
                </a:tc>
                <a:tc gridSpan="2">
                  <a:txBody>
                    <a:bodyPr/>
                    <a:lstStyle/>
                    <a:p>
                      <a:pPr marL="269875" indent="-269875"/>
                      <a:r>
                        <a:rPr lang="ja-JP" sz="1800" kern="100">
                          <a:effectLst/>
                        </a:rPr>
                        <a:t>速攻戦略</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hMerge="1">
                  <a:txBody>
                    <a:bodyPr/>
                    <a:lstStyle/>
                    <a:p>
                      <a:endParaRPr kumimoji="1" lang="ja-JP" altLang="en-US"/>
                    </a:p>
                  </a:txBody>
                  <a:tcPr/>
                </a:tc>
                <a:extLst>
                  <a:ext uri="{0D108BD9-81ED-4DB2-BD59-A6C34878D82A}">
                    <a16:rowId xmlns:a16="http://schemas.microsoft.com/office/drawing/2014/main" val="3925401761"/>
                  </a:ext>
                </a:extLst>
              </a:tr>
              <a:tr h="329563">
                <a:tc>
                  <a:txBody>
                    <a:bodyPr/>
                    <a:lstStyle/>
                    <a:p>
                      <a:pPr marL="269875" indent="-269875"/>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ctr"/>
                      <a:r>
                        <a:rPr lang="ja-JP" sz="1800" kern="100">
                          <a:effectLst/>
                        </a:rPr>
                        <a:t>スコア</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ctr"/>
                      <a:r>
                        <a:rPr lang="ja-JP" sz="1800" kern="100">
                          <a:effectLst/>
                        </a:rPr>
                        <a:t>ライン</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ctr"/>
                      <a:r>
                        <a:rPr lang="ja-JP" sz="1800" kern="100">
                          <a:effectLst/>
                        </a:rPr>
                        <a:t>スコア</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ctr"/>
                      <a:r>
                        <a:rPr lang="ja-JP" sz="1800" kern="100">
                          <a:effectLst/>
                        </a:rPr>
                        <a:t>ライン</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819558805"/>
                  </a:ext>
                </a:extLst>
              </a:tr>
              <a:tr h="268172">
                <a:tc>
                  <a:txBody>
                    <a:bodyPr/>
                    <a:lstStyle/>
                    <a:p>
                      <a:pPr marL="269875" indent="-269875"/>
                      <a:r>
                        <a:rPr lang="en-US" sz="1800" kern="100">
                          <a:effectLst/>
                        </a:rPr>
                        <a:t>1</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150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200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156089883"/>
                  </a:ext>
                </a:extLst>
              </a:tr>
              <a:tr h="300816">
                <a:tc>
                  <a:txBody>
                    <a:bodyPr/>
                    <a:lstStyle/>
                    <a:p>
                      <a:pPr marL="269875" indent="-269875"/>
                      <a:r>
                        <a:rPr lang="en-US" sz="1800" kern="100" dirty="0">
                          <a:effectLst/>
                        </a:rPr>
                        <a:t>2</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3500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24</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81000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540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38266376"/>
                  </a:ext>
                </a:extLst>
              </a:tr>
              <a:tr h="350520">
                <a:tc>
                  <a:txBody>
                    <a:bodyPr/>
                    <a:lstStyle/>
                    <a:p>
                      <a:pPr marL="269875" indent="-269875"/>
                      <a:r>
                        <a:rPr lang="en-US" sz="1800" kern="100" dirty="0">
                          <a:effectLst/>
                        </a:rPr>
                        <a:t>3</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170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21000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130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534037677"/>
                  </a:ext>
                </a:extLst>
              </a:tr>
              <a:tr h="350520">
                <a:tc>
                  <a:txBody>
                    <a:bodyPr/>
                    <a:lstStyle/>
                    <a:p>
                      <a:pPr marL="269875" indent="-269875"/>
                      <a:r>
                        <a:rPr lang="en-US" sz="1800" kern="100" dirty="0">
                          <a:effectLst/>
                        </a:rPr>
                        <a:t>4</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7500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54</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56000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350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337631285"/>
                  </a:ext>
                </a:extLst>
              </a:tr>
              <a:tr h="335280">
                <a:tc>
                  <a:txBody>
                    <a:bodyPr/>
                    <a:lstStyle/>
                    <a:p>
                      <a:pPr marL="269875" indent="-269875"/>
                      <a:r>
                        <a:rPr lang="en-US" sz="1800" kern="100" dirty="0">
                          <a:effectLst/>
                        </a:rPr>
                        <a:t>5</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90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32000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506265412"/>
                  </a:ext>
                </a:extLst>
              </a:tr>
              <a:tr h="350520">
                <a:tc>
                  <a:txBody>
                    <a:bodyPr/>
                    <a:lstStyle/>
                    <a:p>
                      <a:pPr marL="269875" indent="-269875"/>
                      <a:r>
                        <a:rPr lang="en-US" sz="1800" kern="100" dirty="0">
                          <a:effectLst/>
                        </a:rPr>
                        <a:t>6</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28000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66000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420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962616053"/>
                  </a:ext>
                </a:extLst>
              </a:tr>
              <a:tr h="335280">
                <a:tc>
                  <a:txBody>
                    <a:bodyPr/>
                    <a:lstStyle/>
                    <a:p>
                      <a:pPr marL="269875" indent="-269875"/>
                      <a:r>
                        <a:rPr lang="en-US" sz="1800" kern="100">
                          <a:effectLst/>
                        </a:rPr>
                        <a:t>7</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97</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43000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290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010833397"/>
                  </a:ext>
                </a:extLst>
              </a:tr>
              <a:tr h="365760">
                <a:tc>
                  <a:txBody>
                    <a:bodyPr/>
                    <a:lstStyle/>
                    <a:p>
                      <a:pPr marL="269875" indent="-269875"/>
                      <a:r>
                        <a:rPr lang="en-US" sz="1800" kern="100">
                          <a:effectLst/>
                        </a:rPr>
                        <a:t>8</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42000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300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80000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540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041245519"/>
                  </a:ext>
                </a:extLst>
              </a:tr>
              <a:tr h="365760">
                <a:tc>
                  <a:txBody>
                    <a:bodyPr/>
                    <a:lstStyle/>
                    <a:p>
                      <a:pPr marL="269875" indent="-269875"/>
                      <a:r>
                        <a:rPr lang="en-US" sz="1800" kern="100">
                          <a:effectLst/>
                        </a:rPr>
                        <a:t>9</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31000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220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74000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510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110232245"/>
                  </a:ext>
                </a:extLst>
              </a:tr>
              <a:tr h="315363">
                <a:tc>
                  <a:txBody>
                    <a:bodyPr/>
                    <a:lstStyle/>
                    <a:p>
                      <a:pPr marL="269875" indent="-269875"/>
                      <a:r>
                        <a:rPr lang="en-US" sz="1800" kern="100" dirty="0">
                          <a:effectLst/>
                        </a:rPr>
                        <a:t>10</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90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42000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290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58808725"/>
                  </a:ext>
                </a:extLst>
              </a:tr>
            </a:tbl>
          </a:graphicData>
        </a:graphic>
      </p:graphicFrame>
    </p:spTree>
    <p:extLst>
      <p:ext uri="{BB962C8B-B14F-4D97-AF65-F5344CB8AC3E}">
        <p14:creationId xmlns:p14="http://schemas.microsoft.com/office/powerpoint/2010/main" val="286833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5DCC7-D5C5-3FF0-AC1A-7FE75779F7C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5F153B3-1CB1-D7AA-6F67-A3D8FBAB0F82}"/>
              </a:ext>
            </a:extLst>
          </p:cNvPr>
          <p:cNvSpPr>
            <a:spLocks noGrp="1"/>
          </p:cNvSpPr>
          <p:nvPr>
            <p:ph type="title"/>
          </p:nvPr>
        </p:nvSpPr>
        <p:spPr/>
        <p:txBody>
          <a:bodyPr/>
          <a:lstStyle/>
          <a:p>
            <a:r>
              <a:rPr kumimoji="1" lang="ja-JP" altLang="en-US"/>
              <a:t>研究結果</a:t>
            </a:r>
          </a:p>
        </p:txBody>
      </p:sp>
      <p:pic>
        <p:nvPicPr>
          <p:cNvPr id="5" name="コンテンツ プレースホルダー 4" descr="グラフ, 折れ線グラフ&#10;&#10;自動的に生成された説明">
            <a:extLst>
              <a:ext uri="{FF2B5EF4-FFF2-40B4-BE49-F238E27FC236}">
                <a16:creationId xmlns:a16="http://schemas.microsoft.com/office/drawing/2014/main" id="{1103618E-0DDB-C705-D4BE-95B5D77B4B36}"/>
              </a:ext>
            </a:extLst>
          </p:cNvPr>
          <p:cNvPicPr>
            <a:picLocks noGrp="1" noChangeAspect="1"/>
          </p:cNvPicPr>
          <p:nvPr>
            <p:ph sz="half" idx="2"/>
          </p:nvPr>
        </p:nvPicPr>
        <p:blipFill>
          <a:blip r:embed="rId3"/>
          <a:stretch>
            <a:fillRect/>
          </a:stretch>
        </p:blipFill>
        <p:spPr>
          <a:xfrm>
            <a:off x="911715" y="3368042"/>
            <a:ext cx="5547023" cy="3349725"/>
          </a:xfrm>
        </p:spPr>
      </p:pic>
      <p:sp>
        <p:nvSpPr>
          <p:cNvPr id="18" name="コンテンツ プレースホルダー 17">
            <a:extLst>
              <a:ext uri="{FF2B5EF4-FFF2-40B4-BE49-F238E27FC236}">
                <a16:creationId xmlns:a16="http://schemas.microsoft.com/office/drawing/2014/main" id="{F7D7C434-D899-3F9B-5655-280D1E62F22F}"/>
              </a:ext>
            </a:extLst>
          </p:cNvPr>
          <p:cNvSpPr>
            <a:spLocks noGrp="1"/>
          </p:cNvSpPr>
          <p:nvPr>
            <p:ph sz="half" idx="1"/>
          </p:nvPr>
        </p:nvSpPr>
        <p:spPr>
          <a:xfrm>
            <a:off x="1371600" y="1638299"/>
            <a:ext cx="9982200" cy="3581401"/>
          </a:xfrm>
        </p:spPr>
        <p:txBody>
          <a:bodyPr/>
          <a:lstStyle/>
          <a:p>
            <a:r>
              <a:rPr lang="ja-JP" altLang="en-US"/>
              <a:t>速攻戦略</a:t>
            </a:r>
            <a:endParaRPr lang="en-US" altLang="ja-JP" dirty="0"/>
          </a:p>
          <a:p>
            <a:pPr marL="0" indent="0">
              <a:buNone/>
            </a:pPr>
            <a:r>
              <a:rPr lang="ja-JP" altLang="en-US"/>
              <a:t>初期から高いスコアを達成しており、第</a:t>
            </a:r>
            <a:r>
              <a:rPr lang="en-US" altLang="ja-JP" dirty="0"/>
              <a:t>2</a:t>
            </a:r>
            <a:r>
              <a:rPr lang="ja-JP" altLang="en-US"/>
              <a:t>世代以降から</a:t>
            </a:r>
            <a:r>
              <a:rPr lang="en-US" altLang="ja-JP" dirty="0"/>
              <a:t>,</a:t>
            </a:r>
            <a:r>
              <a:rPr lang="ja-JP" altLang="en-US"/>
              <a:t>成長がみられない</a:t>
            </a:r>
            <a:endParaRPr lang="en-US" altLang="ja-JP" dirty="0"/>
          </a:p>
          <a:p>
            <a:pPr marL="0" indent="0">
              <a:buNone/>
            </a:pPr>
            <a:endParaRPr lang="en-US" altLang="ja-JP" dirty="0"/>
          </a:p>
          <a:p>
            <a:pPr marL="0" indent="0">
              <a:buNone/>
            </a:pPr>
            <a:endParaRPr lang="en-US" altLang="ja-JP" dirty="0"/>
          </a:p>
        </p:txBody>
      </p:sp>
      <p:graphicFrame>
        <p:nvGraphicFramePr>
          <p:cNvPr id="19" name="コンテンツ プレースホルダー 11">
            <a:extLst>
              <a:ext uri="{FF2B5EF4-FFF2-40B4-BE49-F238E27FC236}">
                <a16:creationId xmlns:a16="http://schemas.microsoft.com/office/drawing/2014/main" id="{7C9E52FE-96D4-923D-71B3-4164BA880A28}"/>
              </a:ext>
            </a:extLst>
          </p:cNvPr>
          <p:cNvGraphicFramePr>
            <a:graphicFrameLocks/>
          </p:cNvGraphicFramePr>
          <p:nvPr>
            <p:extLst>
              <p:ext uri="{D42A27DB-BD31-4B8C-83A1-F6EECF244321}">
                <p14:modId xmlns:p14="http://schemas.microsoft.com/office/powerpoint/2010/main" val="1523228431"/>
              </p:ext>
            </p:extLst>
          </p:nvPr>
        </p:nvGraphicFramePr>
        <p:xfrm>
          <a:off x="6525404" y="2654835"/>
          <a:ext cx="5288281" cy="4062932"/>
        </p:xfrm>
        <a:graphic>
          <a:graphicData uri="http://schemas.openxmlformats.org/drawingml/2006/table">
            <a:tbl>
              <a:tblPr firstRow="1" firstCol="1" bandRow="1">
                <a:tableStyleId>{5C22544A-7EE6-4342-B048-85BDC9FD1C3A}</a:tableStyleId>
              </a:tblPr>
              <a:tblGrid>
                <a:gridCol w="1077894">
                  <a:extLst>
                    <a:ext uri="{9D8B030D-6E8A-4147-A177-3AD203B41FA5}">
                      <a16:colId xmlns:a16="http://schemas.microsoft.com/office/drawing/2014/main" val="3138912026"/>
                    </a:ext>
                  </a:extLst>
                </a:gridCol>
                <a:gridCol w="1194483">
                  <a:extLst>
                    <a:ext uri="{9D8B030D-6E8A-4147-A177-3AD203B41FA5}">
                      <a16:colId xmlns:a16="http://schemas.microsoft.com/office/drawing/2014/main" val="3812936493"/>
                    </a:ext>
                  </a:extLst>
                </a:gridCol>
                <a:gridCol w="1080094">
                  <a:extLst>
                    <a:ext uri="{9D8B030D-6E8A-4147-A177-3AD203B41FA5}">
                      <a16:colId xmlns:a16="http://schemas.microsoft.com/office/drawing/2014/main" val="3276354270"/>
                    </a:ext>
                  </a:extLst>
                </a:gridCol>
                <a:gridCol w="967905">
                  <a:extLst>
                    <a:ext uri="{9D8B030D-6E8A-4147-A177-3AD203B41FA5}">
                      <a16:colId xmlns:a16="http://schemas.microsoft.com/office/drawing/2014/main" val="3974330806"/>
                    </a:ext>
                  </a:extLst>
                </a:gridCol>
                <a:gridCol w="967905">
                  <a:extLst>
                    <a:ext uri="{9D8B030D-6E8A-4147-A177-3AD203B41FA5}">
                      <a16:colId xmlns:a16="http://schemas.microsoft.com/office/drawing/2014/main" val="1256784808"/>
                    </a:ext>
                  </a:extLst>
                </a:gridCol>
              </a:tblGrid>
              <a:tr h="389230">
                <a:tc>
                  <a:txBody>
                    <a:bodyPr/>
                    <a:lstStyle/>
                    <a:p>
                      <a:pPr marL="269875" indent="-269875"/>
                      <a:r>
                        <a:rPr lang="en-US" sz="1800" kern="100" dirty="0">
                          <a:effectLst/>
                        </a:rPr>
                        <a:t> </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gridSpan="2">
                  <a:txBody>
                    <a:bodyPr/>
                    <a:lstStyle/>
                    <a:p>
                      <a:pPr marL="269875" indent="-269875"/>
                      <a:r>
                        <a:rPr lang="ja-JP" sz="1800" kern="100">
                          <a:effectLst/>
                        </a:rPr>
                        <a:t>多段消し戦略</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hMerge="1">
                  <a:txBody>
                    <a:bodyPr/>
                    <a:lstStyle/>
                    <a:p>
                      <a:endParaRPr kumimoji="1" lang="ja-JP" altLang="en-US"/>
                    </a:p>
                  </a:txBody>
                  <a:tcPr/>
                </a:tc>
                <a:tc gridSpan="2">
                  <a:txBody>
                    <a:bodyPr/>
                    <a:lstStyle/>
                    <a:p>
                      <a:pPr marL="269875" indent="-269875"/>
                      <a:r>
                        <a:rPr lang="ja-JP" sz="1800" kern="100">
                          <a:effectLst/>
                        </a:rPr>
                        <a:t>速攻戦略</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hMerge="1">
                  <a:txBody>
                    <a:bodyPr/>
                    <a:lstStyle/>
                    <a:p>
                      <a:endParaRPr kumimoji="1" lang="ja-JP" altLang="en-US"/>
                    </a:p>
                  </a:txBody>
                  <a:tcPr/>
                </a:tc>
                <a:extLst>
                  <a:ext uri="{0D108BD9-81ED-4DB2-BD59-A6C34878D82A}">
                    <a16:rowId xmlns:a16="http://schemas.microsoft.com/office/drawing/2014/main" val="3925401761"/>
                  </a:ext>
                </a:extLst>
              </a:tr>
              <a:tr h="329563">
                <a:tc>
                  <a:txBody>
                    <a:bodyPr/>
                    <a:lstStyle/>
                    <a:p>
                      <a:pPr marL="269875" indent="-269875"/>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ctr"/>
                      <a:r>
                        <a:rPr lang="ja-JP" sz="1800" kern="100">
                          <a:effectLst/>
                        </a:rPr>
                        <a:t>スコア</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ctr"/>
                      <a:r>
                        <a:rPr lang="ja-JP" sz="1800" kern="100">
                          <a:effectLst/>
                        </a:rPr>
                        <a:t>ライン</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ctr"/>
                      <a:r>
                        <a:rPr lang="ja-JP" sz="1800" kern="100">
                          <a:effectLst/>
                        </a:rPr>
                        <a:t>スコア</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ctr"/>
                      <a:r>
                        <a:rPr lang="ja-JP" sz="1800" kern="100">
                          <a:effectLst/>
                        </a:rPr>
                        <a:t>ライン</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819558805"/>
                  </a:ext>
                </a:extLst>
              </a:tr>
              <a:tr h="268172">
                <a:tc>
                  <a:txBody>
                    <a:bodyPr/>
                    <a:lstStyle/>
                    <a:p>
                      <a:pPr marL="269875" indent="-269875"/>
                      <a:r>
                        <a:rPr lang="en-US" sz="1800" kern="100">
                          <a:effectLst/>
                        </a:rPr>
                        <a:t>1</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150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200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156089883"/>
                  </a:ext>
                </a:extLst>
              </a:tr>
              <a:tr h="300816">
                <a:tc>
                  <a:txBody>
                    <a:bodyPr/>
                    <a:lstStyle/>
                    <a:p>
                      <a:pPr marL="269875" indent="-269875"/>
                      <a:r>
                        <a:rPr lang="en-US" sz="1800" kern="100" dirty="0">
                          <a:effectLst/>
                        </a:rPr>
                        <a:t>2</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3500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24</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81000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540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38266376"/>
                  </a:ext>
                </a:extLst>
              </a:tr>
              <a:tr h="350520">
                <a:tc>
                  <a:txBody>
                    <a:bodyPr/>
                    <a:lstStyle/>
                    <a:p>
                      <a:pPr marL="269875" indent="-269875"/>
                      <a:r>
                        <a:rPr lang="en-US" sz="1800" kern="100" dirty="0">
                          <a:effectLst/>
                        </a:rPr>
                        <a:t>3</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170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21000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130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534037677"/>
                  </a:ext>
                </a:extLst>
              </a:tr>
              <a:tr h="350520">
                <a:tc>
                  <a:txBody>
                    <a:bodyPr/>
                    <a:lstStyle/>
                    <a:p>
                      <a:pPr marL="269875" indent="-269875"/>
                      <a:r>
                        <a:rPr lang="en-US" sz="1800" kern="100" dirty="0">
                          <a:effectLst/>
                        </a:rPr>
                        <a:t>4</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7500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54</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56000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350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337631285"/>
                  </a:ext>
                </a:extLst>
              </a:tr>
              <a:tr h="335280">
                <a:tc>
                  <a:txBody>
                    <a:bodyPr/>
                    <a:lstStyle/>
                    <a:p>
                      <a:pPr marL="269875" indent="-269875"/>
                      <a:r>
                        <a:rPr lang="en-US" sz="1800" kern="100" dirty="0">
                          <a:effectLst/>
                        </a:rPr>
                        <a:t>5</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90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32000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506265412"/>
                  </a:ext>
                </a:extLst>
              </a:tr>
              <a:tr h="350520">
                <a:tc>
                  <a:txBody>
                    <a:bodyPr/>
                    <a:lstStyle/>
                    <a:p>
                      <a:pPr marL="269875" indent="-269875"/>
                      <a:r>
                        <a:rPr lang="en-US" sz="1800" kern="100" dirty="0">
                          <a:effectLst/>
                        </a:rPr>
                        <a:t>6</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28000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66000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420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962616053"/>
                  </a:ext>
                </a:extLst>
              </a:tr>
              <a:tr h="335280">
                <a:tc>
                  <a:txBody>
                    <a:bodyPr/>
                    <a:lstStyle/>
                    <a:p>
                      <a:pPr marL="269875" indent="-269875"/>
                      <a:r>
                        <a:rPr lang="en-US" sz="1800" kern="100">
                          <a:effectLst/>
                        </a:rPr>
                        <a:t>7</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97</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43000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290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010833397"/>
                  </a:ext>
                </a:extLst>
              </a:tr>
              <a:tr h="365760">
                <a:tc>
                  <a:txBody>
                    <a:bodyPr/>
                    <a:lstStyle/>
                    <a:p>
                      <a:pPr marL="269875" indent="-269875"/>
                      <a:r>
                        <a:rPr lang="en-US" sz="1800" kern="100">
                          <a:effectLst/>
                        </a:rPr>
                        <a:t>8</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42000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300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80000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540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041245519"/>
                  </a:ext>
                </a:extLst>
              </a:tr>
              <a:tr h="365760">
                <a:tc>
                  <a:txBody>
                    <a:bodyPr/>
                    <a:lstStyle/>
                    <a:p>
                      <a:pPr marL="269875" indent="-269875"/>
                      <a:r>
                        <a:rPr lang="en-US" sz="1800" kern="100">
                          <a:effectLst/>
                        </a:rPr>
                        <a:t>9</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31000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220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74000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510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110232245"/>
                  </a:ext>
                </a:extLst>
              </a:tr>
              <a:tr h="315363">
                <a:tc>
                  <a:txBody>
                    <a:bodyPr/>
                    <a:lstStyle/>
                    <a:p>
                      <a:pPr marL="269875" indent="-269875"/>
                      <a:r>
                        <a:rPr lang="en-US" sz="1800" kern="100" dirty="0">
                          <a:effectLst/>
                        </a:rPr>
                        <a:t>10</a:t>
                      </a:r>
                      <a:r>
                        <a:rPr lang="ja-JP" sz="1800" kern="100">
                          <a:effectLst/>
                        </a:rPr>
                        <a:t>世代</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13000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90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a:effectLst/>
                        </a:rPr>
                        <a:t>42000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269875" indent="-269875" algn="r"/>
                      <a:r>
                        <a:rPr lang="en-US" sz="1800" kern="100" dirty="0">
                          <a:effectLst/>
                        </a:rPr>
                        <a:t>290</a:t>
                      </a:r>
                      <a:endParaRPr lang="ja-JP" sz="1800" b="1"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58808725"/>
                  </a:ext>
                </a:extLst>
              </a:tr>
            </a:tbl>
          </a:graphicData>
        </a:graphic>
      </p:graphicFrame>
    </p:spTree>
    <p:extLst>
      <p:ext uri="{BB962C8B-B14F-4D97-AF65-F5344CB8AC3E}">
        <p14:creationId xmlns:p14="http://schemas.microsoft.com/office/powerpoint/2010/main" val="270603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EBB11-2C67-E037-E4B0-E3DDC42C065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7E035D6-292E-0DC3-64D7-23BD87BB161A}"/>
              </a:ext>
            </a:extLst>
          </p:cNvPr>
          <p:cNvSpPr>
            <a:spLocks noGrp="1"/>
          </p:cNvSpPr>
          <p:nvPr>
            <p:ph type="title"/>
          </p:nvPr>
        </p:nvSpPr>
        <p:spPr/>
        <p:txBody>
          <a:bodyPr/>
          <a:lstStyle/>
          <a:p>
            <a:r>
              <a:rPr kumimoji="1" lang="ja-JP" altLang="en-US"/>
              <a:t>考察</a:t>
            </a:r>
          </a:p>
        </p:txBody>
      </p:sp>
      <p:sp>
        <p:nvSpPr>
          <p:cNvPr id="18" name="コンテンツ プレースホルダー 17">
            <a:extLst>
              <a:ext uri="{FF2B5EF4-FFF2-40B4-BE49-F238E27FC236}">
                <a16:creationId xmlns:a16="http://schemas.microsoft.com/office/drawing/2014/main" id="{06501015-1814-CAD6-9960-231F84C3498E}"/>
              </a:ext>
            </a:extLst>
          </p:cNvPr>
          <p:cNvSpPr>
            <a:spLocks noGrp="1"/>
          </p:cNvSpPr>
          <p:nvPr>
            <p:ph sz="half" idx="1"/>
          </p:nvPr>
        </p:nvSpPr>
        <p:spPr>
          <a:xfrm>
            <a:off x="1371600" y="3127273"/>
            <a:ext cx="4447786" cy="3581401"/>
          </a:xfrm>
        </p:spPr>
        <p:txBody>
          <a:bodyPr/>
          <a:lstStyle/>
          <a:p>
            <a:pPr marL="0" indent="0">
              <a:buNone/>
            </a:pPr>
            <a:endParaRPr lang="en-US" altLang="ja-JP" dirty="0"/>
          </a:p>
          <a:p>
            <a:pPr marL="0" indent="0">
              <a:buNone/>
            </a:pPr>
            <a:endParaRPr lang="en-US" altLang="ja-JP" dirty="0"/>
          </a:p>
        </p:txBody>
      </p:sp>
      <p:sp>
        <p:nvSpPr>
          <p:cNvPr id="9" name="テキスト ボックス 8">
            <a:extLst>
              <a:ext uri="{FF2B5EF4-FFF2-40B4-BE49-F238E27FC236}">
                <a16:creationId xmlns:a16="http://schemas.microsoft.com/office/drawing/2014/main" id="{DC7460F5-2FAF-1B0C-F120-5E2A8F99EE88}"/>
              </a:ext>
            </a:extLst>
          </p:cNvPr>
          <p:cNvSpPr txBox="1"/>
          <p:nvPr/>
        </p:nvSpPr>
        <p:spPr>
          <a:xfrm>
            <a:off x="1371600" y="1791071"/>
            <a:ext cx="10088880" cy="3539430"/>
          </a:xfrm>
          <a:prstGeom prst="rect">
            <a:avLst/>
          </a:prstGeom>
          <a:noFill/>
        </p:spPr>
        <p:txBody>
          <a:bodyPr wrap="square">
            <a:spAutoFit/>
          </a:bodyPr>
          <a:lstStyle/>
          <a:p>
            <a:r>
              <a:rPr lang="ja-JP" altLang="en-US" sz="2800"/>
              <a:t>・多段消し戦略</a:t>
            </a:r>
            <a:endParaRPr lang="en-US" altLang="ja-JP" sz="2800" dirty="0"/>
          </a:p>
          <a:p>
            <a:r>
              <a:rPr lang="ja-JP" altLang="en-US" sz="2800"/>
              <a:t>局所的な最適解に収束しやすい傾向があることが考えられる</a:t>
            </a:r>
            <a:endParaRPr lang="en-US" altLang="ja-JP" sz="2800" dirty="0"/>
          </a:p>
          <a:p>
            <a:endParaRPr lang="en-US" altLang="ja-JP" sz="2800" dirty="0"/>
          </a:p>
          <a:p>
            <a:r>
              <a:rPr lang="ja-JP" altLang="en-US" sz="2800"/>
              <a:t>・速攻戦略</a:t>
            </a:r>
            <a:endParaRPr lang="en-US" altLang="ja-JP" sz="2800" dirty="0"/>
          </a:p>
          <a:p>
            <a:r>
              <a:rPr lang="ja-JP" altLang="en-US" sz="2800"/>
              <a:t>特定の局面において最適解に収束していると考えられる</a:t>
            </a:r>
            <a:endParaRPr lang="en-US" altLang="ja-JP" sz="2800" dirty="0"/>
          </a:p>
          <a:p>
            <a:endParaRPr lang="en-US" altLang="ja-JP" sz="2800" dirty="0"/>
          </a:p>
          <a:p>
            <a:r>
              <a:rPr lang="ja-JP" altLang="en-US" sz="2800"/>
              <a:t>・本研究から、他のゲーム</a:t>
            </a:r>
            <a:r>
              <a:rPr lang="en" altLang="ja-JP" sz="2800" dirty="0"/>
              <a:t>AI</a:t>
            </a:r>
            <a:r>
              <a:rPr lang="ja-JP" altLang="en-US" sz="2800"/>
              <a:t>で遺伝的アルゴリズムを使った時にどのような戦略のほうが成長するか推測できる </a:t>
            </a:r>
            <a:endParaRPr lang="en-US" altLang="ja-JP" sz="2800" dirty="0"/>
          </a:p>
        </p:txBody>
      </p:sp>
    </p:spTree>
    <p:extLst>
      <p:ext uri="{BB962C8B-B14F-4D97-AF65-F5344CB8AC3E}">
        <p14:creationId xmlns:p14="http://schemas.microsoft.com/office/powerpoint/2010/main" val="107033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barn(inVertical)">
                                      <p:cBhvr>
                                        <p:cTn id="15" dur="500"/>
                                        <p:tgtEl>
                                          <p:spTgt spid="9">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barn(inVertical)">
                                      <p:cBhvr>
                                        <p:cTn id="18" dur="500"/>
                                        <p:tgtEl>
                                          <p:spTgt spid="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barn(inVertical)">
                                      <p:cBhvr>
                                        <p:cTn id="23"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FEB73E-012F-8C7B-B20B-BE1EA2344A2F}"/>
              </a:ext>
            </a:extLst>
          </p:cNvPr>
          <p:cNvSpPr>
            <a:spLocks noGrp="1"/>
          </p:cNvSpPr>
          <p:nvPr>
            <p:ph type="title"/>
          </p:nvPr>
        </p:nvSpPr>
        <p:spPr/>
        <p:txBody>
          <a:bodyPr/>
          <a:lstStyle/>
          <a:p>
            <a:r>
              <a:rPr kumimoji="1" lang="ja-JP" altLang="en-US"/>
              <a:t>今後の課題</a:t>
            </a:r>
          </a:p>
        </p:txBody>
      </p:sp>
      <p:sp>
        <p:nvSpPr>
          <p:cNvPr id="3" name="コンテンツ プレースホルダー 2">
            <a:extLst>
              <a:ext uri="{FF2B5EF4-FFF2-40B4-BE49-F238E27FC236}">
                <a16:creationId xmlns:a16="http://schemas.microsoft.com/office/drawing/2014/main" id="{56A98C32-67D7-AB41-7976-98A5DD40F063}"/>
              </a:ext>
            </a:extLst>
          </p:cNvPr>
          <p:cNvSpPr>
            <a:spLocks noGrp="1"/>
          </p:cNvSpPr>
          <p:nvPr>
            <p:ph idx="1"/>
          </p:nvPr>
        </p:nvSpPr>
        <p:spPr/>
        <p:txBody>
          <a:bodyPr>
            <a:normAutofit/>
          </a:bodyPr>
          <a:lstStyle/>
          <a:p>
            <a:r>
              <a:rPr lang="ja-JP" altLang="ja-JP" sz="2800" kern="100">
                <a:effectLst/>
                <a:latin typeface="+mn-ea"/>
                <a:cs typeface="Times New Roman" panose="02020603050405020304" pitchFamily="18" charset="0"/>
              </a:rPr>
              <a:t>他の戦略や特徴を導入することで</a:t>
            </a:r>
            <a:r>
              <a:rPr lang="ja-JP" altLang="en-US" sz="2800" kern="100">
                <a:latin typeface="+mn-ea"/>
                <a:cs typeface="Times New Roman" panose="02020603050405020304" pitchFamily="18" charset="0"/>
              </a:rPr>
              <a:t>、</a:t>
            </a:r>
            <a:r>
              <a:rPr lang="ja-JP" altLang="ja-JP" sz="2800" kern="100">
                <a:effectLst/>
                <a:latin typeface="+mn-ea"/>
                <a:cs typeface="Times New Roman" panose="02020603050405020304" pitchFamily="18" charset="0"/>
              </a:rPr>
              <a:t>より高度な戦略を学習でき</a:t>
            </a:r>
            <a:r>
              <a:rPr lang="ja-JP" altLang="en-US" sz="2800" kern="100">
                <a:latin typeface="+mn-ea"/>
                <a:cs typeface="Times New Roman" panose="02020603050405020304" pitchFamily="18" charset="0"/>
              </a:rPr>
              <a:t>、</a:t>
            </a:r>
            <a:r>
              <a:rPr lang="ja-JP" altLang="ja-JP" sz="2800" kern="100">
                <a:effectLst/>
                <a:latin typeface="+mn-ea"/>
                <a:cs typeface="Times New Roman" panose="02020603050405020304" pitchFamily="18" charset="0"/>
              </a:rPr>
              <a:t>成績の向上が期待できる</a:t>
            </a:r>
            <a:endParaRPr lang="en-US" altLang="ja-JP" sz="2800" dirty="0">
              <a:effectLst/>
              <a:latin typeface="+mn-ea"/>
            </a:endParaRPr>
          </a:p>
          <a:p>
            <a:endParaRPr lang="en-US" altLang="ja-JP" sz="2800" dirty="0">
              <a:effectLst/>
              <a:latin typeface="+mn-ea"/>
            </a:endParaRPr>
          </a:p>
          <a:p>
            <a:r>
              <a:rPr lang="ja-JP" altLang="ja-JP" sz="2800" kern="100">
                <a:effectLst/>
                <a:latin typeface="+mn-ea"/>
                <a:cs typeface="Times New Roman" panose="02020603050405020304" pitchFamily="18" charset="0"/>
              </a:rPr>
              <a:t>実験時間を測ることで戦略の新たな特徴を知ることができる</a:t>
            </a:r>
          </a:p>
          <a:p>
            <a:pPr marL="0" indent="0">
              <a:buNone/>
            </a:pPr>
            <a:endParaRPr kumimoji="1" lang="ja-JP" altLang="en-US" sz="2800"/>
          </a:p>
        </p:txBody>
      </p:sp>
    </p:spTree>
    <p:extLst>
      <p:ext uri="{BB962C8B-B14F-4D97-AF65-F5344CB8AC3E}">
        <p14:creationId xmlns:p14="http://schemas.microsoft.com/office/powerpoint/2010/main" val="2545116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67D020-D685-9806-5274-182C5530B52D}"/>
              </a:ext>
            </a:extLst>
          </p:cNvPr>
          <p:cNvSpPr>
            <a:spLocks noGrp="1"/>
          </p:cNvSpPr>
          <p:nvPr>
            <p:ph type="title"/>
          </p:nvPr>
        </p:nvSpPr>
        <p:spPr/>
        <p:txBody>
          <a:bodyPr/>
          <a:lstStyle/>
          <a:p>
            <a:r>
              <a:rPr kumimoji="1" lang="ja-JP" altLang="en-US"/>
              <a:t>参考文献</a:t>
            </a:r>
          </a:p>
        </p:txBody>
      </p:sp>
      <p:sp>
        <p:nvSpPr>
          <p:cNvPr id="3" name="コンテンツ プレースホルダー 2">
            <a:extLst>
              <a:ext uri="{FF2B5EF4-FFF2-40B4-BE49-F238E27FC236}">
                <a16:creationId xmlns:a16="http://schemas.microsoft.com/office/drawing/2014/main" id="{327423BD-1E8C-2B82-540C-FC0C3EA36F5F}"/>
              </a:ext>
            </a:extLst>
          </p:cNvPr>
          <p:cNvSpPr>
            <a:spLocks noGrp="1"/>
          </p:cNvSpPr>
          <p:nvPr>
            <p:ph idx="1"/>
          </p:nvPr>
        </p:nvSpPr>
        <p:spPr/>
        <p:txBody>
          <a:bodyPr/>
          <a:lstStyle/>
          <a:p>
            <a:r>
              <a:rPr lang="en-US" altLang="ja-JP" sz="1800" kern="1800" dirty="0" err="1">
                <a:solidFill>
                  <a:srgbClr val="000000"/>
                </a:solidFill>
                <a:effectLst/>
                <a:latin typeface="+mn-ea"/>
                <a:cs typeface="ＭＳ Ｐゴシック" panose="020B0600070205080204" pitchFamily="34" charset="-128"/>
              </a:rPr>
              <a:t>hiyuzawa</a:t>
            </a:r>
            <a:r>
              <a:rPr lang="en-US" altLang="ja-JP" sz="1800" kern="1800" dirty="0">
                <a:solidFill>
                  <a:srgbClr val="000000"/>
                </a:solidFill>
                <a:effectLst/>
                <a:latin typeface="+mn-ea"/>
                <a:cs typeface="ＭＳ Ｐゴシック" panose="020B0600070205080204" pitchFamily="34" charset="-128"/>
              </a:rPr>
              <a:t>:</a:t>
            </a:r>
            <a:r>
              <a:rPr lang="ja-JP" altLang="ja-JP" sz="1800" kern="100">
                <a:solidFill>
                  <a:srgbClr val="000000"/>
                </a:solidFill>
                <a:effectLst/>
                <a:latin typeface="+mn-ea"/>
                <a:cs typeface="Times New Roman" panose="02020603050405020304" pitchFamily="18" charset="0"/>
              </a:rPr>
              <a:t>遺伝的アルゴリズムでテトリス風ゲームを</a:t>
            </a:r>
            <a:r>
              <a:rPr lang="en-US" altLang="ja-JP" sz="1800" kern="100" dirty="0">
                <a:solidFill>
                  <a:srgbClr val="000000"/>
                </a:solidFill>
                <a:effectLst/>
                <a:latin typeface="+mn-ea"/>
                <a:cs typeface="Times New Roman" panose="02020603050405020304" pitchFamily="18" charset="0"/>
              </a:rPr>
              <a:t>PLAY</a:t>
            </a:r>
            <a:r>
              <a:rPr lang="ja-JP" altLang="ja-JP" sz="1800" kern="100">
                <a:solidFill>
                  <a:srgbClr val="000000"/>
                </a:solidFill>
                <a:effectLst/>
                <a:latin typeface="+mn-ea"/>
                <a:cs typeface="Times New Roman" panose="02020603050405020304" pitchFamily="18" charset="0"/>
              </a:rPr>
              <a:t>させる，</a:t>
            </a:r>
            <a:r>
              <a:rPr lang="en-US" altLang="ja-JP" sz="1800" kern="100" dirty="0">
                <a:solidFill>
                  <a:srgbClr val="000000"/>
                </a:solidFill>
                <a:effectLst/>
                <a:latin typeface="+mn-ea"/>
                <a:cs typeface="Times New Roman" panose="02020603050405020304" pitchFamily="18" charset="0"/>
              </a:rPr>
              <a:t>https://</a:t>
            </a:r>
            <a:r>
              <a:rPr lang="en-US" altLang="ja-JP" sz="1800" kern="100" dirty="0" err="1">
                <a:solidFill>
                  <a:srgbClr val="000000"/>
                </a:solidFill>
                <a:effectLst/>
                <a:latin typeface="+mn-ea"/>
                <a:cs typeface="Times New Roman" panose="02020603050405020304" pitchFamily="18" charset="0"/>
              </a:rPr>
              <a:t>hiyuzawa.jp</a:t>
            </a:r>
            <a:r>
              <a:rPr lang="en-US" altLang="ja-JP" sz="1800" kern="100" dirty="0">
                <a:solidFill>
                  <a:srgbClr val="000000"/>
                </a:solidFill>
                <a:effectLst/>
                <a:latin typeface="+mn-ea"/>
                <a:cs typeface="Times New Roman" panose="02020603050405020304" pitchFamily="18" charset="0"/>
              </a:rPr>
              <a:t>/archives/553 (2021-06-10)</a:t>
            </a:r>
            <a:endParaRPr lang="ja-JP" altLang="ja-JP" sz="1800" kern="100">
              <a:effectLst/>
              <a:latin typeface="+mn-ea"/>
              <a:cs typeface="Times New Roman" panose="02020603050405020304" pitchFamily="18" charset="0"/>
            </a:endParaRPr>
          </a:p>
          <a:p>
            <a:r>
              <a:rPr lang="ja-JP" altLang="ja-JP" sz="1800" kern="1800">
                <a:solidFill>
                  <a:srgbClr val="000000"/>
                </a:solidFill>
                <a:effectLst/>
                <a:latin typeface="+mn-ea"/>
                <a:cs typeface="ＭＳ Ｐゴシック" panose="020B0600070205080204" pitchFamily="34" charset="-128"/>
              </a:rPr>
              <a:t>牧野 武文</a:t>
            </a:r>
            <a:r>
              <a:rPr lang="en-US" altLang="ja-JP" sz="1800" kern="1800" dirty="0">
                <a:solidFill>
                  <a:srgbClr val="000000"/>
                </a:solidFill>
                <a:effectLst/>
                <a:latin typeface="+mn-ea"/>
                <a:cs typeface="ＭＳ Ｐゴシック" panose="020B0600070205080204" pitchFamily="34" charset="-128"/>
              </a:rPr>
              <a:t>:</a:t>
            </a:r>
            <a:r>
              <a:rPr lang="ja-JP" altLang="ja-JP" sz="1800" kern="1800">
                <a:solidFill>
                  <a:srgbClr val="000000"/>
                </a:solidFill>
                <a:effectLst/>
                <a:latin typeface="+mn-ea"/>
                <a:cs typeface="ＭＳ Ｐゴシック" panose="020B0600070205080204" pitchFamily="34" charset="-128"/>
              </a:rPr>
              <a:t>遺伝的アルゴリズムとは</a:t>
            </a:r>
            <a:r>
              <a:rPr lang="en-US" altLang="ja-JP" sz="1800" kern="1800" dirty="0">
                <a:solidFill>
                  <a:srgbClr val="000000"/>
                </a:solidFill>
                <a:effectLst/>
                <a:latin typeface="+mn-ea"/>
                <a:cs typeface="ＭＳ Ｐゴシック" panose="020B0600070205080204" pitchFamily="34" charset="-128"/>
              </a:rPr>
              <a:t>?</a:t>
            </a:r>
            <a:r>
              <a:rPr lang="ja-JP" altLang="ja-JP" sz="1800" kern="1800">
                <a:solidFill>
                  <a:srgbClr val="000000"/>
                </a:solidFill>
                <a:effectLst/>
                <a:latin typeface="+mn-ea"/>
                <a:cs typeface="ＭＳ Ｐゴシック" panose="020B0600070205080204" pitchFamily="34" charset="-128"/>
              </a:rPr>
              <a:t>用いられる場面やアルゴリズムの欠点徹底解説</a:t>
            </a:r>
            <a:r>
              <a:rPr lang="en-US" altLang="ja-JP" sz="1800" kern="1800" dirty="0">
                <a:solidFill>
                  <a:srgbClr val="000000"/>
                </a:solidFill>
                <a:effectLst/>
                <a:latin typeface="+mn-ea"/>
                <a:cs typeface="ＭＳ Ｐゴシック" panose="020B0600070205080204" pitchFamily="34" charset="-128"/>
              </a:rPr>
              <a:t>!</a:t>
            </a:r>
            <a:r>
              <a:rPr lang="en-US" altLang="ja-JP" sz="1800" kern="100" dirty="0">
                <a:effectLst/>
                <a:latin typeface="+mn-ea"/>
                <a:cs typeface="Times New Roman" panose="02020603050405020304" pitchFamily="18" charset="0"/>
              </a:rPr>
              <a:t> </a:t>
            </a:r>
            <a:r>
              <a:rPr lang="en-US" altLang="ja-JP" sz="1800" kern="1800" dirty="0">
                <a:solidFill>
                  <a:srgbClr val="000000"/>
                </a:solidFill>
                <a:effectLst/>
                <a:latin typeface="+mn-ea"/>
                <a:cs typeface="ＭＳ Ｐゴシック" panose="020B0600070205080204" pitchFamily="34" charset="-128"/>
              </a:rPr>
              <a:t>https://</a:t>
            </a:r>
            <a:r>
              <a:rPr lang="en-US" altLang="ja-JP" sz="1800" kern="1800" dirty="0" err="1">
                <a:solidFill>
                  <a:srgbClr val="000000"/>
                </a:solidFill>
                <a:effectLst/>
                <a:latin typeface="+mn-ea"/>
                <a:cs typeface="ＭＳ Ｐゴシック" panose="020B0600070205080204" pitchFamily="34" charset="-128"/>
              </a:rPr>
              <a:t>staff.persol-xtech.co.jp</a:t>
            </a:r>
            <a:r>
              <a:rPr lang="en-US" altLang="ja-JP" sz="1800" kern="1800" dirty="0">
                <a:solidFill>
                  <a:srgbClr val="000000"/>
                </a:solidFill>
                <a:effectLst/>
                <a:latin typeface="+mn-ea"/>
                <a:cs typeface="ＭＳ Ｐゴシック" panose="020B0600070205080204" pitchFamily="34" charset="-128"/>
              </a:rPr>
              <a:t>/corporate/security/</a:t>
            </a:r>
            <a:r>
              <a:rPr lang="en-US" altLang="ja-JP" sz="1800" kern="1800" dirty="0" err="1">
                <a:solidFill>
                  <a:srgbClr val="000000"/>
                </a:solidFill>
                <a:effectLst/>
                <a:latin typeface="+mn-ea"/>
                <a:cs typeface="ＭＳ Ｐゴシック" panose="020B0600070205080204" pitchFamily="34" charset="-128"/>
              </a:rPr>
              <a:t>article.html?id</a:t>
            </a:r>
            <a:r>
              <a:rPr lang="en-US" altLang="ja-JP" sz="1800" kern="1800" dirty="0">
                <a:solidFill>
                  <a:srgbClr val="000000"/>
                </a:solidFill>
                <a:effectLst/>
                <a:latin typeface="+mn-ea"/>
                <a:cs typeface="ＭＳ Ｐゴシック" panose="020B0600070205080204" pitchFamily="34" charset="-128"/>
              </a:rPr>
              <a:t>=63(2022-10-24)</a:t>
            </a:r>
            <a:endParaRPr lang="ja-JP" altLang="ja-JP" sz="1800" kern="100">
              <a:effectLst/>
              <a:latin typeface="+mn-ea"/>
              <a:cs typeface="Times New Roman" panose="02020603050405020304" pitchFamily="18" charset="0"/>
            </a:endParaRPr>
          </a:p>
          <a:p>
            <a:r>
              <a:rPr lang="ja-JP" altLang="ja-JP" sz="1800" kern="100">
                <a:solidFill>
                  <a:srgbClr val="000000"/>
                </a:solidFill>
                <a:effectLst/>
                <a:latin typeface="+mn-ea"/>
                <a:cs typeface="Times New Roman" panose="02020603050405020304" pitchFamily="18" charset="0"/>
              </a:rPr>
              <a:t>藤本晴生：</a:t>
            </a:r>
            <a:r>
              <a:rPr lang="en-US" altLang="ja-JP" sz="1800" kern="100" dirty="0">
                <a:solidFill>
                  <a:srgbClr val="000000"/>
                </a:solidFill>
                <a:effectLst/>
                <a:latin typeface="+mn-ea"/>
                <a:cs typeface="Times New Roman" panose="02020603050405020304" pitchFamily="18" charset="0"/>
              </a:rPr>
              <a:t>TD</a:t>
            </a:r>
            <a:r>
              <a:rPr lang="ja-JP" altLang="ja-JP" sz="1800" kern="100">
                <a:solidFill>
                  <a:srgbClr val="000000"/>
                </a:solidFill>
                <a:effectLst/>
                <a:latin typeface="+mn-ea"/>
                <a:cs typeface="Times New Roman" panose="02020603050405020304" pitchFamily="18" charset="0"/>
              </a:rPr>
              <a:t>学習によるテトリス</a:t>
            </a:r>
            <a:r>
              <a:rPr lang="en-US" altLang="ja-JP" sz="1800" kern="100" dirty="0">
                <a:solidFill>
                  <a:srgbClr val="000000"/>
                </a:solidFill>
                <a:effectLst/>
                <a:latin typeface="+mn-ea"/>
                <a:cs typeface="Times New Roman" panose="02020603050405020304" pitchFamily="18" charset="0"/>
              </a:rPr>
              <a:t>AI</a:t>
            </a:r>
            <a:r>
              <a:rPr lang="ja-JP" altLang="ja-JP" sz="1800" kern="100">
                <a:solidFill>
                  <a:srgbClr val="000000"/>
                </a:solidFill>
                <a:effectLst/>
                <a:latin typeface="+mn-ea"/>
                <a:cs typeface="Times New Roman" panose="02020603050405020304" pitchFamily="18" charset="0"/>
              </a:rPr>
              <a:t>の開発，近畿大学理工学部情報学科</a:t>
            </a:r>
            <a:r>
              <a:rPr lang="en-US" altLang="ja-JP" sz="1800" kern="100" dirty="0">
                <a:solidFill>
                  <a:srgbClr val="000000"/>
                </a:solidFill>
                <a:effectLst/>
                <a:latin typeface="+mn-ea"/>
                <a:cs typeface="Times New Roman" panose="02020603050405020304" pitchFamily="18" charset="0"/>
              </a:rPr>
              <a:t>2022</a:t>
            </a:r>
            <a:r>
              <a:rPr lang="ja-JP" altLang="ja-JP" sz="1800" kern="100">
                <a:solidFill>
                  <a:srgbClr val="000000"/>
                </a:solidFill>
                <a:effectLst/>
                <a:latin typeface="+mn-ea"/>
                <a:cs typeface="Times New Roman" panose="02020603050405020304" pitchFamily="18" charset="0"/>
              </a:rPr>
              <a:t>年度卒業研究報告 </a:t>
            </a:r>
            <a:r>
              <a:rPr lang="en-US" altLang="ja-JP" sz="1800" kern="100" dirty="0">
                <a:solidFill>
                  <a:srgbClr val="000000"/>
                </a:solidFill>
                <a:effectLst/>
                <a:latin typeface="+mn-ea"/>
                <a:cs typeface="Times New Roman" panose="02020603050405020304" pitchFamily="18" charset="0"/>
              </a:rPr>
              <a:t>(2023)</a:t>
            </a:r>
            <a:r>
              <a:rPr lang="ja-JP" altLang="ja-JP">
                <a:effectLst/>
                <a:latin typeface="+mn-ea"/>
              </a:rPr>
              <a:t> </a:t>
            </a:r>
            <a:endParaRPr lang="en-US" altLang="ja-JP" dirty="0">
              <a:effectLst/>
              <a:latin typeface="+mn-ea"/>
            </a:endParaRPr>
          </a:p>
          <a:p>
            <a:r>
              <a:rPr lang="ja-JP" altLang="ja-JP" sz="1800" kern="1800">
                <a:solidFill>
                  <a:srgbClr val="000000"/>
                </a:solidFill>
                <a:effectLst/>
                <a:latin typeface="+mn-ea"/>
                <a:cs typeface="ＭＳ Ｐゴシック" panose="020B0600070205080204" pitchFamily="34" charset="-128"/>
              </a:rPr>
              <a:t>宮崎真奈美</a:t>
            </a:r>
            <a:r>
              <a:rPr lang="en-US" altLang="ja-JP" sz="1800" kern="1800" dirty="0">
                <a:solidFill>
                  <a:srgbClr val="000000"/>
                </a:solidFill>
                <a:effectLst/>
                <a:latin typeface="+mn-ea"/>
                <a:cs typeface="ＭＳ Ｐゴシック" panose="020B0600070205080204" pitchFamily="34" charset="-128"/>
              </a:rPr>
              <a:t>,</a:t>
            </a:r>
            <a:r>
              <a:rPr lang="ja-JP" altLang="ja-JP" sz="1800" kern="1800">
                <a:solidFill>
                  <a:srgbClr val="000000"/>
                </a:solidFill>
                <a:effectLst/>
                <a:latin typeface="+mn-ea"/>
                <a:cs typeface="ＭＳ Ｐゴシック" panose="020B0600070205080204" pitchFamily="34" charset="-128"/>
              </a:rPr>
              <a:t>荒川正幹</a:t>
            </a:r>
            <a:r>
              <a:rPr lang="en-US" altLang="ja-JP" sz="1800" kern="1800" dirty="0">
                <a:solidFill>
                  <a:srgbClr val="000000"/>
                </a:solidFill>
                <a:effectLst/>
                <a:latin typeface="+mn-ea"/>
                <a:cs typeface="ＭＳ Ｐゴシック" panose="020B0600070205080204" pitchFamily="34" charset="-128"/>
              </a:rPr>
              <a:t>:</a:t>
            </a:r>
            <a:r>
              <a:rPr lang="ja-JP" altLang="ja-JP" sz="1800" kern="1800">
                <a:solidFill>
                  <a:srgbClr val="000000"/>
                </a:solidFill>
                <a:effectLst/>
                <a:latin typeface="+mn-ea"/>
                <a:cs typeface="ＭＳ Ｐゴシック" panose="020B0600070205080204" pitchFamily="34" charset="-128"/>
              </a:rPr>
              <a:t>ニューラルネットワークと遺伝的アルゴリズムを用いたテトリスコントローラの開発 情報処理学会</a:t>
            </a:r>
            <a:r>
              <a:rPr lang="en-US" altLang="ja-JP" sz="1800" kern="1800" dirty="0">
                <a:solidFill>
                  <a:srgbClr val="000000"/>
                </a:solidFill>
                <a:effectLst/>
                <a:latin typeface="+mn-ea"/>
                <a:cs typeface="ＭＳ Ｐゴシック" panose="020B0600070205080204" pitchFamily="34" charset="-128"/>
              </a:rPr>
              <a:t>(2012-03-06)</a:t>
            </a:r>
            <a:endParaRPr lang="ja-JP" altLang="ja-JP" sz="1800" kern="100">
              <a:effectLst/>
              <a:latin typeface="+mn-ea"/>
              <a:cs typeface="Times New Roman" panose="02020603050405020304" pitchFamily="18" charset="0"/>
            </a:endParaRPr>
          </a:p>
          <a:p>
            <a:endParaRPr kumimoji="1" lang="ja-JP" altLang="en-US">
              <a:latin typeface="+mn-ea"/>
            </a:endParaRPr>
          </a:p>
        </p:txBody>
      </p:sp>
    </p:spTree>
    <p:extLst>
      <p:ext uri="{BB962C8B-B14F-4D97-AF65-F5344CB8AC3E}">
        <p14:creationId xmlns:p14="http://schemas.microsoft.com/office/powerpoint/2010/main" val="3373572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40F0D9-D791-9047-50E1-75A1E5DFC4B2}"/>
              </a:ext>
            </a:extLst>
          </p:cNvPr>
          <p:cNvSpPr>
            <a:spLocks noGrp="1"/>
          </p:cNvSpPr>
          <p:nvPr>
            <p:ph type="title"/>
          </p:nvPr>
        </p:nvSpPr>
        <p:spPr>
          <a:xfrm>
            <a:off x="2194560" y="3200400"/>
            <a:ext cx="9601200" cy="1485900"/>
          </a:xfrm>
        </p:spPr>
        <p:txBody>
          <a:bodyPr/>
          <a:lstStyle/>
          <a:p>
            <a:r>
              <a:rPr lang="ja-JP" altLang="en-US"/>
              <a:t>ご静聴</a:t>
            </a:r>
            <a:r>
              <a:rPr kumimoji="1" lang="ja-JP" altLang="en-US"/>
              <a:t>ありがとうございました</a:t>
            </a:r>
          </a:p>
        </p:txBody>
      </p:sp>
    </p:spTree>
    <p:extLst>
      <p:ext uri="{BB962C8B-B14F-4D97-AF65-F5344CB8AC3E}">
        <p14:creationId xmlns:p14="http://schemas.microsoft.com/office/powerpoint/2010/main" val="1497430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7CB0F0-503C-9709-A6BE-55DD692F83EE}"/>
              </a:ext>
            </a:extLst>
          </p:cNvPr>
          <p:cNvSpPr>
            <a:spLocks noGrp="1"/>
          </p:cNvSpPr>
          <p:nvPr>
            <p:ph type="title"/>
          </p:nvPr>
        </p:nvSpPr>
        <p:spPr/>
        <p:txBody>
          <a:bodyPr/>
          <a:lstStyle/>
          <a:p>
            <a:r>
              <a:rPr kumimoji="1" lang="ja-JP" altLang="en-US"/>
              <a:t>目的</a:t>
            </a:r>
          </a:p>
        </p:txBody>
      </p:sp>
      <p:sp>
        <p:nvSpPr>
          <p:cNvPr id="3" name="コンテンツ プレースホルダー 2">
            <a:extLst>
              <a:ext uri="{FF2B5EF4-FFF2-40B4-BE49-F238E27FC236}">
                <a16:creationId xmlns:a16="http://schemas.microsoft.com/office/drawing/2014/main" id="{59D90861-71B1-2142-F3AC-6EDFE63E3050}"/>
              </a:ext>
            </a:extLst>
          </p:cNvPr>
          <p:cNvSpPr>
            <a:spLocks noGrp="1"/>
          </p:cNvSpPr>
          <p:nvPr>
            <p:ph idx="1"/>
          </p:nvPr>
        </p:nvSpPr>
        <p:spPr>
          <a:xfrm>
            <a:off x="1371600" y="1485899"/>
            <a:ext cx="9601200" cy="4943475"/>
          </a:xfrm>
        </p:spPr>
        <p:txBody>
          <a:bodyPr>
            <a:normAutofit/>
          </a:bodyPr>
          <a:lstStyle/>
          <a:p>
            <a:pPr marL="0" indent="0">
              <a:buNone/>
            </a:pPr>
            <a:r>
              <a:rPr lang="ja-JP" altLang="en-US" sz="3200" b="1"/>
              <a:t>遺伝的</a:t>
            </a:r>
            <a:r>
              <a:rPr kumimoji="1" lang="ja-JP" altLang="en-US" sz="3200" b="1"/>
              <a:t>アルゴリズムを用いたテトリス</a:t>
            </a:r>
            <a:r>
              <a:rPr kumimoji="1" lang="en-US" altLang="ja-JP" sz="3200" b="1" dirty="0"/>
              <a:t>AI</a:t>
            </a:r>
            <a:r>
              <a:rPr kumimoji="1" lang="ja-JP" altLang="en-US" sz="3200" b="1"/>
              <a:t>はどのような戦略が成長するのに最適かを検証し、考察する</a:t>
            </a:r>
            <a:endParaRPr lang="en-US" altLang="ja-JP" sz="3200" b="1" dirty="0"/>
          </a:p>
          <a:p>
            <a:pPr marL="0" indent="0">
              <a:buNone/>
            </a:pPr>
            <a:r>
              <a:rPr lang="en-US" altLang="ja-JP" dirty="0"/>
              <a:t> </a:t>
            </a:r>
            <a:r>
              <a:rPr kumimoji="1" lang="ja-JP" altLang="en-US"/>
              <a:t>多段消し戦略　　　　　　　　　　　　　　速攻戦略</a:t>
            </a:r>
            <a:endParaRPr kumimoji="1" lang="en-US" altLang="ja-JP" dirty="0"/>
          </a:p>
          <a:p>
            <a:pPr marL="0" indent="0">
              <a:buNone/>
            </a:pPr>
            <a:endParaRPr lang="en-US" altLang="ja-JP" dirty="0"/>
          </a:p>
          <a:p>
            <a:pPr marL="0" indent="0">
              <a:buNone/>
            </a:pPr>
            <a:endParaRPr lang="en-US" altLang="ja-JP" dirty="0"/>
          </a:p>
          <a:p>
            <a:pPr marL="0" indent="0">
              <a:buNone/>
            </a:pPr>
            <a:endParaRPr kumimoji="1" lang="ja-JP" altLang="en-US"/>
          </a:p>
        </p:txBody>
      </p:sp>
      <p:pic>
        <p:nvPicPr>
          <p:cNvPr id="10" name="図 9">
            <a:extLst>
              <a:ext uri="{FF2B5EF4-FFF2-40B4-BE49-F238E27FC236}">
                <a16:creationId xmlns:a16="http://schemas.microsoft.com/office/drawing/2014/main" id="{FBD745AB-75CB-5864-C317-9BECE19A4F9D}"/>
              </a:ext>
            </a:extLst>
          </p:cNvPr>
          <p:cNvPicPr>
            <a:picLocks noChangeAspect="1"/>
          </p:cNvPicPr>
          <p:nvPr/>
        </p:nvPicPr>
        <p:blipFill>
          <a:blip r:embed="rId3"/>
          <a:stretch>
            <a:fillRect/>
          </a:stretch>
        </p:blipFill>
        <p:spPr>
          <a:xfrm>
            <a:off x="8348662" y="2516230"/>
            <a:ext cx="2471738" cy="4378507"/>
          </a:xfrm>
          <a:prstGeom prst="rect">
            <a:avLst/>
          </a:prstGeom>
        </p:spPr>
      </p:pic>
      <p:pic>
        <p:nvPicPr>
          <p:cNvPr id="12" name="図 11">
            <a:extLst>
              <a:ext uri="{FF2B5EF4-FFF2-40B4-BE49-F238E27FC236}">
                <a16:creationId xmlns:a16="http://schemas.microsoft.com/office/drawing/2014/main" id="{3C46B203-1CCC-177F-F68A-1357BCBE56E0}"/>
              </a:ext>
            </a:extLst>
          </p:cNvPr>
          <p:cNvPicPr>
            <a:picLocks noChangeAspect="1"/>
          </p:cNvPicPr>
          <p:nvPr/>
        </p:nvPicPr>
        <p:blipFill>
          <a:blip r:embed="rId4"/>
          <a:stretch>
            <a:fillRect/>
          </a:stretch>
        </p:blipFill>
        <p:spPr>
          <a:xfrm>
            <a:off x="3214687" y="2516230"/>
            <a:ext cx="2357437" cy="4286249"/>
          </a:xfrm>
          <a:prstGeom prst="rect">
            <a:avLst/>
          </a:prstGeom>
        </p:spPr>
      </p:pic>
    </p:spTree>
    <p:extLst>
      <p:ext uri="{BB962C8B-B14F-4D97-AF65-F5344CB8AC3E}">
        <p14:creationId xmlns:p14="http://schemas.microsoft.com/office/powerpoint/2010/main" val="160471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ED0D23-1CE9-71CC-0E40-0136F21019F1}"/>
              </a:ext>
            </a:extLst>
          </p:cNvPr>
          <p:cNvSpPr>
            <a:spLocks noGrp="1"/>
          </p:cNvSpPr>
          <p:nvPr>
            <p:ph type="title"/>
          </p:nvPr>
        </p:nvSpPr>
        <p:spPr>
          <a:xfrm>
            <a:off x="1295400" y="548640"/>
            <a:ext cx="9601200" cy="1485900"/>
          </a:xfrm>
        </p:spPr>
        <p:txBody>
          <a:bodyPr/>
          <a:lstStyle/>
          <a:p>
            <a:r>
              <a:rPr kumimoji="1" lang="ja-JP" altLang="en-US"/>
              <a:t>テトリスについて</a:t>
            </a:r>
          </a:p>
        </p:txBody>
      </p:sp>
      <p:pic>
        <p:nvPicPr>
          <p:cNvPr id="6" name="コンテンツ プレースホルダー 5" descr="抽象, 挿絵 が含まれている画像&#10;&#10;自動的に生成された説明">
            <a:extLst>
              <a:ext uri="{FF2B5EF4-FFF2-40B4-BE49-F238E27FC236}">
                <a16:creationId xmlns:a16="http://schemas.microsoft.com/office/drawing/2014/main" id="{C902166A-CC04-DE74-5625-2BB6448297EC}"/>
              </a:ext>
            </a:extLst>
          </p:cNvPr>
          <p:cNvPicPr>
            <a:picLocks noGrp="1" noChangeAspect="1"/>
          </p:cNvPicPr>
          <p:nvPr>
            <p:ph sz="half" idx="2"/>
          </p:nvPr>
        </p:nvPicPr>
        <p:blipFill>
          <a:blip r:embed="rId3"/>
          <a:stretch>
            <a:fillRect/>
          </a:stretch>
        </p:blipFill>
        <p:spPr>
          <a:xfrm>
            <a:off x="5608611" y="2484120"/>
            <a:ext cx="6452506" cy="2162810"/>
          </a:xfrm>
        </p:spPr>
      </p:pic>
      <p:pic>
        <p:nvPicPr>
          <p:cNvPr id="10" name="図 9" descr="グラフ&#10;&#10;自動的に生成された説明">
            <a:extLst>
              <a:ext uri="{FF2B5EF4-FFF2-40B4-BE49-F238E27FC236}">
                <a16:creationId xmlns:a16="http://schemas.microsoft.com/office/drawing/2014/main" id="{3C4D4620-A545-AE0C-24F1-2D74A1B04905}"/>
              </a:ext>
            </a:extLst>
          </p:cNvPr>
          <p:cNvPicPr>
            <a:picLocks noChangeAspect="1"/>
          </p:cNvPicPr>
          <p:nvPr/>
        </p:nvPicPr>
        <p:blipFill>
          <a:blip r:embed="rId4"/>
          <a:stretch>
            <a:fillRect/>
          </a:stretch>
        </p:blipFill>
        <p:spPr>
          <a:xfrm>
            <a:off x="2267901" y="1402080"/>
            <a:ext cx="3041725" cy="5303520"/>
          </a:xfrm>
          <a:prstGeom prst="rect">
            <a:avLst/>
          </a:prstGeom>
        </p:spPr>
      </p:pic>
      <p:sp>
        <p:nvSpPr>
          <p:cNvPr id="8" name="テキスト ボックス 7">
            <a:extLst>
              <a:ext uri="{FF2B5EF4-FFF2-40B4-BE49-F238E27FC236}">
                <a16:creationId xmlns:a16="http://schemas.microsoft.com/office/drawing/2014/main" id="{5F6E0BE9-AA14-350D-F0CC-19A9497CAD87}"/>
              </a:ext>
            </a:extLst>
          </p:cNvPr>
          <p:cNvSpPr txBox="1"/>
          <p:nvPr/>
        </p:nvSpPr>
        <p:spPr>
          <a:xfrm>
            <a:off x="7854876" y="1960900"/>
            <a:ext cx="3041724" cy="523220"/>
          </a:xfrm>
          <a:prstGeom prst="rect">
            <a:avLst/>
          </a:prstGeom>
          <a:noFill/>
        </p:spPr>
        <p:txBody>
          <a:bodyPr wrap="square" rtlCol="0">
            <a:spAutoFit/>
          </a:bodyPr>
          <a:lstStyle/>
          <a:p>
            <a:r>
              <a:rPr kumimoji="1" lang="ja-JP" altLang="en-US" sz="2800"/>
              <a:t>テトリミノ</a:t>
            </a:r>
          </a:p>
        </p:txBody>
      </p:sp>
    </p:spTree>
    <p:extLst>
      <p:ext uri="{BB962C8B-B14F-4D97-AF65-F5344CB8AC3E}">
        <p14:creationId xmlns:p14="http://schemas.microsoft.com/office/powerpoint/2010/main" val="401504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5ACF5-8457-9E6B-435A-DE4A0DDEB8E4}"/>
              </a:ext>
            </a:extLst>
          </p:cNvPr>
          <p:cNvSpPr>
            <a:spLocks noGrp="1"/>
          </p:cNvSpPr>
          <p:nvPr>
            <p:ph type="title"/>
          </p:nvPr>
        </p:nvSpPr>
        <p:spPr/>
        <p:txBody>
          <a:bodyPr/>
          <a:lstStyle/>
          <a:p>
            <a:r>
              <a:rPr kumimoji="1" lang="ja-JP" altLang="en-US"/>
              <a:t>遺伝的アルゴリズムについて</a:t>
            </a:r>
          </a:p>
        </p:txBody>
      </p:sp>
      <p:sp>
        <p:nvSpPr>
          <p:cNvPr id="3" name="コンテンツ プレースホルダー 2">
            <a:extLst>
              <a:ext uri="{FF2B5EF4-FFF2-40B4-BE49-F238E27FC236}">
                <a16:creationId xmlns:a16="http://schemas.microsoft.com/office/drawing/2014/main" id="{BA691D06-78AC-664A-2205-82E73B89B57A}"/>
              </a:ext>
            </a:extLst>
          </p:cNvPr>
          <p:cNvSpPr>
            <a:spLocks noGrp="1"/>
          </p:cNvSpPr>
          <p:nvPr>
            <p:ph idx="1"/>
          </p:nvPr>
        </p:nvSpPr>
        <p:spPr/>
        <p:txBody>
          <a:bodyPr>
            <a:normAutofit/>
          </a:bodyPr>
          <a:lstStyle/>
          <a:p>
            <a:r>
              <a:rPr lang="ja-JP" altLang="en-US" sz="4800">
                <a:effectLst/>
                <a:latin typeface="Hiragino Sans" panose="020B0400000000000000" pitchFamily="34" charset="-128"/>
                <a:ea typeface="Hiragino Sans" panose="020B0400000000000000" pitchFamily="34" charset="-128"/>
              </a:rPr>
              <a:t>遺伝的アルゴリズムとは生物の進化の仕組みを模した</a:t>
            </a:r>
            <a:r>
              <a:rPr lang="en-US" altLang="ja-JP" sz="4800" dirty="0">
                <a:effectLst/>
                <a:latin typeface="Helvetica Neue" panose="02000503000000020004" pitchFamily="2" charset="0"/>
                <a:ea typeface="Hiragino Sans" panose="020B0400000000000000" pitchFamily="34" charset="-128"/>
              </a:rPr>
              <a:t>,</a:t>
            </a:r>
            <a:r>
              <a:rPr lang="ja-JP" altLang="en-US" sz="4800">
                <a:effectLst/>
                <a:latin typeface="Hiragino Sans" panose="020B0400000000000000" pitchFamily="34" charset="-128"/>
                <a:ea typeface="Hiragino Sans" panose="020B0400000000000000" pitchFamily="34" charset="-128"/>
              </a:rPr>
              <a:t>最適化のためのアルゴリズム</a:t>
            </a:r>
          </a:p>
        </p:txBody>
      </p:sp>
      <p:pic>
        <p:nvPicPr>
          <p:cNvPr id="4" name="図 3" descr="リモコン が含まれている画像&#10;&#10;自動的に生成された説明">
            <a:extLst>
              <a:ext uri="{FF2B5EF4-FFF2-40B4-BE49-F238E27FC236}">
                <a16:creationId xmlns:a16="http://schemas.microsoft.com/office/drawing/2014/main" id="{76264D89-B1F0-8A7B-849E-BE296D4033F0}"/>
              </a:ext>
            </a:extLst>
          </p:cNvPr>
          <p:cNvPicPr>
            <a:picLocks noChangeAspect="1"/>
          </p:cNvPicPr>
          <p:nvPr/>
        </p:nvPicPr>
        <p:blipFill>
          <a:blip r:embed="rId3"/>
          <a:stretch>
            <a:fillRect/>
          </a:stretch>
        </p:blipFill>
        <p:spPr>
          <a:xfrm>
            <a:off x="7082771" y="649284"/>
            <a:ext cx="4052093" cy="4644233"/>
          </a:xfrm>
          <a:prstGeom prst="rect">
            <a:avLst/>
          </a:prstGeom>
        </p:spPr>
      </p:pic>
      <p:pic>
        <p:nvPicPr>
          <p:cNvPr id="5" name="図 4">
            <a:extLst>
              <a:ext uri="{FF2B5EF4-FFF2-40B4-BE49-F238E27FC236}">
                <a16:creationId xmlns:a16="http://schemas.microsoft.com/office/drawing/2014/main" id="{582B5BFA-84B5-662E-894D-1F0917798334}"/>
              </a:ext>
            </a:extLst>
          </p:cNvPr>
          <p:cNvPicPr>
            <a:picLocks noChangeAspect="1"/>
          </p:cNvPicPr>
          <p:nvPr/>
        </p:nvPicPr>
        <p:blipFill>
          <a:blip r:embed="rId4"/>
          <a:stretch>
            <a:fillRect/>
          </a:stretch>
        </p:blipFill>
        <p:spPr>
          <a:xfrm>
            <a:off x="1753623" y="250033"/>
            <a:ext cx="4902200" cy="5080000"/>
          </a:xfrm>
          <a:prstGeom prst="rect">
            <a:avLst/>
          </a:prstGeom>
        </p:spPr>
      </p:pic>
      <p:sp>
        <p:nvSpPr>
          <p:cNvPr id="6" name="テキスト ボックス 5">
            <a:extLst>
              <a:ext uri="{FF2B5EF4-FFF2-40B4-BE49-F238E27FC236}">
                <a16:creationId xmlns:a16="http://schemas.microsoft.com/office/drawing/2014/main" id="{013D6BC4-1355-D4B5-FD55-7A03E0A83575}"/>
              </a:ext>
            </a:extLst>
          </p:cNvPr>
          <p:cNvSpPr txBox="1"/>
          <p:nvPr/>
        </p:nvSpPr>
        <p:spPr>
          <a:xfrm>
            <a:off x="3308569" y="5932525"/>
            <a:ext cx="1977806" cy="584775"/>
          </a:xfrm>
          <a:prstGeom prst="rect">
            <a:avLst/>
          </a:prstGeom>
          <a:noFill/>
        </p:spPr>
        <p:txBody>
          <a:bodyPr wrap="square" rtlCol="0">
            <a:spAutoFit/>
          </a:bodyPr>
          <a:lstStyle/>
          <a:p>
            <a:r>
              <a:rPr kumimoji="1" lang="ja-JP" altLang="en-US" sz="3200"/>
              <a:t>強い個体</a:t>
            </a:r>
          </a:p>
        </p:txBody>
      </p:sp>
      <p:sp>
        <p:nvSpPr>
          <p:cNvPr id="7" name="テキスト ボックス 6">
            <a:extLst>
              <a:ext uri="{FF2B5EF4-FFF2-40B4-BE49-F238E27FC236}">
                <a16:creationId xmlns:a16="http://schemas.microsoft.com/office/drawing/2014/main" id="{32021E92-8AEC-4343-0A5B-618E27ECD12D}"/>
              </a:ext>
            </a:extLst>
          </p:cNvPr>
          <p:cNvSpPr txBox="1"/>
          <p:nvPr/>
        </p:nvSpPr>
        <p:spPr>
          <a:xfrm>
            <a:off x="8554819" y="5932525"/>
            <a:ext cx="1107996" cy="369332"/>
          </a:xfrm>
          <a:prstGeom prst="rect">
            <a:avLst/>
          </a:prstGeom>
          <a:noFill/>
        </p:spPr>
        <p:txBody>
          <a:bodyPr wrap="none" rtlCol="0">
            <a:spAutoFit/>
          </a:bodyPr>
          <a:lstStyle/>
          <a:p>
            <a:r>
              <a:rPr kumimoji="1" lang="ja-JP" altLang="en-US"/>
              <a:t>弱い個体</a:t>
            </a:r>
          </a:p>
        </p:txBody>
      </p:sp>
    </p:spTree>
    <p:extLst>
      <p:ext uri="{BB962C8B-B14F-4D97-AF65-F5344CB8AC3E}">
        <p14:creationId xmlns:p14="http://schemas.microsoft.com/office/powerpoint/2010/main" val="383620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1" presetClass="exit"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hidden"/>
                                      </p:to>
                                    </p:set>
                                  </p:childTnLst>
                                </p:cTn>
                              </p:par>
                              <p:par>
                                <p:cTn id="18" presetID="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grpId="1"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0" nodeType="click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4"/>
                                        </p:tgtEl>
                                        <p:attrNameLst>
                                          <p:attrName>ppt_x</p:attrName>
                                        </p:attrNameLst>
                                      </p:cBhvr>
                                      <p:tavLst>
                                        <p:tav tm="0">
                                          <p:val>
                                            <p:strVal val="ppt_x"/>
                                          </p:val>
                                        </p:tav>
                                        <p:tav tm="100000">
                                          <p:val>
                                            <p:strVal val="ppt_x"/>
                                          </p:val>
                                        </p:tav>
                                      </p:tavLst>
                                    </p:anim>
                                    <p:anim calcmode="lin" valueType="num">
                                      <p:cBhvr additive="base">
                                        <p:cTn id="40" dur="500"/>
                                        <p:tgtEl>
                                          <p:spTgt spid="4"/>
                                        </p:tgtEl>
                                        <p:attrNameLst>
                                          <p:attrName>ppt_y</p:attrName>
                                        </p:attrNameLst>
                                      </p:cBhvr>
                                      <p:tavLst>
                                        <p:tav tm="0">
                                          <p:val>
                                            <p:strVal val="ppt_y"/>
                                          </p:val>
                                        </p:tav>
                                        <p:tav tm="100000">
                                          <p:val>
                                            <p:strVal val="1+ppt_h/2"/>
                                          </p:val>
                                        </p:tav>
                                      </p:tavLst>
                                    </p:anim>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9" name="Rectangle 2058">
            <a:extLst>
              <a:ext uri="{FF2B5EF4-FFF2-40B4-BE49-F238E27FC236}">
                <a16:creationId xmlns:a16="http://schemas.microsoft.com/office/drawing/2014/main" id="{E03D26E0-9E88-4C40-89C8-C2737EEC5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タイトル 1">
            <a:extLst>
              <a:ext uri="{FF2B5EF4-FFF2-40B4-BE49-F238E27FC236}">
                <a16:creationId xmlns:a16="http://schemas.microsoft.com/office/drawing/2014/main" id="{D0EC0344-DD93-F438-88FB-AA6256E4324D}"/>
              </a:ext>
            </a:extLst>
          </p:cNvPr>
          <p:cNvSpPr>
            <a:spLocks noGrp="1"/>
          </p:cNvSpPr>
          <p:nvPr>
            <p:ph type="title"/>
          </p:nvPr>
        </p:nvSpPr>
        <p:spPr>
          <a:xfrm>
            <a:off x="941768" y="473061"/>
            <a:ext cx="5763831" cy="1485900"/>
          </a:xfrm>
        </p:spPr>
        <p:txBody>
          <a:bodyPr vert="horz" lIns="91440" tIns="45720" rIns="91440" bIns="45720" rtlCol="0" anchor="t">
            <a:normAutofit/>
          </a:bodyPr>
          <a:lstStyle/>
          <a:p>
            <a:r>
              <a:rPr lang="ja-JP" altLang="en-US" b="1"/>
              <a:t>組み合わせ最適問題</a:t>
            </a:r>
            <a:endParaRPr kumimoji="1" lang="ja-JP" altLang="en-US" b="1"/>
          </a:p>
        </p:txBody>
      </p:sp>
      <p:sp>
        <p:nvSpPr>
          <p:cNvPr id="16" name="テキスト ボックス 15">
            <a:extLst>
              <a:ext uri="{FF2B5EF4-FFF2-40B4-BE49-F238E27FC236}">
                <a16:creationId xmlns:a16="http://schemas.microsoft.com/office/drawing/2014/main" id="{A6A084E3-3B33-A1EC-9F44-661BF2CB6AED}"/>
              </a:ext>
            </a:extLst>
          </p:cNvPr>
          <p:cNvSpPr txBox="1"/>
          <p:nvPr/>
        </p:nvSpPr>
        <p:spPr>
          <a:xfrm>
            <a:off x="1235397" y="1922870"/>
            <a:ext cx="10478507" cy="2862322"/>
          </a:xfrm>
          <a:prstGeom prst="rect">
            <a:avLst/>
          </a:prstGeom>
          <a:noFill/>
        </p:spPr>
        <p:txBody>
          <a:bodyPr wrap="square" rtlCol="0">
            <a:spAutoFit/>
          </a:bodyPr>
          <a:lstStyle/>
          <a:p>
            <a:r>
              <a:rPr kumimoji="1" lang="ja-JP" altLang="en-US" sz="3600"/>
              <a:t>・遺伝子とはパラメータや解のこと</a:t>
            </a:r>
            <a:endParaRPr kumimoji="1" lang="en-US" altLang="ja-JP" sz="3600" dirty="0"/>
          </a:p>
          <a:p>
            <a:endParaRPr kumimoji="1" lang="en-US" altLang="ja-JP" sz="3600" dirty="0"/>
          </a:p>
          <a:p>
            <a:r>
              <a:rPr kumimoji="1" lang="ja-JP" altLang="en-US" sz="3600"/>
              <a:t>・大量の遺伝子を評価し、成績上位のものだけを次世代に遺伝子を残す</a:t>
            </a:r>
            <a:endParaRPr kumimoji="1" lang="en-US" altLang="ja-JP" sz="3600" dirty="0"/>
          </a:p>
          <a:p>
            <a:endParaRPr kumimoji="1" lang="ja-JP" altLang="en-US" sz="3600"/>
          </a:p>
        </p:txBody>
      </p:sp>
    </p:spTree>
    <p:extLst>
      <p:ext uri="{BB962C8B-B14F-4D97-AF65-F5344CB8AC3E}">
        <p14:creationId xmlns:p14="http://schemas.microsoft.com/office/powerpoint/2010/main" val="46520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arn(inVertical)">
                                      <p:cBhvr>
                                        <p:cTn id="1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a:extLst>
              <a:ext uri="{FF2B5EF4-FFF2-40B4-BE49-F238E27FC236}">
                <a16:creationId xmlns:a16="http://schemas.microsoft.com/office/drawing/2014/main" id="{89DC3A46-8FBD-F3DC-7F19-C27E025F6100}"/>
              </a:ext>
            </a:extLst>
          </p:cNvPr>
          <p:cNvSpPr/>
          <p:nvPr/>
        </p:nvSpPr>
        <p:spPr>
          <a:xfrm>
            <a:off x="3688169" y="2474466"/>
            <a:ext cx="540000" cy="540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 name="楕円 3">
            <a:extLst>
              <a:ext uri="{FF2B5EF4-FFF2-40B4-BE49-F238E27FC236}">
                <a16:creationId xmlns:a16="http://schemas.microsoft.com/office/drawing/2014/main" id="{D158C6BB-0DF2-132A-438D-7A581370DE75}"/>
              </a:ext>
            </a:extLst>
          </p:cNvPr>
          <p:cNvSpPr/>
          <p:nvPr/>
        </p:nvSpPr>
        <p:spPr>
          <a:xfrm>
            <a:off x="4552169" y="2474466"/>
            <a:ext cx="540000" cy="5400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 name="楕円 4">
            <a:extLst>
              <a:ext uri="{FF2B5EF4-FFF2-40B4-BE49-F238E27FC236}">
                <a16:creationId xmlns:a16="http://schemas.microsoft.com/office/drawing/2014/main" id="{B8EAE280-998F-E11C-87EF-8C0DAB8A47A3}"/>
              </a:ext>
            </a:extLst>
          </p:cNvPr>
          <p:cNvSpPr/>
          <p:nvPr/>
        </p:nvSpPr>
        <p:spPr>
          <a:xfrm>
            <a:off x="5416169" y="2474466"/>
            <a:ext cx="540000" cy="5400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 name="楕円 5">
            <a:extLst>
              <a:ext uri="{FF2B5EF4-FFF2-40B4-BE49-F238E27FC236}">
                <a16:creationId xmlns:a16="http://schemas.microsoft.com/office/drawing/2014/main" id="{9884B2E2-195F-0855-60CD-662EE8A5E96C}"/>
              </a:ext>
            </a:extLst>
          </p:cNvPr>
          <p:cNvSpPr/>
          <p:nvPr/>
        </p:nvSpPr>
        <p:spPr>
          <a:xfrm>
            <a:off x="6280169" y="2474466"/>
            <a:ext cx="540000" cy="54000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7" name="楕円 6">
            <a:extLst>
              <a:ext uri="{FF2B5EF4-FFF2-40B4-BE49-F238E27FC236}">
                <a16:creationId xmlns:a16="http://schemas.microsoft.com/office/drawing/2014/main" id="{F48F13B3-150C-D189-E589-46E040F4A314}"/>
              </a:ext>
            </a:extLst>
          </p:cNvPr>
          <p:cNvSpPr/>
          <p:nvPr/>
        </p:nvSpPr>
        <p:spPr>
          <a:xfrm>
            <a:off x="7144169" y="2474466"/>
            <a:ext cx="540000" cy="5400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8" name="楕円 7">
            <a:extLst>
              <a:ext uri="{FF2B5EF4-FFF2-40B4-BE49-F238E27FC236}">
                <a16:creationId xmlns:a16="http://schemas.microsoft.com/office/drawing/2014/main" id="{6D33608B-F06A-7634-4AF7-43F73E792367}"/>
              </a:ext>
            </a:extLst>
          </p:cNvPr>
          <p:cNvSpPr/>
          <p:nvPr/>
        </p:nvSpPr>
        <p:spPr>
          <a:xfrm>
            <a:off x="8008169" y="2474466"/>
            <a:ext cx="540000" cy="5400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9" name="楕円 8">
            <a:extLst>
              <a:ext uri="{FF2B5EF4-FFF2-40B4-BE49-F238E27FC236}">
                <a16:creationId xmlns:a16="http://schemas.microsoft.com/office/drawing/2014/main" id="{E185EC30-615E-E521-E898-FD0262D42DCA}"/>
              </a:ext>
            </a:extLst>
          </p:cNvPr>
          <p:cNvSpPr/>
          <p:nvPr/>
        </p:nvSpPr>
        <p:spPr>
          <a:xfrm>
            <a:off x="8872169" y="2474466"/>
            <a:ext cx="540000" cy="540000"/>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0" name="テキスト ボックス 9">
            <a:extLst>
              <a:ext uri="{FF2B5EF4-FFF2-40B4-BE49-F238E27FC236}">
                <a16:creationId xmlns:a16="http://schemas.microsoft.com/office/drawing/2014/main" id="{565DF03D-8A0D-FADB-E99E-482D247EAB35}"/>
              </a:ext>
            </a:extLst>
          </p:cNvPr>
          <p:cNvSpPr txBox="1"/>
          <p:nvPr/>
        </p:nvSpPr>
        <p:spPr>
          <a:xfrm>
            <a:off x="1720175" y="2552801"/>
            <a:ext cx="1107996" cy="461665"/>
          </a:xfrm>
          <a:prstGeom prst="rect">
            <a:avLst/>
          </a:prstGeom>
          <a:noFill/>
        </p:spPr>
        <p:txBody>
          <a:bodyPr wrap="none" rtlCol="0">
            <a:spAutoFit/>
          </a:bodyPr>
          <a:lstStyle/>
          <a:p>
            <a:r>
              <a:rPr kumimoji="1" lang="ja-JP" altLang="en-US" sz="2400">
                <a:latin typeface="ＭＳ Ｐゴシック" panose="020B0600070205080204" pitchFamily="50" charset="-128"/>
                <a:ea typeface="ＭＳ Ｐゴシック" panose="020B0600070205080204" pitchFamily="50" charset="-128"/>
              </a:rPr>
              <a:t>親世代</a:t>
            </a:r>
          </a:p>
        </p:txBody>
      </p:sp>
      <p:sp>
        <p:nvSpPr>
          <p:cNvPr id="11" name="テキスト ボックス 10">
            <a:extLst>
              <a:ext uri="{FF2B5EF4-FFF2-40B4-BE49-F238E27FC236}">
                <a16:creationId xmlns:a16="http://schemas.microsoft.com/office/drawing/2014/main" id="{BEC98B6E-8A16-65FC-D453-B07DCE0B4ECE}"/>
              </a:ext>
            </a:extLst>
          </p:cNvPr>
          <p:cNvSpPr txBox="1"/>
          <p:nvPr/>
        </p:nvSpPr>
        <p:spPr>
          <a:xfrm>
            <a:off x="1720175" y="4994466"/>
            <a:ext cx="1107996" cy="461665"/>
          </a:xfrm>
          <a:prstGeom prst="rect">
            <a:avLst/>
          </a:prstGeom>
          <a:noFill/>
        </p:spPr>
        <p:txBody>
          <a:bodyPr wrap="none" rtlCol="0">
            <a:spAutoFit/>
          </a:bodyPr>
          <a:lstStyle/>
          <a:p>
            <a:r>
              <a:rPr kumimoji="1" lang="ja-JP" altLang="en-US" sz="2400">
                <a:latin typeface="ＭＳ Ｐゴシック" panose="020B0600070205080204" pitchFamily="50" charset="-128"/>
                <a:ea typeface="ＭＳ Ｐゴシック" panose="020B0600070205080204" pitchFamily="50" charset="-128"/>
              </a:rPr>
              <a:t>子世代</a:t>
            </a:r>
          </a:p>
        </p:txBody>
      </p:sp>
      <p:cxnSp>
        <p:nvCxnSpPr>
          <p:cNvPr id="13" name="直線矢印コネクタ 12">
            <a:extLst>
              <a:ext uri="{FF2B5EF4-FFF2-40B4-BE49-F238E27FC236}">
                <a16:creationId xmlns:a16="http://schemas.microsoft.com/office/drawing/2014/main" id="{94806816-568C-2FAA-F4E9-2993773C594A}"/>
              </a:ext>
            </a:extLst>
          </p:cNvPr>
          <p:cNvCxnSpPr>
            <a:cxnSpLocks/>
          </p:cNvCxnSpPr>
          <p:nvPr/>
        </p:nvCxnSpPr>
        <p:spPr>
          <a:xfrm>
            <a:off x="3976169" y="3230466"/>
            <a:ext cx="0" cy="15840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89F1616B-DD92-B001-13CF-FCD1536E67BA}"/>
              </a:ext>
            </a:extLst>
          </p:cNvPr>
          <p:cNvSpPr/>
          <p:nvPr/>
        </p:nvSpPr>
        <p:spPr>
          <a:xfrm>
            <a:off x="3688169" y="4994466"/>
            <a:ext cx="540000" cy="540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16" name="直線矢印コネクタ 15">
            <a:extLst>
              <a:ext uri="{FF2B5EF4-FFF2-40B4-BE49-F238E27FC236}">
                <a16:creationId xmlns:a16="http://schemas.microsoft.com/office/drawing/2014/main" id="{F1117C35-3241-83C7-A53E-9B2EB14CD2BD}"/>
              </a:ext>
            </a:extLst>
          </p:cNvPr>
          <p:cNvCxnSpPr>
            <a:cxnSpLocks/>
          </p:cNvCxnSpPr>
          <p:nvPr/>
        </p:nvCxnSpPr>
        <p:spPr>
          <a:xfrm flipH="1">
            <a:off x="5092169" y="3230466"/>
            <a:ext cx="1152000" cy="15840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楕円 18">
            <a:extLst>
              <a:ext uri="{FF2B5EF4-FFF2-40B4-BE49-F238E27FC236}">
                <a16:creationId xmlns:a16="http://schemas.microsoft.com/office/drawing/2014/main" id="{6560B9A0-C956-D3CF-D043-BEEFEE750175}"/>
              </a:ext>
            </a:extLst>
          </p:cNvPr>
          <p:cNvSpPr/>
          <p:nvPr/>
        </p:nvSpPr>
        <p:spPr>
          <a:xfrm>
            <a:off x="4552169" y="4994466"/>
            <a:ext cx="540000" cy="54000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20" name="テキスト ボックス 19">
            <a:extLst>
              <a:ext uri="{FF2B5EF4-FFF2-40B4-BE49-F238E27FC236}">
                <a16:creationId xmlns:a16="http://schemas.microsoft.com/office/drawing/2014/main" id="{2ED831E1-419A-A08B-669F-0158F766C789}"/>
              </a:ext>
            </a:extLst>
          </p:cNvPr>
          <p:cNvSpPr txBox="1"/>
          <p:nvPr/>
        </p:nvSpPr>
        <p:spPr>
          <a:xfrm>
            <a:off x="3256169" y="5714466"/>
            <a:ext cx="2236510" cy="400110"/>
          </a:xfrm>
          <a:prstGeom prst="rect">
            <a:avLst/>
          </a:prstGeom>
          <a:noFill/>
        </p:spPr>
        <p:txBody>
          <a:bodyPr wrap="none" rtlCol="0">
            <a:spAutoFit/>
          </a:bodyPr>
          <a:lstStyle/>
          <a:p>
            <a:r>
              <a:rPr kumimoji="1" lang="ja-JP" altLang="en-US" sz="2000" b="1">
                <a:solidFill>
                  <a:srgbClr val="0070C0"/>
                </a:solidFill>
                <a:latin typeface="ＭＳ Ｐゴシック" panose="020B0600070205080204" pitchFamily="50" charset="-128"/>
                <a:ea typeface="ＭＳ Ｐゴシック" panose="020B0600070205080204" pitchFamily="50" charset="-128"/>
              </a:rPr>
              <a:t>優れた個体は</a:t>
            </a:r>
            <a:r>
              <a:rPr lang="ja-JP" altLang="en-US" sz="2000" b="1">
                <a:solidFill>
                  <a:srgbClr val="0070C0"/>
                </a:solidFill>
                <a:latin typeface="ＭＳ Ｐゴシック" panose="020B0600070205080204" pitchFamily="50" charset="-128"/>
                <a:ea typeface="ＭＳ Ｐゴシック" panose="020B0600070205080204" pitchFamily="50" charset="-128"/>
              </a:rPr>
              <a:t>残す</a:t>
            </a:r>
            <a:endParaRPr kumimoji="1" lang="ja-JP" altLang="en-US" sz="2000" b="1">
              <a:solidFill>
                <a:srgbClr val="0070C0"/>
              </a:solidFill>
              <a:latin typeface="ＭＳ Ｐゴシック" panose="020B0600070205080204" pitchFamily="50" charset="-128"/>
              <a:ea typeface="ＭＳ Ｐゴシック" panose="020B0600070205080204" pitchFamily="50" charset="-128"/>
            </a:endParaRPr>
          </a:p>
        </p:txBody>
      </p:sp>
      <p:sp>
        <p:nvSpPr>
          <p:cNvPr id="21" name="円弧 20">
            <a:extLst>
              <a:ext uri="{FF2B5EF4-FFF2-40B4-BE49-F238E27FC236}">
                <a16:creationId xmlns:a16="http://schemas.microsoft.com/office/drawing/2014/main" id="{A1C68AC9-FDB5-E59F-1445-E7E3C9E5C752}"/>
              </a:ext>
            </a:extLst>
          </p:cNvPr>
          <p:cNvSpPr/>
          <p:nvPr/>
        </p:nvSpPr>
        <p:spPr>
          <a:xfrm>
            <a:off x="4840169" y="2870466"/>
            <a:ext cx="1728000" cy="720000"/>
          </a:xfrm>
          <a:prstGeom prst="arc">
            <a:avLst>
              <a:gd name="adj1" fmla="val 61010"/>
              <a:gd name="adj2" fmla="val 10799998"/>
            </a:avLst>
          </a:prstGeom>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grpSp>
        <p:nvGrpSpPr>
          <p:cNvPr id="26" name="グループ化 25">
            <a:extLst>
              <a:ext uri="{FF2B5EF4-FFF2-40B4-BE49-F238E27FC236}">
                <a16:creationId xmlns:a16="http://schemas.microsoft.com/office/drawing/2014/main" id="{9BF408C0-7020-837B-F3E3-8F276F52535D}"/>
              </a:ext>
            </a:extLst>
          </p:cNvPr>
          <p:cNvGrpSpPr/>
          <p:nvPr/>
        </p:nvGrpSpPr>
        <p:grpSpPr>
          <a:xfrm>
            <a:off x="5416169" y="4994466"/>
            <a:ext cx="539995" cy="540000"/>
            <a:chOff x="6480000" y="3600000"/>
            <a:chExt cx="539995" cy="540000"/>
          </a:xfrm>
        </p:grpSpPr>
        <p:sp>
          <p:nvSpPr>
            <p:cNvPr id="24" name="円弧 23">
              <a:extLst>
                <a:ext uri="{FF2B5EF4-FFF2-40B4-BE49-F238E27FC236}">
                  <a16:creationId xmlns:a16="http://schemas.microsoft.com/office/drawing/2014/main" id="{4C733DAA-A80B-077A-8DDA-48820C639085}"/>
                </a:ext>
              </a:extLst>
            </p:cNvPr>
            <p:cNvSpPr/>
            <p:nvPr/>
          </p:nvSpPr>
          <p:spPr>
            <a:xfrm>
              <a:off x="6480000" y="3600000"/>
              <a:ext cx="539995" cy="540000"/>
            </a:xfrm>
            <a:prstGeom prst="arc">
              <a:avLst>
                <a:gd name="adj1" fmla="val 16200000"/>
                <a:gd name="adj2" fmla="val 5407966"/>
              </a:avLst>
            </a:prstGeom>
            <a:solidFill>
              <a:srgbClr val="92D05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25" name="円弧 24">
              <a:extLst>
                <a:ext uri="{FF2B5EF4-FFF2-40B4-BE49-F238E27FC236}">
                  <a16:creationId xmlns:a16="http://schemas.microsoft.com/office/drawing/2014/main" id="{CB3AC629-C6C2-8D46-F601-8651097B9AEB}"/>
                </a:ext>
              </a:extLst>
            </p:cNvPr>
            <p:cNvSpPr/>
            <p:nvPr/>
          </p:nvSpPr>
          <p:spPr>
            <a:xfrm>
              <a:off x="6480000" y="3600000"/>
              <a:ext cx="539995" cy="540000"/>
            </a:xfrm>
            <a:prstGeom prst="arc">
              <a:avLst>
                <a:gd name="adj1" fmla="val 5400004"/>
                <a:gd name="adj2" fmla="val 16223671"/>
              </a:avLst>
            </a:prstGeom>
            <a:solidFill>
              <a:srgbClr val="FFC00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grpSp>
      <p:cxnSp>
        <p:nvCxnSpPr>
          <p:cNvPr id="27" name="直線矢印コネクタ 26">
            <a:extLst>
              <a:ext uri="{FF2B5EF4-FFF2-40B4-BE49-F238E27FC236}">
                <a16:creationId xmlns:a16="http://schemas.microsoft.com/office/drawing/2014/main" id="{A7972BA1-D6F2-2B76-4CD7-44040F87F2C4}"/>
              </a:ext>
            </a:extLst>
          </p:cNvPr>
          <p:cNvCxnSpPr>
            <a:cxnSpLocks/>
          </p:cNvCxnSpPr>
          <p:nvPr/>
        </p:nvCxnSpPr>
        <p:spPr>
          <a:xfrm flipH="1">
            <a:off x="5704169" y="3590466"/>
            <a:ext cx="0" cy="122400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0" name="円弧 29">
            <a:extLst>
              <a:ext uri="{FF2B5EF4-FFF2-40B4-BE49-F238E27FC236}">
                <a16:creationId xmlns:a16="http://schemas.microsoft.com/office/drawing/2014/main" id="{7BAF6293-5748-8ADE-07D4-7BCF0DB56938}"/>
              </a:ext>
            </a:extLst>
          </p:cNvPr>
          <p:cNvSpPr/>
          <p:nvPr/>
        </p:nvSpPr>
        <p:spPr>
          <a:xfrm>
            <a:off x="5704169" y="2870466"/>
            <a:ext cx="1728000" cy="720000"/>
          </a:xfrm>
          <a:prstGeom prst="arc">
            <a:avLst>
              <a:gd name="adj1" fmla="val 61010"/>
              <a:gd name="adj2" fmla="val 10799998"/>
            </a:avLst>
          </a:prstGeom>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cxnSp>
        <p:nvCxnSpPr>
          <p:cNvPr id="31" name="直線矢印コネクタ 30">
            <a:extLst>
              <a:ext uri="{FF2B5EF4-FFF2-40B4-BE49-F238E27FC236}">
                <a16:creationId xmlns:a16="http://schemas.microsoft.com/office/drawing/2014/main" id="{74DD88A6-6DC7-8323-2D24-7311828D6FC2}"/>
              </a:ext>
            </a:extLst>
          </p:cNvPr>
          <p:cNvCxnSpPr>
            <a:cxnSpLocks/>
          </p:cNvCxnSpPr>
          <p:nvPr/>
        </p:nvCxnSpPr>
        <p:spPr>
          <a:xfrm flipH="1">
            <a:off x="6568169" y="3590466"/>
            <a:ext cx="0" cy="122400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37F9220E-B056-E74E-80F3-8CDC4C60210F}"/>
              </a:ext>
            </a:extLst>
          </p:cNvPr>
          <p:cNvGrpSpPr/>
          <p:nvPr/>
        </p:nvGrpSpPr>
        <p:grpSpPr>
          <a:xfrm>
            <a:off x="6280169" y="4994466"/>
            <a:ext cx="539995" cy="540000"/>
            <a:chOff x="6002345" y="3385125"/>
            <a:chExt cx="539995" cy="540000"/>
          </a:xfrm>
        </p:grpSpPr>
        <p:sp>
          <p:nvSpPr>
            <p:cNvPr id="33" name="円弧 32">
              <a:extLst>
                <a:ext uri="{FF2B5EF4-FFF2-40B4-BE49-F238E27FC236}">
                  <a16:creationId xmlns:a16="http://schemas.microsoft.com/office/drawing/2014/main" id="{57687A85-1118-F123-E246-B20336BC8203}"/>
                </a:ext>
              </a:extLst>
            </p:cNvPr>
            <p:cNvSpPr/>
            <p:nvPr/>
          </p:nvSpPr>
          <p:spPr>
            <a:xfrm>
              <a:off x="6002345" y="3385125"/>
              <a:ext cx="539995" cy="540000"/>
            </a:xfrm>
            <a:prstGeom prst="arc">
              <a:avLst>
                <a:gd name="adj1" fmla="val 16200000"/>
                <a:gd name="adj2" fmla="val 5407966"/>
              </a:avLst>
            </a:prstGeom>
            <a:solidFill>
              <a:srgbClr val="00B0F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34" name="円弧 33">
              <a:extLst>
                <a:ext uri="{FF2B5EF4-FFF2-40B4-BE49-F238E27FC236}">
                  <a16:creationId xmlns:a16="http://schemas.microsoft.com/office/drawing/2014/main" id="{A977B450-BD12-8C24-FEFF-10488AD589A3}"/>
                </a:ext>
              </a:extLst>
            </p:cNvPr>
            <p:cNvSpPr/>
            <p:nvPr/>
          </p:nvSpPr>
          <p:spPr>
            <a:xfrm>
              <a:off x="6002345" y="3385125"/>
              <a:ext cx="539995" cy="540000"/>
            </a:xfrm>
            <a:prstGeom prst="arc">
              <a:avLst>
                <a:gd name="adj1" fmla="val 5400004"/>
                <a:gd name="adj2" fmla="val 16223671"/>
              </a:avLst>
            </a:prstGeom>
            <a:solidFill>
              <a:srgbClr val="FFFF0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grpSp>
      <p:sp>
        <p:nvSpPr>
          <p:cNvPr id="35" name="円弧 34">
            <a:extLst>
              <a:ext uri="{FF2B5EF4-FFF2-40B4-BE49-F238E27FC236}">
                <a16:creationId xmlns:a16="http://schemas.microsoft.com/office/drawing/2014/main" id="{1DCC6D75-5A72-0B3E-0F56-175BABC39F1C}"/>
              </a:ext>
            </a:extLst>
          </p:cNvPr>
          <p:cNvSpPr/>
          <p:nvPr/>
        </p:nvSpPr>
        <p:spPr>
          <a:xfrm>
            <a:off x="6604169" y="2870466"/>
            <a:ext cx="1728000" cy="720000"/>
          </a:xfrm>
          <a:prstGeom prst="arc">
            <a:avLst>
              <a:gd name="adj1" fmla="val 61010"/>
              <a:gd name="adj2" fmla="val 10799998"/>
            </a:avLst>
          </a:prstGeom>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cxnSp>
        <p:nvCxnSpPr>
          <p:cNvPr id="36" name="直線矢印コネクタ 35">
            <a:extLst>
              <a:ext uri="{FF2B5EF4-FFF2-40B4-BE49-F238E27FC236}">
                <a16:creationId xmlns:a16="http://schemas.microsoft.com/office/drawing/2014/main" id="{C7328D7A-0110-7A22-6156-22342D0345ED}"/>
              </a:ext>
            </a:extLst>
          </p:cNvPr>
          <p:cNvCxnSpPr>
            <a:cxnSpLocks/>
          </p:cNvCxnSpPr>
          <p:nvPr/>
        </p:nvCxnSpPr>
        <p:spPr>
          <a:xfrm flipH="1">
            <a:off x="7504169" y="3590466"/>
            <a:ext cx="0" cy="122400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EB50FCEA-A682-CF81-FE16-B16EE9DB97CD}"/>
              </a:ext>
            </a:extLst>
          </p:cNvPr>
          <p:cNvGrpSpPr/>
          <p:nvPr/>
        </p:nvGrpSpPr>
        <p:grpSpPr>
          <a:xfrm>
            <a:off x="7144169" y="4994466"/>
            <a:ext cx="539995" cy="540000"/>
            <a:chOff x="5704822" y="3303431"/>
            <a:chExt cx="539995" cy="540000"/>
          </a:xfrm>
        </p:grpSpPr>
        <p:sp>
          <p:nvSpPr>
            <p:cNvPr id="38" name="円弧 37">
              <a:extLst>
                <a:ext uri="{FF2B5EF4-FFF2-40B4-BE49-F238E27FC236}">
                  <a16:creationId xmlns:a16="http://schemas.microsoft.com/office/drawing/2014/main" id="{DEBCA81E-C15D-CD59-587D-1FA2C38CA715}"/>
                </a:ext>
              </a:extLst>
            </p:cNvPr>
            <p:cNvSpPr/>
            <p:nvPr/>
          </p:nvSpPr>
          <p:spPr>
            <a:xfrm>
              <a:off x="5704822" y="3303431"/>
              <a:ext cx="539995" cy="540000"/>
            </a:xfrm>
            <a:prstGeom prst="arc">
              <a:avLst>
                <a:gd name="adj1" fmla="val 16200000"/>
                <a:gd name="adj2" fmla="val 5407966"/>
              </a:avLst>
            </a:prstGeom>
            <a:solidFill>
              <a:srgbClr val="0070C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39" name="円弧 38">
              <a:extLst>
                <a:ext uri="{FF2B5EF4-FFF2-40B4-BE49-F238E27FC236}">
                  <a16:creationId xmlns:a16="http://schemas.microsoft.com/office/drawing/2014/main" id="{DF5A83E7-4499-0CC3-85FC-710FF085CEB3}"/>
                </a:ext>
              </a:extLst>
            </p:cNvPr>
            <p:cNvSpPr/>
            <p:nvPr/>
          </p:nvSpPr>
          <p:spPr>
            <a:xfrm>
              <a:off x="5704822" y="3303431"/>
              <a:ext cx="539995" cy="540000"/>
            </a:xfrm>
            <a:prstGeom prst="arc">
              <a:avLst>
                <a:gd name="adj1" fmla="val 5400004"/>
                <a:gd name="adj2" fmla="val 16223671"/>
              </a:avLst>
            </a:prstGeom>
            <a:solidFill>
              <a:srgbClr val="92D05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grpSp>
      <p:sp>
        <p:nvSpPr>
          <p:cNvPr id="40" name="円弧 39">
            <a:extLst>
              <a:ext uri="{FF2B5EF4-FFF2-40B4-BE49-F238E27FC236}">
                <a16:creationId xmlns:a16="http://schemas.microsoft.com/office/drawing/2014/main" id="{FE12BBE8-5821-9C49-2FD8-BFD9E9B5BAAE}"/>
              </a:ext>
            </a:extLst>
          </p:cNvPr>
          <p:cNvSpPr/>
          <p:nvPr/>
        </p:nvSpPr>
        <p:spPr>
          <a:xfrm>
            <a:off x="8332169" y="2870466"/>
            <a:ext cx="792000" cy="720000"/>
          </a:xfrm>
          <a:prstGeom prst="arc">
            <a:avLst>
              <a:gd name="adj1" fmla="val 61010"/>
              <a:gd name="adj2" fmla="val 10799998"/>
            </a:avLst>
          </a:prstGeom>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cxnSp>
        <p:nvCxnSpPr>
          <p:cNvPr id="41" name="直線矢印コネクタ 40">
            <a:extLst>
              <a:ext uri="{FF2B5EF4-FFF2-40B4-BE49-F238E27FC236}">
                <a16:creationId xmlns:a16="http://schemas.microsoft.com/office/drawing/2014/main" id="{99E95E66-97EF-8B71-5364-86B08891C2F2}"/>
              </a:ext>
            </a:extLst>
          </p:cNvPr>
          <p:cNvCxnSpPr>
            <a:cxnSpLocks/>
          </p:cNvCxnSpPr>
          <p:nvPr/>
        </p:nvCxnSpPr>
        <p:spPr>
          <a:xfrm flipH="1">
            <a:off x="8368169" y="3590466"/>
            <a:ext cx="360000" cy="122400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nvGrpSpPr>
          <p:cNvPr id="42" name="グループ化 41">
            <a:extLst>
              <a:ext uri="{FF2B5EF4-FFF2-40B4-BE49-F238E27FC236}">
                <a16:creationId xmlns:a16="http://schemas.microsoft.com/office/drawing/2014/main" id="{BAAE3CD7-5F3E-CCAC-6D7D-1DB41D88FF2D}"/>
              </a:ext>
            </a:extLst>
          </p:cNvPr>
          <p:cNvGrpSpPr/>
          <p:nvPr/>
        </p:nvGrpSpPr>
        <p:grpSpPr>
          <a:xfrm>
            <a:off x="8008169" y="4994466"/>
            <a:ext cx="539995" cy="540000"/>
            <a:chOff x="5704822" y="3303431"/>
            <a:chExt cx="539995" cy="540000"/>
          </a:xfrm>
        </p:grpSpPr>
        <p:sp>
          <p:nvSpPr>
            <p:cNvPr id="43" name="円弧 42">
              <a:extLst>
                <a:ext uri="{FF2B5EF4-FFF2-40B4-BE49-F238E27FC236}">
                  <a16:creationId xmlns:a16="http://schemas.microsoft.com/office/drawing/2014/main" id="{09F9C523-EE81-CEC7-9242-AF3534892662}"/>
                </a:ext>
              </a:extLst>
            </p:cNvPr>
            <p:cNvSpPr/>
            <p:nvPr/>
          </p:nvSpPr>
          <p:spPr>
            <a:xfrm>
              <a:off x="5704822" y="3303431"/>
              <a:ext cx="539995" cy="540000"/>
            </a:xfrm>
            <a:prstGeom prst="arc">
              <a:avLst>
                <a:gd name="adj1" fmla="val 16200000"/>
                <a:gd name="adj2" fmla="val 5407966"/>
              </a:avLst>
            </a:prstGeom>
            <a:solidFill>
              <a:srgbClr val="7030A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44" name="円弧 43">
              <a:extLst>
                <a:ext uri="{FF2B5EF4-FFF2-40B4-BE49-F238E27FC236}">
                  <a16:creationId xmlns:a16="http://schemas.microsoft.com/office/drawing/2014/main" id="{05EE076D-87D8-082D-2C95-72E424AF02A6}"/>
                </a:ext>
              </a:extLst>
            </p:cNvPr>
            <p:cNvSpPr/>
            <p:nvPr/>
          </p:nvSpPr>
          <p:spPr>
            <a:xfrm>
              <a:off x="5704822" y="3303431"/>
              <a:ext cx="539995" cy="540000"/>
            </a:xfrm>
            <a:prstGeom prst="arc">
              <a:avLst>
                <a:gd name="adj1" fmla="val 5400004"/>
                <a:gd name="adj2" fmla="val 16223671"/>
              </a:avLst>
            </a:prstGeom>
            <a:solidFill>
              <a:srgbClr val="0070C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grpSp>
      <p:sp>
        <p:nvSpPr>
          <p:cNvPr id="45" name="テキスト ボックス 44">
            <a:extLst>
              <a:ext uri="{FF2B5EF4-FFF2-40B4-BE49-F238E27FC236}">
                <a16:creationId xmlns:a16="http://schemas.microsoft.com/office/drawing/2014/main" id="{A445558F-350B-9D70-FEA0-F715B467C824}"/>
              </a:ext>
            </a:extLst>
          </p:cNvPr>
          <p:cNvSpPr txBox="1"/>
          <p:nvPr/>
        </p:nvSpPr>
        <p:spPr>
          <a:xfrm>
            <a:off x="6100169" y="5714466"/>
            <a:ext cx="1728358" cy="400110"/>
          </a:xfrm>
          <a:prstGeom prst="rect">
            <a:avLst/>
          </a:prstGeom>
          <a:noFill/>
        </p:spPr>
        <p:txBody>
          <a:bodyPr wrap="none" rtlCol="0">
            <a:spAutoFit/>
          </a:bodyPr>
          <a:lstStyle/>
          <a:p>
            <a:r>
              <a:rPr lang="ja-JP" altLang="en-US" sz="2000" b="1">
                <a:solidFill>
                  <a:srgbClr val="FF00FF"/>
                </a:solidFill>
                <a:latin typeface="ＭＳ Ｐゴシック" panose="020B0600070205080204" pitchFamily="50" charset="-128"/>
                <a:ea typeface="ＭＳ Ｐゴシック" panose="020B0600070205080204" pitchFamily="50" charset="-128"/>
              </a:rPr>
              <a:t>個体間で交叉</a:t>
            </a:r>
            <a:endParaRPr kumimoji="1" lang="ja-JP" altLang="en-US" sz="2000" b="1">
              <a:solidFill>
                <a:srgbClr val="FF00FF"/>
              </a:solidFill>
              <a:latin typeface="ＭＳ Ｐゴシック" panose="020B0600070205080204" pitchFamily="50" charset="-128"/>
              <a:ea typeface="ＭＳ Ｐゴシック" panose="020B0600070205080204" pitchFamily="50" charset="-128"/>
            </a:endParaRPr>
          </a:p>
        </p:txBody>
      </p:sp>
      <p:sp>
        <p:nvSpPr>
          <p:cNvPr id="46" name="楕円 45">
            <a:extLst>
              <a:ext uri="{FF2B5EF4-FFF2-40B4-BE49-F238E27FC236}">
                <a16:creationId xmlns:a16="http://schemas.microsoft.com/office/drawing/2014/main" id="{F2431173-BDA4-DD97-26C7-21D47CF9935A}"/>
              </a:ext>
            </a:extLst>
          </p:cNvPr>
          <p:cNvSpPr/>
          <p:nvPr/>
        </p:nvSpPr>
        <p:spPr>
          <a:xfrm>
            <a:off x="8872169" y="4994466"/>
            <a:ext cx="540000" cy="540000"/>
          </a:xfrm>
          <a:prstGeom prst="ellipse">
            <a:avLst/>
          </a:prstGeom>
          <a:gradFill flip="none" rotWithShape="1">
            <a:gsLst>
              <a:gs pos="30000">
                <a:srgbClr val="FFFFCC"/>
              </a:gs>
              <a:gs pos="0">
                <a:schemeClr val="accent1">
                  <a:lumMod val="5000"/>
                  <a:lumOff val="95000"/>
                </a:schemeClr>
              </a:gs>
              <a:gs pos="90000">
                <a:srgbClr val="CC9900"/>
              </a:gs>
              <a:gs pos="100000">
                <a:srgbClr val="FFFF00"/>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8" name="テキスト ボックス 47">
            <a:extLst>
              <a:ext uri="{FF2B5EF4-FFF2-40B4-BE49-F238E27FC236}">
                <a16:creationId xmlns:a16="http://schemas.microsoft.com/office/drawing/2014/main" id="{72AE579C-0CE0-06BD-9526-3361B4F20FF6}"/>
              </a:ext>
            </a:extLst>
          </p:cNvPr>
          <p:cNvSpPr txBox="1"/>
          <p:nvPr/>
        </p:nvSpPr>
        <p:spPr>
          <a:xfrm>
            <a:off x="8512169" y="5714466"/>
            <a:ext cx="1229824" cy="400110"/>
          </a:xfrm>
          <a:prstGeom prst="rect">
            <a:avLst/>
          </a:prstGeom>
          <a:noFill/>
        </p:spPr>
        <p:txBody>
          <a:bodyPr wrap="none" rtlCol="0">
            <a:spAutoFit/>
          </a:bodyPr>
          <a:lstStyle/>
          <a:p>
            <a:r>
              <a:rPr lang="ja-JP" altLang="en-US" sz="2000" b="1">
                <a:solidFill>
                  <a:srgbClr val="CC9900"/>
                </a:solidFill>
                <a:latin typeface="ＭＳ Ｐゴシック" panose="020B0600070205080204" pitchFamily="50" charset="-128"/>
                <a:ea typeface="ＭＳ Ｐゴシック" panose="020B0600070205080204" pitchFamily="50" charset="-128"/>
              </a:rPr>
              <a:t>突然変異</a:t>
            </a:r>
            <a:endParaRPr kumimoji="1" lang="ja-JP" altLang="en-US" sz="2000" b="1">
              <a:solidFill>
                <a:srgbClr val="CC9900"/>
              </a:solidFill>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22CD8055-6740-CDCF-3FF5-D752C25B2DA8}"/>
              </a:ext>
            </a:extLst>
          </p:cNvPr>
          <p:cNvSpPr txBox="1"/>
          <p:nvPr/>
        </p:nvSpPr>
        <p:spPr>
          <a:xfrm>
            <a:off x="1720175" y="848858"/>
            <a:ext cx="8905002" cy="707886"/>
          </a:xfrm>
          <a:prstGeom prst="rect">
            <a:avLst/>
          </a:prstGeom>
          <a:noFill/>
        </p:spPr>
        <p:txBody>
          <a:bodyPr wrap="none" rtlCol="0">
            <a:spAutoFit/>
          </a:bodyPr>
          <a:lstStyle/>
          <a:p>
            <a:r>
              <a:rPr kumimoji="1" lang="ja-JP" altLang="en-US" sz="4000"/>
              <a:t>実験方法　遺伝的アルゴリズムの条件</a:t>
            </a:r>
          </a:p>
        </p:txBody>
      </p:sp>
      <p:sp>
        <p:nvSpPr>
          <p:cNvPr id="18" name="テキスト ボックス 17">
            <a:extLst>
              <a:ext uri="{FF2B5EF4-FFF2-40B4-BE49-F238E27FC236}">
                <a16:creationId xmlns:a16="http://schemas.microsoft.com/office/drawing/2014/main" id="{B2821906-463B-4EF2-86A3-1E90D6521DE0}"/>
              </a:ext>
            </a:extLst>
          </p:cNvPr>
          <p:cNvSpPr txBox="1"/>
          <p:nvPr/>
        </p:nvSpPr>
        <p:spPr>
          <a:xfrm>
            <a:off x="3474177" y="6290466"/>
            <a:ext cx="1800493" cy="461665"/>
          </a:xfrm>
          <a:prstGeom prst="rect">
            <a:avLst/>
          </a:prstGeom>
          <a:noFill/>
        </p:spPr>
        <p:txBody>
          <a:bodyPr wrap="none" rtlCol="0">
            <a:spAutoFit/>
          </a:bodyPr>
          <a:lstStyle/>
          <a:p>
            <a:r>
              <a:rPr kumimoji="1" lang="ja-JP" altLang="en-US" sz="2400"/>
              <a:t>個体数</a:t>
            </a:r>
            <a:r>
              <a:rPr kumimoji="1" lang="en-US" altLang="ja-JP" sz="2400" dirty="0"/>
              <a:t> </a:t>
            </a:r>
            <a:r>
              <a:rPr kumimoji="1" lang="ja-JP" altLang="en-US" sz="2400"/>
              <a:t>５０</a:t>
            </a:r>
          </a:p>
        </p:txBody>
      </p:sp>
      <p:sp>
        <p:nvSpPr>
          <p:cNvPr id="23" name="テキスト ボックス 22">
            <a:extLst>
              <a:ext uri="{FF2B5EF4-FFF2-40B4-BE49-F238E27FC236}">
                <a16:creationId xmlns:a16="http://schemas.microsoft.com/office/drawing/2014/main" id="{A03572D6-4BB9-5EC0-C994-F428A2896326}"/>
              </a:ext>
            </a:extLst>
          </p:cNvPr>
          <p:cNvSpPr txBox="1"/>
          <p:nvPr/>
        </p:nvSpPr>
        <p:spPr>
          <a:xfrm>
            <a:off x="7432169" y="6271246"/>
            <a:ext cx="6096000" cy="523220"/>
          </a:xfrm>
          <a:prstGeom prst="rect">
            <a:avLst/>
          </a:prstGeom>
          <a:noFill/>
        </p:spPr>
        <p:txBody>
          <a:bodyPr wrap="square">
            <a:spAutoFit/>
          </a:bodyPr>
          <a:lstStyle/>
          <a:p>
            <a:r>
              <a:rPr kumimoji="1" lang="en-US" altLang="ja-JP" sz="2800" dirty="0"/>
              <a:t>10</a:t>
            </a:r>
            <a:r>
              <a:rPr kumimoji="1" lang="ja-JP" altLang="en-US" sz="2800"/>
              <a:t>世代</a:t>
            </a:r>
          </a:p>
        </p:txBody>
      </p:sp>
    </p:spTree>
    <p:extLst>
      <p:ext uri="{BB962C8B-B14F-4D97-AF65-F5344CB8AC3E}">
        <p14:creationId xmlns:p14="http://schemas.microsoft.com/office/powerpoint/2010/main" val="168033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par>
                          <p:cTn id="40" fill="hold">
                            <p:stCondLst>
                              <p:cond delay="1500"/>
                            </p:stCondLst>
                            <p:childTnLst>
                              <p:par>
                                <p:cTn id="41" presetID="22" presetClass="entr" presetSubtype="1"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childTnLst>
                          </p:cTn>
                        </p:par>
                        <p:par>
                          <p:cTn id="44" fill="hold">
                            <p:stCondLst>
                              <p:cond delay="2000"/>
                            </p:stCondLst>
                            <p:childTnLst>
                              <p:par>
                                <p:cTn id="45" presetID="22" presetClass="entr" presetSubtype="1"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up)">
                                      <p:cBhvr>
                                        <p:cTn id="47" dur="500"/>
                                        <p:tgtEl>
                                          <p:spTgt spid="3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par>
                          <p:cTn id="51" fill="hold">
                            <p:stCondLst>
                              <p:cond delay="2500"/>
                            </p:stCondLst>
                            <p:childTnLst>
                              <p:par>
                                <p:cTn id="52" presetID="22" presetClass="entr" presetSubtype="1"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up)">
                                      <p:cBhvr>
                                        <p:cTn id="54" dur="500"/>
                                        <p:tgtEl>
                                          <p:spTgt spid="36"/>
                                        </p:tgtEl>
                                      </p:cBhvr>
                                    </p:animEffect>
                                  </p:childTnLst>
                                </p:cTn>
                              </p:par>
                            </p:childTnLst>
                          </p:cTn>
                        </p:par>
                        <p:par>
                          <p:cTn id="55" fill="hold">
                            <p:stCondLst>
                              <p:cond delay="3000"/>
                            </p:stCondLst>
                            <p:childTnLst>
                              <p:par>
                                <p:cTn id="56" presetID="22" presetClass="entr" presetSubtype="1"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up)">
                                      <p:cBhvr>
                                        <p:cTn id="58" dur="500"/>
                                        <p:tgtEl>
                                          <p:spTgt spid="3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arn(inVertical)">
                                      <p:cBhvr>
                                        <p:cTn id="61" dur="500"/>
                                        <p:tgtEl>
                                          <p:spTgt spid="40"/>
                                        </p:tgtEl>
                                      </p:cBhvr>
                                    </p:animEffect>
                                  </p:childTnLst>
                                </p:cTn>
                              </p:par>
                            </p:childTnLst>
                          </p:cTn>
                        </p:par>
                        <p:par>
                          <p:cTn id="62" fill="hold">
                            <p:stCondLst>
                              <p:cond delay="3500"/>
                            </p:stCondLst>
                            <p:childTnLst>
                              <p:par>
                                <p:cTn id="63" presetID="22" presetClass="entr" presetSubtype="1" fill="hold"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up)">
                                      <p:cBhvr>
                                        <p:cTn id="65" dur="500"/>
                                        <p:tgtEl>
                                          <p:spTgt spid="41"/>
                                        </p:tgtEl>
                                      </p:cBhvr>
                                    </p:animEffect>
                                  </p:childTnLst>
                                </p:cTn>
                              </p:par>
                            </p:childTnLst>
                          </p:cTn>
                        </p:par>
                        <p:par>
                          <p:cTn id="66" fill="hold">
                            <p:stCondLst>
                              <p:cond delay="4000"/>
                            </p:stCondLst>
                            <p:childTnLst>
                              <p:par>
                                <p:cTn id="67" presetID="22" presetClass="entr" presetSubtype="1"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up)">
                                      <p:cBhvr>
                                        <p:cTn id="69" dur="500"/>
                                        <p:tgtEl>
                                          <p:spTgt spid="42"/>
                                        </p:tgtEl>
                                      </p:cBhvr>
                                    </p:animEffect>
                                  </p:childTnLst>
                                </p:cTn>
                              </p:par>
                            </p:childTnLst>
                          </p:cTn>
                        </p:par>
                        <p:par>
                          <p:cTn id="70" fill="hold">
                            <p:stCondLst>
                              <p:cond delay="4500"/>
                            </p:stCondLst>
                            <p:childTnLst>
                              <p:par>
                                <p:cTn id="71" presetID="5" presetClass="entr" presetSubtype="10" fill="hold" grpId="0"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checkerboard(across)">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up)">
                                      <p:cBhvr>
                                        <p:cTn id="78" dur="500"/>
                                        <p:tgtEl>
                                          <p:spTgt spid="46"/>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checkerboard(across)">
                                      <p:cBhvr>
                                        <p:cTn id="81" dur="500"/>
                                        <p:tgtEl>
                                          <p:spTgt spid="4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barn(inVertical)">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p:bldP spid="21" grpId="0" animBg="1"/>
      <p:bldP spid="30" grpId="0" animBg="1"/>
      <p:bldP spid="35" grpId="0" animBg="1"/>
      <p:bldP spid="40" grpId="0" animBg="1"/>
      <p:bldP spid="45" grpId="0"/>
      <p:bldP spid="46" grpId="0" animBg="1"/>
      <p:bldP spid="48" grpId="0"/>
      <p:bldP spid="18"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A54839-D77C-6A2A-A1B5-AC28E6553D8D}"/>
              </a:ext>
            </a:extLst>
          </p:cNvPr>
          <p:cNvSpPr>
            <a:spLocks noGrp="1"/>
          </p:cNvSpPr>
          <p:nvPr>
            <p:ph type="title"/>
          </p:nvPr>
        </p:nvSpPr>
        <p:spPr/>
        <p:txBody>
          <a:bodyPr/>
          <a:lstStyle/>
          <a:p>
            <a:r>
              <a:rPr kumimoji="1" lang="ja-JP" altLang="en-US"/>
              <a:t>実験方法</a:t>
            </a:r>
            <a:r>
              <a:rPr lang="ja-JP" altLang="en-US"/>
              <a:t>　</a:t>
            </a:r>
            <a:r>
              <a:rPr kumimoji="1" lang="ja-JP" altLang="en-US"/>
              <a:t>テトリスのルール</a:t>
            </a:r>
          </a:p>
        </p:txBody>
      </p:sp>
      <p:graphicFrame>
        <p:nvGraphicFramePr>
          <p:cNvPr id="6" name="コンテンツ プレースホルダー 5">
            <a:extLst>
              <a:ext uri="{FF2B5EF4-FFF2-40B4-BE49-F238E27FC236}">
                <a16:creationId xmlns:a16="http://schemas.microsoft.com/office/drawing/2014/main" id="{157F3FFE-7C44-5511-E21A-2997AB7037BE}"/>
              </a:ext>
            </a:extLst>
          </p:cNvPr>
          <p:cNvGraphicFramePr>
            <a:graphicFrameLocks noGrp="1"/>
          </p:cNvGraphicFramePr>
          <p:nvPr>
            <p:ph sz="half" idx="1"/>
            <p:extLst>
              <p:ext uri="{D42A27DB-BD31-4B8C-83A1-F6EECF244321}">
                <p14:modId xmlns:p14="http://schemas.microsoft.com/office/powerpoint/2010/main" val="694913528"/>
              </p:ext>
            </p:extLst>
          </p:nvPr>
        </p:nvGraphicFramePr>
        <p:xfrm>
          <a:off x="6198781" y="1743876"/>
          <a:ext cx="4900613" cy="4000502"/>
        </p:xfrm>
        <a:graphic>
          <a:graphicData uri="http://schemas.openxmlformats.org/drawingml/2006/table">
            <a:tbl>
              <a:tblPr firstRow="1" firstCol="1" bandRow="1">
                <a:tableStyleId>{5C22544A-7EE6-4342-B048-85BDC9FD1C3A}</a:tableStyleId>
              </a:tblPr>
              <a:tblGrid>
                <a:gridCol w="2364434">
                  <a:extLst>
                    <a:ext uri="{9D8B030D-6E8A-4147-A177-3AD203B41FA5}">
                      <a16:colId xmlns:a16="http://schemas.microsoft.com/office/drawing/2014/main" val="128766223"/>
                    </a:ext>
                  </a:extLst>
                </a:gridCol>
                <a:gridCol w="2536179">
                  <a:extLst>
                    <a:ext uri="{9D8B030D-6E8A-4147-A177-3AD203B41FA5}">
                      <a16:colId xmlns:a16="http://schemas.microsoft.com/office/drawing/2014/main" val="2708461802"/>
                    </a:ext>
                  </a:extLst>
                </a:gridCol>
              </a:tblGrid>
              <a:tr h="853977">
                <a:tc>
                  <a:txBody>
                    <a:bodyPr/>
                    <a:lstStyle/>
                    <a:p>
                      <a:pPr marL="180340" indent="-176530" algn="ctr">
                        <a:lnSpc>
                          <a:spcPts val="1400"/>
                        </a:lnSpc>
                        <a:spcBef>
                          <a:spcPts val="600"/>
                        </a:spcBef>
                        <a:spcAft>
                          <a:spcPts val="600"/>
                        </a:spcAft>
                      </a:pPr>
                      <a:endParaRPr lang="en-US" altLang="ja-JP" sz="1600" kern="100" dirty="0">
                        <a:effectLst/>
                      </a:endParaRPr>
                    </a:p>
                    <a:p>
                      <a:pPr marL="180340" indent="-176530" algn="ctr">
                        <a:lnSpc>
                          <a:spcPts val="1400"/>
                        </a:lnSpc>
                        <a:spcBef>
                          <a:spcPts val="600"/>
                        </a:spcBef>
                        <a:spcAft>
                          <a:spcPts val="600"/>
                        </a:spcAft>
                      </a:pPr>
                      <a:r>
                        <a:rPr lang="ja-JP" sz="1600" kern="100">
                          <a:effectLst/>
                        </a:rPr>
                        <a:t>消したライン数</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180340" indent="-176530" algn="ctr">
                        <a:lnSpc>
                          <a:spcPts val="1400"/>
                        </a:lnSpc>
                        <a:spcBef>
                          <a:spcPts val="600"/>
                        </a:spcBef>
                        <a:spcAft>
                          <a:spcPts val="600"/>
                        </a:spcAft>
                      </a:pPr>
                      <a:endParaRPr lang="en-US" altLang="ja-JP" sz="1600" kern="100" dirty="0">
                        <a:effectLst/>
                      </a:endParaRPr>
                    </a:p>
                    <a:p>
                      <a:pPr marL="180340" indent="-176530" algn="ctr">
                        <a:lnSpc>
                          <a:spcPts val="1400"/>
                        </a:lnSpc>
                        <a:spcBef>
                          <a:spcPts val="600"/>
                        </a:spcBef>
                        <a:spcAft>
                          <a:spcPts val="600"/>
                        </a:spcAft>
                      </a:pPr>
                      <a:r>
                        <a:rPr lang="ja-JP" sz="1600" kern="100">
                          <a:effectLst/>
                        </a:rPr>
                        <a:t>得られるスコア</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344253289"/>
                  </a:ext>
                </a:extLst>
              </a:tr>
              <a:tr h="853977">
                <a:tc>
                  <a:txBody>
                    <a:bodyPr/>
                    <a:lstStyle/>
                    <a:p>
                      <a:pPr marL="180340" indent="-176530" algn="ctr">
                        <a:lnSpc>
                          <a:spcPts val="1400"/>
                        </a:lnSpc>
                        <a:spcBef>
                          <a:spcPts val="600"/>
                        </a:spcBef>
                        <a:spcAft>
                          <a:spcPts val="600"/>
                        </a:spcAft>
                      </a:pPr>
                      <a:endParaRPr lang="en-US" sz="1600" kern="100" dirty="0">
                        <a:effectLst/>
                      </a:endParaRPr>
                    </a:p>
                    <a:p>
                      <a:pPr marL="180340" indent="-176530" algn="ctr">
                        <a:lnSpc>
                          <a:spcPts val="1400"/>
                        </a:lnSpc>
                        <a:spcBef>
                          <a:spcPts val="600"/>
                        </a:spcBef>
                        <a:spcAft>
                          <a:spcPts val="600"/>
                        </a:spcAft>
                      </a:pPr>
                      <a:r>
                        <a:rPr lang="en-US" sz="1600" kern="100" dirty="0">
                          <a:effectLst/>
                        </a:rPr>
                        <a:t>1</a:t>
                      </a:r>
                      <a:r>
                        <a:rPr lang="ja-JP" sz="1600" kern="100">
                          <a:effectLst/>
                        </a:rPr>
                        <a:t>ライン</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180340" indent="-176530" algn="ctr">
                        <a:lnSpc>
                          <a:spcPts val="1400"/>
                        </a:lnSpc>
                        <a:spcBef>
                          <a:spcPts val="600"/>
                        </a:spcBef>
                        <a:spcAft>
                          <a:spcPts val="600"/>
                        </a:spcAft>
                      </a:pPr>
                      <a:endParaRPr lang="en-US" sz="1600" kern="100" dirty="0">
                        <a:effectLst/>
                      </a:endParaRPr>
                    </a:p>
                    <a:p>
                      <a:pPr marL="180340" indent="-176530" algn="ctr">
                        <a:lnSpc>
                          <a:spcPts val="1400"/>
                        </a:lnSpc>
                        <a:spcBef>
                          <a:spcPts val="600"/>
                        </a:spcBef>
                        <a:spcAft>
                          <a:spcPts val="600"/>
                        </a:spcAft>
                      </a:pPr>
                      <a:r>
                        <a:rPr lang="en-US" sz="1600" kern="100" dirty="0">
                          <a:effectLst/>
                        </a:rPr>
                        <a:t>100</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298655245"/>
                  </a:ext>
                </a:extLst>
              </a:tr>
              <a:tr h="853977">
                <a:tc>
                  <a:txBody>
                    <a:bodyPr/>
                    <a:lstStyle/>
                    <a:p>
                      <a:pPr marL="180340" indent="-176530" algn="ctr">
                        <a:lnSpc>
                          <a:spcPts val="1400"/>
                        </a:lnSpc>
                        <a:spcBef>
                          <a:spcPts val="600"/>
                        </a:spcBef>
                        <a:spcAft>
                          <a:spcPts val="600"/>
                        </a:spcAft>
                      </a:pPr>
                      <a:endParaRPr lang="en-US" sz="1600" kern="100" dirty="0">
                        <a:effectLst/>
                      </a:endParaRPr>
                    </a:p>
                    <a:p>
                      <a:pPr marL="180340" indent="-176530" algn="ctr">
                        <a:lnSpc>
                          <a:spcPts val="1400"/>
                        </a:lnSpc>
                        <a:spcBef>
                          <a:spcPts val="600"/>
                        </a:spcBef>
                        <a:spcAft>
                          <a:spcPts val="600"/>
                        </a:spcAft>
                      </a:pPr>
                      <a:r>
                        <a:rPr lang="en-US" sz="1600" kern="100" dirty="0">
                          <a:effectLst/>
                        </a:rPr>
                        <a:t>2</a:t>
                      </a:r>
                      <a:r>
                        <a:rPr lang="ja-JP" sz="1600" kern="100">
                          <a:effectLst/>
                        </a:rPr>
                        <a:t>ライン</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180340" indent="-176530" algn="ctr">
                        <a:lnSpc>
                          <a:spcPts val="1400"/>
                        </a:lnSpc>
                        <a:spcBef>
                          <a:spcPts val="600"/>
                        </a:spcBef>
                        <a:spcAft>
                          <a:spcPts val="600"/>
                        </a:spcAft>
                      </a:pPr>
                      <a:endParaRPr lang="en-US" sz="1600" kern="100" dirty="0">
                        <a:effectLst/>
                      </a:endParaRPr>
                    </a:p>
                    <a:p>
                      <a:pPr marL="180340" indent="-176530" algn="ctr">
                        <a:lnSpc>
                          <a:spcPts val="1400"/>
                        </a:lnSpc>
                        <a:spcBef>
                          <a:spcPts val="600"/>
                        </a:spcBef>
                        <a:spcAft>
                          <a:spcPts val="600"/>
                        </a:spcAft>
                      </a:pPr>
                      <a:r>
                        <a:rPr lang="en-US" sz="1600" kern="100" dirty="0">
                          <a:effectLst/>
                        </a:rPr>
                        <a:t>300</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196381800"/>
                  </a:ext>
                </a:extLst>
              </a:tr>
              <a:tr h="853977">
                <a:tc>
                  <a:txBody>
                    <a:bodyPr/>
                    <a:lstStyle/>
                    <a:p>
                      <a:pPr marL="180340" indent="-176530" algn="ctr">
                        <a:lnSpc>
                          <a:spcPts val="1400"/>
                        </a:lnSpc>
                        <a:spcBef>
                          <a:spcPts val="600"/>
                        </a:spcBef>
                        <a:spcAft>
                          <a:spcPts val="600"/>
                        </a:spcAft>
                      </a:pPr>
                      <a:endParaRPr lang="en-US" sz="1600" kern="100" dirty="0">
                        <a:effectLst/>
                      </a:endParaRPr>
                    </a:p>
                    <a:p>
                      <a:pPr marL="180340" indent="-176530" algn="ctr">
                        <a:lnSpc>
                          <a:spcPts val="1400"/>
                        </a:lnSpc>
                        <a:spcBef>
                          <a:spcPts val="600"/>
                        </a:spcBef>
                        <a:spcAft>
                          <a:spcPts val="600"/>
                        </a:spcAft>
                      </a:pPr>
                      <a:r>
                        <a:rPr lang="en-US" sz="1600" kern="100" dirty="0">
                          <a:effectLst/>
                        </a:rPr>
                        <a:t>3</a:t>
                      </a:r>
                      <a:r>
                        <a:rPr lang="ja-JP" sz="1600" kern="100">
                          <a:effectLst/>
                        </a:rPr>
                        <a:t>ライン</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180340" indent="-176530" algn="ctr">
                        <a:lnSpc>
                          <a:spcPts val="1400"/>
                        </a:lnSpc>
                        <a:spcBef>
                          <a:spcPts val="600"/>
                        </a:spcBef>
                        <a:spcAft>
                          <a:spcPts val="600"/>
                        </a:spcAft>
                      </a:pPr>
                      <a:endParaRPr lang="en-US" sz="1600" kern="100" dirty="0">
                        <a:effectLst/>
                      </a:endParaRPr>
                    </a:p>
                    <a:p>
                      <a:pPr marL="180340" indent="-176530" algn="ctr">
                        <a:lnSpc>
                          <a:spcPts val="1400"/>
                        </a:lnSpc>
                        <a:spcBef>
                          <a:spcPts val="600"/>
                        </a:spcBef>
                        <a:spcAft>
                          <a:spcPts val="600"/>
                        </a:spcAft>
                      </a:pPr>
                      <a:r>
                        <a:rPr lang="en-US" sz="1600" kern="100" dirty="0">
                          <a:effectLst/>
                        </a:rPr>
                        <a:t>500</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732168218"/>
                  </a:ext>
                </a:extLst>
              </a:tr>
              <a:tr h="584594">
                <a:tc>
                  <a:txBody>
                    <a:bodyPr/>
                    <a:lstStyle/>
                    <a:p>
                      <a:pPr marL="180340" indent="-176530" algn="ctr">
                        <a:lnSpc>
                          <a:spcPts val="1400"/>
                        </a:lnSpc>
                        <a:spcBef>
                          <a:spcPts val="600"/>
                        </a:spcBef>
                        <a:spcAft>
                          <a:spcPts val="600"/>
                        </a:spcAft>
                      </a:pPr>
                      <a:endParaRPr lang="en-US" sz="1600" kern="100" dirty="0">
                        <a:effectLst/>
                      </a:endParaRPr>
                    </a:p>
                    <a:p>
                      <a:pPr marL="180340" indent="-176530" algn="ctr">
                        <a:lnSpc>
                          <a:spcPts val="1400"/>
                        </a:lnSpc>
                        <a:spcBef>
                          <a:spcPts val="600"/>
                        </a:spcBef>
                        <a:spcAft>
                          <a:spcPts val="600"/>
                        </a:spcAft>
                      </a:pPr>
                      <a:r>
                        <a:rPr lang="en-US" sz="1600" kern="100" dirty="0">
                          <a:effectLst/>
                        </a:rPr>
                        <a:t>4</a:t>
                      </a:r>
                      <a:r>
                        <a:rPr lang="ja-JP" sz="1600" kern="100">
                          <a:effectLst/>
                        </a:rPr>
                        <a:t>ライン</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tc>
                  <a:txBody>
                    <a:bodyPr/>
                    <a:lstStyle/>
                    <a:p>
                      <a:pPr marL="180340" indent="-176530" algn="ctr">
                        <a:lnSpc>
                          <a:spcPts val="1400"/>
                        </a:lnSpc>
                        <a:spcBef>
                          <a:spcPts val="600"/>
                        </a:spcBef>
                        <a:spcAft>
                          <a:spcPts val="600"/>
                        </a:spcAft>
                      </a:pPr>
                      <a:endParaRPr lang="en-US" sz="1600" kern="100" dirty="0">
                        <a:effectLst/>
                      </a:endParaRPr>
                    </a:p>
                    <a:p>
                      <a:pPr marL="180340" indent="-176530" algn="ctr">
                        <a:lnSpc>
                          <a:spcPts val="1400"/>
                        </a:lnSpc>
                        <a:spcBef>
                          <a:spcPts val="600"/>
                        </a:spcBef>
                        <a:spcAft>
                          <a:spcPts val="600"/>
                        </a:spcAft>
                      </a:pPr>
                      <a:r>
                        <a:rPr lang="en-US" sz="1600" kern="100" dirty="0">
                          <a:effectLst/>
                        </a:rPr>
                        <a:t>800</a:t>
                      </a:r>
                      <a:endParaRPr lang="ja-JP" sz="1600" kern="100">
                        <a:effectLst/>
                        <a:latin typeface="ＭＳ Ｐ明朝" panose="02020600040205080304" pitchFamily="18" charset="-128"/>
                        <a:ea typeface="ＭＳ Ｐ明朝"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944497019"/>
                  </a:ext>
                </a:extLst>
              </a:tr>
            </a:tbl>
          </a:graphicData>
        </a:graphic>
      </p:graphicFrame>
      <p:pic>
        <p:nvPicPr>
          <p:cNvPr id="5" name="図 4" descr="グラフィカル ユーザー インターフェイス&#10;&#10;中程度の精度で自動的に生成された説明">
            <a:extLst>
              <a:ext uri="{FF2B5EF4-FFF2-40B4-BE49-F238E27FC236}">
                <a16:creationId xmlns:a16="http://schemas.microsoft.com/office/drawing/2014/main" id="{F34EE711-81EF-5308-2C54-F84E928DF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426" y="1395754"/>
            <a:ext cx="6023688" cy="4776446"/>
          </a:xfrm>
          <a:prstGeom prst="rect">
            <a:avLst/>
          </a:prstGeom>
        </p:spPr>
      </p:pic>
      <p:sp>
        <p:nvSpPr>
          <p:cNvPr id="8" name="テキスト ボックス 7">
            <a:extLst>
              <a:ext uri="{FF2B5EF4-FFF2-40B4-BE49-F238E27FC236}">
                <a16:creationId xmlns:a16="http://schemas.microsoft.com/office/drawing/2014/main" id="{CCA4FFC7-1F83-4572-8FED-70BFF7029D48}"/>
              </a:ext>
            </a:extLst>
          </p:cNvPr>
          <p:cNvSpPr txBox="1"/>
          <p:nvPr/>
        </p:nvSpPr>
        <p:spPr>
          <a:xfrm>
            <a:off x="738286" y="1428750"/>
            <a:ext cx="4427475" cy="3963906"/>
          </a:xfrm>
          <a:prstGeom prst="rect">
            <a:avLst/>
          </a:prstGeom>
          <a:noFill/>
        </p:spPr>
        <p:txBody>
          <a:bodyPr wrap="square">
            <a:spAutoFit/>
          </a:bodyPr>
          <a:lstStyle/>
          <a:p>
            <a:pPr marL="342900" lvl="0" indent="-342900" algn="just">
              <a:lnSpc>
                <a:spcPts val="1400"/>
              </a:lnSpc>
              <a:spcBef>
                <a:spcPts val="600"/>
              </a:spcBef>
              <a:spcAft>
                <a:spcPts val="600"/>
              </a:spcAft>
              <a:buFont typeface="Wingdings" pitchFamily="2" charset="2"/>
              <a:buChar char=""/>
            </a:pPr>
            <a:endParaRPr lang="en-US" altLang="ja-JP" sz="1800" kern="100" dirty="0">
              <a:effectLst/>
              <a:latin typeface="+mn-ea"/>
              <a:cs typeface="Times New Roman" panose="02020603050405020304" pitchFamily="18" charset="0"/>
            </a:endParaRPr>
          </a:p>
          <a:p>
            <a:pPr marL="342900" lvl="0" indent="-342900" algn="just">
              <a:lnSpc>
                <a:spcPts val="1400"/>
              </a:lnSpc>
              <a:spcBef>
                <a:spcPts val="600"/>
              </a:spcBef>
              <a:spcAft>
                <a:spcPts val="600"/>
              </a:spcAft>
              <a:buFont typeface="Wingdings" pitchFamily="2" charset="2"/>
              <a:buChar char=""/>
            </a:pPr>
            <a:r>
              <a:rPr lang="ja-JP" altLang="en-US" sz="1800" kern="100">
                <a:effectLst/>
                <a:latin typeface="+mn-ea"/>
                <a:cs typeface="Times New Roman" panose="02020603050405020304" pitchFamily="18" charset="0"/>
              </a:rPr>
              <a:t>フィールドを縦</a:t>
            </a:r>
            <a:r>
              <a:rPr lang="en-US" altLang="ja-JP" sz="1800" kern="100" dirty="0">
                <a:effectLst/>
                <a:latin typeface="+mn-ea"/>
                <a:cs typeface="Times New Roman" panose="02020603050405020304" pitchFamily="18" charset="0"/>
              </a:rPr>
              <a:t>20</a:t>
            </a:r>
            <a:r>
              <a:rPr lang="ja-JP" altLang="en-US" sz="1800" kern="100">
                <a:effectLst/>
                <a:latin typeface="+mn-ea"/>
                <a:cs typeface="Times New Roman" panose="02020603050405020304" pitchFamily="18" charset="0"/>
              </a:rPr>
              <a:t>行</a:t>
            </a:r>
            <a:r>
              <a:rPr lang="en-US" altLang="ja-JP" sz="1800" kern="100" dirty="0">
                <a:effectLst/>
                <a:latin typeface="+mn-ea"/>
                <a:cs typeface="Times New Roman" panose="02020603050405020304" pitchFamily="18" charset="0"/>
              </a:rPr>
              <a:t>,</a:t>
            </a:r>
            <a:r>
              <a:rPr lang="ja-JP" altLang="en-US" sz="1800" kern="100">
                <a:effectLst/>
                <a:latin typeface="+mn-ea"/>
                <a:cs typeface="Times New Roman" panose="02020603050405020304" pitchFamily="18" charset="0"/>
              </a:rPr>
              <a:t>横</a:t>
            </a:r>
            <a:r>
              <a:rPr lang="en-US" altLang="ja-JP" sz="1800" kern="100" dirty="0">
                <a:effectLst/>
                <a:latin typeface="+mn-ea"/>
                <a:cs typeface="Times New Roman" panose="02020603050405020304" pitchFamily="18" charset="0"/>
              </a:rPr>
              <a:t>10</a:t>
            </a:r>
            <a:r>
              <a:rPr lang="ja-JP" altLang="en-US" sz="1800" kern="100">
                <a:effectLst/>
                <a:latin typeface="+mn-ea"/>
                <a:cs typeface="Times New Roman" panose="02020603050405020304" pitchFamily="18" charset="0"/>
              </a:rPr>
              <a:t>行とする</a:t>
            </a:r>
            <a:r>
              <a:rPr lang="en-US" altLang="ja-JP" sz="1800" kern="100" dirty="0">
                <a:effectLst/>
                <a:latin typeface="+mn-ea"/>
                <a:cs typeface="Times New Roman" panose="02020603050405020304" pitchFamily="18" charset="0"/>
              </a:rPr>
              <a:t>.</a:t>
            </a:r>
          </a:p>
          <a:p>
            <a:pPr marL="342900" lvl="0" indent="-342900" algn="just">
              <a:lnSpc>
                <a:spcPts val="1400"/>
              </a:lnSpc>
              <a:spcBef>
                <a:spcPts val="600"/>
              </a:spcBef>
              <a:spcAft>
                <a:spcPts val="600"/>
              </a:spcAft>
              <a:buFont typeface="Wingdings" pitchFamily="2" charset="2"/>
              <a:buChar char=""/>
            </a:pPr>
            <a:r>
              <a:rPr lang="ja-JP" altLang="en-US" sz="1800" kern="100">
                <a:effectLst/>
                <a:latin typeface="+mn-ea"/>
                <a:cs typeface="Times New Roman" panose="02020603050405020304" pitchFamily="18" charset="0"/>
              </a:rPr>
              <a:t>テトリミノは落下中のものまで確認で</a:t>
            </a:r>
            <a:endParaRPr lang="en-US" altLang="ja-JP" sz="1800" kern="100" dirty="0">
              <a:effectLst/>
              <a:latin typeface="+mn-ea"/>
              <a:cs typeface="Times New Roman" panose="02020603050405020304" pitchFamily="18" charset="0"/>
            </a:endParaRPr>
          </a:p>
          <a:p>
            <a:pPr lvl="0" algn="just">
              <a:lnSpc>
                <a:spcPts val="1400"/>
              </a:lnSpc>
              <a:spcBef>
                <a:spcPts val="600"/>
              </a:spcBef>
              <a:spcAft>
                <a:spcPts val="600"/>
              </a:spcAft>
            </a:pPr>
            <a:r>
              <a:rPr lang="ja-JP" altLang="en-US" sz="1800" kern="100">
                <a:effectLst/>
                <a:latin typeface="+mn-ea"/>
                <a:cs typeface="Times New Roman" panose="02020603050405020304" pitchFamily="18" charset="0"/>
              </a:rPr>
              <a:t>きるものとする</a:t>
            </a:r>
            <a:r>
              <a:rPr lang="en-US" altLang="ja-JP" sz="1800" kern="100" dirty="0">
                <a:effectLst/>
                <a:latin typeface="+mn-ea"/>
                <a:cs typeface="Times New Roman" panose="02020603050405020304" pitchFamily="18" charset="0"/>
              </a:rPr>
              <a:t>.</a:t>
            </a:r>
          </a:p>
          <a:p>
            <a:pPr marL="342900" lvl="0" indent="-342900" algn="just">
              <a:lnSpc>
                <a:spcPts val="1400"/>
              </a:lnSpc>
              <a:spcBef>
                <a:spcPts val="600"/>
              </a:spcBef>
              <a:spcAft>
                <a:spcPts val="600"/>
              </a:spcAft>
              <a:buFont typeface="Wingdings" pitchFamily="2" charset="2"/>
              <a:buChar char=""/>
            </a:pPr>
            <a:r>
              <a:rPr lang="ja-JP" altLang="en-US" sz="1800" kern="100">
                <a:effectLst/>
                <a:latin typeface="+mn-ea"/>
                <a:cs typeface="Times New Roman" panose="02020603050405020304" pitchFamily="18" charset="0"/>
              </a:rPr>
              <a:t>プレイヤーができる操作は左移動</a:t>
            </a:r>
            <a:r>
              <a:rPr lang="en-US" altLang="ja-JP" sz="1800" kern="100" dirty="0">
                <a:effectLst/>
                <a:latin typeface="+mn-ea"/>
                <a:cs typeface="Times New Roman" panose="02020603050405020304" pitchFamily="18" charset="0"/>
              </a:rPr>
              <a:t>,</a:t>
            </a:r>
            <a:r>
              <a:rPr lang="ja-JP" altLang="en-US" sz="1800" kern="100">
                <a:effectLst/>
                <a:latin typeface="+mn-ea"/>
                <a:cs typeface="Times New Roman" panose="02020603050405020304" pitchFamily="18" charset="0"/>
              </a:rPr>
              <a:t>右</a:t>
            </a:r>
            <a:endParaRPr lang="en-US" altLang="ja-JP" sz="1800" kern="100" dirty="0">
              <a:effectLst/>
              <a:latin typeface="+mn-ea"/>
              <a:cs typeface="Times New Roman" panose="02020603050405020304" pitchFamily="18" charset="0"/>
            </a:endParaRPr>
          </a:p>
          <a:p>
            <a:pPr lvl="0" algn="just">
              <a:lnSpc>
                <a:spcPts val="1400"/>
              </a:lnSpc>
              <a:spcBef>
                <a:spcPts val="600"/>
              </a:spcBef>
              <a:spcAft>
                <a:spcPts val="600"/>
              </a:spcAft>
            </a:pPr>
            <a:r>
              <a:rPr lang="ja-JP" altLang="en-US" sz="1800" kern="100">
                <a:effectLst/>
                <a:latin typeface="+mn-ea"/>
                <a:cs typeface="Times New Roman" panose="02020603050405020304" pitchFamily="18" charset="0"/>
              </a:rPr>
              <a:t>移動</a:t>
            </a:r>
            <a:r>
              <a:rPr lang="en-US" altLang="ja-JP" sz="1800" kern="100" dirty="0">
                <a:effectLst/>
                <a:latin typeface="+mn-ea"/>
                <a:cs typeface="Times New Roman" panose="02020603050405020304" pitchFamily="18" charset="0"/>
              </a:rPr>
              <a:t>,</a:t>
            </a:r>
            <a:r>
              <a:rPr lang="ja-JP" altLang="en-US" sz="1800" kern="100">
                <a:effectLst/>
                <a:latin typeface="+mn-ea"/>
                <a:cs typeface="Times New Roman" panose="02020603050405020304" pitchFamily="18" charset="0"/>
              </a:rPr>
              <a:t>左に</a:t>
            </a:r>
            <a:r>
              <a:rPr lang="en-US" altLang="ja-JP" sz="1800" kern="100" dirty="0">
                <a:effectLst/>
                <a:latin typeface="+mn-ea"/>
                <a:cs typeface="Times New Roman" panose="02020603050405020304" pitchFamily="18" charset="0"/>
              </a:rPr>
              <a:t>90°</a:t>
            </a:r>
            <a:r>
              <a:rPr lang="ja-JP" altLang="en-US" sz="1800" kern="100">
                <a:effectLst/>
                <a:latin typeface="+mn-ea"/>
                <a:cs typeface="Times New Roman" panose="02020603050405020304" pitchFamily="18" charset="0"/>
              </a:rPr>
              <a:t>回転</a:t>
            </a:r>
            <a:r>
              <a:rPr lang="en-US" altLang="ja-JP" sz="1800" kern="100" dirty="0">
                <a:effectLst/>
                <a:latin typeface="+mn-ea"/>
                <a:cs typeface="Times New Roman" panose="02020603050405020304" pitchFamily="18" charset="0"/>
              </a:rPr>
              <a:t>,</a:t>
            </a:r>
            <a:r>
              <a:rPr lang="ja-JP" altLang="en-US" sz="1800" kern="100">
                <a:effectLst/>
                <a:latin typeface="+mn-ea"/>
                <a:cs typeface="Times New Roman" panose="02020603050405020304" pitchFamily="18" charset="0"/>
              </a:rPr>
              <a:t>右に</a:t>
            </a:r>
            <a:r>
              <a:rPr lang="en-US" altLang="ja-JP" sz="1800" kern="100" dirty="0">
                <a:effectLst/>
                <a:latin typeface="+mn-ea"/>
                <a:cs typeface="Times New Roman" panose="02020603050405020304" pitchFamily="18" charset="0"/>
              </a:rPr>
              <a:t>90°</a:t>
            </a:r>
            <a:r>
              <a:rPr lang="ja-JP" altLang="en-US" sz="1800" kern="100">
                <a:effectLst/>
                <a:latin typeface="+mn-ea"/>
                <a:cs typeface="Times New Roman" panose="02020603050405020304" pitchFamily="18" charset="0"/>
              </a:rPr>
              <a:t>回転である</a:t>
            </a:r>
            <a:r>
              <a:rPr lang="en-US" altLang="ja-JP" sz="1800" kern="100" dirty="0">
                <a:effectLst/>
                <a:latin typeface="+mn-ea"/>
                <a:cs typeface="Times New Roman" panose="02020603050405020304" pitchFamily="18" charset="0"/>
              </a:rPr>
              <a:t>.</a:t>
            </a:r>
          </a:p>
          <a:p>
            <a:pPr marL="342900" lvl="0" indent="-342900" algn="just">
              <a:lnSpc>
                <a:spcPts val="1400"/>
              </a:lnSpc>
              <a:spcBef>
                <a:spcPts val="600"/>
              </a:spcBef>
              <a:spcAft>
                <a:spcPts val="600"/>
              </a:spcAft>
              <a:buFont typeface="Wingdings" pitchFamily="2" charset="2"/>
              <a:buChar char=""/>
            </a:pPr>
            <a:r>
              <a:rPr lang="ja-JP" altLang="en-US" sz="1800" kern="100">
                <a:effectLst/>
                <a:latin typeface="+mn-ea"/>
                <a:cs typeface="Times New Roman" panose="02020603050405020304" pitchFamily="18" charset="0"/>
              </a:rPr>
              <a:t>テトリミノの種類は</a:t>
            </a:r>
            <a:r>
              <a:rPr lang="en-US" altLang="ja-JP" sz="1800" kern="100" dirty="0">
                <a:effectLst/>
                <a:latin typeface="+mn-ea"/>
                <a:cs typeface="Times New Roman" panose="02020603050405020304" pitchFamily="18" charset="0"/>
              </a:rPr>
              <a:t>7</a:t>
            </a:r>
            <a:r>
              <a:rPr lang="ja-JP" altLang="en-US" sz="1800" kern="100">
                <a:effectLst/>
                <a:latin typeface="+mn-ea"/>
                <a:cs typeface="Times New Roman" panose="02020603050405020304" pitchFamily="18" charset="0"/>
              </a:rPr>
              <a:t>種類である</a:t>
            </a:r>
            <a:r>
              <a:rPr lang="en-US" altLang="ja-JP" sz="1800" kern="100" dirty="0">
                <a:effectLst/>
                <a:latin typeface="+mn-ea"/>
                <a:cs typeface="Times New Roman" panose="02020603050405020304" pitchFamily="18" charset="0"/>
              </a:rPr>
              <a:t>.</a:t>
            </a:r>
          </a:p>
          <a:p>
            <a:pPr marL="342900" lvl="0" indent="-342900" algn="just">
              <a:lnSpc>
                <a:spcPts val="1400"/>
              </a:lnSpc>
              <a:spcBef>
                <a:spcPts val="600"/>
              </a:spcBef>
              <a:spcAft>
                <a:spcPts val="600"/>
              </a:spcAft>
              <a:buFont typeface="Wingdings" pitchFamily="2" charset="2"/>
              <a:buChar char=""/>
            </a:pPr>
            <a:r>
              <a:rPr lang="ja-JP" altLang="en-US" sz="1800" kern="100">
                <a:effectLst/>
                <a:latin typeface="+mn-ea"/>
                <a:cs typeface="Times New Roman" panose="02020603050405020304" pitchFamily="18" charset="0"/>
              </a:rPr>
              <a:t>ラインを消した時には，消したライン</a:t>
            </a:r>
            <a:endParaRPr lang="en-US" altLang="ja-JP" sz="1800" kern="100" dirty="0">
              <a:effectLst/>
              <a:latin typeface="+mn-ea"/>
              <a:cs typeface="Times New Roman" panose="02020603050405020304" pitchFamily="18" charset="0"/>
            </a:endParaRPr>
          </a:p>
          <a:p>
            <a:pPr lvl="0" algn="just">
              <a:lnSpc>
                <a:spcPts val="1400"/>
              </a:lnSpc>
              <a:spcBef>
                <a:spcPts val="600"/>
              </a:spcBef>
              <a:spcAft>
                <a:spcPts val="600"/>
              </a:spcAft>
            </a:pPr>
            <a:r>
              <a:rPr lang="ja-JP" altLang="en-US" sz="1800" kern="100">
                <a:effectLst/>
                <a:latin typeface="+mn-ea"/>
                <a:cs typeface="Times New Roman" panose="02020603050405020304" pitchFamily="18" charset="0"/>
              </a:rPr>
              <a:t>数に応じて、表に示すスコアが得られる</a:t>
            </a:r>
            <a:endParaRPr lang="en-US" altLang="ja-JP" sz="1800" kern="100" dirty="0">
              <a:effectLst/>
              <a:latin typeface="+mn-ea"/>
              <a:cs typeface="Times New Roman" panose="02020603050405020304" pitchFamily="18" charset="0"/>
            </a:endParaRPr>
          </a:p>
          <a:p>
            <a:pPr algn="just">
              <a:lnSpc>
                <a:spcPts val="1400"/>
              </a:lnSpc>
              <a:spcBef>
                <a:spcPts val="600"/>
              </a:spcBef>
              <a:spcAft>
                <a:spcPts val="600"/>
              </a:spcAft>
            </a:pPr>
            <a:r>
              <a:rPr lang="en-US" altLang="ja-JP" sz="1800" kern="100" dirty="0">
                <a:effectLst/>
                <a:latin typeface="+mn-ea"/>
                <a:cs typeface="Times New Roman" panose="02020603050405020304" pitchFamily="18" charset="0"/>
              </a:rPr>
              <a:t>•</a:t>
            </a:r>
            <a:r>
              <a:rPr lang="ja-JP" altLang="en-US" sz="1800" kern="100">
                <a:effectLst/>
                <a:latin typeface="+mn-ea"/>
                <a:cs typeface="Times New Roman" panose="02020603050405020304" pitchFamily="18" charset="0"/>
              </a:rPr>
              <a:t>テトリミノの一部がフィールドの上限を</a:t>
            </a:r>
            <a:endParaRPr lang="en-US" altLang="ja-JP" sz="1800" kern="100" dirty="0">
              <a:effectLst/>
              <a:latin typeface="+mn-ea"/>
              <a:cs typeface="Times New Roman" panose="02020603050405020304" pitchFamily="18" charset="0"/>
            </a:endParaRPr>
          </a:p>
          <a:p>
            <a:pPr lvl="0" algn="just">
              <a:lnSpc>
                <a:spcPts val="1400"/>
              </a:lnSpc>
              <a:spcBef>
                <a:spcPts val="600"/>
              </a:spcBef>
              <a:spcAft>
                <a:spcPts val="600"/>
              </a:spcAft>
            </a:pPr>
            <a:r>
              <a:rPr lang="ja-JP" altLang="en-US" sz="1800" kern="100">
                <a:effectLst/>
                <a:latin typeface="+mn-ea"/>
                <a:cs typeface="Times New Roman" panose="02020603050405020304" pitchFamily="18" charset="0"/>
              </a:rPr>
              <a:t>超えた場合ゲームオーバーとする</a:t>
            </a:r>
            <a:r>
              <a:rPr lang="en-US" altLang="ja-JP" sz="1800" kern="100" dirty="0">
                <a:effectLst/>
                <a:latin typeface="+mn-ea"/>
                <a:cs typeface="Times New Roman" panose="02020603050405020304" pitchFamily="18" charset="0"/>
              </a:rPr>
              <a:t>.</a:t>
            </a:r>
          </a:p>
          <a:p>
            <a:pPr marL="342900" lvl="0" indent="-342900" algn="just">
              <a:lnSpc>
                <a:spcPts val="1400"/>
              </a:lnSpc>
              <a:spcBef>
                <a:spcPts val="600"/>
              </a:spcBef>
              <a:spcAft>
                <a:spcPts val="600"/>
              </a:spcAft>
              <a:buFont typeface="Wingdings" pitchFamily="2" charset="2"/>
              <a:buChar char=""/>
            </a:pPr>
            <a:endParaRPr lang="ja-JP" altLang="ja-JP" sz="1800" kern="100">
              <a:effectLst/>
              <a:latin typeface="+mn-ea"/>
              <a:cs typeface="Times New Roman" panose="02020603050405020304" pitchFamily="18" charset="0"/>
            </a:endParaRPr>
          </a:p>
        </p:txBody>
      </p:sp>
      <p:pic>
        <p:nvPicPr>
          <p:cNvPr id="9" name="コンテンツ プレースホルダー 5" descr="抽象, 挿絵 が含まれている画像&#10;&#10;自動的に生成された説明">
            <a:extLst>
              <a:ext uri="{FF2B5EF4-FFF2-40B4-BE49-F238E27FC236}">
                <a16:creationId xmlns:a16="http://schemas.microsoft.com/office/drawing/2014/main" id="{C5D2EEA5-7A41-77C4-1B76-C80B26ADA55C}"/>
              </a:ext>
            </a:extLst>
          </p:cNvPr>
          <p:cNvPicPr>
            <a:picLocks noGrp="1" noChangeAspect="1"/>
          </p:cNvPicPr>
          <p:nvPr>
            <p:ph sz="half" idx="2"/>
          </p:nvPr>
        </p:nvPicPr>
        <p:blipFill>
          <a:blip r:embed="rId4"/>
          <a:stretch>
            <a:fillRect/>
          </a:stretch>
        </p:blipFill>
        <p:spPr>
          <a:xfrm>
            <a:off x="5582426" y="2501720"/>
            <a:ext cx="5967526" cy="2000250"/>
          </a:xfrm>
        </p:spPr>
      </p:pic>
    </p:spTree>
    <p:extLst>
      <p:ext uri="{BB962C8B-B14F-4D97-AF65-F5344CB8AC3E}">
        <p14:creationId xmlns:p14="http://schemas.microsoft.com/office/powerpoint/2010/main" val="257096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arn(inVertical)">
                                      <p:cBhvr>
                                        <p:cTn id="21" dur="5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barn(inVertical)">
                                      <p:cBhvr>
                                        <p:cTn id="26" dur="500"/>
                                        <p:tgtEl>
                                          <p:spTgt spid="8">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Effect transition="in" filter="barn(inVertical)">
                                      <p:cBhvr>
                                        <p:cTn id="29" dur="500"/>
                                        <p:tgtEl>
                                          <p:spTgt spid="8">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Effect transition="in" filter="barn(inVertical)">
                                      <p:cBhvr>
                                        <p:cTn id="34" dur="500"/>
                                        <p:tgtEl>
                                          <p:spTgt spid="8">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Effect transition="in" filter="barn(inVertical)">
                                      <p:cBhvr>
                                        <p:cTn id="47" dur="500"/>
                                        <p:tgtEl>
                                          <p:spTgt spid="8">
                                            <p:txEl>
                                              <p:pRg st="7" end="7"/>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8">
                                            <p:txEl>
                                              <p:pRg st="8" end="8"/>
                                            </p:txEl>
                                          </p:spTgt>
                                        </p:tgtEl>
                                        <p:attrNameLst>
                                          <p:attrName>style.visibility</p:attrName>
                                        </p:attrNameLst>
                                      </p:cBhvr>
                                      <p:to>
                                        <p:strVal val="visible"/>
                                      </p:to>
                                    </p:set>
                                    <p:animEffect transition="in" filter="barn(inVertical)">
                                      <p:cBhvr>
                                        <p:cTn id="50" dur="500"/>
                                        <p:tgtEl>
                                          <p:spTgt spid="8">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par>
                                <p:cTn id="57" presetID="1" presetClass="exit" presetSubtype="0" fill="hold" nodeType="withEffect">
                                  <p:stCondLst>
                                    <p:cond delay="0"/>
                                  </p:stCondLst>
                                  <p:childTnLst>
                                    <p:set>
                                      <p:cBhvr>
                                        <p:cTn id="58" dur="1" fill="hold">
                                          <p:stCondLst>
                                            <p:cond delay="0"/>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8">
                                            <p:txEl>
                                              <p:pRg st="9" end="9"/>
                                            </p:txEl>
                                          </p:spTgt>
                                        </p:tgtEl>
                                        <p:attrNameLst>
                                          <p:attrName>style.visibility</p:attrName>
                                        </p:attrNameLst>
                                      </p:cBhvr>
                                      <p:to>
                                        <p:strVal val="visible"/>
                                      </p:to>
                                    </p:set>
                                    <p:animEffect transition="in" filter="barn(inVertical)">
                                      <p:cBhvr>
                                        <p:cTn id="63" dur="500"/>
                                        <p:tgtEl>
                                          <p:spTgt spid="8">
                                            <p:txEl>
                                              <p:pRg st="9" end="9"/>
                                            </p:txEl>
                                          </p:spTgt>
                                        </p:tgtEl>
                                      </p:cBhvr>
                                    </p:animEffect>
                                  </p:childTnLst>
                                </p:cTn>
                              </p:par>
                              <p:par>
                                <p:cTn id="64" presetID="16" presetClass="entr" presetSubtype="21" fill="hold" nodeType="withEffect">
                                  <p:stCondLst>
                                    <p:cond delay="0"/>
                                  </p:stCondLst>
                                  <p:childTnLst>
                                    <p:set>
                                      <p:cBhvr>
                                        <p:cTn id="65" dur="1" fill="hold">
                                          <p:stCondLst>
                                            <p:cond delay="0"/>
                                          </p:stCondLst>
                                        </p:cTn>
                                        <p:tgtEl>
                                          <p:spTgt spid="8">
                                            <p:txEl>
                                              <p:pRg st="10" end="10"/>
                                            </p:txEl>
                                          </p:spTgt>
                                        </p:tgtEl>
                                        <p:attrNameLst>
                                          <p:attrName>style.visibility</p:attrName>
                                        </p:attrNameLst>
                                      </p:cBhvr>
                                      <p:to>
                                        <p:strVal val="visible"/>
                                      </p:to>
                                    </p:set>
                                    <p:animEffect transition="in" filter="barn(inVertical)">
                                      <p:cBhvr>
                                        <p:cTn id="66" dur="500"/>
                                        <p:tgtEl>
                                          <p:spTgt spid="8">
                                            <p:txEl>
                                              <p:pRg st="10" end="10"/>
                                            </p:txEl>
                                          </p:spTgt>
                                        </p:tgtEl>
                                      </p:cBhvr>
                                    </p:animEffect>
                                  </p:childTnLst>
                                </p:cTn>
                              </p:par>
                              <p:par>
                                <p:cTn id="67" presetID="2" presetClass="entr" presetSubtype="4"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CF14C3-D24D-4720-B6A5-A360FFFF8601}"/>
              </a:ext>
            </a:extLst>
          </p:cNvPr>
          <p:cNvSpPr>
            <a:spLocks noGrp="1"/>
          </p:cNvSpPr>
          <p:nvPr>
            <p:ph type="title"/>
          </p:nvPr>
        </p:nvSpPr>
        <p:spPr/>
        <p:txBody>
          <a:bodyPr>
            <a:normAutofit/>
          </a:bodyPr>
          <a:lstStyle/>
          <a:p>
            <a:r>
              <a:rPr kumimoji="1" lang="ja-JP" altLang="en-US"/>
              <a:t>テトリス</a:t>
            </a:r>
            <a:r>
              <a:rPr kumimoji="1" lang="en-US" altLang="ja-JP" dirty="0"/>
              <a:t>AI</a:t>
            </a:r>
            <a:br>
              <a:rPr kumimoji="1" lang="en-US" altLang="ja-JP" dirty="0"/>
            </a:br>
            <a:endParaRPr kumimoji="1" lang="ja-JP" altLang="en-US"/>
          </a:p>
        </p:txBody>
      </p:sp>
      <p:sp>
        <p:nvSpPr>
          <p:cNvPr id="3" name="コンテンツ プレースホルダー 2">
            <a:extLst>
              <a:ext uri="{FF2B5EF4-FFF2-40B4-BE49-F238E27FC236}">
                <a16:creationId xmlns:a16="http://schemas.microsoft.com/office/drawing/2014/main" id="{CB96C103-0B62-D41C-DD43-E0C9C65278F4}"/>
              </a:ext>
            </a:extLst>
          </p:cNvPr>
          <p:cNvSpPr>
            <a:spLocks noGrp="1"/>
          </p:cNvSpPr>
          <p:nvPr>
            <p:ph sz="half" idx="1"/>
          </p:nvPr>
        </p:nvSpPr>
        <p:spPr>
          <a:xfrm>
            <a:off x="1371600" y="2011679"/>
            <a:ext cx="9903317" cy="3581401"/>
          </a:xfrm>
        </p:spPr>
        <p:txBody>
          <a:bodyPr>
            <a:normAutofit/>
          </a:bodyPr>
          <a:lstStyle/>
          <a:p>
            <a:r>
              <a:rPr kumimoji="1" lang="ja-JP" altLang="en-US" sz="2800"/>
              <a:t>多段消し戦略</a:t>
            </a:r>
            <a:endParaRPr kumimoji="1" lang="en-US" altLang="ja-JP" sz="2800" dirty="0"/>
          </a:p>
          <a:p>
            <a:pPr marL="0" indent="0">
              <a:buNone/>
            </a:pPr>
            <a:r>
              <a:rPr kumimoji="1" lang="ja-JP" altLang="en-US" sz="2800"/>
              <a:t>多段消しをしたときに、評価点に多段ボーナスを与える</a:t>
            </a:r>
            <a:endParaRPr kumimoji="1" lang="en-US" altLang="ja-JP" sz="2800" dirty="0"/>
          </a:p>
          <a:p>
            <a:pPr marL="0" indent="0">
              <a:buNone/>
            </a:pPr>
            <a:endParaRPr kumimoji="1" lang="en-US" altLang="ja-JP" sz="2800" dirty="0"/>
          </a:p>
          <a:p>
            <a:pPr marL="0" indent="0">
              <a:buNone/>
            </a:pPr>
            <a:endParaRPr lang="en-US" altLang="ja-JP" sz="2800" dirty="0"/>
          </a:p>
          <a:p>
            <a:pPr marL="0" indent="0">
              <a:buNone/>
            </a:pPr>
            <a:endParaRPr kumimoji="1" lang="ja-JP" altLang="en-US" sz="2800"/>
          </a:p>
        </p:txBody>
      </p:sp>
      <p:sp>
        <p:nvSpPr>
          <p:cNvPr id="4" name="コンテンツ プレースホルダー 3">
            <a:extLst>
              <a:ext uri="{FF2B5EF4-FFF2-40B4-BE49-F238E27FC236}">
                <a16:creationId xmlns:a16="http://schemas.microsoft.com/office/drawing/2014/main" id="{692749FA-0050-DB6C-BD93-39E32864B9F9}"/>
              </a:ext>
            </a:extLst>
          </p:cNvPr>
          <p:cNvSpPr>
            <a:spLocks noGrp="1"/>
          </p:cNvSpPr>
          <p:nvPr>
            <p:ph sz="half" idx="2"/>
          </p:nvPr>
        </p:nvSpPr>
        <p:spPr>
          <a:xfrm>
            <a:off x="1371600" y="4236718"/>
            <a:ext cx="10357834" cy="3581401"/>
          </a:xfrm>
        </p:spPr>
        <p:txBody>
          <a:bodyPr>
            <a:normAutofit/>
          </a:bodyPr>
          <a:lstStyle/>
          <a:p>
            <a:r>
              <a:rPr kumimoji="1" lang="ja-JP" altLang="en-US" sz="2800"/>
              <a:t>速攻戦略</a:t>
            </a:r>
            <a:endParaRPr kumimoji="1" lang="en-US" altLang="ja-JP" sz="2800" dirty="0"/>
          </a:p>
          <a:p>
            <a:pPr marL="0" indent="0">
              <a:buNone/>
            </a:pPr>
            <a:r>
              <a:rPr kumimoji="1" lang="ja-JP" altLang="en-US" sz="2800"/>
              <a:t>評価の優先順位を消去行数にする</a:t>
            </a:r>
            <a:endParaRPr kumimoji="1" lang="en-US" altLang="ja-JP" sz="2800" dirty="0"/>
          </a:p>
          <a:p>
            <a:pPr marL="0" indent="0">
              <a:buNone/>
            </a:pPr>
            <a:endParaRPr lang="en-US" altLang="ja-JP" sz="2800" dirty="0"/>
          </a:p>
          <a:p>
            <a:pPr marL="0" indent="0">
              <a:buNone/>
            </a:pPr>
            <a:endParaRPr kumimoji="1" lang="ja-JP" altLang="en-US" sz="2800"/>
          </a:p>
        </p:txBody>
      </p:sp>
    </p:spTree>
    <p:extLst>
      <p:ext uri="{BB962C8B-B14F-4D97-AF65-F5344CB8AC3E}">
        <p14:creationId xmlns:p14="http://schemas.microsoft.com/office/powerpoint/2010/main" val="94801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マイムービーただん">
            <a:hlinkClick r:id="" action="ppaction://media"/>
            <a:extLst>
              <a:ext uri="{FF2B5EF4-FFF2-40B4-BE49-F238E27FC236}">
                <a16:creationId xmlns:a16="http://schemas.microsoft.com/office/drawing/2014/main" id="{2E14A92C-B004-29CF-7235-552D16D0FF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12192000" cy="6858000"/>
          </a:xfrm>
          <a:prstGeom prst="rect">
            <a:avLst/>
          </a:prstGeom>
        </p:spPr>
      </p:pic>
    </p:spTree>
    <p:extLst>
      <p:ext uri="{BB962C8B-B14F-4D97-AF65-F5344CB8AC3E}">
        <p14:creationId xmlns:p14="http://schemas.microsoft.com/office/powerpoint/2010/main" val="109432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トリミング">
  <a:themeElements>
    <a:clrScheme name="トリミン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トリミング">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トリミン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{249CFF1B-9825-9A4D-B4E2-75BF6BD6C5C3}tf10001072</Template>
  <TotalTime>2195</TotalTime>
  <Words>2344</Words>
  <Application>Microsoft Macintosh PowerPoint</Application>
  <PresentationFormat>ワイド画面</PresentationFormat>
  <Paragraphs>288</Paragraphs>
  <Slides>16</Slides>
  <Notes>13</Notes>
  <HiddenSlides>0</HiddenSlides>
  <MMClips>2</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16</vt:i4>
      </vt:variant>
    </vt:vector>
  </HeadingPairs>
  <TitlesOfParts>
    <vt:vector size="30" baseType="lpstr">
      <vt:lpstr>Hiragino Sans</vt:lpstr>
      <vt:lpstr>ＭＳ Ｐゴシック</vt:lpstr>
      <vt:lpstr>ＭＳ Ｐ明朝</vt:lpstr>
      <vt:lpstr>ＭＳ 明朝</vt:lpstr>
      <vt:lpstr>Söhne</vt:lpstr>
      <vt:lpstr>游ゴシック</vt:lpstr>
      <vt:lpstr>Arial</vt:lpstr>
      <vt:lpstr>Century</vt:lpstr>
      <vt:lpstr>Franklin Gothic Book</vt:lpstr>
      <vt:lpstr>Helvetica Neue</vt:lpstr>
      <vt:lpstr>Menlo</vt:lpstr>
      <vt:lpstr>Segoe UI</vt:lpstr>
      <vt:lpstr>Wingdings</vt:lpstr>
      <vt:lpstr>トリミング</vt:lpstr>
      <vt:lpstr>テトリスAIの戦略比較</vt:lpstr>
      <vt:lpstr>目的</vt:lpstr>
      <vt:lpstr>テトリスについて</vt:lpstr>
      <vt:lpstr>遺伝的アルゴリズムについて</vt:lpstr>
      <vt:lpstr>組み合わせ最適問題</vt:lpstr>
      <vt:lpstr>PowerPoint プレゼンテーション</vt:lpstr>
      <vt:lpstr>実験方法　テトリスのルール</vt:lpstr>
      <vt:lpstr>テトリスAI </vt:lpstr>
      <vt:lpstr>PowerPoint プレゼンテーション</vt:lpstr>
      <vt:lpstr>PowerPoint プレゼンテーション</vt:lpstr>
      <vt:lpstr>研究結果</vt:lpstr>
      <vt:lpstr>研究結果</vt:lpstr>
      <vt:lpstr>考察</vt:lpstr>
      <vt:lpstr>今後の課題</vt:lpstr>
      <vt:lpstr>参考文献</vt:lpstr>
      <vt:lpstr>ご静聴ありがとうございました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遺伝的アルゴリズムによるテトリスAIの戦略比較</dc:title>
  <dc:creator>黒山泰希</dc:creator>
  <cp:lastModifiedBy>黒山泰希</cp:lastModifiedBy>
  <cp:revision>2</cp:revision>
  <dcterms:created xsi:type="dcterms:W3CDTF">2024-02-02T00:06:55Z</dcterms:created>
  <dcterms:modified xsi:type="dcterms:W3CDTF">2024-02-05T04:42:30Z</dcterms:modified>
</cp:coreProperties>
</file>