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2" r:id="rId9"/>
    <p:sldId id="264" r:id="rId10"/>
    <p:sldId id="263" r:id="rId11"/>
    <p:sldId id="265" r:id="rId12"/>
    <p:sldId id="273" r:id="rId13"/>
    <p:sldId id="268" r:id="rId14"/>
    <p:sldId id="269" r:id="rId15"/>
    <p:sldId id="270" r:id="rId16"/>
    <p:sldId id="274" r:id="rId17"/>
    <p:sldId id="271" r:id="rId18"/>
    <p:sldId id="2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0"/>
  </p:normalViewPr>
  <p:slideViewPr>
    <p:cSldViewPr snapToGrid="0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5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59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51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94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63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0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00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9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00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7F97085-793D-C845-8E44-0D39F530F90F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4A4E-3CB5-A043-93BE-D696D54C8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7356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xplore.ieee.org/document/124562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E99DB-69B1-42D9-9A2E-A196302E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0DFF115-119D-479E-9D15-475C47026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1367E-049C-45E5-9C32-CC32DCEAE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4174" y="0"/>
            <a:ext cx="9590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BF740A-8FD6-E40A-D297-570B0677B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284" y="487443"/>
            <a:ext cx="8513100" cy="5117852"/>
          </a:xfrm>
        </p:spPr>
        <p:txBody>
          <a:bodyPr anchor="ctr">
            <a:normAutofit/>
          </a:bodyPr>
          <a:lstStyle/>
          <a:p>
            <a:pPr algn="l"/>
            <a:r>
              <a:rPr kumimoji="1" lang="ja-JP" altLang="en-US" sz="4000"/>
              <a:t>トレーディングカードゲームにおける</a:t>
            </a:r>
            <a:br>
              <a:rPr kumimoji="1" lang="ja-JP" altLang="en-US" sz="4000"/>
            </a:br>
            <a:r>
              <a:rPr kumimoji="1" lang="ja-JP" altLang="en-US" sz="4000"/>
              <a:t>公開領域から判断するデッキの予測と</a:t>
            </a:r>
            <a:br>
              <a:rPr kumimoji="1" lang="ja-JP" altLang="en-US" sz="4000"/>
            </a:br>
            <a:r>
              <a:rPr kumimoji="1" lang="ja-JP" altLang="en-US" sz="4000"/>
              <a:t>それによるプレイングの変化について</a:t>
            </a:r>
            <a:br>
              <a:rPr kumimoji="1" lang="ja-JP" altLang="en-US" sz="4000"/>
            </a:br>
            <a:endParaRPr kumimoji="1" lang="ja-JP" altLang="en-US" sz="400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982983-9F5D-72BC-ED02-40AA625CF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9661" y="5657222"/>
            <a:ext cx="7400781" cy="923030"/>
          </a:xfrm>
        </p:spPr>
        <p:txBody>
          <a:bodyPr anchor="b">
            <a:normAutofit fontScale="92500" lnSpcReduction="20000"/>
          </a:bodyPr>
          <a:lstStyle/>
          <a:p>
            <a:r>
              <a:rPr kumimoji="1" lang="ja-JP" altLang="en-US" sz="2400"/>
              <a:t>近畿大学理工学部情報学科</a:t>
            </a:r>
            <a:endParaRPr kumimoji="1" lang="en-US" altLang="ja-JP" sz="2400" dirty="0"/>
          </a:p>
          <a:p>
            <a:r>
              <a:rPr lang="en-US" altLang="ja-JP" sz="2400" dirty="0"/>
              <a:t>19-1-037-0193 </a:t>
            </a:r>
            <a:r>
              <a:rPr lang="ja-JP" altLang="en-US" sz="2400"/>
              <a:t>吉田徹</a:t>
            </a:r>
            <a:endParaRPr kumimoji="1" lang="ja-JP" altLang="en-US" sz="24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1CAA8C-D8F1-4D3B-87B4-4B17F3E28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45674" y="0"/>
            <a:ext cx="27432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221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9AA35-10C2-345A-DC86-FBA4EC698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9C21A-737D-C608-57BA-7AE0317D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研究内容その</a:t>
            </a:r>
            <a:r>
              <a:rPr kumimoji="1" lang="en-US" altLang="ja-JP" sz="4000" dirty="0"/>
              <a:t>2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0FF0D9-B0CF-819E-D24C-250B8E4F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対戦相手の使用デッキ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赤青白</a:t>
            </a:r>
            <a:r>
              <a:rPr kumimoji="1" lang="en-US" altLang="ja-JP" sz="2000" dirty="0"/>
              <a:t>,</a:t>
            </a:r>
            <a:r>
              <a:rPr kumimoji="1" lang="ja-JP" altLang="en-US" sz="2000"/>
              <a:t>白黒</a:t>
            </a:r>
            <a:r>
              <a:rPr kumimoji="1" lang="en-US" altLang="ja-JP" sz="2000" dirty="0"/>
              <a:t>,</a:t>
            </a:r>
            <a:r>
              <a:rPr kumimoji="1" lang="ja-JP" altLang="en-US" sz="2000"/>
              <a:t>赤緑黒の色で構成された</a:t>
            </a:r>
            <a:r>
              <a:rPr kumimoji="1" lang="en-US" altLang="ja-JP" sz="2000" dirty="0"/>
              <a:t>3</a:t>
            </a:r>
            <a:r>
              <a:rPr kumimoji="1" lang="ja-JP" altLang="en-US" sz="2000"/>
              <a:t>種類 </a:t>
            </a:r>
            <a:endParaRPr kumimoji="1" lang="en-US" altLang="ja-JP" sz="20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対戦相手の戦略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使用できるカードの中で最大のコストのものを使用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7F6DC5D2-C85A-6E0E-A1C1-BD8875A03E45}"/>
              </a:ext>
            </a:extLst>
          </p:cNvPr>
          <p:cNvSpPr/>
          <p:nvPr/>
        </p:nvSpPr>
        <p:spPr>
          <a:xfrm>
            <a:off x="2617549" y="4519162"/>
            <a:ext cx="674317" cy="10772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A898859C-044B-7C5B-5700-7A73E6934F02}"/>
              </a:ext>
            </a:extLst>
          </p:cNvPr>
          <p:cNvSpPr/>
          <p:nvPr/>
        </p:nvSpPr>
        <p:spPr>
          <a:xfrm>
            <a:off x="5209593" y="4519160"/>
            <a:ext cx="674317" cy="107722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800A40D8-2ACE-D6FF-182A-8050388CBF23}"/>
              </a:ext>
            </a:extLst>
          </p:cNvPr>
          <p:cNvSpPr/>
          <p:nvPr/>
        </p:nvSpPr>
        <p:spPr>
          <a:xfrm>
            <a:off x="5908712" y="4519160"/>
            <a:ext cx="674317" cy="107722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9850FAED-052C-4D30-747E-3C4F7BA7FA51}"/>
              </a:ext>
            </a:extLst>
          </p:cNvPr>
          <p:cNvSpPr/>
          <p:nvPr/>
        </p:nvSpPr>
        <p:spPr>
          <a:xfrm>
            <a:off x="8582135" y="4526543"/>
            <a:ext cx="674317" cy="107722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AF51B10D-0BA8-FC6D-0FFF-E9DA67EB3381}"/>
              </a:ext>
            </a:extLst>
          </p:cNvPr>
          <p:cNvSpPr/>
          <p:nvPr/>
        </p:nvSpPr>
        <p:spPr>
          <a:xfrm>
            <a:off x="7883016" y="4519159"/>
            <a:ext cx="674317" cy="107722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C3976E49-5389-F88C-6B61-11547F97C55B}"/>
              </a:ext>
            </a:extLst>
          </p:cNvPr>
          <p:cNvSpPr/>
          <p:nvPr/>
        </p:nvSpPr>
        <p:spPr>
          <a:xfrm>
            <a:off x="7205712" y="4526543"/>
            <a:ext cx="674317" cy="10772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40AE9D06-1A6F-2C8E-7556-1BE263857B0D}"/>
              </a:ext>
            </a:extLst>
          </p:cNvPr>
          <p:cNvSpPr/>
          <p:nvPr/>
        </p:nvSpPr>
        <p:spPr>
          <a:xfrm>
            <a:off x="3913571" y="4519161"/>
            <a:ext cx="674317" cy="107722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73FC56DB-253C-D28B-838F-0037B9C2C851}"/>
              </a:ext>
            </a:extLst>
          </p:cNvPr>
          <p:cNvSpPr/>
          <p:nvPr/>
        </p:nvSpPr>
        <p:spPr>
          <a:xfrm>
            <a:off x="3254745" y="4519162"/>
            <a:ext cx="674317" cy="107722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8D865-8F5F-306B-DC62-F5790BA81EAE}"/>
              </a:ext>
            </a:extLst>
          </p:cNvPr>
          <p:cNvSpPr txBox="1"/>
          <p:nvPr/>
        </p:nvSpPr>
        <p:spPr>
          <a:xfrm>
            <a:off x="3439345" y="6063659"/>
            <a:ext cx="4214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図</a:t>
            </a:r>
            <a:r>
              <a:rPr kumimoji="1" lang="en-US" altLang="ja-JP" dirty="0"/>
              <a:t>1. </a:t>
            </a:r>
            <a:r>
              <a:rPr kumimoji="1" lang="ja-JP" altLang="en-US"/>
              <a:t>それぞれのデッキの色構成</a:t>
            </a:r>
          </a:p>
        </p:txBody>
      </p:sp>
    </p:spTree>
    <p:extLst>
      <p:ext uri="{BB962C8B-B14F-4D97-AF65-F5344CB8AC3E}">
        <p14:creationId xmlns:p14="http://schemas.microsoft.com/office/powerpoint/2010/main" val="89824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956D7-EEE6-866A-3B41-4CD0BBBDD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D7931-1FB5-0353-3BCD-B6004F4A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研究内容その</a:t>
            </a:r>
            <a:r>
              <a:rPr kumimoji="1" lang="en-US" altLang="ja-JP" sz="4000" dirty="0"/>
              <a:t>3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B76029-875C-BB73-879C-41A7FE70B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sz="2400" dirty="0"/>
              <a:t>AI</a:t>
            </a:r>
            <a:r>
              <a:rPr kumimoji="1" lang="ja-JP" altLang="en-US" sz="2400"/>
              <a:t>の使用デッキ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どの対戦相手にも効果的だが効果量が少ないカード</a:t>
            </a:r>
            <a:endParaRPr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特定の色のカードにしか効果がないが効果量が多いカード</a:t>
            </a:r>
            <a:endParaRPr kumimoji="1" lang="en-US" altLang="ja-JP" sz="2000" dirty="0"/>
          </a:p>
          <a:p>
            <a:pPr>
              <a:buFont typeface="Wingdings" pitchFamily="2" charset="2"/>
              <a:buChar char="u"/>
            </a:pPr>
            <a:r>
              <a:rPr kumimoji="1" lang="en-US" altLang="ja-JP" sz="2400" dirty="0"/>
              <a:t>AI</a:t>
            </a:r>
            <a:r>
              <a:rPr kumimoji="1" lang="ja-JP" altLang="en-US" sz="2400"/>
              <a:t>の戦略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基本的な戦略がベース</a:t>
            </a:r>
            <a:endParaRPr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ランダムな行動を教師データとして学習</a:t>
            </a:r>
          </a:p>
        </p:txBody>
      </p:sp>
    </p:spTree>
    <p:extLst>
      <p:ext uri="{BB962C8B-B14F-4D97-AF65-F5344CB8AC3E}">
        <p14:creationId xmlns:p14="http://schemas.microsoft.com/office/powerpoint/2010/main" val="67636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EEA587-3C71-9991-D22B-FABD6752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盤面の例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6D4934-2D0C-54B9-C505-3D65D7686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61F6A2E4-BE70-965F-AFF1-A52DF6319F74}"/>
              </a:ext>
            </a:extLst>
          </p:cNvPr>
          <p:cNvSpPr/>
          <p:nvPr/>
        </p:nvSpPr>
        <p:spPr>
          <a:xfrm>
            <a:off x="2617549" y="1611894"/>
            <a:ext cx="674317" cy="10772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山</a:t>
            </a: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BB95B4D1-82FB-D746-3214-43DD8EA3C122}"/>
              </a:ext>
            </a:extLst>
          </p:cNvPr>
          <p:cNvSpPr/>
          <p:nvPr/>
        </p:nvSpPr>
        <p:spPr>
          <a:xfrm>
            <a:off x="2617549" y="4168878"/>
            <a:ext cx="674317" cy="10772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山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6DCECAFC-0FB1-FC34-E377-C257D691C550}"/>
              </a:ext>
            </a:extLst>
          </p:cNvPr>
          <p:cNvSpPr/>
          <p:nvPr/>
        </p:nvSpPr>
        <p:spPr>
          <a:xfrm>
            <a:off x="3623283" y="1633538"/>
            <a:ext cx="674317" cy="107722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森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B6D57B11-BD3A-BAEB-BDEB-C7018BE8F0D1}"/>
              </a:ext>
            </a:extLst>
          </p:cNvPr>
          <p:cNvSpPr/>
          <p:nvPr/>
        </p:nvSpPr>
        <p:spPr>
          <a:xfrm>
            <a:off x="3623282" y="4147234"/>
            <a:ext cx="674317" cy="10772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山</a:t>
            </a: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D2E8CBD-1AE0-F2E3-9A81-17FCA6051246}"/>
              </a:ext>
            </a:extLst>
          </p:cNvPr>
          <p:cNvSpPr/>
          <p:nvPr/>
        </p:nvSpPr>
        <p:spPr>
          <a:xfrm>
            <a:off x="5758841" y="5511328"/>
            <a:ext cx="674317" cy="10772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8618055B-AD08-2264-F05E-3DFFF51461BB}"/>
              </a:ext>
            </a:extLst>
          </p:cNvPr>
          <p:cNvSpPr/>
          <p:nvPr/>
        </p:nvSpPr>
        <p:spPr>
          <a:xfrm>
            <a:off x="4669340" y="5511329"/>
            <a:ext cx="674317" cy="10772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0B22A03-5432-DAE2-81A9-D51B059E3EAB}"/>
              </a:ext>
            </a:extLst>
          </p:cNvPr>
          <p:cNvSpPr txBox="1"/>
          <p:nvPr/>
        </p:nvSpPr>
        <p:spPr>
          <a:xfrm>
            <a:off x="1200151" y="1885285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相手の場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F427629-1496-5D20-4271-09F816DAA356}"/>
              </a:ext>
            </a:extLst>
          </p:cNvPr>
          <p:cNvSpPr txBox="1"/>
          <p:nvPr/>
        </p:nvSpPr>
        <p:spPr>
          <a:xfrm>
            <a:off x="1251691" y="4522826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自分の場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E947CB-26F6-70A1-14C0-0F41E3F93866}"/>
              </a:ext>
            </a:extLst>
          </p:cNvPr>
          <p:cNvSpPr txBox="1"/>
          <p:nvPr/>
        </p:nvSpPr>
        <p:spPr>
          <a:xfrm>
            <a:off x="2971999" y="5847443"/>
            <a:ext cx="149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自分の手札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7A70AC-DCCB-C2BA-995E-9CBC25819569}"/>
              </a:ext>
            </a:extLst>
          </p:cNvPr>
          <p:cNvSpPr txBox="1"/>
          <p:nvPr/>
        </p:nvSpPr>
        <p:spPr>
          <a:xfrm>
            <a:off x="7039239" y="4901683"/>
            <a:ext cx="3721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dirty="0"/>
              <a:t>A…</a:t>
            </a:r>
            <a:r>
              <a:rPr kumimoji="1" lang="ja-JP" altLang="en-US"/>
              <a:t>どの対戦相手にも効果的だが効果量が少ないカード</a:t>
            </a:r>
            <a:endParaRPr kumimoji="1" lang="en-US" altLang="ja-JP" dirty="0"/>
          </a:p>
          <a:p>
            <a:pPr marL="0" lvl="1"/>
            <a:endParaRPr kumimoji="1" lang="ja-JP" altLang="en-US"/>
          </a:p>
          <a:p>
            <a:pPr marL="0" lvl="1"/>
            <a:r>
              <a:rPr kumimoji="1" lang="en-US" altLang="ja-JP" dirty="0"/>
              <a:t>B…</a:t>
            </a:r>
            <a:r>
              <a:rPr kumimoji="1" lang="ja-JP" altLang="en-US"/>
              <a:t>緑のカードにしか効果がないが効果量が多いカード</a:t>
            </a:r>
          </a:p>
          <a:p>
            <a:pPr marL="0" lvl="1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70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B3050-75B3-12A0-D3FB-949083A83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F327D-5A2E-E7D4-92EF-DB1600D0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B0DF7E-CD41-C3A8-9893-0AA59DE1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シミュレータープログラムが未完成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メインタイミングと戦闘タイミングのルール</a:t>
            </a:r>
            <a:r>
              <a:rPr lang="en-US" altLang="ja-JP" sz="2000" dirty="0"/>
              <a:t>,</a:t>
            </a:r>
            <a:r>
              <a:rPr lang="ja-JP" altLang="en-US" sz="2000"/>
              <a:t>個別カードが未実装</a:t>
            </a:r>
            <a:endParaRPr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それ以外のルール</a:t>
            </a:r>
            <a:r>
              <a:rPr lang="en-US" altLang="ja-JP" sz="2000" dirty="0"/>
              <a:t>,</a:t>
            </a:r>
            <a:r>
              <a:rPr lang="ja-JP" altLang="en-US" sz="2000"/>
              <a:t>カードやプレイヤーのクラスなどは実装済み</a:t>
            </a:r>
            <a:endParaRPr lang="en-US" altLang="ja-JP" sz="2000" dirty="0"/>
          </a:p>
          <a:p>
            <a:pPr lvl="1">
              <a:buFont typeface="Wingdings" pitchFamily="2" charset="2"/>
              <a:buChar char="u"/>
            </a:pPr>
            <a:endParaRPr lang="en-US" altLang="ja-JP" sz="2400" dirty="0"/>
          </a:p>
          <a:p>
            <a:pPr lvl="1">
              <a:buFont typeface="Wingdings" pitchFamily="2" charset="2"/>
              <a:buChar char="u"/>
            </a:pP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008881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6BFF4-3C99-7CA5-0775-04FB65408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5E07AC-A209-3636-864D-758FBA81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000"/>
              <a:t>まとめと今後の課題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5FBBDE-EAEE-3D58-58A3-B7A9F5A58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まとめ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相手の色を推測する</a:t>
            </a:r>
            <a:r>
              <a:rPr kumimoji="1" lang="en-US" altLang="ja-JP" sz="2000" dirty="0"/>
              <a:t>AI</a:t>
            </a:r>
            <a:r>
              <a:rPr kumimoji="1" lang="ja-JP" altLang="en-US" sz="2000"/>
              <a:t>の作成</a:t>
            </a:r>
            <a:endParaRPr kumimoji="1"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相手の色に応じた行動を取れる</a:t>
            </a:r>
            <a:endParaRPr kumimoji="1" lang="en-US" altLang="ja-JP" sz="2000" dirty="0"/>
          </a:p>
          <a:p>
            <a:pPr>
              <a:buFont typeface="Wingdings" pitchFamily="2" charset="2"/>
              <a:buChar char="u"/>
            </a:pPr>
            <a:r>
              <a:rPr lang="ja-JP" altLang="en-US" sz="2400"/>
              <a:t>今後の課題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プログラムの完成</a:t>
            </a:r>
            <a:endParaRPr kumimoji="1"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カードごとの対策</a:t>
            </a:r>
            <a:endParaRPr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kumimoji="1" lang="ja-JP" altLang="en-US" sz="2000"/>
              <a:t>カードタイプの増加</a:t>
            </a:r>
          </a:p>
        </p:txBody>
      </p:sp>
    </p:spTree>
    <p:extLst>
      <p:ext uri="{BB962C8B-B14F-4D97-AF65-F5344CB8AC3E}">
        <p14:creationId xmlns:p14="http://schemas.microsoft.com/office/powerpoint/2010/main" val="2099276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3C11C-584A-3CC2-03F9-109802A39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6F665E-E41B-D78A-7B79-44486ECF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000"/>
              <a:t>参考文献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5C51AB-0566-7D05-F951-5869F5B3B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sz="2000" dirty="0"/>
              <a:t>[1] </a:t>
            </a:r>
            <a:r>
              <a:rPr kumimoji="1" lang="ja-JP" altLang="en-US" sz="2000"/>
              <a:t>藤井叙人，片寄晴弘：戦略型トレーディングカードゲームのための戦略獲得手法，情報</a:t>
            </a:r>
            <a:r>
              <a:rPr kumimoji="1" lang="en-US" altLang="ja-JP" sz="2000" dirty="0"/>
              <a:t>    </a:t>
            </a:r>
            <a:r>
              <a:rPr kumimoji="1" lang="ja-JP" altLang="en-US" sz="2000"/>
              <a:t>処理学会論文誌藤田 肇，石井 信：マルチエージェントカードゲームのための強化学習法の改良，電子情報通信学会技術研究報告，</a:t>
            </a:r>
            <a:r>
              <a:rPr kumimoji="1" lang="en" altLang="ja-JP" sz="2000" dirty="0"/>
              <a:t>Vol.102, 	No.731, pp.167–172 (2003). https://</a:t>
            </a:r>
            <a:r>
              <a:rPr kumimoji="1" lang="en" altLang="ja-JP" sz="2000" dirty="0" err="1"/>
              <a:t>www.ieice.org</a:t>
            </a:r>
            <a:r>
              <a:rPr kumimoji="1" lang="en" altLang="ja-JP" sz="2000" dirty="0"/>
              <a:t>/publications/ken/</a:t>
            </a:r>
            <a:r>
              <a:rPr kumimoji="1" lang="en" altLang="ja-JP" sz="2000" dirty="0" err="1"/>
              <a:t>summary.php?contribution_id</a:t>
            </a:r>
            <a:r>
              <a:rPr kumimoji="1" lang="en" altLang="ja-JP" sz="2000" dirty="0"/>
              <a:t>=KJ00001015516&amp;society_cd=</a:t>
            </a:r>
            <a:r>
              <a:rPr kumimoji="1" lang="en" altLang="ja-JP" sz="2000" dirty="0" err="1"/>
              <a:t>ISS&amp;ken_id</a:t>
            </a:r>
            <a:r>
              <a:rPr kumimoji="1" lang="en" altLang="ja-JP" sz="2000" dirty="0"/>
              <a:t>=</a:t>
            </a:r>
            <a:r>
              <a:rPr kumimoji="1" lang="en" altLang="ja-JP" sz="2000" dirty="0" err="1"/>
              <a:t>NC&amp;year</a:t>
            </a:r>
            <a:r>
              <a:rPr kumimoji="1" lang="en" altLang="ja-JP" sz="2000" dirty="0"/>
              <a:t>=2003&amp;presen_date=2003/3/12&amp;schedule_id=AN10091178_102(731)&amp;lang=</a:t>
            </a:r>
            <a:r>
              <a:rPr kumimoji="1" lang="en" altLang="ja-JP" sz="2000" dirty="0" err="1"/>
              <a:t>jp&amp;expandable</a:t>
            </a:r>
            <a:r>
              <a:rPr kumimoji="1" lang="en" altLang="ja-JP" sz="2000" dirty="0"/>
              <a:t>=3</a:t>
            </a:r>
          </a:p>
          <a:p>
            <a:pPr marL="0" indent="0">
              <a:buNone/>
            </a:pPr>
            <a:r>
              <a:rPr kumimoji="1" lang="en" altLang="ja-JP" sz="2000" dirty="0"/>
              <a:t>[2] Ishii, S. and Fujita, H.: A Reinforcement Learning Scheme for a </a:t>
            </a:r>
            <a:r>
              <a:rPr kumimoji="1" lang="en" altLang="ja-JP" sz="2000" dirty="0" err="1"/>
              <a:t>PartiallyObservable</a:t>
            </a:r>
            <a:r>
              <a:rPr kumimoji="1" lang="en" altLang="ja-JP" sz="2000" dirty="0"/>
              <a:t> Multi-Agent Game, Machine Learning, Vol.59, pp.31–54 (2005). https://</a:t>
            </a:r>
            <a:r>
              <a:rPr kumimoji="1" lang="en" altLang="ja-JP" sz="2000" dirty="0" err="1"/>
              <a:t>link.springer.com</a:t>
            </a:r>
            <a:r>
              <a:rPr kumimoji="1" lang="en" altLang="ja-JP" sz="2000" dirty="0"/>
              <a:t>/article/10.1007/s10994-005-0461-8</a:t>
            </a:r>
          </a:p>
          <a:p>
            <a:pPr marL="0" indent="0">
              <a:buNone/>
            </a:pPr>
            <a:r>
              <a:rPr kumimoji="1" lang="en" altLang="ja-JP" sz="2000" dirty="0"/>
              <a:t>[3] Fujita, H. and Ishii, S.: Model-Based Reinforcement Learning for Partially Observable Games with Sampling-Based State Estimation, Neural Computation, Vol.19, pp.3051–3087 (2007). </a:t>
            </a:r>
            <a:r>
              <a:rPr kumimoji="1" lang="en" altLang="ja-JP" sz="2000" dirty="0">
                <a:hlinkClick r:id="rId2"/>
              </a:rPr>
              <a:t>https://ieeexplore.ieee.org/document/1245625</a:t>
            </a:r>
            <a:endParaRPr kumimoji="1" lang="en" altLang="ja-JP" sz="2000" dirty="0"/>
          </a:p>
          <a:p>
            <a:pPr marL="0" indent="0">
              <a:buNone/>
            </a:pPr>
            <a:r>
              <a:rPr kumimoji="1" lang="en-US" altLang="ja-JP" sz="2000" dirty="0"/>
              <a:t>[4] </a:t>
            </a:r>
            <a:r>
              <a:rPr kumimoji="1" lang="ja-JP" altLang="en-US" sz="2000"/>
              <a:t>山田豊大，阿原一志：トレーディングカードゲームにおけるデッキ作成とエージェント構築を目標としたニューラルネットを用いた学習モデルの検討，</a:t>
            </a:r>
            <a:r>
              <a:rPr kumimoji="1" lang="en" altLang="ja-JP" sz="2000" dirty="0"/>
              <a:t>The 23rd Game Programming Workshop, pp.128-132, </a:t>
            </a:r>
            <a:r>
              <a:rPr kumimoji="1" lang="ja-JP" altLang="en-US" sz="2000"/>
              <a:t>情報処理学会 </a:t>
            </a:r>
            <a:r>
              <a:rPr kumimoji="1" lang="en-US" altLang="ja-JP" sz="2000" dirty="0"/>
              <a:t>(2018), </a:t>
            </a:r>
            <a:r>
              <a:rPr kumimoji="1" lang="en" altLang="ja-JP" sz="2000" dirty="0"/>
              <a:t>http://</a:t>
            </a:r>
            <a:r>
              <a:rPr kumimoji="1" lang="en" altLang="ja-JP" sz="2000" dirty="0" err="1"/>
              <a:t>id.nii.ac.jp</a:t>
            </a:r>
            <a:r>
              <a:rPr kumimoji="1" lang="en" altLang="ja-JP" sz="2000" dirty="0"/>
              <a:t>/1001/00191976/</a:t>
            </a:r>
          </a:p>
          <a:p>
            <a:pPr marL="0" indent="0">
              <a:buNone/>
            </a:pPr>
            <a:endParaRPr kumimoji="1" lang="en" altLang="ja-JP" sz="2000" dirty="0"/>
          </a:p>
          <a:p>
            <a:pPr>
              <a:buFont typeface="Wingdings" pitchFamily="2" charset="2"/>
              <a:buChar char="u"/>
            </a:pP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193834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48EFB-D607-38F6-5DF1-BE8F0A86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BF7106-9FBF-239D-82ED-87DE2E513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kumimoji="1" lang="en" altLang="ja-JP" sz="2000" dirty="0"/>
              <a:t>[5] MAGIC THE GATHERING </a:t>
            </a:r>
            <a:r>
              <a:rPr kumimoji="1" lang="ja-JP" altLang="en-US" sz="2000"/>
              <a:t>日本公式ウェブサイト</a:t>
            </a:r>
            <a:r>
              <a:rPr kumimoji="1" lang="en-US" altLang="ja-JP" sz="2000" dirty="0"/>
              <a:t>, </a:t>
            </a:r>
            <a:r>
              <a:rPr kumimoji="1" lang="en" altLang="ja-JP" sz="2000" dirty="0"/>
              <a:t>https://mtg-</a:t>
            </a:r>
            <a:r>
              <a:rPr kumimoji="1" lang="en" altLang="ja-JP" sz="2000" dirty="0" err="1"/>
              <a:t>jp.com</a:t>
            </a:r>
            <a:r>
              <a:rPr kumimoji="1" lang="en" altLang="ja-JP" sz="2000" dirty="0"/>
              <a:t>/</a:t>
            </a:r>
          </a:p>
          <a:p>
            <a:pPr marL="0" indent="0">
              <a:buNone/>
            </a:pPr>
            <a:r>
              <a:rPr kumimoji="1" lang="en-US" altLang="ja-JP" sz="2000" dirty="0"/>
              <a:t>[6] </a:t>
            </a:r>
            <a:r>
              <a:rPr kumimoji="1" lang="ja-JP" altLang="en-US" sz="2000"/>
              <a:t>ポケモンカードゲーム トレーナーズウェブサイト，</a:t>
            </a:r>
            <a:r>
              <a:rPr kumimoji="1" lang="en" altLang="ja-JP" sz="2000" dirty="0"/>
              <a:t>https://</a:t>
            </a:r>
            <a:r>
              <a:rPr kumimoji="1" lang="en" altLang="ja-JP" sz="2000" dirty="0" err="1"/>
              <a:t>www.pokemon-card.com</a:t>
            </a:r>
            <a:r>
              <a:rPr kumimoji="1" lang="en" altLang="ja-JP" sz="2000" dirty="0"/>
              <a:t>/</a:t>
            </a:r>
          </a:p>
          <a:p>
            <a:pPr marL="0" indent="0">
              <a:buNone/>
            </a:pPr>
            <a:r>
              <a:rPr kumimoji="1" lang="en-US" altLang="ja-JP" sz="2000" dirty="0"/>
              <a:t>[7] </a:t>
            </a:r>
            <a:r>
              <a:rPr kumimoji="1" lang="ja-JP" altLang="en-US" sz="2000"/>
              <a:t>遊戯王オフィシャルサイト，</a:t>
            </a:r>
            <a:r>
              <a:rPr kumimoji="1" lang="en" altLang="ja-JP" sz="2000" dirty="0"/>
              <a:t>https://</a:t>
            </a:r>
            <a:r>
              <a:rPr kumimoji="1" lang="en" altLang="ja-JP" sz="2000" dirty="0" err="1"/>
              <a:t>yu-gi-oh.jp</a:t>
            </a:r>
            <a:r>
              <a:rPr kumimoji="1" lang="en" altLang="ja-JP" sz="2000" dirty="0"/>
              <a:t>/</a:t>
            </a:r>
          </a:p>
          <a:p>
            <a:pPr marL="0" indent="0">
              <a:buNone/>
            </a:pPr>
            <a:r>
              <a:rPr kumimoji="1" lang="en-US" altLang="ja-JP" sz="2000" dirty="0"/>
              <a:t>[8] </a:t>
            </a:r>
            <a:r>
              <a:rPr kumimoji="1" lang="ja-JP" altLang="en-US" sz="2000"/>
              <a:t>遊戯王マスターデュエル 公式ウェブサイト</a:t>
            </a:r>
            <a:r>
              <a:rPr kumimoji="1" lang="en-US" altLang="ja-JP" sz="2000" dirty="0"/>
              <a:t>, </a:t>
            </a:r>
            <a:r>
              <a:rPr kumimoji="1" lang="en" altLang="ja-JP" sz="2000" dirty="0"/>
              <a:t>https://</a:t>
            </a:r>
            <a:r>
              <a:rPr kumimoji="1" lang="en" altLang="ja-JP" sz="2000" dirty="0" err="1"/>
              <a:t>www.konami.com</a:t>
            </a:r>
            <a:r>
              <a:rPr kumimoji="1" lang="en" altLang="ja-JP" sz="2000" dirty="0"/>
              <a:t>/</a:t>
            </a:r>
            <a:r>
              <a:rPr kumimoji="1" lang="en" altLang="ja-JP" sz="2000" dirty="0" err="1"/>
              <a:t>yugioh</a:t>
            </a:r>
            <a:r>
              <a:rPr kumimoji="1" lang="en" altLang="ja-JP" sz="2000" dirty="0"/>
              <a:t>/</a:t>
            </a:r>
            <a:r>
              <a:rPr kumimoji="1" lang="en" altLang="ja-JP" sz="2000" dirty="0" err="1"/>
              <a:t>masterduel</a:t>
            </a:r>
            <a:r>
              <a:rPr kumimoji="1" lang="en" altLang="ja-JP" sz="2000" dirty="0"/>
              <a:t>/</a:t>
            </a:r>
            <a:r>
              <a:rPr kumimoji="1" lang="en" altLang="ja-JP" sz="2000" dirty="0" err="1"/>
              <a:t>jp</a:t>
            </a:r>
            <a:r>
              <a:rPr kumimoji="1" lang="en" altLang="ja-JP" sz="2000" dirty="0"/>
              <a:t>/ja/</a:t>
            </a:r>
          </a:p>
          <a:p>
            <a:pPr marL="0" indent="0">
              <a:buNone/>
            </a:pPr>
            <a:r>
              <a:rPr kumimoji="1" lang="en" altLang="ja-JP" sz="2000" dirty="0"/>
              <a:t>[9] DUEL MASTERS PLAY’S </a:t>
            </a:r>
            <a:r>
              <a:rPr kumimoji="1" lang="ja-JP" altLang="en-US" sz="2000"/>
              <a:t>公式ウェブサイト</a:t>
            </a:r>
            <a:r>
              <a:rPr kumimoji="1" lang="en-US" altLang="ja-JP" sz="2000" dirty="0"/>
              <a:t>, </a:t>
            </a:r>
            <a:r>
              <a:rPr kumimoji="1" lang="en" altLang="ja-JP" sz="2000" dirty="0"/>
              <a:t>https://</a:t>
            </a:r>
            <a:r>
              <a:rPr kumimoji="1" lang="en" altLang="ja-JP" sz="2000" dirty="0" err="1"/>
              <a:t>dmps.takaratomy.co.jp</a:t>
            </a:r>
            <a:r>
              <a:rPr kumimoji="1" lang="en" altLang="ja-JP" sz="2000" dirty="0"/>
              <a:t>/</a:t>
            </a:r>
          </a:p>
          <a:p>
            <a:pPr marL="0" indent="0">
              <a:buNone/>
            </a:pPr>
            <a:r>
              <a:rPr kumimoji="1" lang="en" altLang="ja-JP" sz="2000" dirty="0"/>
              <a:t>[10] MTG ARENA MAGIC THE GATHERING </a:t>
            </a:r>
            <a:r>
              <a:rPr kumimoji="1" lang="ja-JP" altLang="en-US" sz="2000"/>
              <a:t>日本公式ウェブサイト</a:t>
            </a:r>
            <a:r>
              <a:rPr kumimoji="1" lang="en-US" altLang="ja-JP" sz="2000" dirty="0"/>
              <a:t>,</a:t>
            </a:r>
            <a:r>
              <a:rPr kumimoji="1" lang="en" altLang="ja-JP" sz="2000" dirty="0"/>
              <a:t>https://mtg-</a:t>
            </a:r>
            <a:r>
              <a:rPr kumimoji="1" lang="en" altLang="ja-JP" sz="2000" dirty="0" err="1"/>
              <a:t>jp.com</a:t>
            </a:r>
            <a:r>
              <a:rPr kumimoji="1" lang="en" altLang="ja-JP" sz="2000" dirty="0"/>
              <a:t>/</a:t>
            </a:r>
            <a:r>
              <a:rPr kumimoji="1" lang="en" altLang="ja-JP" sz="2000" dirty="0" err="1"/>
              <a:t>mtgarena</a:t>
            </a:r>
            <a:r>
              <a:rPr kumimoji="1" lang="en" altLang="ja-JP" sz="2000" dirty="0"/>
              <a:t>/</a:t>
            </a:r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93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FE8791-F25D-76F6-38A9-3B2B2E09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684D3E-D6F0-6B68-1018-3F138B69A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>
            <a:normAutofit/>
          </a:bodyPr>
          <a:lstStyle/>
          <a:p>
            <a:pPr marL="0" indent="0" algn="r">
              <a:buNone/>
            </a:pPr>
            <a:r>
              <a:rPr kumimoji="1" lang="ja-JP" altLang="en-US" sz="2400"/>
              <a:t>ご清聴ありがとうございました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4095636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A97BF-EAD7-98FF-A219-2DE1F24C9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0EDC3D-F546-FBE7-88E1-BC083CAAB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kumimoji="1" lang="ja-JP" altLang="en-US" sz="3200"/>
              <a:t>補足資料</a:t>
            </a:r>
            <a:r>
              <a:rPr kumimoji="1" lang="en-US" altLang="ja-JP" sz="3200" dirty="0"/>
              <a:t>1.</a:t>
            </a:r>
            <a:r>
              <a:rPr kumimoji="1" lang="ja-JP" altLang="en-US" sz="3200"/>
              <a:t>どの対戦相手にも効果的だが</a:t>
            </a:r>
            <a:br>
              <a:rPr kumimoji="1" lang="en-US" altLang="ja-JP" sz="3200" dirty="0"/>
            </a:br>
            <a:r>
              <a:rPr kumimoji="1" lang="ja-JP" altLang="en-US" sz="3200"/>
              <a:t>効果量が少ないカード</a:t>
            </a:r>
            <a:br>
              <a:rPr kumimoji="1" lang="en-US" altLang="ja-JP" sz="3200" dirty="0"/>
            </a:br>
            <a:endParaRPr kumimoji="1" lang="ja-JP" altLang="en-US" sz="32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21ADE8-C538-12BA-9DBA-F1DCD7B91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２コスト</a:t>
            </a:r>
            <a:r>
              <a:rPr lang="en-US" altLang="ja-JP" sz="2400" dirty="0"/>
              <a:t>,</a:t>
            </a:r>
            <a:r>
              <a:rPr lang="ja-JP" altLang="en-US" sz="2400"/>
              <a:t>クリーチャー</a:t>
            </a:r>
            <a:r>
              <a:rPr lang="en-US" altLang="ja-JP" sz="2400" dirty="0"/>
              <a:t>,2/2</a:t>
            </a:r>
          </a:p>
          <a:p>
            <a:pPr marL="0" indent="0">
              <a:buNone/>
            </a:pPr>
            <a:r>
              <a:rPr lang="ja-JP" altLang="en-US" sz="2400"/>
              <a:t>出た時にライフ</a:t>
            </a:r>
            <a:r>
              <a:rPr lang="en-US" altLang="ja-JP" sz="2400" dirty="0"/>
              <a:t>1</a:t>
            </a:r>
            <a:r>
              <a:rPr lang="ja-JP" altLang="en-US" sz="2400"/>
              <a:t>点回復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000" dirty="0"/>
          </a:p>
          <a:p>
            <a:pPr>
              <a:buFont typeface="Wingdings" pitchFamily="2" charset="2"/>
              <a:buChar char="u"/>
            </a:pPr>
            <a:r>
              <a:rPr lang="ja-JP" altLang="en-US" sz="2400"/>
              <a:t>１コスト</a:t>
            </a:r>
            <a:r>
              <a:rPr lang="en-US" altLang="ja-JP" sz="2400" dirty="0"/>
              <a:t>,</a:t>
            </a:r>
            <a:r>
              <a:rPr lang="ja-JP" altLang="en-US" sz="2400"/>
              <a:t>ソーサリー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相手のクリーチャー</a:t>
            </a:r>
            <a:r>
              <a:rPr lang="en-US" altLang="ja-JP" sz="2400" dirty="0"/>
              <a:t>1</a:t>
            </a:r>
            <a:r>
              <a:rPr lang="ja-JP" altLang="en-US" sz="2400"/>
              <a:t>体に２ダメージ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endParaRPr kumimoji="1" lang="ja-JP" altLang="en-US" sz="2200"/>
          </a:p>
        </p:txBody>
      </p:sp>
    </p:spTree>
    <p:extLst>
      <p:ext uri="{BB962C8B-B14F-4D97-AF65-F5344CB8AC3E}">
        <p14:creationId xmlns:p14="http://schemas.microsoft.com/office/powerpoint/2010/main" val="1542006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6827C-E709-FE56-3911-815CF0F9C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0781B5-5FD0-F52C-8B5E-CDD63D9BF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kumimoji="1" lang="ja-JP" altLang="en-US" sz="3200"/>
              <a:t>補足資料</a:t>
            </a:r>
            <a:r>
              <a:rPr kumimoji="1" lang="en-US" altLang="ja-JP" sz="3200" dirty="0"/>
              <a:t>2.</a:t>
            </a:r>
            <a:r>
              <a:rPr kumimoji="1" lang="ja-JP" altLang="en-US" sz="3200"/>
              <a:t>特定の色のカードにしか効果が</a:t>
            </a:r>
            <a:br>
              <a:rPr kumimoji="1" lang="en-US" altLang="ja-JP" sz="3200" dirty="0"/>
            </a:br>
            <a:r>
              <a:rPr kumimoji="1" lang="ja-JP" altLang="en-US" sz="3200"/>
              <a:t>ないが効果量が多いカード</a:t>
            </a:r>
            <a:br>
              <a:rPr kumimoji="1" lang="ja-JP" altLang="en-US" sz="3200"/>
            </a:br>
            <a:endParaRPr kumimoji="1" lang="ja-JP" altLang="en-US" sz="32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243D74-7E79-F361-5DF3-329DB61FC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２コスト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クリーチャー</a:t>
            </a:r>
            <a:r>
              <a:rPr kumimoji="1" lang="en-US" altLang="ja-JP" sz="2400" dirty="0"/>
              <a:t>,2/2</a:t>
            </a:r>
          </a:p>
          <a:p>
            <a:pPr marL="0" indent="0">
              <a:buNone/>
            </a:pPr>
            <a:r>
              <a:rPr kumimoji="1" lang="ja-JP" altLang="en-US"/>
              <a:t>出た時相手の緑のクリーチャーがいれば永続的に</a:t>
            </a:r>
            <a:r>
              <a:rPr kumimoji="1" lang="en-US" altLang="ja-JP" dirty="0"/>
              <a:t>+1/+1</a:t>
            </a:r>
            <a:r>
              <a:rPr kumimoji="1" lang="ja-JP" altLang="en-US"/>
              <a:t>する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>
              <a:buFont typeface="Wingdings" pitchFamily="2" charset="2"/>
              <a:buChar char="u"/>
            </a:pPr>
            <a:r>
              <a:rPr lang="en-US" altLang="ja-JP" sz="2400" dirty="0"/>
              <a:t>1</a:t>
            </a:r>
            <a:r>
              <a:rPr lang="ja-JP" altLang="en-US" sz="2400"/>
              <a:t>コスト</a:t>
            </a:r>
            <a:r>
              <a:rPr lang="en-US" altLang="ja-JP" sz="2400" dirty="0"/>
              <a:t>,</a:t>
            </a:r>
            <a:r>
              <a:rPr lang="ja-JP" altLang="en-US" sz="2400"/>
              <a:t>ソーサリー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/>
              <a:t>相手のクリーチャーに</a:t>
            </a:r>
            <a:r>
              <a:rPr kumimoji="1" lang="en-US" altLang="ja-JP" dirty="0"/>
              <a:t>1</a:t>
            </a:r>
            <a:r>
              <a:rPr kumimoji="1" lang="ja-JP" altLang="en-US"/>
              <a:t>点ダメージ</a:t>
            </a:r>
            <a:r>
              <a:rPr kumimoji="1" lang="en-US" altLang="ja-JP" dirty="0"/>
              <a:t>,</a:t>
            </a:r>
            <a:r>
              <a:rPr kumimoji="1" lang="ja-JP" altLang="en-US"/>
              <a:t>それが白か青のクリーチャーなら代わりに</a:t>
            </a:r>
            <a:r>
              <a:rPr kumimoji="1" lang="en-US" altLang="ja-JP" dirty="0"/>
              <a:t>5</a:t>
            </a:r>
            <a:r>
              <a:rPr kumimoji="1" lang="ja-JP" altLang="en-US"/>
              <a:t>点ダメージ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6095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E57C3-230A-9A33-4C0E-65703C3EE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あらまし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F3F3D6-1565-75A1-1D0D-404297713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pPr>
              <a:buFont typeface="Wingdings" pitchFamily="2" charset="2"/>
              <a:buChar char="u"/>
            </a:pPr>
            <a:r>
              <a:rPr kumimoji="1" lang="ja-JP" altLang="en-US" sz="2600"/>
              <a:t>研究テーマの背景</a:t>
            </a:r>
            <a:endParaRPr kumimoji="1" lang="en-US" altLang="ja-JP" sz="2600" dirty="0"/>
          </a:p>
          <a:p>
            <a:pPr>
              <a:buFont typeface="Wingdings" pitchFamily="2" charset="2"/>
              <a:buChar char="u"/>
            </a:pPr>
            <a:r>
              <a:rPr lang="ja-JP" altLang="en-US" sz="2600"/>
              <a:t>研究内容</a:t>
            </a:r>
            <a:endParaRPr lang="en-US" altLang="ja-JP" sz="2600" dirty="0"/>
          </a:p>
          <a:p>
            <a:pPr lvl="1">
              <a:buFont typeface="Wingdings" pitchFamily="2" charset="2"/>
              <a:buChar char="l"/>
            </a:pPr>
            <a:r>
              <a:rPr kumimoji="1" lang="ja-JP" altLang="en-US" sz="2200"/>
              <a:t>トレーディングカードゲームについて</a:t>
            </a:r>
            <a:endParaRPr kumimoji="1" lang="en-US" altLang="ja-JP" sz="2200" dirty="0"/>
          </a:p>
          <a:p>
            <a:pPr lvl="1">
              <a:buFont typeface="Wingdings" pitchFamily="2" charset="2"/>
              <a:buChar char="l"/>
            </a:pPr>
            <a:r>
              <a:rPr lang="ja-JP" altLang="en-US" sz="2200"/>
              <a:t>シミュレータのルール</a:t>
            </a:r>
            <a:endParaRPr lang="en-US" altLang="ja-JP" sz="2200" dirty="0"/>
          </a:p>
          <a:p>
            <a:pPr lvl="1">
              <a:buFont typeface="Wingdings" pitchFamily="2" charset="2"/>
              <a:buChar char="l"/>
            </a:pPr>
            <a:r>
              <a:rPr lang="ja-JP" altLang="en-US" sz="2200"/>
              <a:t>対戦</a:t>
            </a:r>
            <a:r>
              <a:rPr lang="en-US" altLang="ja-JP" sz="2200" dirty="0"/>
              <a:t>AI</a:t>
            </a:r>
            <a:r>
              <a:rPr lang="ja-JP" altLang="en-US" sz="2200"/>
              <a:t>の作成</a:t>
            </a:r>
            <a:endParaRPr lang="en-US" altLang="ja-JP" sz="2200" dirty="0"/>
          </a:p>
          <a:p>
            <a:pPr>
              <a:buFont typeface="Wingdings" pitchFamily="2" charset="2"/>
              <a:buChar char="u"/>
            </a:pPr>
            <a:r>
              <a:rPr lang="ja-JP" altLang="en-US" sz="2600"/>
              <a:t>結果</a:t>
            </a:r>
            <a:endParaRPr lang="en-US" altLang="ja-JP" sz="2600" dirty="0"/>
          </a:p>
          <a:p>
            <a:pPr>
              <a:buFont typeface="Wingdings" pitchFamily="2" charset="2"/>
              <a:buChar char="u"/>
            </a:pPr>
            <a:r>
              <a:rPr lang="ja-JP" altLang="en-US" sz="2600"/>
              <a:t>考察</a:t>
            </a:r>
            <a:endParaRPr lang="en-US" altLang="ja-JP" sz="2600" dirty="0"/>
          </a:p>
          <a:p>
            <a:pPr>
              <a:buFont typeface="Wingdings" pitchFamily="2" charset="2"/>
              <a:buChar char="u"/>
            </a:pPr>
            <a:r>
              <a:rPr lang="ja-JP" altLang="en-US" sz="2600"/>
              <a:t>まとめと今後の課題</a:t>
            </a:r>
            <a:endParaRPr lang="en-US" altLang="ja-JP" sz="2600" dirty="0"/>
          </a:p>
          <a:p>
            <a:pPr lvl="1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95403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68BA0-F170-80F1-1FDD-679506E9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研究テーマの背景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63CB55-C9F3-192D-94BD-120F32532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トレーディングカードゲーム</a:t>
            </a:r>
            <a:r>
              <a:rPr lang="en-US" altLang="ja-JP" sz="2400" dirty="0"/>
              <a:t>(TCG)</a:t>
            </a:r>
            <a:r>
              <a:rPr lang="ja-JP" altLang="en-US" sz="2400"/>
              <a:t>とは</a:t>
            </a:r>
            <a:endParaRPr lang="en-US" altLang="ja-JP" sz="2400" dirty="0"/>
          </a:p>
          <a:p>
            <a:pPr lvl="1">
              <a:buFont typeface="Wingdings" pitchFamily="2" charset="2"/>
              <a:buChar char="n"/>
            </a:pPr>
            <a:r>
              <a:rPr kumimoji="1" lang="en-US" altLang="ja-JP" sz="2000" dirty="0"/>
              <a:t>Magic: the Gathering [1]</a:t>
            </a:r>
            <a:r>
              <a:rPr kumimoji="1" lang="ja-JP" altLang="en-US" sz="2000"/>
              <a:t>に代表される不完全情報ゲームの一種</a:t>
            </a:r>
            <a:endParaRPr kumimoji="1" lang="en-US" altLang="ja-JP" sz="2000" dirty="0"/>
          </a:p>
          <a:p>
            <a:pPr lvl="1">
              <a:buFont typeface="Wingdings" pitchFamily="2" charset="2"/>
              <a:buChar char="n"/>
            </a:pPr>
            <a:r>
              <a:rPr lang="ja-JP" altLang="en-US" sz="2000"/>
              <a:t>近年ではアプリケーション化も進んでいる</a:t>
            </a:r>
            <a:endParaRPr lang="en-US" altLang="ja-JP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C67829-FC01-63BD-C4E1-053996C0E750}"/>
              </a:ext>
            </a:extLst>
          </p:cNvPr>
          <p:cNvSpPr txBox="1"/>
          <p:nvPr/>
        </p:nvSpPr>
        <p:spPr>
          <a:xfrm>
            <a:off x="5572125" y="6216775"/>
            <a:ext cx="5772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[1] MAGIC THE GATHERING </a:t>
            </a:r>
            <a:r>
              <a:rPr kumimoji="1" lang="ja-JP" altLang="en-US" sz="1400"/>
              <a:t>日本公式ウェブサイト</a:t>
            </a:r>
            <a:r>
              <a:rPr kumimoji="1" lang="en-US" altLang="ja-JP" sz="1400" dirty="0"/>
              <a:t>, https://mtg-</a:t>
            </a:r>
            <a:r>
              <a:rPr kumimoji="1" lang="en-US" altLang="ja-JP" sz="1400" dirty="0" err="1"/>
              <a:t>jp.com</a:t>
            </a:r>
            <a:r>
              <a:rPr kumimoji="1" lang="en-US" altLang="ja-JP" sz="1400" dirty="0"/>
              <a:t>/</a:t>
            </a:r>
          </a:p>
          <a:p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7516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23AA02-5720-D749-B6DC-AA62B2221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/>
              <a:t>代表的なカードゲームとそのアプリケーション</a:t>
            </a:r>
          </a:p>
        </p:txBody>
      </p:sp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7BA9C23B-C22E-F679-3D4D-DBF3F5077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808" y="1478676"/>
            <a:ext cx="3182938" cy="105350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3C8EBB-0E7B-53F4-1F2D-61336C256CEE}"/>
              </a:ext>
            </a:extLst>
          </p:cNvPr>
          <p:cNvSpPr txBox="1"/>
          <p:nvPr/>
        </p:nvSpPr>
        <p:spPr>
          <a:xfrm>
            <a:off x="2611807" y="2534782"/>
            <a:ext cx="31829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[1] MAGIC THE GATHERING </a:t>
            </a:r>
            <a:r>
              <a:rPr kumimoji="1" lang="ja-JP" altLang="en-US" sz="1000"/>
              <a:t>日本公式ウェブサイト</a:t>
            </a:r>
            <a:r>
              <a:rPr kumimoji="1" lang="en-US" altLang="ja-JP" sz="1000" dirty="0"/>
              <a:t>, https://mtg-</a:t>
            </a:r>
            <a:r>
              <a:rPr kumimoji="1" lang="en-US" altLang="ja-JP" sz="1000" dirty="0" err="1"/>
              <a:t>jp.com</a:t>
            </a:r>
            <a:r>
              <a:rPr kumimoji="1" lang="en-US" altLang="ja-JP" sz="1000" dirty="0"/>
              <a:t>/</a:t>
            </a:r>
          </a:p>
          <a:p>
            <a:endParaRPr kumimoji="1" lang="ja-JP" altLang="en-US" sz="1000"/>
          </a:p>
        </p:txBody>
      </p:sp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102CD5E4-2759-B3C4-DAA9-B9D91D396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587" y="2900379"/>
            <a:ext cx="1833378" cy="105350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21F3D8-4ECA-8C88-0243-99B67470C60F}"/>
              </a:ext>
            </a:extLst>
          </p:cNvPr>
          <p:cNvSpPr txBox="1"/>
          <p:nvPr/>
        </p:nvSpPr>
        <p:spPr>
          <a:xfrm>
            <a:off x="2611807" y="3950152"/>
            <a:ext cx="3182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[2]</a:t>
            </a:r>
            <a:r>
              <a:rPr kumimoji="1" lang="ja-JP" altLang="en-US" sz="1000"/>
              <a:t>遊戯王オフィシャルサイト，</a:t>
            </a:r>
            <a:r>
              <a:rPr kumimoji="1" lang="en-US" altLang="ja-JP" sz="1000" dirty="0"/>
              <a:t>https://</a:t>
            </a:r>
            <a:r>
              <a:rPr kumimoji="1" lang="en-US" altLang="ja-JP" sz="1000" dirty="0" err="1"/>
              <a:t>yu-gi-oh.jp</a:t>
            </a:r>
            <a:r>
              <a:rPr kumimoji="1" lang="en-US" altLang="ja-JP" sz="1000" dirty="0"/>
              <a:t>/ </a:t>
            </a:r>
            <a:endParaRPr kumimoji="1" lang="ja-JP" altLang="en-US" sz="1000"/>
          </a:p>
        </p:txBody>
      </p:sp>
      <p:pic>
        <p:nvPicPr>
          <p:cNvPr id="12" name="図 11" descr="テキスト&#10;&#10;低い精度で自動的に生成された説明">
            <a:extLst>
              <a:ext uri="{FF2B5EF4-FFF2-40B4-BE49-F238E27FC236}">
                <a16:creationId xmlns:a16="http://schemas.microsoft.com/office/drawing/2014/main" id="{2BEE44D0-03FF-260F-44DB-B0D2D3F2FA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3274" y="4325816"/>
            <a:ext cx="2080003" cy="105350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8AC89FE-EFC0-5209-C44F-A62B259A304E}"/>
              </a:ext>
            </a:extLst>
          </p:cNvPr>
          <p:cNvSpPr txBox="1"/>
          <p:nvPr/>
        </p:nvSpPr>
        <p:spPr>
          <a:xfrm>
            <a:off x="2611806" y="5379324"/>
            <a:ext cx="3182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</a:t>
            </a:r>
            <a:r>
              <a:rPr kumimoji="1" lang="ja-JP" altLang="en-US" sz="1000"/>
              <a:t>３</a:t>
            </a:r>
            <a:r>
              <a:rPr kumimoji="1" lang="en-US" altLang="ja-JP" sz="1000" dirty="0"/>
              <a:t>]</a:t>
            </a:r>
            <a:r>
              <a:rPr kumimoji="1" lang="ja-JP" altLang="en-US" sz="1000"/>
              <a:t>デュエル・マスターズ</a:t>
            </a:r>
            <a:r>
              <a:rPr kumimoji="1" lang="en-US" altLang="ja-JP" sz="1000" dirty="0"/>
              <a:t>, https://</a:t>
            </a:r>
            <a:r>
              <a:rPr kumimoji="1" lang="en-US" altLang="ja-JP" sz="1000" dirty="0" err="1"/>
              <a:t>dm.takaratomy.co.jp</a:t>
            </a:r>
            <a:r>
              <a:rPr kumimoji="1" lang="en-US" altLang="ja-JP" sz="1000" dirty="0"/>
              <a:t>/</a:t>
            </a:r>
            <a:endParaRPr kumimoji="1" lang="ja-JP" altLang="en-US" sz="1000"/>
          </a:p>
        </p:txBody>
      </p:sp>
      <p:pic>
        <p:nvPicPr>
          <p:cNvPr id="15" name="図 1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D58C49D2-36E8-EDA2-9668-CC4E5C06AA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494" y="1481274"/>
            <a:ext cx="3006644" cy="1053509"/>
          </a:xfrm>
          <a:prstGeom prst="rect">
            <a:avLst/>
          </a:prstGeom>
        </p:spPr>
      </p:pic>
      <p:pic>
        <p:nvPicPr>
          <p:cNvPr id="17" name="図 16" descr="ロゴ&#10;&#10;自動的に生成された説明">
            <a:extLst>
              <a:ext uri="{FF2B5EF4-FFF2-40B4-BE49-F238E27FC236}">
                <a16:creationId xmlns:a16="http://schemas.microsoft.com/office/drawing/2014/main" id="{C5310769-D2EB-9530-5CAD-FB71D0AE04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7708" y="2900378"/>
            <a:ext cx="2274509" cy="104977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1FC2506-7B42-755D-A9AD-461B90A551F7}"/>
              </a:ext>
            </a:extLst>
          </p:cNvPr>
          <p:cNvSpPr txBox="1"/>
          <p:nvPr/>
        </p:nvSpPr>
        <p:spPr>
          <a:xfrm>
            <a:off x="7563494" y="2441991"/>
            <a:ext cx="3182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[4]MTG ARENA  MAGIC THE GATHERING </a:t>
            </a:r>
            <a:r>
              <a:rPr kumimoji="1" lang="ja-JP" altLang="en-US" sz="1000"/>
              <a:t>日本公式ウェブサイト</a:t>
            </a:r>
            <a:r>
              <a:rPr kumimoji="1" lang="en-US" altLang="ja-JP" sz="1000" dirty="0"/>
              <a:t>,  https://mtg-</a:t>
            </a:r>
            <a:r>
              <a:rPr kumimoji="1" lang="en-US" altLang="ja-JP" sz="1000" dirty="0" err="1"/>
              <a:t>jp.com</a:t>
            </a:r>
            <a:r>
              <a:rPr kumimoji="1" lang="en-US" altLang="ja-JP" sz="1000" dirty="0"/>
              <a:t>/</a:t>
            </a:r>
            <a:r>
              <a:rPr kumimoji="1" lang="en-US" altLang="ja-JP" sz="1000" dirty="0" err="1"/>
              <a:t>mtgarena</a:t>
            </a:r>
            <a:r>
              <a:rPr kumimoji="1" lang="en-US" altLang="ja-JP" sz="1000" dirty="0"/>
              <a:t>/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2B8B9DA-1580-9CF3-80B1-226447DCC3FB}"/>
              </a:ext>
            </a:extLst>
          </p:cNvPr>
          <p:cNvSpPr txBox="1"/>
          <p:nvPr/>
        </p:nvSpPr>
        <p:spPr>
          <a:xfrm>
            <a:off x="7574456" y="3950152"/>
            <a:ext cx="3182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[5]</a:t>
            </a:r>
            <a:r>
              <a:rPr kumimoji="1" lang="ja-JP" altLang="en-US" sz="1000"/>
              <a:t>遊戯王</a:t>
            </a:r>
            <a:r>
              <a:rPr kumimoji="1" lang="en-US" altLang="ja-JP" sz="1000" dirty="0"/>
              <a:t> </a:t>
            </a:r>
            <a:r>
              <a:rPr kumimoji="1" lang="ja-JP" altLang="en-US" sz="1000"/>
              <a:t>マスターデュエル</a:t>
            </a:r>
            <a:r>
              <a:rPr kumimoji="1" lang="en-US" altLang="ja-JP" sz="1000" dirty="0"/>
              <a:t>, https://</a:t>
            </a:r>
            <a:r>
              <a:rPr kumimoji="1" lang="en-US" altLang="ja-JP" sz="1000" dirty="0" err="1"/>
              <a:t>www.konami.com</a:t>
            </a:r>
            <a:r>
              <a:rPr kumimoji="1" lang="en-US" altLang="ja-JP" sz="1000" dirty="0"/>
              <a:t>/</a:t>
            </a:r>
            <a:r>
              <a:rPr kumimoji="1" lang="en-US" altLang="ja-JP" sz="1000" dirty="0" err="1"/>
              <a:t>yugioh</a:t>
            </a:r>
            <a:r>
              <a:rPr kumimoji="1" lang="en-US" altLang="ja-JP" sz="1000" dirty="0"/>
              <a:t>/</a:t>
            </a:r>
            <a:r>
              <a:rPr kumimoji="1" lang="en-US" altLang="ja-JP" sz="1000" dirty="0" err="1"/>
              <a:t>masterduel</a:t>
            </a:r>
            <a:r>
              <a:rPr kumimoji="1" lang="en-US" altLang="ja-JP" sz="1000" dirty="0"/>
              <a:t>/</a:t>
            </a:r>
            <a:r>
              <a:rPr kumimoji="1" lang="en-US" altLang="ja-JP" sz="1000" dirty="0" err="1"/>
              <a:t>jp</a:t>
            </a:r>
            <a:r>
              <a:rPr kumimoji="1" lang="en-US" altLang="ja-JP" sz="1000" dirty="0"/>
              <a:t>/ja/</a:t>
            </a:r>
            <a:endParaRPr kumimoji="1" lang="ja-JP" altLang="en-US" sz="1000"/>
          </a:p>
        </p:txBody>
      </p:sp>
      <p:pic>
        <p:nvPicPr>
          <p:cNvPr id="21" name="図 20" descr="記号, らくがき, 光 が含まれている画像&#10;&#10;自動的に生成された説明">
            <a:extLst>
              <a:ext uri="{FF2B5EF4-FFF2-40B4-BE49-F238E27FC236}">
                <a16:creationId xmlns:a16="http://schemas.microsoft.com/office/drawing/2014/main" id="{04160081-C607-A79E-4D84-758BA18595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0610" y="4332285"/>
            <a:ext cx="1812412" cy="1044441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A01A74-7AA1-8966-6344-9FC2FA4F8E06}"/>
              </a:ext>
            </a:extLst>
          </p:cNvPr>
          <p:cNvSpPr txBox="1"/>
          <p:nvPr/>
        </p:nvSpPr>
        <p:spPr>
          <a:xfrm>
            <a:off x="7574456" y="5408440"/>
            <a:ext cx="31829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[6] DUEL MASTERS PLAY’S </a:t>
            </a:r>
            <a:r>
              <a:rPr kumimoji="1" lang="ja-JP" altLang="en-US" sz="1000"/>
              <a:t>公式ウェブサイト</a:t>
            </a:r>
            <a:r>
              <a:rPr kumimoji="1" lang="en-US" altLang="ja-JP" sz="1000" dirty="0"/>
              <a:t>, https://</a:t>
            </a:r>
            <a:r>
              <a:rPr kumimoji="1" lang="en-US" altLang="ja-JP" sz="1000" dirty="0" err="1"/>
              <a:t>dmps.takaratomy.co.jp</a:t>
            </a:r>
            <a:r>
              <a:rPr kumimoji="1" lang="en-US" altLang="ja-JP" sz="1000" dirty="0"/>
              <a:t>/</a:t>
            </a:r>
          </a:p>
          <a:p>
            <a:endParaRPr kumimoji="1" lang="ja-JP" altLang="en-US" sz="1000"/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9FB52F9A-A000-3650-2C28-1EE263EA564C}"/>
              </a:ext>
            </a:extLst>
          </p:cNvPr>
          <p:cNvSpPr/>
          <p:nvPr/>
        </p:nvSpPr>
        <p:spPr>
          <a:xfrm>
            <a:off x="5986463" y="3429000"/>
            <a:ext cx="1343025" cy="7673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03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EC4DA-682E-1972-95ED-44141C03E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3B6414-6F61-B6AB-0336-D785C9DC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研究テーマの背景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F2B6D9-45D4-4BED-6875-74DECCCA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対人戦以外にも</a:t>
            </a:r>
            <a:r>
              <a:rPr lang="en-US" altLang="ja-JP" sz="2400" dirty="0"/>
              <a:t>AI</a:t>
            </a:r>
            <a:r>
              <a:rPr lang="ja-JP" altLang="en-US" sz="2400"/>
              <a:t>戦やソロモードが存在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こちらのデッキ構築やプレイングに関わらず一定の戦略</a:t>
            </a:r>
          </a:p>
        </p:txBody>
      </p:sp>
    </p:spTree>
    <p:extLst>
      <p:ext uri="{BB962C8B-B14F-4D97-AF65-F5344CB8AC3E}">
        <p14:creationId xmlns:p14="http://schemas.microsoft.com/office/powerpoint/2010/main" val="900158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92F3A-B898-81FE-720A-D75663015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5489E-4FA5-AEF9-6AD3-BB818A4B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研究テーマ選定理由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B7D8EB-DC9F-3B8A-83A4-31F894E2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囲碁などの</a:t>
            </a:r>
            <a:r>
              <a:rPr lang="en-US" altLang="ja-JP" sz="2400" dirty="0"/>
              <a:t>AI</a:t>
            </a:r>
            <a:r>
              <a:rPr lang="ja-JP" altLang="en-US" sz="2400"/>
              <a:t>戦の強さを</a:t>
            </a:r>
            <a:r>
              <a:rPr lang="en-US" altLang="ja-JP" sz="2400" dirty="0"/>
              <a:t>TCG</a:t>
            </a:r>
            <a:r>
              <a:rPr lang="ja-JP" altLang="en-US" sz="2400"/>
              <a:t>にも活かせないか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r>
              <a:rPr lang="ja-JP" altLang="en-US" sz="2400"/>
              <a:t>人間らしい動きをする</a:t>
            </a:r>
            <a:r>
              <a:rPr lang="en-US" altLang="ja-JP" sz="2400" dirty="0"/>
              <a:t>AI</a:t>
            </a:r>
            <a:r>
              <a:rPr lang="ja-JP" altLang="en-US" sz="2400"/>
              <a:t>の作成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35979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4E5D0-7C8E-2A86-D55E-4A88CB6BB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1818F-0359-9A2F-E0EE-314334792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研究内容その</a:t>
            </a:r>
            <a:r>
              <a:rPr kumimoji="1" lang="en-US" altLang="ja-JP" sz="4000" dirty="0"/>
              <a:t>1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6E8C96-2EB7-B400-BDD7-9778A324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400"/>
              <a:t>対戦相手のデッキを推測する</a:t>
            </a:r>
            <a:r>
              <a:rPr lang="en-US" altLang="ja-JP" sz="2400" dirty="0"/>
              <a:t>AI</a:t>
            </a:r>
            <a:r>
              <a:rPr lang="ja-JP" altLang="en-US" sz="2400"/>
              <a:t>の作成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ルールは</a:t>
            </a:r>
            <a:r>
              <a:rPr kumimoji="1" lang="en-US" altLang="ja-JP" sz="2400" dirty="0"/>
              <a:t>Magic: the Gathering</a:t>
            </a:r>
            <a:r>
              <a:rPr lang="ja-JP" altLang="en-US" sz="2400"/>
              <a:t>のものを使用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シミュレーター</a:t>
            </a:r>
            <a:r>
              <a:rPr kumimoji="1" lang="en-US" altLang="ja-JP" sz="2400" dirty="0"/>
              <a:t>,AI</a:t>
            </a:r>
            <a:r>
              <a:rPr kumimoji="1" lang="ja-JP" altLang="en-US" sz="2400"/>
              <a:t>共に</a:t>
            </a:r>
            <a:r>
              <a:rPr lang="en-US" altLang="ja-JP" sz="2400" dirty="0"/>
              <a:t>J</a:t>
            </a:r>
            <a:r>
              <a:rPr kumimoji="1" lang="en-US" altLang="ja-JP" sz="2400" dirty="0"/>
              <a:t>ava</a:t>
            </a:r>
            <a:r>
              <a:rPr kumimoji="1" lang="ja-JP" altLang="en-US" sz="2400"/>
              <a:t>で作成</a:t>
            </a:r>
          </a:p>
        </p:txBody>
      </p:sp>
    </p:spTree>
    <p:extLst>
      <p:ext uri="{BB962C8B-B14F-4D97-AF65-F5344CB8AC3E}">
        <p14:creationId xmlns:p14="http://schemas.microsoft.com/office/powerpoint/2010/main" val="17603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E6614-B776-4983-E945-94DB1B9F0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EEB94D-9E01-7341-02A7-02EDAC7E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000"/>
              <a:t>シミュレーターのルール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67AF04-F41F-65ED-02BD-8321BD3CA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初期ライフは</a:t>
            </a:r>
            <a:r>
              <a:rPr kumimoji="1" lang="en-US" altLang="ja-JP" sz="2400" dirty="0"/>
              <a:t>20,</a:t>
            </a:r>
            <a:r>
              <a:rPr kumimoji="1" lang="ja-JP" altLang="en-US" sz="2400"/>
              <a:t>デッキ枚数</a:t>
            </a:r>
            <a:r>
              <a:rPr kumimoji="1" lang="en-US" altLang="ja-JP" sz="2400" dirty="0"/>
              <a:t>60</a:t>
            </a:r>
            <a:r>
              <a:rPr kumimoji="1" lang="ja-JP" altLang="en-US" sz="2400"/>
              <a:t>枚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初期手札</a:t>
            </a:r>
            <a:r>
              <a:rPr kumimoji="1" lang="en-US" altLang="ja-JP" sz="2400" dirty="0"/>
              <a:t>7</a:t>
            </a:r>
            <a:r>
              <a:rPr kumimoji="1" lang="ja-JP" altLang="en-US" sz="2400"/>
              <a:t>枚</a:t>
            </a:r>
            <a:endParaRPr kumimoji="1" lang="en-US" altLang="ja-JP" sz="24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赤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青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緑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白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黒の</a:t>
            </a:r>
            <a:r>
              <a:rPr kumimoji="1" lang="en-US" altLang="ja-JP" sz="2400" dirty="0"/>
              <a:t>5</a:t>
            </a:r>
            <a:r>
              <a:rPr kumimoji="1" lang="ja-JP" altLang="en-US" sz="2400"/>
              <a:t>色が存在</a:t>
            </a:r>
            <a:endParaRPr kumimoji="1" lang="en-US" altLang="ja-JP" sz="2400" dirty="0"/>
          </a:p>
          <a:p>
            <a:pPr>
              <a:buFont typeface="Wingdings" pitchFamily="2" charset="2"/>
              <a:buChar char="u"/>
            </a:pPr>
            <a:r>
              <a:rPr lang="ja-JP" altLang="en-US" sz="2400"/>
              <a:t>カードタイプは土地</a:t>
            </a:r>
            <a:r>
              <a:rPr lang="en-US" altLang="ja-JP" sz="2400" dirty="0"/>
              <a:t>,</a:t>
            </a:r>
            <a:r>
              <a:rPr lang="ja-JP" altLang="en-US" sz="2400"/>
              <a:t>クリーチャー</a:t>
            </a:r>
            <a:r>
              <a:rPr lang="en-US" altLang="ja-JP" sz="2400" dirty="0"/>
              <a:t>,</a:t>
            </a:r>
            <a:r>
              <a:rPr lang="ja-JP" altLang="en-US" sz="2400"/>
              <a:t>ソーサリーの３種類</a:t>
            </a:r>
            <a:endParaRPr lang="en-US" altLang="ja-JP" sz="2400" dirty="0"/>
          </a:p>
          <a:p>
            <a:pPr>
              <a:buFont typeface="Wingdings" pitchFamily="2" charset="2"/>
              <a:buChar char="u"/>
            </a:pPr>
            <a:r>
              <a:rPr kumimoji="1" lang="ja-JP" altLang="en-US" sz="2400"/>
              <a:t>敗北条件</a:t>
            </a:r>
            <a:endParaRPr kumimoji="1" lang="en-US" altLang="ja-JP" sz="2400" dirty="0"/>
          </a:p>
          <a:p>
            <a:pPr lvl="1">
              <a:buFont typeface="Wingdings" pitchFamily="2" charset="2"/>
              <a:buChar char="u"/>
            </a:pPr>
            <a:r>
              <a:rPr lang="ja-JP" altLang="en-US" sz="2200"/>
              <a:t>ライフが</a:t>
            </a:r>
            <a:r>
              <a:rPr lang="en-US" altLang="ja-JP" sz="2200" dirty="0"/>
              <a:t>0</a:t>
            </a:r>
            <a:r>
              <a:rPr lang="ja-JP" altLang="en-US" sz="2200"/>
              <a:t>になる</a:t>
            </a:r>
            <a:endParaRPr lang="en-US" altLang="ja-JP" sz="2200" dirty="0"/>
          </a:p>
          <a:p>
            <a:pPr lvl="1">
              <a:buFont typeface="Wingdings" pitchFamily="2" charset="2"/>
              <a:buChar char="u"/>
            </a:pPr>
            <a:r>
              <a:rPr kumimoji="1" lang="ja-JP" altLang="en-US" sz="2200"/>
              <a:t>山札が</a:t>
            </a:r>
            <a:r>
              <a:rPr kumimoji="1" lang="en-US" altLang="ja-JP" sz="2200" dirty="0"/>
              <a:t>0</a:t>
            </a:r>
            <a:r>
              <a:rPr kumimoji="1" lang="ja-JP" altLang="en-US" sz="2200"/>
              <a:t>の時にドローしようとする</a:t>
            </a:r>
          </a:p>
        </p:txBody>
      </p:sp>
    </p:spTree>
    <p:extLst>
      <p:ext uri="{BB962C8B-B14F-4D97-AF65-F5344CB8AC3E}">
        <p14:creationId xmlns:p14="http://schemas.microsoft.com/office/powerpoint/2010/main" val="249233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017A8-0801-A25B-F867-243B61923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F596AD-16C5-4B07-4114-3B95F759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000"/>
              <a:t>基本的な戦略とターンの流れ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223E63-9331-BF19-A96A-D31C2A67B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ターン開始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ターンプレイヤーのドロー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400"/>
              <a:t>土地があれば手札からプレイ</a:t>
            </a:r>
            <a:endParaRPr kumimoji="1"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手札からアンタップ状態の土地の枚数以下のコストのカードを使用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400"/>
              <a:t>ターンプレイヤーの攻撃</a:t>
            </a:r>
            <a:endParaRPr kumimoji="1"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非ターンプレイヤーの防御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400"/>
              <a:t>ターン終了</a:t>
            </a:r>
            <a:r>
              <a:rPr kumimoji="1" lang="en-US" altLang="ja-JP" sz="2400" dirty="0"/>
              <a:t>,</a:t>
            </a:r>
            <a:r>
              <a:rPr kumimoji="1" lang="ja-JP" altLang="en-US" sz="2400"/>
              <a:t>ターンプレイヤーの交代</a:t>
            </a:r>
          </a:p>
        </p:txBody>
      </p:sp>
    </p:spTree>
    <p:extLst>
      <p:ext uri="{BB962C8B-B14F-4D97-AF65-F5344CB8AC3E}">
        <p14:creationId xmlns:p14="http://schemas.microsoft.com/office/powerpoint/2010/main" val="3735749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マディソン">
  <a:themeElements>
    <a:clrScheme name="マディソン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マディソン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マディソン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{EDF6159E-F2B4-754A-BB19-C2F0EF658388}tf16401378</Template>
  <TotalTime>217</TotalTime>
  <Words>1108</Words>
  <Application>Microsoft Macintosh PowerPoint</Application>
  <PresentationFormat>ワイド画面</PresentationFormat>
  <Paragraphs>112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MS Shell Dlg 2</vt:lpstr>
      <vt:lpstr>Arial</vt:lpstr>
      <vt:lpstr>Wingdings</vt:lpstr>
      <vt:lpstr>Wingdings 3</vt:lpstr>
      <vt:lpstr>マディソン</vt:lpstr>
      <vt:lpstr>トレーディングカードゲームにおける 公開領域から判断するデッキの予測と それによるプレイングの変化について </vt:lpstr>
      <vt:lpstr>あらまし</vt:lpstr>
      <vt:lpstr>研究テーマの背景</vt:lpstr>
      <vt:lpstr>代表的なカードゲームとそのアプリケーション</vt:lpstr>
      <vt:lpstr>研究テーマの背景</vt:lpstr>
      <vt:lpstr>研究テーマ選定理由</vt:lpstr>
      <vt:lpstr>研究内容その1</vt:lpstr>
      <vt:lpstr>シミュレーターのルール</vt:lpstr>
      <vt:lpstr>基本的な戦略とターンの流れ</vt:lpstr>
      <vt:lpstr>研究内容その2</vt:lpstr>
      <vt:lpstr>研究内容その3</vt:lpstr>
      <vt:lpstr>盤面の例</vt:lpstr>
      <vt:lpstr>研究結果</vt:lpstr>
      <vt:lpstr>まとめと今後の課題</vt:lpstr>
      <vt:lpstr>参考文献</vt:lpstr>
      <vt:lpstr>参考文献</vt:lpstr>
      <vt:lpstr>PowerPoint プレゼンテーション</vt:lpstr>
      <vt:lpstr>補足資料1.どの対戦相手にも効果的だが 効果量が少ないカード </vt:lpstr>
      <vt:lpstr>補足資料2.特定の色のカードにしか効果が ないが効果量が多いカード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トレーディングカードゲームにおける 公開領域から判断するデッキの予測と それによるプレイングの変化について </dc:title>
  <dc:creator>satotorur05211210@outlook.jp</dc:creator>
  <cp:lastModifiedBy>satotorur05211210@outlook.jp</cp:lastModifiedBy>
  <cp:revision>1</cp:revision>
  <dcterms:created xsi:type="dcterms:W3CDTF">2024-02-04T05:20:07Z</dcterms:created>
  <dcterms:modified xsi:type="dcterms:W3CDTF">2024-02-04T08:57:26Z</dcterms:modified>
</cp:coreProperties>
</file>