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1"/>
  </p:sldMasterIdLst>
  <p:notesMasterIdLst>
    <p:notesMasterId r:id="rId19"/>
  </p:notesMasterIdLst>
  <p:sldIdLst>
    <p:sldId id="256" r:id="rId2"/>
    <p:sldId id="257" r:id="rId3"/>
    <p:sldId id="261" r:id="rId4"/>
    <p:sldId id="262" r:id="rId5"/>
    <p:sldId id="258" r:id="rId6"/>
    <p:sldId id="260" r:id="rId7"/>
    <p:sldId id="266" r:id="rId8"/>
    <p:sldId id="263" r:id="rId9"/>
    <p:sldId id="277" r:id="rId10"/>
    <p:sldId id="265" r:id="rId11"/>
    <p:sldId id="274" r:id="rId12"/>
    <p:sldId id="275" r:id="rId13"/>
    <p:sldId id="276" r:id="rId14"/>
    <p:sldId id="267" r:id="rId15"/>
    <p:sldId id="269" r:id="rId16"/>
    <p:sldId id="270" r:id="rId17"/>
    <p:sldId id="273"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724"/>
  </p:normalViewPr>
  <p:slideViewPr>
    <p:cSldViewPr snapToGrid="0" snapToObjects="1">
      <p:cViewPr varScale="1">
        <p:scale>
          <a:sx n="103" d="100"/>
          <a:sy n="103" d="100"/>
        </p:scale>
        <p:origin x="896"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B8548F-90DB-8642-B2E4-687E80F19CC4}" type="datetimeFigureOut">
              <a:rPr kumimoji="1" lang="ja-JP" altLang="en-US" smtClean="0"/>
              <a:t>2024/2/4</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56340B-BA37-0B48-84E1-C5168E6D2C0E}" type="slidenum">
              <a:rPr kumimoji="1" lang="ja-JP" altLang="en-US" smtClean="0"/>
              <a:t>‹#›</a:t>
            </a:fld>
            <a:endParaRPr kumimoji="1" lang="ja-JP" altLang="en-US"/>
          </a:p>
        </p:txBody>
      </p:sp>
    </p:spTree>
    <p:extLst>
      <p:ext uri="{BB962C8B-B14F-4D97-AF65-F5344CB8AC3E}">
        <p14:creationId xmlns:p14="http://schemas.microsoft.com/office/powerpoint/2010/main" val="289301379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956340B-BA37-0B48-84E1-C5168E6D2C0E}" type="slidenum">
              <a:rPr kumimoji="1" lang="ja-JP" altLang="en-US" smtClean="0"/>
              <a:t>1</a:t>
            </a:fld>
            <a:endParaRPr kumimoji="1" lang="ja-JP" altLang="en-US"/>
          </a:p>
        </p:txBody>
      </p:sp>
    </p:spTree>
    <p:extLst>
      <p:ext uri="{BB962C8B-B14F-4D97-AF65-F5344CB8AC3E}">
        <p14:creationId xmlns:p14="http://schemas.microsoft.com/office/powerpoint/2010/main" val="16509195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ja-JP" altLang="en-US"/>
              <a:t>マスター タイトルの書式設定</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F493D1BF-8ADB-754D-893F-CEF040BDA816}" type="datetimeFigureOut">
              <a:rPr kumimoji="1" lang="ja-JP" altLang="en-US" smtClean="0"/>
              <a:t>2024/2/4</a:t>
            </a:fld>
            <a:endParaRPr kumimoji="1" lang="ja-JP" altLang="en-US"/>
          </a:p>
        </p:txBody>
      </p:sp>
      <p:sp>
        <p:nvSpPr>
          <p:cNvPr id="5" name="Footer Placeholder 4"/>
          <p:cNvSpPr>
            <a:spLocks noGrp="1"/>
          </p:cNvSpPr>
          <p:nvPr>
            <p:ph type="ftr" sz="quarter" idx="11"/>
          </p:nvPr>
        </p:nvSpPr>
        <p:spPr>
          <a:xfrm>
            <a:off x="1876424" y="5410201"/>
            <a:ext cx="5124886" cy="365125"/>
          </a:xfrm>
        </p:spPr>
        <p:txBody>
          <a:bodyPr/>
          <a:lstStyle/>
          <a:p>
            <a:endParaRPr kumimoji="1" lang="ja-JP" altLang="en-US"/>
          </a:p>
        </p:txBody>
      </p:sp>
      <p:sp>
        <p:nvSpPr>
          <p:cNvPr id="6" name="Slide Number Placeholder 5"/>
          <p:cNvSpPr>
            <a:spLocks noGrp="1"/>
          </p:cNvSpPr>
          <p:nvPr>
            <p:ph type="sldNum" sz="quarter" idx="12"/>
          </p:nvPr>
        </p:nvSpPr>
        <p:spPr>
          <a:xfrm>
            <a:off x="9896911" y="5410199"/>
            <a:ext cx="771089" cy="365125"/>
          </a:xfrm>
        </p:spPr>
        <p:txBody>
          <a:bodyPr/>
          <a:lstStyle/>
          <a:p>
            <a:fld id="{4C7D5856-3176-D348-B698-D4398BBE3FDA}" type="slidenum">
              <a:rPr kumimoji="1" lang="ja-JP" altLang="en-US" smtClean="0"/>
              <a:t>‹#›</a:t>
            </a:fld>
            <a:endParaRPr kumimoji="1" lang="ja-JP" altLang="en-US"/>
          </a:p>
        </p:txBody>
      </p:sp>
    </p:spTree>
    <p:extLst>
      <p:ext uri="{BB962C8B-B14F-4D97-AF65-F5344CB8AC3E}">
        <p14:creationId xmlns:p14="http://schemas.microsoft.com/office/powerpoint/2010/main" val="3755258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ja-JP" altLang="en-US"/>
              <a:t>アイコンをクリックして図を追加</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493D1BF-8ADB-754D-893F-CEF040BDA816}" type="datetimeFigureOut">
              <a:rPr kumimoji="1" lang="ja-JP" altLang="en-US" smtClean="0"/>
              <a:t>2024/2/4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C7D5856-3176-D348-B698-D4398BBE3FDA}" type="slidenum">
              <a:rPr kumimoji="1" lang="ja-JP" altLang="en-US" smtClean="0"/>
              <a:t>‹#›</a:t>
            </a:fld>
            <a:endParaRPr kumimoji="1" lang="ja-JP" altLang="en-US"/>
          </a:p>
        </p:txBody>
      </p:sp>
    </p:spTree>
    <p:extLst>
      <p:ext uri="{BB962C8B-B14F-4D97-AF65-F5344CB8AC3E}">
        <p14:creationId xmlns:p14="http://schemas.microsoft.com/office/powerpoint/2010/main" val="2947508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493D1BF-8ADB-754D-893F-CEF040BDA816}" type="datetimeFigureOut">
              <a:rPr kumimoji="1" lang="ja-JP" altLang="en-US" smtClean="0"/>
              <a:t>2024/2/4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C7D5856-3176-D348-B698-D4398BBE3FDA}" type="slidenum">
              <a:rPr kumimoji="1" lang="ja-JP" altLang="en-US" smtClean="0"/>
              <a:t>‹#›</a:t>
            </a:fld>
            <a:endParaRPr kumimoji="1" lang="ja-JP" altLang="en-US"/>
          </a:p>
        </p:txBody>
      </p:sp>
    </p:spTree>
    <p:extLst>
      <p:ext uri="{BB962C8B-B14F-4D97-AF65-F5344CB8AC3E}">
        <p14:creationId xmlns:p14="http://schemas.microsoft.com/office/powerpoint/2010/main" val="39874523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ja-JP" altLang="en-US"/>
              <a:t>マスター タイトルの書式設定</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493D1BF-8ADB-754D-893F-CEF040BDA816}" type="datetimeFigureOut">
              <a:rPr kumimoji="1" lang="ja-JP" altLang="en-US" smtClean="0"/>
              <a:t>2024/2/4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C7D5856-3176-D348-B698-D4398BBE3FDA}" type="slidenum">
              <a:rPr kumimoji="1" lang="ja-JP" altLang="en-US" smtClean="0"/>
              <a:t>‹#›</a:t>
            </a:fld>
            <a:endParaRPr kumimoji="1" lang="ja-JP" altLang="en-US"/>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5314813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493D1BF-8ADB-754D-893F-CEF040BDA816}" type="datetimeFigureOut">
              <a:rPr kumimoji="1" lang="ja-JP" altLang="en-US" smtClean="0"/>
              <a:t>2024/2/4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C7D5856-3176-D348-B698-D4398BBE3FDA}" type="slidenum">
              <a:rPr kumimoji="1" lang="ja-JP" altLang="en-US" smtClean="0"/>
              <a:t>‹#›</a:t>
            </a:fld>
            <a:endParaRPr kumimoji="1" lang="ja-JP" altLang="en-US"/>
          </a:p>
        </p:txBody>
      </p:sp>
    </p:spTree>
    <p:extLst>
      <p:ext uri="{BB962C8B-B14F-4D97-AF65-F5344CB8AC3E}">
        <p14:creationId xmlns:p14="http://schemas.microsoft.com/office/powerpoint/2010/main" val="34756516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段">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ja-JP" altLang="en-US"/>
              <a:t>マスター タイトルの書式設定</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3" name="Date Placeholder 2"/>
          <p:cNvSpPr>
            <a:spLocks noGrp="1"/>
          </p:cNvSpPr>
          <p:nvPr>
            <p:ph type="dt" sz="half" idx="10"/>
          </p:nvPr>
        </p:nvSpPr>
        <p:spPr/>
        <p:txBody>
          <a:bodyPr/>
          <a:lstStyle/>
          <a:p>
            <a:fld id="{F493D1BF-8ADB-754D-893F-CEF040BDA816}" type="datetimeFigureOut">
              <a:rPr kumimoji="1" lang="ja-JP" altLang="en-US" smtClean="0"/>
              <a:t>2024/2/4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4C7D5856-3176-D348-B698-D4398BBE3FDA}" type="slidenum">
              <a:rPr kumimoji="1" lang="ja-JP" altLang="en-US" smtClean="0"/>
              <a:t>‹#›</a:t>
            </a:fld>
            <a:endParaRPr kumimoji="1" lang="ja-JP" altLang="en-US"/>
          </a:p>
        </p:txBody>
      </p:sp>
    </p:spTree>
    <p:extLst>
      <p:ext uri="{BB962C8B-B14F-4D97-AF65-F5344CB8AC3E}">
        <p14:creationId xmlns:p14="http://schemas.microsoft.com/office/powerpoint/2010/main" val="29260969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つの画像列">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ja-JP" altLang="en-US"/>
              <a:t>マスター タイトルの書式設定</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ja-JP" altLang="en-US"/>
              <a:t>アイコンをクリックして図を追加</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ja-JP" altLang="en-US"/>
              <a:t>アイコンをクリックして図を追加</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ja-JP" altLang="en-US"/>
              <a:t>アイコンをクリックして図を追加</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3" name="Date Placeholder 2"/>
          <p:cNvSpPr>
            <a:spLocks noGrp="1"/>
          </p:cNvSpPr>
          <p:nvPr>
            <p:ph type="dt" sz="half" idx="10"/>
          </p:nvPr>
        </p:nvSpPr>
        <p:spPr/>
        <p:txBody>
          <a:bodyPr/>
          <a:lstStyle/>
          <a:p>
            <a:fld id="{F493D1BF-8ADB-754D-893F-CEF040BDA816}" type="datetimeFigureOut">
              <a:rPr kumimoji="1" lang="ja-JP" altLang="en-US" smtClean="0"/>
              <a:t>2024/2/4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4C7D5856-3176-D348-B698-D4398BBE3FDA}" type="slidenum">
              <a:rPr kumimoji="1" lang="ja-JP" altLang="en-US" smtClean="0"/>
              <a:t>‹#›</a:t>
            </a:fld>
            <a:endParaRPr kumimoji="1" lang="ja-JP" altLang="en-US"/>
          </a:p>
        </p:txBody>
      </p:sp>
    </p:spTree>
    <p:extLst>
      <p:ext uri="{BB962C8B-B14F-4D97-AF65-F5344CB8AC3E}">
        <p14:creationId xmlns:p14="http://schemas.microsoft.com/office/powerpoint/2010/main" val="22354633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493D1BF-8ADB-754D-893F-CEF040BDA816}" type="datetimeFigureOut">
              <a:rPr kumimoji="1" lang="ja-JP" altLang="en-US" smtClean="0"/>
              <a:t>2024/2/4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C7D5856-3176-D348-B698-D4398BBE3FDA}" type="slidenum">
              <a:rPr kumimoji="1" lang="ja-JP" altLang="en-US" smtClean="0"/>
              <a:t>‹#›</a:t>
            </a:fld>
            <a:endParaRPr kumimoji="1" lang="ja-JP" altLang="en-US"/>
          </a:p>
        </p:txBody>
      </p:sp>
    </p:spTree>
    <p:extLst>
      <p:ext uri="{BB962C8B-B14F-4D97-AF65-F5344CB8AC3E}">
        <p14:creationId xmlns:p14="http://schemas.microsoft.com/office/powerpoint/2010/main" val="1877245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493D1BF-8ADB-754D-893F-CEF040BDA816}" type="datetimeFigureOut">
              <a:rPr kumimoji="1" lang="ja-JP" altLang="en-US" smtClean="0"/>
              <a:t>2024/2/4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C7D5856-3176-D348-B698-D4398BBE3FDA}" type="slidenum">
              <a:rPr kumimoji="1" lang="ja-JP" altLang="en-US" smtClean="0"/>
              <a:t>‹#›</a:t>
            </a:fld>
            <a:endParaRPr kumimoji="1" lang="ja-JP" altLang="en-US"/>
          </a:p>
        </p:txBody>
      </p:sp>
    </p:spTree>
    <p:extLst>
      <p:ext uri="{BB962C8B-B14F-4D97-AF65-F5344CB8AC3E}">
        <p14:creationId xmlns:p14="http://schemas.microsoft.com/office/powerpoint/2010/main" val="338884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493D1BF-8ADB-754D-893F-CEF040BDA816}" type="datetimeFigureOut">
              <a:rPr kumimoji="1" lang="ja-JP" altLang="en-US" smtClean="0"/>
              <a:t>2024/2/4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C7D5856-3176-D348-B698-D4398BBE3FDA}" type="slidenum">
              <a:rPr kumimoji="1" lang="ja-JP" altLang="en-US" smtClean="0"/>
              <a:t>‹#›</a:t>
            </a:fld>
            <a:endParaRPr kumimoji="1" lang="ja-JP" altLang="en-US"/>
          </a:p>
        </p:txBody>
      </p:sp>
    </p:spTree>
    <p:extLst>
      <p:ext uri="{BB962C8B-B14F-4D97-AF65-F5344CB8AC3E}">
        <p14:creationId xmlns:p14="http://schemas.microsoft.com/office/powerpoint/2010/main" val="396252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F493D1BF-8ADB-754D-893F-CEF040BDA816}" type="datetimeFigureOut">
              <a:rPr kumimoji="1" lang="ja-JP" altLang="en-US" smtClean="0"/>
              <a:t>2024/2/4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C7D5856-3176-D348-B698-D4398BBE3FDA}" type="slidenum">
              <a:rPr kumimoji="1" lang="ja-JP" altLang="en-US" smtClean="0"/>
              <a:t>‹#›</a:t>
            </a:fld>
            <a:endParaRPr kumimoji="1" lang="ja-JP" altLang="en-US"/>
          </a:p>
        </p:txBody>
      </p:sp>
    </p:spTree>
    <p:extLst>
      <p:ext uri="{BB962C8B-B14F-4D97-AF65-F5344CB8AC3E}">
        <p14:creationId xmlns:p14="http://schemas.microsoft.com/office/powerpoint/2010/main" val="1818565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F493D1BF-8ADB-754D-893F-CEF040BDA816}" type="datetimeFigureOut">
              <a:rPr kumimoji="1" lang="ja-JP" altLang="en-US" smtClean="0"/>
              <a:t>2024/2/4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C7D5856-3176-D348-B698-D4398BBE3FDA}" type="slidenum">
              <a:rPr kumimoji="1" lang="ja-JP" altLang="en-US" smtClean="0"/>
              <a:t>‹#›</a:t>
            </a:fld>
            <a:endParaRPr kumimoji="1" lang="ja-JP" altLang="en-US"/>
          </a:p>
        </p:txBody>
      </p:sp>
    </p:spTree>
    <p:extLst>
      <p:ext uri="{BB962C8B-B14F-4D97-AF65-F5344CB8AC3E}">
        <p14:creationId xmlns:p14="http://schemas.microsoft.com/office/powerpoint/2010/main" val="3216856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141410" y="3073397"/>
            <a:ext cx="4878391" cy="2717801"/>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3073397"/>
            <a:ext cx="4875210" cy="2717801"/>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F493D1BF-8ADB-754D-893F-CEF040BDA816}" type="datetimeFigureOut">
              <a:rPr kumimoji="1" lang="ja-JP" altLang="en-US" smtClean="0"/>
              <a:t>2024/2/4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4C7D5856-3176-D348-B698-D4398BBE3FDA}" type="slidenum">
              <a:rPr kumimoji="1" lang="ja-JP" altLang="en-US" smtClean="0"/>
              <a:t>‹#›</a:t>
            </a:fld>
            <a:endParaRPr kumimoji="1" lang="ja-JP" altLang="en-US"/>
          </a:p>
        </p:txBody>
      </p:sp>
    </p:spTree>
    <p:extLst>
      <p:ext uri="{BB962C8B-B14F-4D97-AF65-F5344CB8AC3E}">
        <p14:creationId xmlns:p14="http://schemas.microsoft.com/office/powerpoint/2010/main" val="3540988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F493D1BF-8ADB-754D-893F-CEF040BDA816}" type="datetimeFigureOut">
              <a:rPr kumimoji="1" lang="ja-JP" altLang="en-US" smtClean="0"/>
              <a:t>2024/2/4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4C7D5856-3176-D348-B698-D4398BBE3FDA}" type="slidenum">
              <a:rPr kumimoji="1" lang="ja-JP" altLang="en-US" smtClean="0"/>
              <a:t>‹#›</a:t>
            </a:fld>
            <a:endParaRPr kumimoji="1" lang="ja-JP" altLang="en-US"/>
          </a:p>
        </p:txBody>
      </p:sp>
    </p:spTree>
    <p:extLst>
      <p:ext uri="{BB962C8B-B14F-4D97-AF65-F5344CB8AC3E}">
        <p14:creationId xmlns:p14="http://schemas.microsoft.com/office/powerpoint/2010/main" val="27425109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93D1BF-8ADB-754D-893F-CEF040BDA816}" type="datetimeFigureOut">
              <a:rPr kumimoji="1" lang="ja-JP" altLang="en-US" smtClean="0"/>
              <a:t>2024/2/4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4C7D5856-3176-D348-B698-D4398BBE3FDA}" type="slidenum">
              <a:rPr kumimoji="1" lang="ja-JP" altLang="en-US" smtClean="0"/>
              <a:t>‹#›</a:t>
            </a:fld>
            <a:endParaRPr kumimoji="1" lang="ja-JP" altLang="en-US"/>
          </a:p>
        </p:txBody>
      </p:sp>
    </p:spTree>
    <p:extLst>
      <p:ext uri="{BB962C8B-B14F-4D97-AF65-F5344CB8AC3E}">
        <p14:creationId xmlns:p14="http://schemas.microsoft.com/office/powerpoint/2010/main" val="2658935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493D1BF-8ADB-754D-893F-CEF040BDA816}" type="datetimeFigureOut">
              <a:rPr kumimoji="1" lang="ja-JP" altLang="en-US" smtClean="0"/>
              <a:t>2024/2/4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C7D5856-3176-D348-B698-D4398BBE3FDA}" type="slidenum">
              <a:rPr kumimoji="1" lang="ja-JP" altLang="en-US" smtClean="0"/>
              <a:t>‹#›</a:t>
            </a:fld>
            <a:endParaRPr kumimoji="1" lang="ja-JP" altLang="en-US"/>
          </a:p>
        </p:txBody>
      </p:sp>
    </p:spTree>
    <p:extLst>
      <p:ext uri="{BB962C8B-B14F-4D97-AF65-F5344CB8AC3E}">
        <p14:creationId xmlns:p14="http://schemas.microsoft.com/office/powerpoint/2010/main" val="2246599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493D1BF-8ADB-754D-893F-CEF040BDA816}" type="datetimeFigureOut">
              <a:rPr kumimoji="1" lang="ja-JP" altLang="en-US" smtClean="0"/>
              <a:t>2024/2/4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C7D5856-3176-D348-B698-D4398BBE3FDA}" type="slidenum">
              <a:rPr kumimoji="1" lang="ja-JP" altLang="en-US" smtClean="0"/>
              <a:t>‹#›</a:t>
            </a:fld>
            <a:endParaRPr kumimoji="1" lang="ja-JP" altLang="en-US"/>
          </a:p>
        </p:txBody>
      </p:sp>
    </p:spTree>
    <p:extLst>
      <p:ext uri="{BB962C8B-B14F-4D97-AF65-F5344CB8AC3E}">
        <p14:creationId xmlns:p14="http://schemas.microsoft.com/office/powerpoint/2010/main" val="1402026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F493D1BF-8ADB-754D-893F-CEF040BDA816}" type="datetimeFigureOut">
              <a:rPr kumimoji="1" lang="ja-JP" altLang="en-US" smtClean="0"/>
              <a:t>2024/2/4</a:t>
            </a:fld>
            <a:endParaRPr kumimoji="1" lang="ja-JP" altLang="en-US"/>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C7D5856-3176-D348-B698-D4398BBE3FDA}" type="slidenum">
              <a:rPr kumimoji="1" lang="ja-JP" altLang="en-US" smtClean="0"/>
              <a:t>‹#›</a:t>
            </a:fld>
            <a:endParaRPr kumimoji="1" lang="ja-JP" altLang="en-US"/>
          </a:p>
        </p:txBody>
      </p:sp>
    </p:spTree>
    <p:extLst>
      <p:ext uri="{BB962C8B-B14F-4D97-AF65-F5344CB8AC3E}">
        <p14:creationId xmlns:p14="http://schemas.microsoft.com/office/powerpoint/2010/main" val="3496892349"/>
      </p:ext>
    </p:extLst>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 id="2147483710" r:id="rId17"/>
  </p:sldLayoutIdLst>
  <p:txStyles>
    <p:titleStyle>
      <a:lvl1pPr algn="l" defTabSz="914400" rtl="0" eaLnBrk="1" latinLnBrk="0" hangingPunct="1">
        <a:lnSpc>
          <a:spcPct val="90000"/>
        </a:lnSpc>
        <a:spcBef>
          <a:spcPct val="0"/>
        </a:spcBef>
        <a:buNone/>
        <a:defRPr kumimoji="1"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kumimoji="1"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kumimoji="1"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kumimoji="1"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kumimoji="1"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kumimoji="1"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kumimoji="1"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kumimoji="1"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kumimoji="1"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kumimoji="1" sz="14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4A6890F-0086-6C4F-AA31-4114B2804CCD}"/>
              </a:ext>
            </a:extLst>
          </p:cNvPr>
          <p:cNvSpPr>
            <a:spLocks noGrp="1"/>
          </p:cNvSpPr>
          <p:nvPr>
            <p:ph type="ctrTitle"/>
          </p:nvPr>
        </p:nvSpPr>
        <p:spPr>
          <a:xfrm>
            <a:off x="1210962" y="1122363"/>
            <a:ext cx="10181968" cy="2387600"/>
          </a:xfrm>
        </p:spPr>
        <p:txBody>
          <a:bodyPr>
            <a:noAutofit/>
          </a:bodyPr>
          <a:lstStyle/>
          <a:p>
            <a:r>
              <a:rPr kumimoji="1" lang="ja-JP" altLang="en-US" sz="6600" b="1">
                <a:ln w="19050">
                  <a:solidFill>
                    <a:schemeClr val="bg1"/>
                  </a:solidFill>
                </a:ln>
                <a:latin typeface="HGPMinchoE" panose="02020900000000000000" pitchFamily="18" charset="-128"/>
                <a:ea typeface="HGPMinchoE" panose="02020900000000000000" pitchFamily="18" charset="-128"/>
              </a:rPr>
              <a:t>トーラス型リバーシ</a:t>
            </a:r>
            <a:r>
              <a:rPr kumimoji="1" lang="en-US" altLang="ja-JP" sz="6600" b="1" dirty="0">
                <a:ln w="19050">
                  <a:solidFill>
                    <a:schemeClr val="bg1"/>
                  </a:solidFill>
                </a:ln>
                <a:latin typeface="HGPMinchoE" panose="02020900000000000000" pitchFamily="18" charset="-128"/>
                <a:ea typeface="HGPMinchoE" panose="02020900000000000000" pitchFamily="18" charset="-128"/>
              </a:rPr>
              <a:t>AI</a:t>
            </a:r>
            <a:r>
              <a:rPr kumimoji="1" lang="ja-JP" altLang="en-US" sz="6600" b="1">
                <a:ln w="19050">
                  <a:solidFill>
                    <a:schemeClr val="bg1"/>
                  </a:solidFill>
                </a:ln>
                <a:latin typeface="HGPMinchoE" panose="02020900000000000000" pitchFamily="18" charset="-128"/>
                <a:ea typeface="HGPMinchoE" panose="02020900000000000000" pitchFamily="18" charset="-128"/>
              </a:rPr>
              <a:t>の作成</a:t>
            </a:r>
            <a:br>
              <a:rPr kumimoji="1" lang="en-US" altLang="ja-JP" sz="6000" dirty="0">
                <a:latin typeface="MS Mincho" panose="02020609040205080304" pitchFamily="49" charset="-128"/>
                <a:ea typeface="MS Mincho" panose="02020609040205080304" pitchFamily="49" charset="-128"/>
              </a:rPr>
            </a:br>
            <a:endParaRPr kumimoji="1" lang="ja-JP" altLang="en-US" sz="6000">
              <a:latin typeface="MS Mincho" panose="02020609040205080304" pitchFamily="49" charset="-128"/>
              <a:ea typeface="MS Mincho" panose="02020609040205080304" pitchFamily="49" charset="-128"/>
            </a:endParaRPr>
          </a:p>
        </p:txBody>
      </p:sp>
      <p:sp>
        <p:nvSpPr>
          <p:cNvPr id="3" name="字幕 2">
            <a:extLst>
              <a:ext uri="{FF2B5EF4-FFF2-40B4-BE49-F238E27FC236}">
                <a16:creationId xmlns:a16="http://schemas.microsoft.com/office/drawing/2014/main" id="{DEC0FE7E-EA26-E746-A72F-C969093869D4}"/>
              </a:ext>
            </a:extLst>
          </p:cNvPr>
          <p:cNvSpPr>
            <a:spLocks noGrp="1"/>
          </p:cNvSpPr>
          <p:nvPr>
            <p:ph type="subTitle" idx="1"/>
          </p:nvPr>
        </p:nvSpPr>
        <p:spPr/>
        <p:txBody>
          <a:bodyPr>
            <a:normAutofit/>
          </a:bodyPr>
          <a:lstStyle/>
          <a:p>
            <a:r>
              <a:rPr kumimoji="1" lang="ja-JP" altLang="en-US" sz="2400" b="1">
                <a:ln>
                  <a:solidFill>
                    <a:schemeClr val="bg1"/>
                  </a:solidFill>
                </a:ln>
                <a:solidFill>
                  <a:schemeClr val="tx1"/>
                </a:solidFill>
                <a:latin typeface="HGPMinchoE" panose="02020900000000000000" pitchFamily="18" charset="-128"/>
                <a:ea typeface="HGPMinchoE" panose="02020900000000000000" pitchFamily="18" charset="-128"/>
              </a:rPr>
              <a:t>情報論理工学研究室</a:t>
            </a:r>
            <a:endParaRPr kumimoji="1" lang="en-US" altLang="ja-JP" sz="2400" b="1" dirty="0">
              <a:ln>
                <a:solidFill>
                  <a:schemeClr val="bg1"/>
                </a:solidFill>
              </a:ln>
              <a:solidFill>
                <a:schemeClr val="tx1"/>
              </a:solidFill>
              <a:latin typeface="HGPMinchoE" panose="02020900000000000000" pitchFamily="18" charset="-128"/>
              <a:ea typeface="HGPMinchoE" panose="02020900000000000000" pitchFamily="18" charset="-128"/>
            </a:endParaRPr>
          </a:p>
          <a:p>
            <a:r>
              <a:rPr kumimoji="1" lang="en-US" altLang="ja-JP" sz="2400" b="1" dirty="0">
                <a:ln>
                  <a:solidFill>
                    <a:schemeClr val="bg1"/>
                  </a:solidFill>
                </a:ln>
                <a:solidFill>
                  <a:schemeClr val="tx1"/>
                </a:solidFill>
                <a:latin typeface="HGPMinchoE" panose="02020900000000000000" pitchFamily="18" charset="-128"/>
                <a:ea typeface="HGPMinchoE" panose="02020900000000000000" pitchFamily="18" charset="-128"/>
              </a:rPr>
              <a:t>19-1-037-0140</a:t>
            </a:r>
          </a:p>
          <a:p>
            <a:r>
              <a:rPr kumimoji="1" lang="ja-JP" altLang="en-US" sz="2400" b="1">
                <a:ln>
                  <a:solidFill>
                    <a:schemeClr val="bg1"/>
                  </a:solidFill>
                </a:ln>
                <a:solidFill>
                  <a:schemeClr val="tx1"/>
                </a:solidFill>
                <a:latin typeface="HGPMinchoE" panose="02020900000000000000" pitchFamily="18" charset="-128"/>
                <a:ea typeface="HGPMinchoE" panose="02020900000000000000" pitchFamily="18" charset="-128"/>
              </a:rPr>
              <a:t>嶋田　鉄馬</a:t>
            </a:r>
          </a:p>
        </p:txBody>
      </p:sp>
    </p:spTree>
    <p:extLst>
      <p:ext uri="{BB962C8B-B14F-4D97-AF65-F5344CB8AC3E}">
        <p14:creationId xmlns:p14="http://schemas.microsoft.com/office/powerpoint/2010/main" val="26145843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40DEBD6-D6AE-C641-A108-21D34FB4B939}"/>
              </a:ext>
            </a:extLst>
          </p:cNvPr>
          <p:cNvSpPr>
            <a:spLocks noGrp="1"/>
          </p:cNvSpPr>
          <p:nvPr>
            <p:ph type="title"/>
          </p:nvPr>
        </p:nvSpPr>
        <p:spPr>
          <a:xfrm>
            <a:off x="1143001" y="302848"/>
            <a:ext cx="9905998" cy="1478570"/>
          </a:xfrm>
        </p:spPr>
        <p:txBody>
          <a:bodyPr>
            <a:normAutofit/>
          </a:bodyPr>
          <a:lstStyle/>
          <a:p>
            <a:r>
              <a:rPr kumimoji="1" lang="ja-JP" altLang="en-US" sz="5400" b="1">
                <a:ln w="19050">
                  <a:solidFill>
                    <a:schemeClr val="bg1"/>
                  </a:solidFill>
                </a:ln>
                <a:latin typeface="HGPMinchoE" panose="02020900000000000000" pitchFamily="18" charset="-128"/>
                <a:ea typeface="HGPMinchoE" panose="02020900000000000000" pitchFamily="18" charset="-128"/>
              </a:rPr>
              <a:t>トーラス型リバーシの戦略</a:t>
            </a:r>
          </a:p>
        </p:txBody>
      </p:sp>
      <p:sp>
        <p:nvSpPr>
          <p:cNvPr id="3" name="コンテンツ プレースホルダー 2">
            <a:extLst>
              <a:ext uri="{FF2B5EF4-FFF2-40B4-BE49-F238E27FC236}">
                <a16:creationId xmlns:a16="http://schemas.microsoft.com/office/drawing/2014/main" id="{9C17FE73-0DCC-124E-8AF7-93FE8BD1DDC4}"/>
              </a:ext>
            </a:extLst>
          </p:cNvPr>
          <p:cNvSpPr>
            <a:spLocks noGrp="1"/>
          </p:cNvSpPr>
          <p:nvPr>
            <p:ph idx="1"/>
          </p:nvPr>
        </p:nvSpPr>
        <p:spPr>
          <a:xfrm>
            <a:off x="838200" y="1840657"/>
            <a:ext cx="10515600" cy="1603375"/>
          </a:xfrm>
        </p:spPr>
        <p:txBody>
          <a:bodyPr>
            <a:noAutofit/>
          </a:bodyPr>
          <a:lstStyle/>
          <a:p>
            <a:pPr>
              <a:lnSpc>
                <a:spcPct val="100000"/>
              </a:lnSpc>
            </a:pPr>
            <a:r>
              <a:rPr lang="ja-JP" altLang="en-US" sz="2800" b="1">
                <a:ln w="3175">
                  <a:solidFill>
                    <a:schemeClr val="bg1"/>
                  </a:solidFill>
                </a:ln>
                <a:latin typeface="HGPMinchoE" panose="02020900000000000000" pitchFamily="18" charset="-128"/>
                <a:ea typeface="HGPMinchoE" panose="02020900000000000000" pitchFamily="18" charset="-128"/>
              </a:rPr>
              <a:t>後手が有利</a:t>
            </a:r>
            <a:endParaRPr lang="en-US" altLang="ja-JP" sz="2800" b="1" dirty="0">
              <a:ln w="3175">
                <a:solidFill>
                  <a:schemeClr val="bg1"/>
                </a:solidFill>
              </a:ln>
              <a:latin typeface="HGPMinchoE" panose="02020900000000000000" pitchFamily="18" charset="-128"/>
              <a:ea typeface="HGPMinchoE" panose="02020900000000000000" pitchFamily="18" charset="-128"/>
            </a:endParaRPr>
          </a:p>
          <a:p>
            <a:pPr marL="0" indent="0">
              <a:lnSpc>
                <a:spcPct val="100000"/>
              </a:lnSpc>
              <a:buNone/>
            </a:pPr>
            <a:r>
              <a:rPr lang="ja-JP" altLang="en-US" sz="2800" b="1">
                <a:ln w="3175">
                  <a:solidFill>
                    <a:schemeClr val="bg1"/>
                  </a:solidFill>
                </a:ln>
                <a:latin typeface="HGPMinchoE" panose="02020900000000000000" pitchFamily="18" charset="-128"/>
                <a:ea typeface="HGPMinchoE" panose="02020900000000000000" pitchFamily="18" charset="-128"/>
              </a:rPr>
              <a:t>　→先手の勝率をどうやって上げるか</a:t>
            </a:r>
            <a:endParaRPr lang="en-US" altLang="ja-JP" sz="2800" b="1" dirty="0">
              <a:ln w="3175">
                <a:solidFill>
                  <a:schemeClr val="bg1"/>
                </a:solidFill>
              </a:ln>
              <a:latin typeface="HGPMinchoE" panose="02020900000000000000" pitchFamily="18" charset="-128"/>
              <a:ea typeface="HGPMinchoE" panose="02020900000000000000" pitchFamily="18" charset="-128"/>
            </a:endParaRPr>
          </a:p>
        </p:txBody>
      </p:sp>
      <p:pic>
        <p:nvPicPr>
          <p:cNvPr id="9" name="図 8" descr="テーブル&#10;&#10;自動的に生成された説明">
            <a:extLst>
              <a:ext uri="{FF2B5EF4-FFF2-40B4-BE49-F238E27FC236}">
                <a16:creationId xmlns:a16="http://schemas.microsoft.com/office/drawing/2014/main" id="{431E6C97-0B75-441A-DA80-200762997163}"/>
              </a:ext>
            </a:extLst>
          </p:cNvPr>
          <p:cNvPicPr>
            <a:picLocks noChangeAspect="1"/>
          </p:cNvPicPr>
          <p:nvPr/>
        </p:nvPicPr>
        <p:blipFill>
          <a:blip r:embed="rId2"/>
          <a:stretch>
            <a:fillRect/>
          </a:stretch>
        </p:blipFill>
        <p:spPr>
          <a:xfrm>
            <a:off x="2209800" y="3429000"/>
            <a:ext cx="7772400" cy="1648046"/>
          </a:xfrm>
          <a:prstGeom prst="rect">
            <a:avLst/>
          </a:prstGeom>
        </p:spPr>
      </p:pic>
      <p:sp>
        <p:nvSpPr>
          <p:cNvPr id="8" name="テキスト ボックス 7">
            <a:extLst>
              <a:ext uri="{FF2B5EF4-FFF2-40B4-BE49-F238E27FC236}">
                <a16:creationId xmlns:a16="http://schemas.microsoft.com/office/drawing/2014/main" id="{A7EBF71C-0151-4368-AC65-E4B256036743}"/>
              </a:ext>
            </a:extLst>
          </p:cNvPr>
          <p:cNvSpPr txBox="1"/>
          <p:nvPr/>
        </p:nvSpPr>
        <p:spPr>
          <a:xfrm>
            <a:off x="6595596" y="6052765"/>
            <a:ext cx="5596404" cy="646331"/>
          </a:xfrm>
          <a:prstGeom prst="rect">
            <a:avLst/>
          </a:prstGeom>
          <a:noFill/>
        </p:spPr>
        <p:txBody>
          <a:bodyPr wrap="none" rtlCol="0">
            <a:spAutoFit/>
          </a:bodyPr>
          <a:lstStyle/>
          <a:p>
            <a:r>
              <a:rPr lang="en-US" altLang="ja-JP" sz="1800" b="1" dirty="0">
                <a:ln w="3175">
                  <a:solidFill>
                    <a:schemeClr val="bg1"/>
                  </a:solidFill>
                </a:ln>
                <a:latin typeface="HGPMinchoE" panose="02020900000000000000" pitchFamily="18" charset="-128"/>
                <a:ea typeface="HGPMinchoE" panose="02020900000000000000" pitchFamily="18" charset="-128"/>
              </a:rPr>
              <a:t>[1]</a:t>
            </a:r>
            <a:r>
              <a:rPr lang="ja-JP" altLang="en-US" sz="1800" b="1">
                <a:ln w="3175">
                  <a:solidFill>
                    <a:schemeClr val="bg1"/>
                  </a:solidFill>
                </a:ln>
                <a:latin typeface="HGPMinchoE" panose="02020900000000000000" pitchFamily="18" charset="-128"/>
                <a:ea typeface="HGPMinchoE" panose="02020900000000000000" pitchFamily="18" charset="-128"/>
              </a:rPr>
              <a:t>出典：</a:t>
            </a:r>
            <a:r>
              <a:rPr lang="ja-JP" altLang="en-US" sz="1800" b="1">
                <a:ln w="3175">
                  <a:solidFill>
                    <a:schemeClr val="bg1"/>
                  </a:solidFill>
                </a:ln>
                <a:effectLst/>
                <a:latin typeface="HGPMinchoE" panose="02020900000000000000" pitchFamily="18" charset="-128"/>
                <a:ea typeface="HGPMinchoE" panose="02020900000000000000" pitchFamily="18" charset="-128"/>
              </a:rPr>
              <a:t>石倉 慎</a:t>
            </a:r>
            <a:r>
              <a:rPr lang="en-US" altLang="ja-JP" sz="1800" b="1" dirty="0">
                <a:ln w="3175">
                  <a:solidFill>
                    <a:schemeClr val="bg1"/>
                  </a:solidFill>
                </a:ln>
                <a:effectLst/>
                <a:latin typeface="HGPMinchoE" panose="02020900000000000000" pitchFamily="18" charset="-128"/>
                <a:ea typeface="HGPMinchoE" panose="02020900000000000000" pitchFamily="18" charset="-128"/>
              </a:rPr>
              <a:t>:</a:t>
            </a:r>
            <a:r>
              <a:rPr lang="ja-JP" altLang="en-US" sz="1800" b="1">
                <a:ln w="3175">
                  <a:solidFill>
                    <a:schemeClr val="bg1"/>
                  </a:solidFill>
                </a:ln>
                <a:effectLst/>
                <a:latin typeface="HGPMinchoE" panose="02020900000000000000" pitchFamily="18" charset="-128"/>
                <a:ea typeface="HGPMinchoE" panose="02020900000000000000" pitchFamily="18" charset="-128"/>
              </a:rPr>
              <a:t>トーラス型リバーシの</a:t>
            </a:r>
            <a:r>
              <a:rPr lang="en" altLang="ja-JP" sz="1800" b="1" dirty="0">
                <a:ln w="3175">
                  <a:solidFill>
                    <a:schemeClr val="bg1"/>
                  </a:solidFill>
                </a:ln>
                <a:effectLst/>
                <a:latin typeface="HGPMinchoE" panose="02020900000000000000" pitchFamily="18" charset="-128"/>
                <a:ea typeface="HGPMinchoE" panose="02020900000000000000" pitchFamily="18" charset="-128"/>
              </a:rPr>
              <a:t>AI</a:t>
            </a:r>
            <a:r>
              <a:rPr lang="ja-JP" altLang="en-US" sz="1800" b="1">
                <a:ln w="3175">
                  <a:solidFill>
                    <a:schemeClr val="bg1"/>
                  </a:solidFill>
                </a:ln>
                <a:effectLst/>
                <a:latin typeface="HGPMinchoE" panose="02020900000000000000" pitchFamily="18" charset="-128"/>
                <a:ea typeface="HGPMinchoE" panose="02020900000000000000" pitchFamily="18" charset="-128"/>
              </a:rPr>
              <a:t>作成</a:t>
            </a:r>
            <a:r>
              <a:rPr lang="en-US" altLang="ja-JP" sz="1800" b="1" dirty="0">
                <a:ln w="3175">
                  <a:solidFill>
                    <a:schemeClr val="bg1"/>
                  </a:solidFill>
                </a:ln>
                <a:effectLst/>
                <a:latin typeface="HGPMinchoE" panose="02020900000000000000" pitchFamily="18" charset="-128"/>
                <a:ea typeface="HGPMinchoE" panose="02020900000000000000" pitchFamily="18" charset="-128"/>
              </a:rPr>
              <a:t>, </a:t>
            </a:r>
          </a:p>
          <a:p>
            <a:r>
              <a:rPr lang="ja-JP" altLang="en-US" sz="1800" b="1">
                <a:ln w="3175">
                  <a:solidFill>
                    <a:schemeClr val="bg1"/>
                  </a:solidFill>
                </a:ln>
                <a:effectLst/>
                <a:latin typeface="HGPMinchoE" panose="02020900000000000000" pitchFamily="18" charset="-128"/>
                <a:ea typeface="HGPMinchoE" panose="02020900000000000000" pitchFamily="18" charset="-128"/>
              </a:rPr>
              <a:t>近畿大学理工学部情報学科</a:t>
            </a:r>
            <a:r>
              <a:rPr lang="en-US" altLang="ja-JP" sz="1800" b="1" dirty="0">
                <a:ln w="3175">
                  <a:solidFill>
                    <a:schemeClr val="bg1"/>
                  </a:solidFill>
                </a:ln>
                <a:effectLst/>
                <a:latin typeface="HGPMinchoE" panose="02020900000000000000" pitchFamily="18" charset="-128"/>
                <a:ea typeface="HGPMinchoE" panose="02020900000000000000" pitchFamily="18" charset="-128"/>
              </a:rPr>
              <a:t>2022</a:t>
            </a:r>
            <a:r>
              <a:rPr lang="ja-JP" altLang="en-US" sz="1800" b="1">
                <a:ln w="3175">
                  <a:solidFill>
                    <a:schemeClr val="bg1"/>
                  </a:solidFill>
                </a:ln>
                <a:effectLst/>
                <a:latin typeface="HGPMinchoE" panose="02020900000000000000" pitchFamily="18" charset="-128"/>
                <a:ea typeface="HGPMinchoE" panose="02020900000000000000" pitchFamily="18" charset="-128"/>
              </a:rPr>
              <a:t>年度卒業報告 </a:t>
            </a:r>
            <a:r>
              <a:rPr lang="en-US" altLang="ja-JP" sz="1800" b="1" dirty="0">
                <a:ln w="3175">
                  <a:solidFill>
                    <a:schemeClr val="bg1"/>
                  </a:solidFill>
                </a:ln>
                <a:effectLst/>
                <a:latin typeface="HGPMinchoE" panose="02020900000000000000" pitchFamily="18" charset="-128"/>
                <a:ea typeface="HGPMinchoE" panose="02020900000000000000" pitchFamily="18" charset="-128"/>
              </a:rPr>
              <a:t>(2023) </a:t>
            </a:r>
            <a:endParaRPr lang="ja-JP" altLang="en-US" b="1">
              <a:ln w="3175">
                <a:solidFill>
                  <a:schemeClr val="bg1"/>
                </a:solidFill>
              </a:ln>
              <a:effectLst/>
              <a:latin typeface="HGPMinchoE" panose="02020900000000000000" pitchFamily="18" charset="-128"/>
              <a:ea typeface="HGPMinchoE" panose="02020900000000000000" pitchFamily="18" charset="-128"/>
            </a:endParaRPr>
          </a:p>
        </p:txBody>
      </p:sp>
      <p:sp>
        <p:nvSpPr>
          <p:cNvPr id="10" name="テキスト ボックス 9">
            <a:extLst>
              <a:ext uri="{FF2B5EF4-FFF2-40B4-BE49-F238E27FC236}">
                <a16:creationId xmlns:a16="http://schemas.microsoft.com/office/drawing/2014/main" id="{27D22A0F-9EB6-896D-253C-F12C872127FF}"/>
              </a:ext>
            </a:extLst>
          </p:cNvPr>
          <p:cNvSpPr txBox="1"/>
          <p:nvPr/>
        </p:nvSpPr>
        <p:spPr>
          <a:xfrm>
            <a:off x="3339275" y="5195524"/>
            <a:ext cx="5493812" cy="369332"/>
          </a:xfrm>
          <a:prstGeom prst="rect">
            <a:avLst/>
          </a:prstGeom>
          <a:noFill/>
        </p:spPr>
        <p:txBody>
          <a:bodyPr wrap="none" rtlCol="0">
            <a:spAutoFit/>
          </a:bodyPr>
          <a:lstStyle/>
          <a:p>
            <a:r>
              <a:rPr kumimoji="1" lang="ja-JP" altLang="en-US"/>
              <a:t> </a:t>
            </a:r>
            <a:r>
              <a:rPr kumimoji="1" lang="ja-JP" altLang="en-US" b="1">
                <a:ln w="3175">
                  <a:solidFill>
                    <a:schemeClr val="bg1"/>
                  </a:solidFill>
                </a:ln>
                <a:latin typeface="HGPMinchoE" panose="02020900000000000000" pitchFamily="18" charset="-128"/>
                <a:ea typeface="HGPMinchoE" panose="02020900000000000000" pitchFamily="18" charset="-128"/>
              </a:rPr>
              <a:t>石倉が作成した</a:t>
            </a:r>
            <a:r>
              <a:rPr kumimoji="1" lang="en-US" altLang="ja-JP" b="1" dirty="0">
                <a:ln w="3175">
                  <a:solidFill>
                    <a:schemeClr val="bg1"/>
                  </a:solidFill>
                </a:ln>
                <a:latin typeface="HGPMinchoE" panose="02020900000000000000" pitchFamily="18" charset="-128"/>
                <a:ea typeface="HGPMinchoE" panose="02020900000000000000" pitchFamily="18" charset="-128"/>
              </a:rPr>
              <a:t>AI</a:t>
            </a:r>
            <a:r>
              <a:rPr kumimoji="1" lang="ja-JP" altLang="en-US" b="1">
                <a:ln w="3175">
                  <a:solidFill>
                    <a:schemeClr val="bg1"/>
                  </a:solidFill>
                </a:ln>
                <a:latin typeface="HGPMinchoE" panose="02020900000000000000" pitchFamily="18" charset="-128"/>
                <a:ea typeface="HGPMinchoE" panose="02020900000000000000" pitchFamily="18" charset="-128"/>
              </a:rPr>
              <a:t>とランダムに打つ</a:t>
            </a:r>
            <a:r>
              <a:rPr kumimoji="1" lang="en-US" altLang="ja-JP" b="1" dirty="0">
                <a:ln w="3175">
                  <a:solidFill>
                    <a:schemeClr val="bg1"/>
                  </a:solidFill>
                </a:ln>
                <a:latin typeface="HGPMinchoE" panose="02020900000000000000" pitchFamily="18" charset="-128"/>
                <a:ea typeface="HGPMinchoE" panose="02020900000000000000" pitchFamily="18" charset="-128"/>
              </a:rPr>
              <a:t>AI</a:t>
            </a:r>
            <a:r>
              <a:rPr kumimoji="1" lang="ja-JP" altLang="en-US" b="1">
                <a:ln w="3175">
                  <a:solidFill>
                    <a:schemeClr val="bg1"/>
                  </a:solidFill>
                </a:ln>
                <a:latin typeface="HGPMinchoE" panose="02020900000000000000" pitchFamily="18" charset="-128"/>
                <a:ea typeface="HGPMinchoE" panose="02020900000000000000" pitchFamily="18" charset="-128"/>
              </a:rPr>
              <a:t>との対戦結果</a:t>
            </a:r>
            <a:r>
              <a:rPr kumimoji="1" lang="en-US" altLang="ja-JP" b="1" dirty="0">
                <a:ln w="3175">
                  <a:solidFill>
                    <a:schemeClr val="bg1"/>
                  </a:solidFill>
                </a:ln>
                <a:latin typeface="HGPMinchoE" panose="02020900000000000000" pitchFamily="18" charset="-128"/>
                <a:ea typeface="HGPMinchoE" panose="02020900000000000000" pitchFamily="18" charset="-128"/>
              </a:rPr>
              <a:t>[1]</a:t>
            </a:r>
            <a:endParaRPr kumimoji="1" lang="ja-JP" altLang="en-US" b="1">
              <a:ln w="3175">
                <a:solidFill>
                  <a:schemeClr val="bg1"/>
                </a:solidFill>
              </a:ln>
              <a:latin typeface="HGPMinchoE" panose="02020900000000000000" pitchFamily="18" charset="-128"/>
              <a:ea typeface="HGPMinchoE" panose="02020900000000000000" pitchFamily="18" charset="-128"/>
            </a:endParaRPr>
          </a:p>
        </p:txBody>
      </p:sp>
    </p:spTree>
    <p:extLst>
      <p:ext uri="{BB962C8B-B14F-4D97-AF65-F5344CB8AC3E}">
        <p14:creationId xmlns:p14="http://schemas.microsoft.com/office/powerpoint/2010/main" val="3297134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40DEBD6-D6AE-C641-A108-21D34FB4B939}"/>
              </a:ext>
            </a:extLst>
          </p:cNvPr>
          <p:cNvSpPr>
            <a:spLocks noGrp="1"/>
          </p:cNvSpPr>
          <p:nvPr>
            <p:ph type="title"/>
          </p:nvPr>
        </p:nvSpPr>
        <p:spPr/>
        <p:txBody>
          <a:bodyPr>
            <a:normAutofit/>
          </a:bodyPr>
          <a:lstStyle/>
          <a:p>
            <a:r>
              <a:rPr kumimoji="1" lang="ja-JP" altLang="en-US" sz="5400" b="1">
                <a:ln w="19050">
                  <a:solidFill>
                    <a:schemeClr val="bg1"/>
                  </a:solidFill>
                </a:ln>
                <a:latin typeface="HGPMinchoE" panose="02020900000000000000" pitchFamily="18" charset="-128"/>
                <a:ea typeface="HGPMinchoE" panose="02020900000000000000" pitchFamily="18" charset="-128"/>
              </a:rPr>
              <a:t>トーラス型リバーシ先手の戦略</a:t>
            </a:r>
          </a:p>
        </p:txBody>
      </p:sp>
      <p:sp>
        <p:nvSpPr>
          <p:cNvPr id="3" name="コンテンツ プレースホルダー 2">
            <a:extLst>
              <a:ext uri="{FF2B5EF4-FFF2-40B4-BE49-F238E27FC236}">
                <a16:creationId xmlns:a16="http://schemas.microsoft.com/office/drawing/2014/main" id="{9C17FE73-0DCC-124E-8AF7-93FE8BD1DDC4}"/>
              </a:ext>
            </a:extLst>
          </p:cNvPr>
          <p:cNvSpPr>
            <a:spLocks noGrp="1"/>
          </p:cNvSpPr>
          <p:nvPr>
            <p:ph idx="1"/>
          </p:nvPr>
        </p:nvSpPr>
        <p:spPr>
          <a:xfrm>
            <a:off x="836612" y="1825625"/>
            <a:ext cx="10515600" cy="1603375"/>
          </a:xfrm>
        </p:spPr>
        <p:txBody>
          <a:bodyPr>
            <a:noAutofit/>
          </a:bodyPr>
          <a:lstStyle/>
          <a:p>
            <a:r>
              <a:rPr lang="ja-JP" altLang="en-US" sz="2800" b="1">
                <a:ln w="3175">
                  <a:solidFill>
                    <a:schemeClr val="bg1"/>
                  </a:solidFill>
                </a:ln>
                <a:effectLst/>
                <a:latin typeface="HGPMinchoE" panose="02020900000000000000" pitchFamily="18" charset="-128"/>
                <a:ea typeface="HGPMinchoE" panose="02020900000000000000" pitchFamily="18" charset="-128"/>
              </a:rPr>
              <a:t>自分が石を置いた時点で相手の石が縦，横，斜め，いずれかの直線状になるように石を置くことで高確率で詰み状態を実現 </a:t>
            </a:r>
            <a:endParaRPr lang="ja-JP" altLang="en-US" sz="2800" b="1">
              <a:ln w="3175">
                <a:solidFill>
                  <a:schemeClr val="bg1"/>
                </a:solidFill>
              </a:ln>
              <a:latin typeface="HGPMinchoE" panose="02020900000000000000" pitchFamily="18" charset="-128"/>
              <a:ea typeface="HGPMinchoE" panose="02020900000000000000" pitchFamily="18" charset="-128"/>
            </a:endParaRPr>
          </a:p>
        </p:txBody>
      </p:sp>
      <p:pic>
        <p:nvPicPr>
          <p:cNvPr id="9" name="図 8" descr="グラフ&#10;&#10;自動的に生成された説明">
            <a:extLst>
              <a:ext uri="{FF2B5EF4-FFF2-40B4-BE49-F238E27FC236}">
                <a16:creationId xmlns:a16="http://schemas.microsoft.com/office/drawing/2014/main" id="{895D7001-6205-BC2A-FD9C-39ABDB9D775F}"/>
              </a:ext>
            </a:extLst>
          </p:cNvPr>
          <p:cNvPicPr>
            <a:picLocks noChangeAspect="1"/>
          </p:cNvPicPr>
          <p:nvPr/>
        </p:nvPicPr>
        <p:blipFill>
          <a:blip r:embed="rId2"/>
          <a:stretch>
            <a:fillRect/>
          </a:stretch>
        </p:blipFill>
        <p:spPr>
          <a:xfrm>
            <a:off x="221521" y="3429001"/>
            <a:ext cx="3920739" cy="2048586"/>
          </a:xfrm>
          <a:prstGeom prst="rect">
            <a:avLst/>
          </a:prstGeom>
        </p:spPr>
      </p:pic>
      <p:pic>
        <p:nvPicPr>
          <p:cNvPr id="11" name="図 10" descr="グラフ, バブル チャート&#10;&#10;自動的に生成された説明">
            <a:extLst>
              <a:ext uri="{FF2B5EF4-FFF2-40B4-BE49-F238E27FC236}">
                <a16:creationId xmlns:a16="http://schemas.microsoft.com/office/drawing/2014/main" id="{B14EFA5A-9B68-D176-D380-1C0BBA8457E0}"/>
              </a:ext>
            </a:extLst>
          </p:cNvPr>
          <p:cNvPicPr>
            <a:picLocks noChangeAspect="1"/>
          </p:cNvPicPr>
          <p:nvPr/>
        </p:nvPicPr>
        <p:blipFill>
          <a:blip r:embed="rId3"/>
          <a:stretch>
            <a:fillRect/>
          </a:stretch>
        </p:blipFill>
        <p:spPr>
          <a:xfrm>
            <a:off x="4142260" y="3429001"/>
            <a:ext cx="3904304" cy="2039999"/>
          </a:xfrm>
          <a:prstGeom prst="rect">
            <a:avLst/>
          </a:prstGeom>
        </p:spPr>
      </p:pic>
      <p:pic>
        <p:nvPicPr>
          <p:cNvPr id="13" name="図 12" descr="バブル チャート が含まれている画像&#10;&#10;自動的に生成された説明">
            <a:extLst>
              <a:ext uri="{FF2B5EF4-FFF2-40B4-BE49-F238E27FC236}">
                <a16:creationId xmlns:a16="http://schemas.microsoft.com/office/drawing/2014/main" id="{9404B889-1B9F-18B1-BF5E-F78BE6BE2E3F}"/>
              </a:ext>
            </a:extLst>
          </p:cNvPr>
          <p:cNvPicPr>
            <a:picLocks noChangeAspect="1"/>
          </p:cNvPicPr>
          <p:nvPr/>
        </p:nvPicPr>
        <p:blipFill>
          <a:blip r:embed="rId4"/>
          <a:stretch>
            <a:fillRect/>
          </a:stretch>
        </p:blipFill>
        <p:spPr>
          <a:xfrm>
            <a:off x="8062999" y="3429000"/>
            <a:ext cx="3904304" cy="2039999"/>
          </a:xfrm>
          <a:prstGeom prst="rect">
            <a:avLst/>
          </a:prstGeom>
        </p:spPr>
      </p:pic>
      <p:sp>
        <p:nvSpPr>
          <p:cNvPr id="14" name="テキスト ボックス 13">
            <a:extLst>
              <a:ext uri="{FF2B5EF4-FFF2-40B4-BE49-F238E27FC236}">
                <a16:creationId xmlns:a16="http://schemas.microsoft.com/office/drawing/2014/main" id="{C5CBE124-118A-0163-5AD4-E6C2CFC45966}"/>
              </a:ext>
            </a:extLst>
          </p:cNvPr>
          <p:cNvSpPr txBox="1"/>
          <p:nvPr/>
        </p:nvSpPr>
        <p:spPr>
          <a:xfrm>
            <a:off x="568411" y="5733536"/>
            <a:ext cx="1338828" cy="369332"/>
          </a:xfrm>
          <a:prstGeom prst="rect">
            <a:avLst/>
          </a:prstGeom>
          <a:noFill/>
        </p:spPr>
        <p:txBody>
          <a:bodyPr wrap="none" rtlCol="0">
            <a:spAutoFit/>
          </a:bodyPr>
          <a:lstStyle/>
          <a:p>
            <a:r>
              <a:rPr kumimoji="1" lang="ja-JP" altLang="en-US" b="1">
                <a:ln w="3175">
                  <a:solidFill>
                    <a:schemeClr val="bg1"/>
                  </a:solidFill>
                </a:ln>
                <a:latin typeface="HGPMinchoE" panose="02020900000000000000" pitchFamily="18" charset="-128"/>
                <a:ea typeface="HGPMinchoE" panose="02020900000000000000" pitchFamily="18" charset="-128"/>
              </a:rPr>
              <a:t>黒の一手目</a:t>
            </a:r>
          </a:p>
        </p:txBody>
      </p:sp>
      <p:sp>
        <p:nvSpPr>
          <p:cNvPr id="15" name="テキスト ボックス 14">
            <a:extLst>
              <a:ext uri="{FF2B5EF4-FFF2-40B4-BE49-F238E27FC236}">
                <a16:creationId xmlns:a16="http://schemas.microsoft.com/office/drawing/2014/main" id="{EF669488-F9D0-6E12-C44C-FFE18E8B4EB2}"/>
              </a:ext>
            </a:extLst>
          </p:cNvPr>
          <p:cNvSpPr txBox="1"/>
          <p:nvPr/>
        </p:nvSpPr>
        <p:spPr>
          <a:xfrm>
            <a:off x="2487827" y="5733536"/>
            <a:ext cx="1338828" cy="369332"/>
          </a:xfrm>
          <a:prstGeom prst="rect">
            <a:avLst/>
          </a:prstGeom>
          <a:noFill/>
        </p:spPr>
        <p:txBody>
          <a:bodyPr wrap="none" rtlCol="0">
            <a:spAutoFit/>
          </a:bodyPr>
          <a:lstStyle/>
          <a:p>
            <a:r>
              <a:rPr kumimoji="1" lang="ja-JP" altLang="en-US" b="1">
                <a:ln w="3175">
                  <a:solidFill>
                    <a:schemeClr val="bg1"/>
                  </a:solidFill>
                </a:ln>
                <a:latin typeface="HGPMinchoE" panose="02020900000000000000" pitchFamily="18" charset="-128"/>
                <a:ea typeface="HGPMinchoE" panose="02020900000000000000" pitchFamily="18" charset="-128"/>
              </a:rPr>
              <a:t>黒の二手目</a:t>
            </a:r>
          </a:p>
        </p:txBody>
      </p:sp>
      <p:sp>
        <p:nvSpPr>
          <p:cNvPr id="16" name="テキスト ボックス 15">
            <a:extLst>
              <a:ext uri="{FF2B5EF4-FFF2-40B4-BE49-F238E27FC236}">
                <a16:creationId xmlns:a16="http://schemas.microsoft.com/office/drawing/2014/main" id="{CFE9C525-08FC-85EE-2289-7CD2AFA193E2}"/>
              </a:ext>
            </a:extLst>
          </p:cNvPr>
          <p:cNvSpPr txBox="1"/>
          <p:nvPr/>
        </p:nvSpPr>
        <p:spPr>
          <a:xfrm>
            <a:off x="4407239" y="5733536"/>
            <a:ext cx="1338828" cy="369332"/>
          </a:xfrm>
          <a:prstGeom prst="rect">
            <a:avLst/>
          </a:prstGeom>
          <a:noFill/>
        </p:spPr>
        <p:txBody>
          <a:bodyPr wrap="none" rtlCol="0">
            <a:spAutoFit/>
          </a:bodyPr>
          <a:lstStyle/>
          <a:p>
            <a:r>
              <a:rPr kumimoji="1" lang="ja-JP" altLang="en-US" b="1">
                <a:ln w="3175">
                  <a:solidFill>
                    <a:schemeClr val="bg1"/>
                  </a:solidFill>
                </a:ln>
                <a:latin typeface="HGPMinchoE" panose="02020900000000000000" pitchFamily="18" charset="-128"/>
                <a:ea typeface="HGPMinchoE" panose="02020900000000000000" pitchFamily="18" charset="-128"/>
              </a:rPr>
              <a:t>黒の三手目</a:t>
            </a:r>
          </a:p>
        </p:txBody>
      </p:sp>
      <p:sp>
        <p:nvSpPr>
          <p:cNvPr id="17" name="テキスト ボックス 16">
            <a:extLst>
              <a:ext uri="{FF2B5EF4-FFF2-40B4-BE49-F238E27FC236}">
                <a16:creationId xmlns:a16="http://schemas.microsoft.com/office/drawing/2014/main" id="{74E5A35D-E9ED-0842-DD6A-AFEACE176F31}"/>
              </a:ext>
            </a:extLst>
          </p:cNvPr>
          <p:cNvSpPr txBox="1"/>
          <p:nvPr/>
        </p:nvSpPr>
        <p:spPr>
          <a:xfrm>
            <a:off x="6445931" y="5757565"/>
            <a:ext cx="1338828" cy="369332"/>
          </a:xfrm>
          <a:prstGeom prst="rect">
            <a:avLst/>
          </a:prstGeom>
          <a:noFill/>
        </p:spPr>
        <p:txBody>
          <a:bodyPr wrap="none" rtlCol="0">
            <a:spAutoFit/>
          </a:bodyPr>
          <a:lstStyle/>
          <a:p>
            <a:r>
              <a:rPr kumimoji="1" lang="ja-JP" altLang="en-US" b="1">
                <a:ln w="3175">
                  <a:solidFill>
                    <a:schemeClr val="bg1"/>
                  </a:solidFill>
                </a:ln>
                <a:latin typeface="HGPMinchoE" panose="02020900000000000000" pitchFamily="18" charset="-128"/>
                <a:ea typeface="HGPMinchoE" panose="02020900000000000000" pitchFamily="18" charset="-128"/>
              </a:rPr>
              <a:t>黒の四手目</a:t>
            </a:r>
          </a:p>
        </p:txBody>
      </p:sp>
      <p:sp>
        <p:nvSpPr>
          <p:cNvPr id="18" name="テキスト ボックス 17">
            <a:extLst>
              <a:ext uri="{FF2B5EF4-FFF2-40B4-BE49-F238E27FC236}">
                <a16:creationId xmlns:a16="http://schemas.microsoft.com/office/drawing/2014/main" id="{1AF05FEE-197F-1FEF-47B7-AF8B878CFB74}"/>
              </a:ext>
            </a:extLst>
          </p:cNvPr>
          <p:cNvSpPr txBox="1"/>
          <p:nvPr/>
        </p:nvSpPr>
        <p:spPr>
          <a:xfrm>
            <a:off x="8246067" y="5733536"/>
            <a:ext cx="1569660" cy="369332"/>
          </a:xfrm>
          <a:prstGeom prst="rect">
            <a:avLst/>
          </a:prstGeom>
          <a:noFill/>
        </p:spPr>
        <p:txBody>
          <a:bodyPr wrap="none" rtlCol="0">
            <a:spAutoFit/>
          </a:bodyPr>
          <a:lstStyle/>
          <a:p>
            <a:r>
              <a:rPr kumimoji="1" lang="ja-JP" altLang="en-US" b="1">
                <a:ln w="3175">
                  <a:solidFill>
                    <a:schemeClr val="bg1"/>
                  </a:solidFill>
                </a:ln>
                <a:latin typeface="HGPMinchoE" panose="02020900000000000000" pitchFamily="18" charset="-128"/>
                <a:ea typeface="HGPMinchoE" panose="02020900000000000000" pitchFamily="18" charset="-128"/>
              </a:rPr>
              <a:t>白の十一手目</a:t>
            </a:r>
          </a:p>
        </p:txBody>
      </p:sp>
      <p:sp>
        <p:nvSpPr>
          <p:cNvPr id="19" name="テキスト ボックス 18">
            <a:extLst>
              <a:ext uri="{FF2B5EF4-FFF2-40B4-BE49-F238E27FC236}">
                <a16:creationId xmlns:a16="http://schemas.microsoft.com/office/drawing/2014/main" id="{FA0A7DB3-FA50-9F65-C4B5-5B75C08781DE}"/>
              </a:ext>
            </a:extLst>
          </p:cNvPr>
          <p:cNvSpPr txBox="1"/>
          <p:nvPr/>
        </p:nvSpPr>
        <p:spPr>
          <a:xfrm>
            <a:off x="10112533" y="5733536"/>
            <a:ext cx="1556836" cy="369332"/>
          </a:xfrm>
          <a:prstGeom prst="rect">
            <a:avLst/>
          </a:prstGeom>
          <a:noFill/>
        </p:spPr>
        <p:txBody>
          <a:bodyPr wrap="none" rtlCol="0">
            <a:spAutoFit/>
          </a:bodyPr>
          <a:lstStyle/>
          <a:p>
            <a:r>
              <a:rPr kumimoji="1" lang="ja-JP" altLang="en-US" b="1">
                <a:ln w="3175">
                  <a:solidFill>
                    <a:schemeClr val="bg1"/>
                  </a:solidFill>
                </a:ln>
                <a:latin typeface="HGPMinchoE" panose="02020900000000000000" pitchFamily="18" charset="-128"/>
                <a:ea typeface="HGPMinchoE" panose="02020900000000000000" pitchFamily="18" charset="-128"/>
              </a:rPr>
              <a:t>黒の十二手目</a:t>
            </a:r>
          </a:p>
        </p:txBody>
      </p:sp>
    </p:spTree>
    <p:extLst>
      <p:ext uri="{BB962C8B-B14F-4D97-AF65-F5344CB8AC3E}">
        <p14:creationId xmlns:p14="http://schemas.microsoft.com/office/powerpoint/2010/main" val="547086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linds(horizontal)">
                                      <p:cBhvr>
                                        <p:cTn id="13" dur="500"/>
                                        <p:tgtEl>
                                          <p:spTgt spid="14"/>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blinds(horizontal)">
                                      <p:cBhvr>
                                        <p:cTn id="16" dur="500"/>
                                        <p:tgtEl>
                                          <p:spTgt spid="15"/>
                                        </p:tgtEl>
                                      </p:cBhvr>
                                    </p:animEffect>
                                  </p:childTnLst>
                                </p:cTn>
                              </p:par>
                              <p:par>
                                <p:cTn id="17" presetID="3" presetClass="entr" presetSubtype="1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linds(horizontal)">
                                      <p:cBhvr>
                                        <p:cTn id="19" dur="500"/>
                                        <p:tgtEl>
                                          <p:spTgt spid="11"/>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linds(horizontal)">
                                      <p:cBhvr>
                                        <p:cTn id="22" dur="500"/>
                                        <p:tgtEl>
                                          <p:spTgt spid="16"/>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blinds(horizontal)">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blinds(horizontal)">
                                      <p:cBhvr>
                                        <p:cTn id="30" dur="500"/>
                                        <p:tgtEl>
                                          <p:spTgt spid="13"/>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blinds(horizontal)">
                                      <p:cBhvr>
                                        <p:cTn id="33" dur="500"/>
                                        <p:tgtEl>
                                          <p:spTgt spid="18"/>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blinds(horizontal)">
                                      <p:cBhvr>
                                        <p:cTn id="3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4" grpId="0"/>
      <p:bldP spid="15" grpId="0"/>
      <p:bldP spid="16" grpId="0"/>
      <p:bldP spid="17" grpId="0"/>
      <p:bldP spid="18" grpId="0"/>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27EB2A9-CF85-3447-829A-ACB9FE5261B2}"/>
              </a:ext>
            </a:extLst>
          </p:cNvPr>
          <p:cNvSpPr>
            <a:spLocks noGrp="1"/>
          </p:cNvSpPr>
          <p:nvPr>
            <p:ph type="title"/>
          </p:nvPr>
        </p:nvSpPr>
        <p:spPr>
          <a:xfrm>
            <a:off x="1141413" y="420809"/>
            <a:ext cx="9905998" cy="1478570"/>
          </a:xfrm>
        </p:spPr>
        <p:txBody>
          <a:bodyPr>
            <a:normAutofit/>
          </a:bodyPr>
          <a:lstStyle/>
          <a:p>
            <a:r>
              <a:rPr lang="ja-JP" altLang="en-US" sz="5400" b="1">
                <a:ln w="19050">
                  <a:solidFill>
                    <a:schemeClr val="bg1"/>
                  </a:solidFill>
                </a:ln>
                <a:latin typeface="HGPMinchoE" panose="02020900000000000000" pitchFamily="18" charset="-128"/>
                <a:ea typeface="HGPMinchoE" panose="02020900000000000000" pitchFamily="18" charset="-128"/>
              </a:rPr>
              <a:t>モンテカルロ法を行う</a:t>
            </a:r>
            <a:r>
              <a:rPr kumimoji="1" lang="ja-JP" altLang="en-US" sz="5400" b="1">
                <a:ln w="19050">
                  <a:solidFill>
                    <a:schemeClr val="bg1"/>
                  </a:solidFill>
                </a:ln>
                <a:latin typeface="HGPMinchoE" panose="02020900000000000000" pitchFamily="18" charset="-128"/>
                <a:ea typeface="HGPMinchoE" panose="02020900000000000000" pitchFamily="18" charset="-128"/>
              </a:rPr>
              <a:t>手法</a:t>
            </a:r>
          </a:p>
        </p:txBody>
      </p:sp>
      <p:sp>
        <p:nvSpPr>
          <p:cNvPr id="3" name="コンテンツ プレースホルダー 2">
            <a:extLst>
              <a:ext uri="{FF2B5EF4-FFF2-40B4-BE49-F238E27FC236}">
                <a16:creationId xmlns:a16="http://schemas.microsoft.com/office/drawing/2014/main" id="{A5C38FCA-7F45-204D-AAB7-D89BD5D075BE}"/>
              </a:ext>
            </a:extLst>
          </p:cNvPr>
          <p:cNvSpPr>
            <a:spLocks noGrp="1"/>
          </p:cNvSpPr>
          <p:nvPr>
            <p:ph idx="1"/>
          </p:nvPr>
        </p:nvSpPr>
        <p:spPr>
          <a:xfrm>
            <a:off x="1141413" y="1937007"/>
            <a:ext cx="9905998" cy="3541714"/>
          </a:xfrm>
        </p:spPr>
        <p:txBody>
          <a:bodyPr>
            <a:normAutofit/>
          </a:bodyPr>
          <a:lstStyle/>
          <a:p>
            <a:pPr>
              <a:lnSpc>
                <a:spcPct val="150000"/>
              </a:lnSpc>
              <a:spcBef>
                <a:spcPts val="0"/>
              </a:spcBef>
            </a:pPr>
            <a:r>
              <a:rPr kumimoji="1" lang="ja-JP" altLang="en-US" sz="2800" b="1">
                <a:ln w="3175">
                  <a:solidFill>
                    <a:schemeClr val="bg1"/>
                  </a:solidFill>
                </a:ln>
                <a:latin typeface="HGPMinchoE" panose="02020900000000000000" pitchFamily="18" charset="-128"/>
                <a:ea typeface="HGPMinchoE" panose="02020900000000000000" pitchFamily="18" charset="-128"/>
              </a:rPr>
              <a:t>モンテカルロ法専用</a:t>
            </a:r>
            <a:r>
              <a:rPr kumimoji="1" lang="en-US" altLang="ja-JP" sz="2800" b="1" dirty="0">
                <a:ln w="3175">
                  <a:solidFill>
                    <a:schemeClr val="bg1"/>
                  </a:solidFill>
                </a:ln>
                <a:latin typeface="HGPMinchoE" panose="02020900000000000000" pitchFamily="18" charset="-128"/>
                <a:ea typeface="HGPMinchoE" panose="02020900000000000000" pitchFamily="18" charset="-128"/>
              </a:rPr>
              <a:t>2</a:t>
            </a:r>
            <a:r>
              <a:rPr kumimoji="1" lang="ja-JP" altLang="en-US" sz="2800" b="1">
                <a:ln w="3175">
                  <a:solidFill>
                    <a:schemeClr val="bg1"/>
                  </a:solidFill>
                </a:ln>
                <a:latin typeface="HGPMinchoE" panose="02020900000000000000" pitchFamily="18" charset="-128"/>
                <a:ea typeface="HGPMinchoE" panose="02020900000000000000" pitchFamily="18" charset="-128"/>
              </a:rPr>
              <a:t>次元リストに現在の盤面を読み込ませる</a:t>
            </a:r>
            <a:endParaRPr kumimoji="1" lang="en-US" altLang="ja-JP" sz="2800" b="1" dirty="0">
              <a:ln w="3175">
                <a:solidFill>
                  <a:schemeClr val="bg1"/>
                </a:solidFill>
              </a:ln>
              <a:latin typeface="HGPMinchoE" panose="02020900000000000000" pitchFamily="18" charset="-128"/>
              <a:ea typeface="HGPMinchoE" panose="02020900000000000000" pitchFamily="18" charset="-128"/>
            </a:endParaRPr>
          </a:p>
          <a:p>
            <a:pPr>
              <a:lnSpc>
                <a:spcPct val="150000"/>
              </a:lnSpc>
              <a:spcBef>
                <a:spcPts val="0"/>
              </a:spcBef>
            </a:pPr>
            <a:r>
              <a:rPr lang="ja-JP" altLang="en-US" sz="2800" b="1">
                <a:ln w="3175">
                  <a:solidFill>
                    <a:schemeClr val="bg1"/>
                  </a:solidFill>
                </a:ln>
                <a:effectLst/>
                <a:latin typeface="HGPMinchoE" panose="02020900000000000000" pitchFamily="18" charset="-128"/>
                <a:ea typeface="HGPMinchoE" panose="02020900000000000000" pitchFamily="18" charset="-128"/>
              </a:rPr>
              <a:t>一定回数の試行を繰り返して最も勝率の高いマスを選ぶ </a:t>
            </a:r>
            <a:endParaRPr lang="en-US" altLang="ja-JP" sz="2800" b="1" dirty="0">
              <a:ln w="3175">
                <a:solidFill>
                  <a:schemeClr val="bg1"/>
                </a:solidFill>
              </a:ln>
              <a:effectLst/>
              <a:latin typeface="HGPMinchoE" panose="02020900000000000000" pitchFamily="18" charset="-128"/>
              <a:ea typeface="HGPMinchoE" panose="02020900000000000000" pitchFamily="18" charset="-128"/>
            </a:endParaRPr>
          </a:p>
          <a:p>
            <a:pPr>
              <a:lnSpc>
                <a:spcPct val="150000"/>
              </a:lnSpc>
              <a:spcBef>
                <a:spcPts val="0"/>
              </a:spcBef>
            </a:pPr>
            <a:r>
              <a:rPr lang="ja-JP" altLang="en-US" sz="2800" b="1">
                <a:ln w="3175">
                  <a:solidFill>
                    <a:schemeClr val="bg1"/>
                  </a:solidFill>
                </a:ln>
                <a:latin typeface="HGPMinchoE" panose="02020900000000000000" pitchFamily="18" charset="-128"/>
                <a:ea typeface="HGPMinchoE" panose="02020900000000000000" pitchFamily="18" charset="-128"/>
              </a:rPr>
              <a:t>試行回数は局面によって決定される</a:t>
            </a:r>
          </a:p>
        </p:txBody>
      </p:sp>
    </p:spTree>
    <p:extLst>
      <p:ext uri="{BB962C8B-B14F-4D97-AF65-F5344CB8AC3E}">
        <p14:creationId xmlns:p14="http://schemas.microsoft.com/office/powerpoint/2010/main" val="1083177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dissolve">
                                      <p:cBhvr>
                                        <p:cTn id="11" dur="500"/>
                                        <p:tgtEl>
                                          <p:spTgt spid="3">
                                            <p:txEl>
                                              <p:pRg st="1" end="1"/>
                                            </p:txEl>
                                          </p:spTgt>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dissolve">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2E4E997-8672-4FFD-B8EC-9932A8E471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12" name="Picture 2">
            <a:extLst>
              <a:ext uri="{FF2B5EF4-FFF2-40B4-BE49-F238E27FC236}">
                <a16:creationId xmlns:a16="http://schemas.microsoft.com/office/drawing/2014/main" id="{FE6BA9E6-1D9E-4D30-B528-D49FA1342E4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sp>
        <p:nvSpPr>
          <p:cNvPr id="2" name="タイトル 1">
            <a:extLst>
              <a:ext uri="{FF2B5EF4-FFF2-40B4-BE49-F238E27FC236}">
                <a16:creationId xmlns:a16="http://schemas.microsoft.com/office/drawing/2014/main" id="{F27EB2A9-CF85-3447-829A-ACB9FE5261B2}"/>
              </a:ext>
            </a:extLst>
          </p:cNvPr>
          <p:cNvSpPr>
            <a:spLocks noGrp="1"/>
          </p:cNvSpPr>
          <p:nvPr>
            <p:ph type="title"/>
          </p:nvPr>
        </p:nvSpPr>
        <p:spPr>
          <a:xfrm>
            <a:off x="769120" y="635885"/>
            <a:ext cx="10653759" cy="1478570"/>
          </a:xfrm>
        </p:spPr>
        <p:txBody>
          <a:bodyPr>
            <a:noAutofit/>
          </a:bodyPr>
          <a:lstStyle/>
          <a:p>
            <a:r>
              <a:rPr lang="ja-JP" altLang="en-US" sz="5400" b="1">
                <a:ln w="19050">
                  <a:solidFill>
                    <a:schemeClr val="bg1"/>
                  </a:solidFill>
                </a:ln>
                <a:effectLst/>
                <a:latin typeface="HGPMinchoE" panose="02020900000000000000" pitchFamily="18" charset="-128"/>
                <a:ea typeface="HGPMinchoE" panose="02020900000000000000" pitchFamily="18" charset="-128"/>
              </a:rPr>
              <a:t>相手の石が直線状になるように石を置く</a:t>
            </a:r>
            <a:r>
              <a:rPr kumimoji="1" lang="ja-JP" altLang="en-US" sz="5400" b="1">
                <a:ln w="19050">
                  <a:solidFill>
                    <a:schemeClr val="bg1"/>
                  </a:solidFill>
                </a:ln>
                <a:latin typeface="HGPMinchoE" panose="02020900000000000000" pitchFamily="18" charset="-128"/>
                <a:ea typeface="HGPMinchoE" panose="02020900000000000000" pitchFamily="18" charset="-128"/>
              </a:rPr>
              <a:t>手法</a:t>
            </a:r>
          </a:p>
        </p:txBody>
      </p:sp>
      <p:sp>
        <p:nvSpPr>
          <p:cNvPr id="3" name="コンテンツ プレースホルダー 2">
            <a:extLst>
              <a:ext uri="{FF2B5EF4-FFF2-40B4-BE49-F238E27FC236}">
                <a16:creationId xmlns:a16="http://schemas.microsoft.com/office/drawing/2014/main" id="{A5C38FCA-7F45-204D-AAB7-D89BD5D075BE}"/>
              </a:ext>
            </a:extLst>
          </p:cNvPr>
          <p:cNvSpPr>
            <a:spLocks noGrp="1"/>
          </p:cNvSpPr>
          <p:nvPr>
            <p:ph idx="1"/>
          </p:nvPr>
        </p:nvSpPr>
        <p:spPr>
          <a:xfrm>
            <a:off x="795338" y="2227528"/>
            <a:ext cx="5973758" cy="3965046"/>
          </a:xfrm>
        </p:spPr>
        <p:txBody>
          <a:bodyPr>
            <a:normAutofit/>
          </a:bodyPr>
          <a:lstStyle/>
          <a:p>
            <a:pPr>
              <a:spcBef>
                <a:spcPts val="0"/>
              </a:spcBef>
              <a:spcAft>
                <a:spcPts val="600"/>
              </a:spcAft>
            </a:pPr>
            <a:r>
              <a:rPr kumimoji="1" lang="ja-JP" altLang="en-US" sz="2800" b="1">
                <a:ln w="3175">
                  <a:solidFill>
                    <a:schemeClr val="bg1"/>
                  </a:solidFill>
                </a:ln>
                <a:latin typeface="HGPMinchoE" panose="02020900000000000000" pitchFamily="18" charset="-128"/>
                <a:ea typeface="HGPMinchoE" panose="02020900000000000000" pitchFamily="18" charset="-128"/>
              </a:rPr>
              <a:t>専用の</a:t>
            </a:r>
            <a:r>
              <a:rPr kumimoji="1" lang="en-US" altLang="ja-JP" sz="2800" b="1" dirty="0">
                <a:ln w="3175">
                  <a:solidFill>
                    <a:schemeClr val="bg1"/>
                  </a:solidFill>
                </a:ln>
                <a:latin typeface="HGPMinchoE" panose="02020900000000000000" pitchFamily="18" charset="-128"/>
                <a:ea typeface="HGPMinchoE" panose="02020900000000000000" pitchFamily="18" charset="-128"/>
              </a:rPr>
              <a:t>2</a:t>
            </a:r>
            <a:r>
              <a:rPr kumimoji="1" lang="ja-JP" altLang="en-US" sz="2800" b="1">
                <a:ln w="3175">
                  <a:solidFill>
                    <a:schemeClr val="bg1"/>
                  </a:solidFill>
                </a:ln>
                <a:latin typeface="HGPMinchoE" panose="02020900000000000000" pitchFamily="18" charset="-128"/>
                <a:ea typeface="HGPMinchoE" panose="02020900000000000000" pitchFamily="18" charset="-128"/>
              </a:rPr>
              <a:t>次元リストに現在の盤面を読み込ませる</a:t>
            </a:r>
            <a:endParaRPr kumimoji="1" lang="en-US" altLang="ja-JP" sz="2800" b="1" dirty="0">
              <a:ln w="3175">
                <a:solidFill>
                  <a:schemeClr val="bg1"/>
                </a:solidFill>
              </a:ln>
              <a:latin typeface="HGPMinchoE" panose="02020900000000000000" pitchFamily="18" charset="-128"/>
              <a:ea typeface="HGPMinchoE" panose="02020900000000000000" pitchFamily="18" charset="-128"/>
            </a:endParaRPr>
          </a:p>
          <a:p>
            <a:pPr>
              <a:spcBef>
                <a:spcPts val="0"/>
              </a:spcBef>
              <a:spcAft>
                <a:spcPts val="600"/>
              </a:spcAft>
            </a:pPr>
            <a:r>
              <a:rPr lang="ja-JP" altLang="en-US" sz="2800" b="1">
                <a:ln w="3175">
                  <a:solidFill>
                    <a:schemeClr val="bg1"/>
                  </a:solidFill>
                </a:ln>
                <a:effectLst/>
                <a:latin typeface="HGPMinchoE" panose="02020900000000000000" pitchFamily="18" charset="-128"/>
                <a:ea typeface="HGPMinchoE" panose="02020900000000000000" pitchFamily="18" charset="-128"/>
              </a:rPr>
              <a:t>基準となる白石を決めて</a:t>
            </a:r>
            <a:r>
              <a:rPr lang="en-US" altLang="ja-JP" sz="2800" b="1" dirty="0">
                <a:ln w="3175">
                  <a:solidFill>
                    <a:schemeClr val="bg1"/>
                  </a:solidFill>
                </a:ln>
                <a:effectLst/>
                <a:latin typeface="HGPMinchoE" panose="02020900000000000000" pitchFamily="18" charset="-128"/>
                <a:ea typeface="HGPMinchoE" panose="02020900000000000000" pitchFamily="18" charset="-128"/>
              </a:rPr>
              <a:t>8</a:t>
            </a:r>
            <a:r>
              <a:rPr lang="ja-JP" altLang="en-US" sz="2800" b="1">
                <a:ln w="3175">
                  <a:solidFill>
                    <a:schemeClr val="bg1"/>
                  </a:solidFill>
                </a:ln>
                <a:effectLst/>
                <a:latin typeface="HGPMinchoE" panose="02020900000000000000" pitchFamily="18" charset="-128"/>
                <a:ea typeface="HGPMinchoE" panose="02020900000000000000" pitchFamily="18" charset="-128"/>
              </a:rPr>
              <a:t>方向を探索</a:t>
            </a:r>
            <a:endParaRPr lang="en-US" altLang="ja-JP" sz="2800" b="1" dirty="0">
              <a:ln w="3175">
                <a:solidFill>
                  <a:schemeClr val="bg1"/>
                </a:solidFill>
              </a:ln>
              <a:effectLst/>
              <a:latin typeface="HGPMinchoE" panose="02020900000000000000" pitchFamily="18" charset="-128"/>
              <a:ea typeface="HGPMinchoE" panose="02020900000000000000" pitchFamily="18" charset="-128"/>
            </a:endParaRPr>
          </a:p>
          <a:p>
            <a:pPr>
              <a:spcBef>
                <a:spcPts val="0"/>
              </a:spcBef>
              <a:spcAft>
                <a:spcPts val="600"/>
              </a:spcAft>
            </a:pPr>
            <a:r>
              <a:rPr lang="ja-JP" altLang="en-US" sz="2800" b="1">
                <a:ln w="3175">
                  <a:solidFill>
                    <a:schemeClr val="bg1"/>
                  </a:solidFill>
                </a:ln>
                <a:latin typeface="HGPMinchoE" panose="02020900000000000000" pitchFamily="18" charset="-128"/>
                <a:ea typeface="HGPMinchoE" panose="02020900000000000000" pitchFamily="18" charset="-128"/>
              </a:rPr>
              <a:t>探索結果を</a:t>
            </a:r>
            <a:r>
              <a:rPr lang="en-US" altLang="ja-JP" sz="2800" b="1" dirty="0">
                <a:ln w="3175">
                  <a:solidFill>
                    <a:schemeClr val="bg1"/>
                  </a:solidFill>
                </a:ln>
                <a:latin typeface="HGPMinchoE" panose="02020900000000000000" pitchFamily="18" charset="-128"/>
                <a:ea typeface="HGPMinchoE" panose="02020900000000000000" pitchFamily="18" charset="-128"/>
              </a:rPr>
              <a:t>1</a:t>
            </a:r>
            <a:r>
              <a:rPr lang="ja-JP" altLang="en-US" sz="2800" b="1">
                <a:ln w="3175">
                  <a:solidFill>
                    <a:schemeClr val="bg1"/>
                  </a:solidFill>
                </a:ln>
                <a:latin typeface="HGPMinchoE" panose="02020900000000000000" pitchFamily="18" charset="-128"/>
                <a:ea typeface="HGPMinchoE" panose="02020900000000000000" pitchFamily="18" charset="-128"/>
              </a:rPr>
              <a:t>次元のリストに格納していきそれらから判断する</a:t>
            </a:r>
          </a:p>
        </p:txBody>
      </p:sp>
      <p:pic>
        <p:nvPicPr>
          <p:cNvPr id="5" name="図 4" descr="グラフ, バブル チャート&#10;&#10;自動的に生成された説明">
            <a:extLst>
              <a:ext uri="{FF2B5EF4-FFF2-40B4-BE49-F238E27FC236}">
                <a16:creationId xmlns:a16="http://schemas.microsoft.com/office/drawing/2014/main" id="{9CC09A9A-7B51-90EF-2644-5767AE7869DA}"/>
              </a:ext>
            </a:extLst>
          </p:cNvPr>
          <p:cNvPicPr>
            <a:picLocks noChangeAspect="1"/>
          </p:cNvPicPr>
          <p:nvPr/>
        </p:nvPicPr>
        <p:blipFill>
          <a:blip r:embed="rId4"/>
          <a:stretch>
            <a:fillRect/>
          </a:stretch>
        </p:blipFill>
        <p:spPr>
          <a:xfrm>
            <a:off x="7002459" y="1957388"/>
            <a:ext cx="4505898" cy="4505898"/>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grpSp>
        <p:nvGrpSpPr>
          <p:cNvPr id="14" name="Group 13">
            <a:extLst>
              <a:ext uri="{FF2B5EF4-FFF2-40B4-BE49-F238E27FC236}">
                <a16:creationId xmlns:a16="http://schemas.microsoft.com/office/drawing/2014/main" id="{453E4DEE-E996-40F8-8635-0FF43D7348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5" name="Rectangle 5">
              <a:extLst>
                <a:ext uri="{FF2B5EF4-FFF2-40B4-BE49-F238E27FC236}">
                  <a16:creationId xmlns:a16="http://schemas.microsoft.com/office/drawing/2014/main" id="{08BD1D3E-43CE-49EB-A424-0738950C642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16" name="Freeform 6">
              <a:extLst>
                <a:ext uri="{FF2B5EF4-FFF2-40B4-BE49-F238E27FC236}">
                  <a16:creationId xmlns:a16="http://schemas.microsoft.com/office/drawing/2014/main" id="{E9182037-E3FA-489A-95D5-29E4248420D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7" name="Freeform 7">
              <a:extLst>
                <a:ext uri="{FF2B5EF4-FFF2-40B4-BE49-F238E27FC236}">
                  <a16:creationId xmlns:a16="http://schemas.microsoft.com/office/drawing/2014/main" id="{E8864E76-AD7F-4BEE-B3F6-A78FA42AEFA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8" name="Freeform 8">
              <a:extLst>
                <a:ext uri="{FF2B5EF4-FFF2-40B4-BE49-F238E27FC236}">
                  <a16:creationId xmlns:a16="http://schemas.microsoft.com/office/drawing/2014/main" id="{8AD071B3-046D-4479-91FE-01E9AD7C8A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9" name="Freeform 9">
              <a:extLst>
                <a:ext uri="{FF2B5EF4-FFF2-40B4-BE49-F238E27FC236}">
                  <a16:creationId xmlns:a16="http://schemas.microsoft.com/office/drawing/2014/main" id="{91D776F5-E902-4A4D-A75D-A46E063C9F3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0" name="Freeform 10">
              <a:extLst>
                <a:ext uri="{FF2B5EF4-FFF2-40B4-BE49-F238E27FC236}">
                  <a16:creationId xmlns:a16="http://schemas.microsoft.com/office/drawing/2014/main" id="{EBED8F24-A998-4952-AB68-E2074F0746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1" name="Freeform 11">
              <a:extLst>
                <a:ext uri="{FF2B5EF4-FFF2-40B4-BE49-F238E27FC236}">
                  <a16:creationId xmlns:a16="http://schemas.microsoft.com/office/drawing/2014/main" id="{74D7A646-8CDC-49B3-9C44-3EF38DB426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2" name="Freeform 12">
              <a:extLst>
                <a:ext uri="{FF2B5EF4-FFF2-40B4-BE49-F238E27FC236}">
                  <a16:creationId xmlns:a16="http://schemas.microsoft.com/office/drawing/2014/main" id="{D4E99D14-E4F4-419B-9AAF-8D1CEAB28A2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3" name="Freeform 13">
              <a:extLst>
                <a:ext uri="{FF2B5EF4-FFF2-40B4-BE49-F238E27FC236}">
                  <a16:creationId xmlns:a16="http://schemas.microsoft.com/office/drawing/2014/main" id="{377E106C-5445-4A52-9F7E-DA17387442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4" name="Freeform 14">
              <a:extLst>
                <a:ext uri="{FF2B5EF4-FFF2-40B4-BE49-F238E27FC236}">
                  <a16:creationId xmlns:a16="http://schemas.microsoft.com/office/drawing/2014/main" id="{752BFE96-D378-4BAE-A64B-F851A34C4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5" name="Freeform 15">
              <a:extLst>
                <a:ext uri="{FF2B5EF4-FFF2-40B4-BE49-F238E27FC236}">
                  <a16:creationId xmlns:a16="http://schemas.microsoft.com/office/drawing/2014/main" id="{B88FFB19-5A5E-4078-B467-9D4ABD21BD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6" name="Line 16">
              <a:extLst>
                <a:ext uri="{FF2B5EF4-FFF2-40B4-BE49-F238E27FC236}">
                  <a16:creationId xmlns:a16="http://schemas.microsoft.com/office/drawing/2014/main" id="{11042975-3D19-4728-BCDA-D3F5CD633EDB}"/>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27" name="Freeform 17">
              <a:extLst>
                <a:ext uri="{FF2B5EF4-FFF2-40B4-BE49-F238E27FC236}">
                  <a16:creationId xmlns:a16="http://schemas.microsoft.com/office/drawing/2014/main" id="{A28972BD-D2E1-4DCA-A907-2E3B6F6066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8" name="Freeform 18">
              <a:extLst>
                <a:ext uri="{FF2B5EF4-FFF2-40B4-BE49-F238E27FC236}">
                  <a16:creationId xmlns:a16="http://schemas.microsoft.com/office/drawing/2014/main" id="{1C806824-5C2D-4747-B038-69EE4074B3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9" name="Freeform 19">
              <a:extLst>
                <a:ext uri="{FF2B5EF4-FFF2-40B4-BE49-F238E27FC236}">
                  <a16:creationId xmlns:a16="http://schemas.microsoft.com/office/drawing/2014/main" id="{3B33F710-16D7-4F48-BFCA-66C9CA2352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0" name="Freeform 20">
              <a:extLst>
                <a:ext uri="{FF2B5EF4-FFF2-40B4-BE49-F238E27FC236}">
                  <a16:creationId xmlns:a16="http://schemas.microsoft.com/office/drawing/2014/main" id="{6C8C8ED4-90FA-4E97-AAF0-D5D51E6A935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1" name="Rectangle 21">
              <a:extLst>
                <a:ext uri="{FF2B5EF4-FFF2-40B4-BE49-F238E27FC236}">
                  <a16:creationId xmlns:a16="http://schemas.microsoft.com/office/drawing/2014/main" id="{6C5EB9C1-B25F-4172-8A96-5950ECC828F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32" name="Freeform 22">
              <a:extLst>
                <a:ext uri="{FF2B5EF4-FFF2-40B4-BE49-F238E27FC236}">
                  <a16:creationId xmlns:a16="http://schemas.microsoft.com/office/drawing/2014/main" id="{097E6E8A-9373-4655-882B-21715CCE97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3" name="Freeform 23">
              <a:extLst>
                <a:ext uri="{FF2B5EF4-FFF2-40B4-BE49-F238E27FC236}">
                  <a16:creationId xmlns:a16="http://schemas.microsoft.com/office/drawing/2014/main" id="{EB8CC766-1206-4372-ACAF-8230AF4D542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4" name="Freeform 24">
              <a:extLst>
                <a:ext uri="{FF2B5EF4-FFF2-40B4-BE49-F238E27FC236}">
                  <a16:creationId xmlns:a16="http://schemas.microsoft.com/office/drawing/2014/main" id="{1C8E2511-2489-47B2-9C19-C410910DD9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5" name="Freeform 25">
              <a:extLst>
                <a:ext uri="{FF2B5EF4-FFF2-40B4-BE49-F238E27FC236}">
                  <a16:creationId xmlns:a16="http://schemas.microsoft.com/office/drawing/2014/main" id="{D7820196-0A47-47EF-832C-A688E8977D6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6" name="Freeform 26">
              <a:extLst>
                <a:ext uri="{FF2B5EF4-FFF2-40B4-BE49-F238E27FC236}">
                  <a16:creationId xmlns:a16="http://schemas.microsoft.com/office/drawing/2014/main" id="{4982E0BF-34AE-48A3-AD6B-E0F3CD05DB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7" name="Freeform 27">
              <a:extLst>
                <a:ext uri="{FF2B5EF4-FFF2-40B4-BE49-F238E27FC236}">
                  <a16:creationId xmlns:a16="http://schemas.microsoft.com/office/drawing/2014/main" id="{CD34643B-9DF2-4310-8868-48252C3393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8" name="Freeform 28">
              <a:extLst>
                <a:ext uri="{FF2B5EF4-FFF2-40B4-BE49-F238E27FC236}">
                  <a16:creationId xmlns:a16="http://schemas.microsoft.com/office/drawing/2014/main" id="{4E020C4E-AF64-44A8-B830-779541D8D54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9" name="Freeform 29">
              <a:extLst>
                <a:ext uri="{FF2B5EF4-FFF2-40B4-BE49-F238E27FC236}">
                  <a16:creationId xmlns:a16="http://schemas.microsoft.com/office/drawing/2014/main" id="{D97BC3D3-B1B3-4825-9169-BBEF1DBCF05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0" name="Freeform 30">
              <a:extLst>
                <a:ext uri="{FF2B5EF4-FFF2-40B4-BE49-F238E27FC236}">
                  <a16:creationId xmlns:a16="http://schemas.microsoft.com/office/drawing/2014/main" id="{A750DC4F-1DAF-470E-98C6-6C68DEB933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1" name="Freeform 31">
              <a:extLst>
                <a:ext uri="{FF2B5EF4-FFF2-40B4-BE49-F238E27FC236}">
                  <a16:creationId xmlns:a16="http://schemas.microsoft.com/office/drawing/2014/main" id="{2F99594A-5BBD-4E10-A818-8BE52B7D95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grpSp>
    </p:spTree>
    <p:extLst>
      <p:ext uri="{BB962C8B-B14F-4D97-AF65-F5344CB8AC3E}">
        <p14:creationId xmlns:p14="http://schemas.microsoft.com/office/powerpoint/2010/main" val="1248013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linds(horizontal)">
                                      <p:cBhvr>
                                        <p:cTn id="11" dur="500"/>
                                        <p:tgtEl>
                                          <p:spTgt spid="3">
                                            <p:txEl>
                                              <p:pRg st="1" end="1"/>
                                            </p:txEl>
                                          </p:spTgt>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B22E96D-8D63-9A4A-BACF-4061B230AF34}"/>
              </a:ext>
            </a:extLst>
          </p:cNvPr>
          <p:cNvSpPr>
            <a:spLocks noGrp="1"/>
          </p:cNvSpPr>
          <p:nvPr>
            <p:ph type="title"/>
          </p:nvPr>
        </p:nvSpPr>
        <p:spPr>
          <a:xfrm>
            <a:off x="1141412" y="148962"/>
            <a:ext cx="9905998" cy="1478570"/>
          </a:xfrm>
        </p:spPr>
        <p:txBody>
          <a:bodyPr>
            <a:normAutofit/>
          </a:bodyPr>
          <a:lstStyle/>
          <a:p>
            <a:r>
              <a:rPr kumimoji="1" lang="ja-JP" altLang="en-US" sz="5400" b="1">
                <a:ln w="19050">
                  <a:solidFill>
                    <a:schemeClr val="bg1"/>
                  </a:solidFill>
                </a:ln>
                <a:latin typeface="HGPMinchoE" panose="02020900000000000000" pitchFamily="18" charset="-128"/>
                <a:ea typeface="HGPMinchoE" panose="02020900000000000000" pitchFamily="18" charset="-128"/>
              </a:rPr>
              <a:t>実行結果及び考察</a:t>
            </a:r>
          </a:p>
        </p:txBody>
      </p:sp>
      <p:sp>
        <p:nvSpPr>
          <p:cNvPr id="3" name="コンテンツ プレースホルダー 2">
            <a:extLst>
              <a:ext uri="{FF2B5EF4-FFF2-40B4-BE49-F238E27FC236}">
                <a16:creationId xmlns:a16="http://schemas.microsoft.com/office/drawing/2014/main" id="{D4DA76EA-4AB4-AD44-8C99-3151CEDA3668}"/>
              </a:ext>
            </a:extLst>
          </p:cNvPr>
          <p:cNvSpPr>
            <a:spLocks noGrp="1"/>
          </p:cNvSpPr>
          <p:nvPr>
            <p:ph idx="1"/>
          </p:nvPr>
        </p:nvSpPr>
        <p:spPr>
          <a:xfrm>
            <a:off x="991071" y="1475752"/>
            <a:ext cx="10056339" cy="4351338"/>
          </a:xfrm>
        </p:spPr>
        <p:txBody>
          <a:bodyPr>
            <a:normAutofit/>
          </a:bodyPr>
          <a:lstStyle/>
          <a:p>
            <a:pPr>
              <a:lnSpc>
                <a:spcPct val="150000"/>
              </a:lnSpc>
            </a:pPr>
            <a:r>
              <a:rPr lang="ja-JP" altLang="en-US" sz="2800" b="1">
                <a:ln w="3175">
                  <a:solidFill>
                    <a:schemeClr val="bg1"/>
                  </a:solidFill>
                </a:ln>
                <a:latin typeface="HGPMinchoE" panose="02020900000000000000" pitchFamily="18" charset="-128"/>
                <a:ea typeface="HGPMinchoE" panose="02020900000000000000" pitchFamily="18" charset="-128"/>
              </a:rPr>
              <a:t>下図が勝敗の結果（対戦相手はランダムに打つ</a:t>
            </a:r>
            <a:r>
              <a:rPr lang="en-US" altLang="ja-JP" sz="2800" b="1" dirty="0">
                <a:ln w="3175">
                  <a:solidFill>
                    <a:schemeClr val="bg1"/>
                  </a:solidFill>
                </a:ln>
                <a:latin typeface="HGPMinchoE" panose="02020900000000000000" pitchFamily="18" charset="-128"/>
                <a:ea typeface="HGPMinchoE" panose="02020900000000000000" pitchFamily="18" charset="-128"/>
              </a:rPr>
              <a:t>AI</a:t>
            </a:r>
            <a:r>
              <a:rPr lang="ja-JP" altLang="en-US" sz="2800" b="1">
                <a:ln w="3175">
                  <a:solidFill>
                    <a:schemeClr val="bg1"/>
                  </a:solidFill>
                </a:ln>
                <a:latin typeface="HGPMinchoE" panose="02020900000000000000" pitchFamily="18" charset="-128"/>
                <a:ea typeface="HGPMinchoE" panose="02020900000000000000" pitchFamily="18" charset="-128"/>
              </a:rPr>
              <a:t>）</a:t>
            </a:r>
            <a:endParaRPr lang="en-US" altLang="ja-JP" sz="2800" b="1" dirty="0">
              <a:ln w="3175">
                <a:solidFill>
                  <a:schemeClr val="bg1"/>
                </a:solidFill>
              </a:ln>
              <a:latin typeface="HGPMinchoE" panose="02020900000000000000" pitchFamily="18" charset="-128"/>
              <a:ea typeface="HGPMinchoE" panose="02020900000000000000" pitchFamily="18" charset="-128"/>
            </a:endParaRPr>
          </a:p>
          <a:p>
            <a:pPr>
              <a:lnSpc>
                <a:spcPct val="150000"/>
              </a:lnSpc>
            </a:pPr>
            <a:r>
              <a:rPr lang="ja-JP" altLang="en-US" sz="2800" b="1">
                <a:ln w="3175">
                  <a:solidFill>
                    <a:schemeClr val="bg1"/>
                  </a:solidFill>
                </a:ln>
                <a:latin typeface="HGPMinchoE" panose="02020900000000000000" pitchFamily="18" charset="-128"/>
                <a:ea typeface="HGPMinchoE" panose="02020900000000000000" pitchFamily="18" charset="-128"/>
              </a:rPr>
              <a:t>二つの戦術の組み合わせは有効</a:t>
            </a:r>
            <a:endParaRPr lang="en-US" altLang="ja-JP" sz="2800" b="1" dirty="0">
              <a:ln w="3175">
                <a:solidFill>
                  <a:schemeClr val="bg1"/>
                </a:solidFill>
              </a:ln>
              <a:latin typeface="HGPMinchoE" panose="02020900000000000000" pitchFamily="18" charset="-128"/>
              <a:ea typeface="HGPMinchoE" panose="02020900000000000000" pitchFamily="18" charset="-128"/>
            </a:endParaRPr>
          </a:p>
          <a:p>
            <a:pPr>
              <a:lnSpc>
                <a:spcPct val="150000"/>
              </a:lnSpc>
            </a:pPr>
            <a:r>
              <a:rPr lang="ja-JP" altLang="en-US" sz="2800" b="1">
                <a:ln w="3175">
                  <a:solidFill>
                    <a:schemeClr val="bg1"/>
                  </a:solidFill>
                </a:ln>
                <a:effectLst/>
                <a:latin typeface="HGPMinchoE" panose="02020900000000000000" pitchFamily="18" charset="-128"/>
                <a:ea typeface="HGPMinchoE" panose="02020900000000000000" pitchFamily="18" charset="-128"/>
              </a:rPr>
              <a:t>先手は中盤までに対策を講じなければ，後手の方が有利である </a:t>
            </a:r>
            <a:endParaRPr lang="en-US" altLang="ja-JP" sz="2800" b="1" dirty="0">
              <a:ln w="3175">
                <a:solidFill>
                  <a:schemeClr val="bg1"/>
                </a:solidFill>
              </a:ln>
              <a:latin typeface="HGPMinchoE" panose="02020900000000000000" pitchFamily="18" charset="-128"/>
              <a:ea typeface="HGPMinchoE" panose="02020900000000000000" pitchFamily="18" charset="-128"/>
            </a:endParaRPr>
          </a:p>
          <a:p>
            <a:pPr>
              <a:lnSpc>
                <a:spcPct val="100000"/>
              </a:lnSpc>
            </a:pPr>
            <a:endParaRPr kumimoji="1" lang="en-US" altLang="ja-JP" sz="2800" b="1" dirty="0">
              <a:ln w="3175">
                <a:solidFill>
                  <a:schemeClr val="bg1"/>
                </a:solidFill>
              </a:ln>
              <a:latin typeface="HGPMinchoE" panose="02020900000000000000" pitchFamily="18" charset="-128"/>
              <a:ea typeface="HGPMinchoE" panose="02020900000000000000" pitchFamily="18" charset="-128"/>
            </a:endParaRPr>
          </a:p>
        </p:txBody>
      </p:sp>
      <p:graphicFrame>
        <p:nvGraphicFramePr>
          <p:cNvPr id="4" name="表 4">
            <a:extLst>
              <a:ext uri="{FF2B5EF4-FFF2-40B4-BE49-F238E27FC236}">
                <a16:creationId xmlns:a16="http://schemas.microsoft.com/office/drawing/2014/main" id="{FE0B209B-4F55-13B2-EE0A-91585D38B3E9}"/>
              </a:ext>
            </a:extLst>
          </p:cNvPr>
          <p:cNvGraphicFramePr>
            <a:graphicFrameLocks noGrp="1"/>
          </p:cNvGraphicFramePr>
          <p:nvPr>
            <p:extLst>
              <p:ext uri="{D42A27DB-BD31-4B8C-83A1-F6EECF244321}">
                <p14:modId xmlns:p14="http://schemas.microsoft.com/office/powerpoint/2010/main" val="4250791256"/>
              </p:ext>
            </p:extLst>
          </p:nvPr>
        </p:nvGraphicFramePr>
        <p:xfrm>
          <a:off x="991071" y="4169851"/>
          <a:ext cx="10206681" cy="2069631"/>
        </p:xfrm>
        <a:graphic>
          <a:graphicData uri="http://schemas.openxmlformats.org/drawingml/2006/table">
            <a:tbl>
              <a:tblPr firstRow="1" bandRow="1">
                <a:tableStyleId>{7DF18680-E054-41AD-8BC1-D1AEF772440D}</a:tableStyleId>
              </a:tblPr>
              <a:tblGrid>
                <a:gridCol w="3460829">
                  <a:extLst>
                    <a:ext uri="{9D8B030D-6E8A-4147-A177-3AD203B41FA5}">
                      <a16:colId xmlns:a16="http://schemas.microsoft.com/office/drawing/2014/main" val="3627483759"/>
                    </a:ext>
                  </a:extLst>
                </a:gridCol>
                <a:gridCol w="2212872">
                  <a:extLst>
                    <a:ext uri="{9D8B030D-6E8A-4147-A177-3AD203B41FA5}">
                      <a16:colId xmlns:a16="http://schemas.microsoft.com/office/drawing/2014/main" val="895410852"/>
                    </a:ext>
                  </a:extLst>
                </a:gridCol>
                <a:gridCol w="2238604">
                  <a:extLst>
                    <a:ext uri="{9D8B030D-6E8A-4147-A177-3AD203B41FA5}">
                      <a16:colId xmlns:a16="http://schemas.microsoft.com/office/drawing/2014/main" val="3052188675"/>
                    </a:ext>
                  </a:extLst>
                </a:gridCol>
                <a:gridCol w="2294376">
                  <a:extLst>
                    <a:ext uri="{9D8B030D-6E8A-4147-A177-3AD203B41FA5}">
                      <a16:colId xmlns:a16="http://schemas.microsoft.com/office/drawing/2014/main" val="2909187018"/>
                    </a:ext>
                  </a:extLst>
                </a:gridCol>
              </a:tblGrid>
              <a:tr h="515151">
                <a:tc>
                  <a:txBody>
                    <a:bodyPr/>
                    <a:lstStyle/>
                    <a:p>
                      <a:endParaRPr kumimoji="1" lang="ja-JP" altLang="en-US"/>
                    </a:p>
                  </a:txBody>
                  <a:tcPr/>
                </a:tc>
                <a:tc>
                  <a:txBody>
                    <a:bodyPr/>
                    <a:lstStyle/>
                    <a:p>
                      <a:pPr algn="ctr"/>
                      <a:r>
                        <a:rPr kumimoji="1" lang="ja-JP" altLang="en-US">
                          <a:latin typeface="HGPMinchoE" panose="02020900000000000000" pitchFamily="18" charset="-128"/>
                          <a:ea typeface="HGPMinchoE" panose="02020900000000000000" pitchFamily="18" charset="-128"/>
                        </a:rPr>
                        <a:t>先手</a:t>
                      </a:r>
                    </a:p>
                  </a:txBody>
                  <a:tcPr/>
                </a:tc>
                <a:tc>
                  <a:txBody>
                    <a:bodyPr/>
                    <a:lstStyle/>
                    <a:p>
                      <a:pPr algn="ctr"/>
                      <a:r>
                        <a:rPr kumimoji="1" lang="ja-JP" altLang="en-US">
                          <a:latin typeface="HGPMinchoE" panose="02020900000000000000" pitchFamily="18" charset="-128"/>
                          <a:ea typeface="HGPMinchoE" panose="02020900000000000000" pitchFamily="18" charset="-128"/>
                        </a:rPr>
                        <a:t>後手</a:t>
                      </a:r>
                    </a:p>
                  </a:txBody>
                  <a:tcPr/>
                </a:tc>
                <a:tc>
                  <a:txBody>
                    <a:bodyPr/>
                    <a:lstStyle/>
                    <a:p>
                      <a:pPr algn="ctr"/>
                      <a:r>
                        <a:rPr kumimoji="1" lang="ja-JP" altLang="en-US">
                          <a:latin typeface="HGPMinchoE" panose="02020900000000000000" pitchFamily="18" charset="-128"/>
                          <a:ea typeface="HGPMinchoE" panose="02020900000000000000" pitchFamily="18" charset="-128"/>
                        </a:rPr>
                        <a:t>合計</a:t>
                      </a:r>
                    </a:p>
                  </a:txBody>
                  <a:tcPr/>
                </a:tc>
                <a:extLst>
                  <a:ext uri="{0D108BD9-81ED-4DB2-BD59-A6C34878D82A}">
                    <a16:rowId xmlns:a16="http://schemas.microsoft.com/office/drawing/2014/main" val="610810028"/>
                  </a:ext>
                </a:extLst>
              </a:tr>
              <a:tr h="515151">
                <a:tc>
                  <a:txBody>
                    <a:bodyPr/>
                    <a:lstStyle/>
                    <a:p>
                      <a:pPr algn="ctr"/>
                      <a:r>
                        <a:rPr kumimoji="1" lang="ja-JP" altLang="en-US" sz="2800" b="1">
                          <a:ln w="3175">
                            <a:solidFill>
                              <a:schemeClr val="bg1"/>
                            </a:solidFill>
                          </a:ln>
                          <a:solidFill>
                            <a:schemeClr val="tx1"/>
                          </a:solidFill>
                          <a:latin typeface="HGPMinchoE" panose="02020900000000000000" pitchFamily="18" charset="-128"/>
                          <a:ea typeface="HGPMinchoE" panose="02020900000000000000" pitchFamily="18" charset="-128"/>
                        </a:rPr>
                        <a:t>勝利数（完全勝利数）</a:t>
                      </a:r>
                    </a:p>
                  </a:txBody>
                  <a:tcPr/>
                </a:tc>
                <a:tc>
                  <a:txBody>
                    <a:bodyPr/>
                    <a:lstStyle/>
                    <a:p>
                      <a:pPr algn="ctr"/>
                      <a:r>
                        <a:rPr kumimoji="1" lang="en-US" altLang="ja-JP" sz="2800" b="1" dirty="0">
                          <a:ln w="3175">
                            <a:solidFill>
                              <a:schemeClr val="bg1"/>
                            </a:solidFill>
                          </a:ln>
                          <a:solidFill>
                            <a:schemeClr val="tx1"/>
                          </a:solidFill>
                          <a:latin typeface="HGPMinchoE" panose="02020900000000000000" pitchFamily="18" charset="-128"/>
                          <a:ea typeface="HGPMinchoE" panose="02020900000000000000" pitchFamily="18" charset="-128"/>
                        </a:rPr>
                        <a:t>90</a:t>
                      </a:r>
                      <a:r>
                        <a:rPr kumimoji="1" lang="ja-JP" altLang="en-US" sz="2800" b="1">
                          <a:ln w="3175">
                            <a:solidFill>
                              <a:schemeClr val="bg1"/>
                            </a:solidFill>
                          </a:ln>
                          <a:solidFill>
                            <a:schemeClr val="tx1"/>
                          </a:solidFill>
                          <a:latin typeface="HGPMinchoE" panose="02020900000000000000" pitchFamily="18" charset="-128"/>
                          <a:ea typeface="HGPMinchoE" panose="02020900000000000000" pitchFamily="18" charset="-128"/>
                        </a:rPr>
                        <a:t>（</a:t>
                      </a:r>
                      <a:r>
                        <a:rPr kumimoji="1" lang="en-US" altLang="ja-JP" sz="2800" b="1" dirty="0">
                          <a:ln w="3175">
                            <a:solidFill>
                              <a:schemeClr val="bg1"/>
                            </a:solidFill>
                          </a:ln>
                          <a:solidFill>
                            <a:schemeClr val="tx1"/>
                          </a:solidFill>
                          <a:latin typeface="HGPMinchoE" panose="02020900000000000000" pitchFamily="18" charset="-128"/>
                          <a:ea typeface="HGPMinchoE" panose="02020900000000000000" pitchFamily="18" charset="-128"/>
                        </a:rPr>
                        <a:t>51</a:t>
                      </a:r>
                      <a:r>
                        <a:rPr kumimoji="1" lang="ja-JP" altLang="en-US" sz="2800" b="1">
                          <a:ln w="3175">
                            <a:solidFill>
                              <a:schemeClr val="bg1"/>
                            </a:solidFill>
                          </a:ln>
                          <a:solidFill>
                            <a:schemeClr val="tx1"/>
                          </a:solidFill>
                          <a:latin typeface="HGPMinchoE" panose="02020900000000000000" pitchFamily="18" charset="-128"/>
                          <a:ea typeface="HGPMinchoE" panose="02020900000000000000" pitchFamily="18" charset="-128"/>
                        </a:rPr>
                        <a:t>）</a:t>
                      </a:r>
                    </a:p>
                  </a:txBody>
                  <a:tcPr/>
                </a:tc>
                <a:tc>
                  <a:txBody>
                    <a:bodyPr/>
                    <a:lstStyle/>
                    <a:p>
                      <a:pPr algn="ctr"/>
                      <a:r>
                        <a:rPr kumimoji="1" lang="en-US" altLang="ja-JP" sz="2800" b="1" dirty="0">
                          <a:ln w="3175">
                            <a:solidFill>
                              <a:schemeClr val="bg1"/>
                            </a:solidFill>
                          </a:ln>
                          <a:solidFill>
                            <a:schemeClr val="tx1"/>
                          </a:solidFill>
                          <a:latin typeface="HGPMinchoE" panose="02020900000000000000" pitchFamily="18" charset="-128"/>
                          <a:ea typeface="HGPMinchoE" panose="02020900000000000000" pitchFamily="18" charset="-128"/>
                        </a:rPr>
                        <a:t>100</a:t>
                      </a:r>
                      <a:r>
                        <a:rPr kumimoji="1" lang="ja-JP" altLang="en-US" sz="2800" b="1">
                          <a:ln w="3175">
                            <a:solidFill>
                              <a:schemeClr val="bg1"/>
                            </a:solidFill>
                          </a:ln>
                          <a:solidFill>
                            <a:schemeClr val="tx1"/>
                          </a:solidFill>
                          <a:latin typeface="HGPMinchoE" panose="02020900000000000000" pitchFamily="18" charset="-128"/>
                          <a:ea typeface="HGPMinchoE" panose="02020900000000000000" pitchFamily="18" charset="-128"/>
                        </a:rPr>
                        <a:t>（</a:t>
                      </a:r>
                      <a:r>
                        <a:rPr kumimoji="1" lang="en-US" altLang="ja-JP" sz="2800" b="1" dirty="0">
                          <a:ln w="3175">
                            <a:solidFill>
                              <a:schemeClr val="bg1"/>
                            </a:solidFill>
                          </a:ln>
                          <a:solidFill>
                            <a:schemeClr val="tx1"/>
                          </a:solidFill>
                          <a:latin typeface="HGPMinchoE" panose="02020900000000000000" pitchFamily="18" charset="-128"/>
                          <a:ea typeface="HGPMinchoE" panose="02020900000000000000" pitchFamily="18" charset="-128"/>
                        </a:rPr>
                        <a:t>0</a:t>
                      </a:r>
                      <a:r>
                        <a:rPr kumimoji="1" lang="ja-JP" altLang="en-US" sz="2800" b="1">
                          <a:ln w="3175">
                            <a:solidFill>
                              <a:schemeClr val="bg1"/>
                            </a:solidFill>
                          </a:ln>
                          <a:solidFill>
                            <a:schemeClr val="tx1"/>
                          </a:solidFill>
                          <a:latin typeface="HGPMinchoE" panose="02020900000000000000" pitchFamily="18" charset="-128"/>
                          <a:ea typeface="HGPMinchoE" panose="02020900000000000000" pitchFamily="18" charset="-128"/>
                        </a:rPr>
                        <a:t>）</a:t>
                      </a:r>
                    </a:p>
                  </a:txBody>
                  <a:tcPr/>
                </a:tc>
                <a:tc>
                  <a:txBody>
                    <a:bodyPr/>
                    <a:lstStyle/>
                    <a:p>
                      <a:pPr algn="ctr"/>
                      <a:r>
                        <a:rPr kumimoji="1" lang="en-US" altLang="ja-JP" sz="2800" b="1" dirty="0">
                          <a:ln w="3175">
                            <a:solidFill>
                              <a:schemeClr val="bg1"/>
                            </a:solidFill>
                          </a:ln>
                          <a:solidFill>
                            <a:schemeClr val="tx1"/>
                          </a:solidFill>
                          <a:latin typeface="HGPMinchoE" panose="02020900000000000000" pitchFamily="18" charset="-128"/>
                          <a:ea typeface="HGPMinchoE" panose="02020900000000000000" pitchFamily="18" charset="-128"/>
                        </a:rPr>
                        <a:t>190</a:t>
                      </a:r>
                      <a:r>
                        <a:rPr kumimoji="1" lang="ja-JP" altLang="en-US" sz="2800" b="1">
                          <a:ln w="3175">
                            <a:solidFill>
                              <a:schemeClr val="bg1"/>
                            </a:solidFill>
                          </a:ln>
                          <a:solidFill>
                            <a:schemeClr val="tx1"/>
                          </a:solidFill>
                          <a:latin typeface="HGPMinchoE" panose="02020900000000000000" pitchFamily="18" charset="-128"/>
                          <a:ea typeface="HGPMinchoE" panose="02020900000000000000" pitchFamily="18" charset="-128"/>
                        </a:rPr>
                        <a:t>（</a:t>
                      </a:r>
                      <a:r>
                        <a:rPr kumimoji="1" lang="en-US" altLang="ja-JP" sz="2800" b="1" dirty="0">
                          <a:ln w="3175">
                            <a:solidFill>
                              <a:schemeClr val="bg1"/>
                            </a:solidFill>
                          </a:ln>
                          <a:solidFill>
                            <a:schemeClr val="tx1"/>
                          </a:solidFill>
                          <a:latin typeface="HGPMinchoE" panose="02020900000000000000" pitchFamily="18" charset="-128"/>
                          <a:ea typeface="HGPMinchoE" panose="02020900000000000000" pitchFamily="18" charset="-128"/>
                        </a:rPr>
                        <a:t>51</a:t>
                      </a:r>
                      <a:r>
                        <a:rPr kumimoji="1" lang="ja-JP" altLang="en-US" sz="2800" b="1">
                          <a:ln w="3175">
                            <a:solidFill>
                              <a:schemeClr val="bg1"/>
                            </a:solidFill>
                          </a:ln>
                          <a:solidFill>
                            <a:schemeClr val="tx1"/>
                          </a:solidFill>
                          <a:latin typeface="HGPMinchoE" panose="02020900000000000000" pitchFamily="18" charset="-128"/>
                          <a:ea typeface="HGPMinchoE" panose="02020900000000000000" pitchFamily="18" charset="-128"/>
                        </a:rPr>
                        <a:t>）</a:t>
                      </a:r>
                    </a:p>
                  </a:txBody>
                  <a:tcPr/>
                </a:tc>
                <a:extLst>
                  <a:ext uri="{0D108BD9-81ED-4DB2-BD59-A6C34878D82A}">
                    <a16:rowId xmlns:a16="http://schemas.microsoft.com/office/drawing/2014/main" val="3163230863"/>
                  </a:ext>
                </a:extLst>
              </a:tr>
              <a:tr h="515151">
                <a:tc>
                  <a:txBody>
                    <a:bodyPr/>
                    <a:lstStyle/>
                    <a:p>
                      <a:pPr algn="ctr"/>
                      <a:r>
                        <a:rPr kumimoji="1" lang="ja-JP" altLang="en-US" sz="2800" b="1">
                          <a:ln w="3175">
                            <a:solidFill>
                              <a:schemeClr val="bg1"/>
                            </a:solidFill>
                          </a:ln>
                          <a:solidFill>
                            <a:schemeClr val="tx1"/>
                          </a:solidFill>
                          <a:latin typeface="HGPMinchoE" panose="02020900000000000000" pitchFamily="18" charset="-128"/>
                          <a:ea typeface="HGPMinchoE" panose="02020900000000000000" pitchFamily="18" charset="-128"/>
                        </a:rPr>
                        <a:t>敗北数</a:t>
                      </a:r>
                    </a:p>
                  </a:txBody>
                  <a:tcPr/>
                </a:tc>
                <a:tc>
                  <a:txBody>
                    <a:bodyPr/>
                    <a:lstStyle/>
                    <a:p>
                      <a:pPr algn="ctr"/>
                      <a:r>
                        <a:rPr kumimoji="1" lang="en-US" altLang="ja-JP" sz="2800" b="1" dirty="0">
                          <a:ln w="3175">
                            <a:solidFill>
                              <a:schemeClr val="bg1"/>
                            </a:solidFill>
                          </a:ln>
                          <a:solidFill>
                            <a:schemeClr val="tx1"/>
                          </a:solidFill>
                          <a:latin typeface="HGPMinchoE" panose="02020900000000000000" pitchFamily="18" charset="-128"/>
                          <a:ea typeface="HGPMinchoE" panose="02020900000000000000" pitchFamily="18" charset="-128"/>
                        </a:rPr>
                        <a:t>10</a:t>
                      </a:r>
                      <a:endParaRPr kumimoji="1" lang="ja-JP" altLang="en-US" sz="2800" b="1">
                        <a:ln w="3175">
                          <a:solidFill>
                            <a:schemeClr val="bg1"/>
                          </a:solidFill>
                        </a:ln>
                        <a:solidFill>
                          <a:schemeClr val="tx1"/>
                        </a:solidFill>
                        <a:latin typeface="HGPMinchoE" panose="02020900000000000000" pitchFamily="18" charset="-128"/>
                        <a:ea typeface="HGPMinchoE" panose="02020900000000000000" pitchFamily="18" charset="-128"/>
                      </a:endParaRPr>
                    </a:p>
                  </a:txBody>
                  <a:tcPr/>
                </a:tc>
                <a:tc>
                  <a:txBody>
                    <a:bodyPr/>
                    <a:lstStyle/>
                    <a:p>
                      <a:pPr algn="ctr"/>
                      <a:r>
                        <a:rPr kumimoji="1" lang="en-US" altLang="ja-JP" sz="2800" b="1" dirty="0">
                          <a:ln w="3175">
                            <a:solidFill>
                              <a:schemeClr val="bg1"/>
                            </a:solidFill>
                          </a:ln>
                          <a:solidFill>
                            <a:schemeClr val="tx1"/>
                          </a:solidFill>
                          <a:latin typeface="HGPMinchoE" panose="02020900000000000000" pitchFamily="18" charset="-128"/>
                          <a:ea typeface="HGPMinchoE" panose="02020900000000000000" pitchFamily="18" charset="-128"/>
                        </a:rPr>
                        <a:t>0</a:t>
                      </a:r>
                      <a:endParaRPr kumimoji="1" lang="ja-JP" altLang="en-US" sz="2800" b="1">
                        <a:ln w="3175">
                          <a:solidFill>
                            <a:schemeClr val="bg1"/>
                          </a:solidFill>
                        </a:ln>
                        <a:solidFill>
                          <a:schemeClr val="tx1"/>
                        </a:solidFill>
                        <a:latin typeface="HGPMinchoE" panose="02020900000000000000" pitchFamily="18" charset="-128"/>
                        <a:ea typeface="HGPMinchoE" panose="02020900000000000000" pitchFamily="18" charset="-128"/>
                      </a:endParaRPr>
                    </a:p>
                  </a:txBody>
                  <a:tcPr/>
                </a:tc>
                <a:tc>
                  <a:txBody>
                    <a:bodyPr/>
                    <a:lstStyle/>
                    <a:p>
                      <a:pPr algn="ctr"/>
                      <a:r>
                        <a:rPr kumimoji="1" lang="en-US" altLang="ja-JP" sz="2800" b="1" dirty="0">
                          <a:ln w="3175">
                            <a:solidFill>
                              <a:schemeClr val="bg1"/>
                            </a:solidFill>
                          </a:ln>
                          <a:solidFill>
                            <a:schemeClr val="tx1"/>
                          </a:solidFill>
                          <a:latin typeface="HGPMinchoE" panose="02020900000000000000" pitchFamily="18" charset="-128"/>
                          <a:ea typeface="HGPMinchoE" panose="02020900000000000000" pitchFamily="18" charset="-128"/>
                        </a:rPr>
                        <a:t>10</a:t>
                      </a:r>
                      <a:endParaRPr kumimoji="1" lang="ja-JP" altLang="en-US" sz="2800" b="1">
                        <a:ln w="3175">
                          <a:solidFill>
                            <a:schemeClr val="bg1"/>
                          </a:solidFill>
                        </a:ln>
                        <a:solidFill>
                          <a:schemeClr val="tx1"/>
                        </a:solidFill>
                        <a:latin typeface="HGPMinchoE" panose="02020900000000000000" pitchFamily="18" charset="-128"/>
                        <a:ea typeface="HGPMinchoE" panose="02020900000000000000" pitchFamily="18" charset="-128"/>
                      </a:endParaRPr>
                    </a:p>
                  </a:txBody>
                  <a:tcPr/>
                </a:tc>
                <a:extLst>
                  <a:ext uri="{0D108BD9-81ED-4DB2-BD59-A6C34878D82A}">
                    <a16:rowId xmlns:a16="http://schemas.microsoft.com/office/drawing/2014/main" val="441943886"/>
                  </a:ext>
                </a:extLst>
              </a:tr>
              <a:tr h="515151">
                <a:tc>
                  <a:txBody>
                    <a:bodyPr/>
                    <a:lstStyle/>
                    <a:p>
                      <a:pPr algn="ctr"/>
                      <a:r>
                        <a:rPr kumimoji="1" lang="ja-JP" altLang="en-US" sz="2800" b="1">
                          <a:ln w="3175">
                            <a:solidFill>
                              <a:schemeClr val="bg1"/>
                            </a:solidFill>
                          </a:ln>
                          <a:solidFill>
                            <a:schemeClr val="tx1"/>
                          </a:solidFill>
                          <a:latin typeface="HGPMinchoE" panose="02020900000000000000" pitchFamily="18" charset="-128"/>
                          <a:ea typeface="HGPMinchoE" panose="02020900000000000000" pitchFamily="18" charset="-128"/>
                        </a:rPr>
                        <a:t>勝率（％）</a:t>
                      </a:r>
                    </a:p>
                  </a:txBody>
                  <a:tcPr/>
                </a:tc>
                <a:tc>
                  <a:txBody>
                    <a:bodyPr/>
                    <a:lstStyle/>
                    <a:p>
                      <a:pPr algn="ctr"/>
                      <a:r>
                        <a:rPr kumimoji="1" lang="en-US" altLang="ja-JP" sz="2800" b="1" dirty="0">
                          <a:ln w="3175">
                            <a:solidFill>
                              <a:schemeClr val="bg1"/>
                            </a:solidFill>
                          </a:ln>
                          <a:solidFill>
                            <a:schemeClr val="tx1"/>
                          </a:solidFill>
                          <a:latin typeface="HGPMinchoE" panose="02020900000000000000" pitchFamily="18" charset="-128"/>
                          <a:ea typeface="HGPMinchoE" panose="02020900000000000000" pitchFamily="18" charset="-128"/>
                        </a:rPr>
                        <a:t>90</a:t>
                      </a:r>
                      <a:endParaRPr kumimoji="1" lang="ja-JP" altLang="en-US" sz="2800" b="1">
                        <a:ln w="3175">
                          <a:solidFill>
                            <a:schemeClr val="bg1"/>
                          </a:solidFill>
                        </a:ln>
                        <a:solidFill>
                          <a:schemeClr val="tx1"/>
                        </a:solidFill>
                        <a:latin typeface="HGPMinchoE" panose="02020900000000000000" pitchFamily="18" charset="-128"/>
                        <a:ea typeface="HGPMinchoE" panose="02020900000000000000" pitchFamily="18" charset="-128"/>
                      </a:endParaRPr>
                    </a:p>
                  </a:txBody>
                  <a:tcPr/>
                </a:tc>
                <a:tc>
                  <a:txBody>
                    <a:bodyPr/>
                    <a:lstStyle/>
                    <a:p>
                      <a:pPr algn="ctr"/>
                      <a:r>
                        <a:rPr kumimoji="1" lang="en-US" altLang="ja-JP" sz="2800" b="1" dirty="0">
                          <a:ln w="3175">
                            <a:solidFill>
                              <a:schemeClr val="bg1"/>
                            </a:solidFill>
                          </a:ln>
                          <a:solidFill>
                            <a:schemeClr val="tx1"/>
                          </a:solidFill>
                          <a:latin typeface="HGPMinchoE" panose="02020900000000000000" pitchFamily="18" charset="-128"/>
                          <a:ea typeface="HGPMinchoE" panose="02020900000000000000" pitchFamily="18" charset="-128"/>
                        </a:rPr>
                        <a:t>100</a:t>
                      </a:r>
                      <a:endParaRPr kumimoji="1" lang="ja-JP" altLang="en-US" sz="2800" b="1">
                        <a:ln w="3175">
                          <a:solidFill>
                            <a:schemeClr val="bg1"/>
                          </a:solidFill>
                        </a:ln>
                        <a:solidFill>
                          <a:schemeClr val="tx1"/>
                        </a:solidFill>
                        <a:latin typeface="HGPMinchoE" panose="02020900000000000000" pitchFamily="18" charset="-128"/>
                        <a:ea typeface="HGPMinchoE" panose="02020900000000000000" pitchFamily="18" charset="-128"/>
                      </a:endParaRPr>
                    </a:p>
                  </a:txBody>
                  <a:tcPr/>
                </a:tc>
                <a:tc>
                  <a:txBody>
                    <a:bodyPr/>
                    <a:lstStyle/>
                    <a:p>
                      <a:pPr algn="ctr"/>
                      <a:r>
                        <a:rPr kumimoji="1" lang="en-US" altLang="ja-JP" sz="2800" b="1" dirty="0">
                          <a:ln w="3175">
                            <a:solidFill>
                              <a:schemeClr val="bg1"/>
                            </a:solidFill>
                          </a:ln>
                          <a:solidFill>
                            <a:schemeClr val="tx1"/>
                          </a:solidFill>
                          <a:latin typeface="HGPMinchoE" panose="02020900000000000000" pitchFamily="18" charset="-128"/>
                          <a:ea typeface="HGPMinchoE" panose="02020900000000000000" pitchFamily="18" charset="-128"/>
                        </a:rPr>
                        <a:t>95</a:t>
                      </a:r>
                      <a:endParaRPr kumimoji="1" lang="ja-JP" altLang="en-US" sz="2800" b="1">
                        <a:ln w="3175">
                          <a:solidFill>
                            <a:schemeClr val="bg1"/>
                          </a:solidFill>
                        </a:ln>
                        <a:solidFill>
                          <a:schemeClr val="tx1"/>
                        </a:solidFill>
                        <a:latin typeface="HGPMinchoE" panose="02020900000000000000" pitchFamily="18" charset="-128"/>
                        <a:ea typeface="HGPMinchoE" panose="02020900000000000000" pitchFamily="18" charset="-128"/>
                      </a:endParaRPr>
                    </a:p>
                  </a:txBody>
                  <a:tcPr/>
                </a:tc>
                <a:extLst>
                  <a:ext uri="{0D108BD9-81ED-4DB2-BD59-A6C34878D82A}">
                    <a16:rowId xmlns:a16="http://schemas.microsoft.com/office/drawing/2014/main" val="3074343366"/>
                  </a:ext>
                </a:extLst>
              </a:tr>
            </a:tbl>
          </a:graphicData>
        </a:graphic>
      </p:graphicFrame>
    </p:spTree>
    <p:extLst>
      <p:ext uri="{BB962C8B-B14F-4D97-AF65-F5344CB8AC3E}">
        <p14:creationId xmlns:p14="http://schemas.microsoft.com/office/powerpoint/2010/main" val="1958406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par>
                                <p:cTn id="9" presetID="1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p:tgtEl>
                                          <p:spTgt spid="4"/>
                                        </p:tgtEl>
                                        <p:attrNameLst>
                                          <p:attrName>ppt_y</p:attrName>
                                        </p:attrNameLst>
                                      </p:cBhvr>
                                      <p:tavLst>
                                        <p:tav tm="0">
                                          <p:val>
                                            <p:strVal val="#ppt_y+#ppt_h*1.125000"/>
                                          </p:val>
                                        </p:tav>
                                        <p:tav tm="100000">
                                          <p:val>
                                            <p:strVal val="#ppt_y"/>
                                          </p:val>
                                        </p:tav>
                                      </p:tavLst>
                                    </p:anim>
                                    <p:animEffect transition="in" filter="wipe(up)">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24"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0E34C24-7AB0-B146-BCDC-A112A50C17B9}"/>
              </a:ext>
            </a:extLst>
          </p:cNvPr>
          <p:cNvSpPr>
            <a:spLocks noGrp="1"/>
          </p:cNvSpPr>
          <p:nvPr>
            <p:ph type="title"/>
          </p:nvPr>
        </p:nvSpPr>
        <p:spPr/>
        <p:txBody>
          <a:bodyPr>
            <a:normAutofit/>
          </a:bodyPr>
          <a:lstStyle/>
          <a:p>
            <a:r>
              <a:rPr kumimoji="1" lang="ja-JP" altLang="en-US" sz="5400" b="1">
                <a:ln w="19050">
                  <a:solidFill>
                    <a:schemeClr val="bg1"/>
                  </a:solidFill>
                </a:ln>
                <a:latin typeface="HGPMinchoE" panose="02020900000000000000" pitchFamily="18" charset="-128"/>
                <a:ea typeface="HGPMinchoE" panose="02020900000000000000" pitchFamily="18" charset="-128"/>
              </a:rPr>
              <a:t>今後の課題</a:t>
            </a:r>
          </a:p>
        </p:txBody>
      </p:sp>
      <p:sp>
        <p:nvSpPr>
          <p:cNvPr id="3" name="コンテンツ プレースホルダー 2">
            <a:extLst>
              <a:ext uri="{FF2B5EF4-FFF2-40B4-BE49-F238E27FC236}">
                <a16:creationId xmlns:a16="http://schemas.microsoft.com/office/drawing/2014/main" id="{C561AE70-AE05-2145-9731-A471BAD0A4B6}"/>
              </a:ext>
            </a:extLst>
          </p:cNvPr>
          <p:cNvSpPr>
            <a:spLocks noGrp="1"/>
          </p:cNvSpPr>
          <p:nvPr>
            <p:ph idx="1"/>
          </p:nvPr>
        </p:nvSpPr>
        <p:spPr/>
        <p:txBody>
          <a:bodyPr/>
          <a:lstStyle/>
          <a:p>
            <a:r>
              <a:rPr lang="ja-JP" altLang="en-US" sz="2800" b="1">
                <a:ln w="3175">
                  <a:solidFill>
                    <a:schemeClr val="bg1"/>
                  </a:solidFill>
                </a:ln>
                <a:effectLst/>
                <a:latin typeface="HGPMinchoE" panose="02020900000000000000" pitchFamily="18" charset="-128"/>
                <a:ea typeface="HGPMinchoE" panose="02020900000000000000" pitchFamily="18" charset="-128"/>
              </a:rPr>
              <a:t>相手が戦術をとる場合に勝率を伸ばすことができるか </a:t>
            </a:r>
            <a:endParaRPr lang="ja-JP" altLang="en-US" sz="2800" b="1">
              <a:ln w="3175">
                <a:solidFill>
                  <a:schemeClr val="bg1"/>
                </a:solidFill>
              </a:ln>
              <a:latin typeface="HGPMinchoE" panose="02020900000000000000" pitchFamily="18" charset="-128"/>
              <a:ea typeface="HGPMinchoE" panose="02020900000000000000" pitchFamily="18" charset="-128"/>
            </a:endParaRPr>
          </a:p>
          <a:p>
            <a:r>
              <a:rPr lang="ja-JP" altLang="en-US" sz="2800" b="1">
                <a:ln w="3175">
                  <a:solidFill>
                    <a:schemeClr val="bg1"/>
                  </a:solidFill>
                </a:ln>
                <a:effectLst/>
                <a:latin typeface="HGPMinchoE" panose="02020900000000000000" pitchFamily="18" charset="-128"/>
                <a:ea typeface="HGPMinchoE" panose="02020900000000000000" pitchFamily="18" charset="-128"/>
              </a:rPr>
              <a:t>二手先三手先まで見通せるようになれば，さらに勝率を伸ばすことができるのではないか </a:t>
            </a:r>
            <a:endParaRPr lang="ja-JP" altLang="en-US" sz="2800" b="1">
              <a:ln w="3175">
                <a:solidFill>
                  <a:schemeClr val="bg1"/>
                </a:solidFill>
              </a:ln>
              <a:latin typeface="HGPMinchoE" panose="02020900000000000000" pitchFamily="18" charset="-128"/>
              <a:ea typeface="HGPMinchoE" panose="02020900000000000000" pitchFamily="18" charset="-128"/>
            </a:endParaRPr>
          </a:p>
          <a:p>
            <a:pPr marL="0" indent="0">
              <a:buNone/>
            </a:pPr>
            <a:endParaRPr kumimoji="1" lang="ja-JP" altLang="en-US"/>
          </a:p>
        </p:txBody>
      </p:sp>
    </p:spTree>
    <p:extLst>
      <p:ext uri="{BB962C8B-B14F-4D97-AF65-F5344CB8AC3E}">
        <p14:creationId xmlns:p14="http://schemas.microsoft.com/office/powerpoint/2010/main" val="1312723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3FD9E5C-9E83-8E43-91B2-E110CE0D15DE}"/>
              </a:ext>
            </a:extLst>
          </p:cNvPr>
          <p:cNvSpPr>
            <a:spLocks noGrp="1"/>
          </p:cNvSpPr>
          <p:nvPr>
            <p:ph type="title"/>
          </p:nvPr>
        </p:nvSpPr>
        <p:spPr>
          <a:xfrm>
            <a:off x="1141412" y="297243"/>
            <a:ext cx="9905998" cy="1478570"/>
          </a:xfrm>
        </p:spPr>
        <p:txBody>
          <a:bodyPr>
            <a:normAutofit/>
          </a:bodyPr>
          <a:lstStyle/>
          <a:p>
            <a:r>
              <a:rPr kumimoji="1" lang="ja-JP" altLang="en-US" sz="5400">
                <a:ln w="19050">
                  <a:solidFill>
                    <a:schemeClr val="bg1"/>
                  </a:solidFill>
                </a:ln>
                <a:latin typeface="HGPMinchoE" panose="02020900000000000000" pitchFamily="18" charset="-128"/>
                <a:ea typeface="HGPMinchoE" panose="02020900000000000000" pitchFamily="18" charset="-128"/>
              </a:rPr>
              <a:t>参考文献</a:t>
            </a:r>
          </a:p>
        </p:txBody>
      </p:sp>
      <p:sp>
        <p:nvSpPr>
          <p:cNvPr id="4" name="テキスト ボックス 3">
            <a:extLst>
              <a:ext uri="{FF2B5EF4-FFF2-40B4-BE49-F238E27FC236}">
                <a16:creationId xmlns:a16="http://schemas.microsoft.com/office/drawing/2014/main" id="{23A74D2F-C50B-314D-A76D-AC2DA3F72EF8}"/>
              </a:ext>
            </a:extLst>
          </p:cNvPr>
          <p:cNvSpPr txBox="1"/>
          <p:nvPr/>
        </p:nvSpPr>
        <p:spPr>
          <a:xfrm>
            <a:off x="1499191" y="2264735"/>
            <a:ext cx="184731" cy="369332"/>
          </a:xfrm>
          <a:prstGeom prst="rect">
            <a:avLst/>
          </a:prstGeom>
          <a:noFill/>
        </p:spPr>
        <p:txBody>
          <a:bodyPr wrap="none" rtlCol="0">
            <a:spAutoFit/>
          </a:bodyPr>
          <a:lstStyle/>
          <a:p>
            <a:endParaRPr kumimoji="1" lang="ja-JP" altLang="en-US"/>
          </a:p>
        </p:txBody>
      </p:sp>
      <p:sp>
        <p:nvSpPr>
          <p:cNvPr id="5" name="テキスト ボックス 4">
            <a:extLst>
              <a:ext uri="{FF2B5EF4-FFF2-40B4-BE49-F238E27FC236}">
                <a16:creationId xmlns:a16="http://schemas.microsoft.com/office/drawing/2014/main" id="{D5CF9901-04D1-2641-94B2-4B3074F41B54}"/>
              </a:ext>
            </a:extLst>
          </p:cNvPr>
          <p:cNvSpPr txBox="1"/>
          <p:nvPr/>
        </p:nvSpPr>
        <p:spPr>
          <a:xfrm>
            <a:off x="298594" y="1871695"/>
            <a:ext cx="11591635" cy="4386778"/>
          </a:xfrm>
          <a:prstGeom prst="rect">
            <a:avLst/>
          </a:prstGeom>
          <a:noFill/>
        </p:spPr>
        <p:txBody>
          <a:bodyPr wrap="none" rtlCol="0">
            <a:spAutoFit/>
          </a:bodyPr>
          <a:lstStyle/>
          <a:p>
            <a:pPr>
              <a:lnSpc>
                <a:spcPts val="2600"/>
              </a:lnSpc>
            </a:pPr>
            <a:r>
              <a:rPr lang="en-US" altLang="ja-JP" sz="2000" b="1" dirty="0">
                <a:ln w="3175">
                  <a:solidFill>
                    <a:schemeClr val="bg1"/>
                  </a:solidFill>
                </a:ln>
                <a:effectLst/>
                <a:latin typeface="HGPMinchoE" panose="02020900000000000000" pitchFamily="18" charset="-128"/>
                <a:ea typeface="HGPMinchoE" panose="02020900000000000000" pitchFamily="18" charset="-128"/>
              </a:rPr>
              <a:t>[1]  </a:t>
            </a:r>
            <a:r>
              <a:rPr lang="ja-JP" altLang="en-US" sz="2000" b="1">
                <a:ln w="3175">
                  <a:solidFill>
                    <a:schemeClr val="bg1"/>
                  </a:solidFill>
                </a:ln>
                <a:effectLst/>
                <a:latin typeface="HGPMinchoE" panose="02020900000000000000" pitchFamily="18" charset="-128"/>
                <a:ea typeface="HGPMinchoE" panose="02020900000000000000" pitchFamily="18" charset="-128"/>
              </a:rPr>
              <a:t>石倉 慎</a:t>
            </a:r>
            <a:r>
              <a:rPr lang="en-US" altLang="ja-JP" sz="2000" b="1" dirty="0">
                <a:ln w="3175">
                  <a:solidFill>
                    <a:schemeClr val="bg1"/>
                  </a:solidFill>
                </a:ln>
                <a:effectLst/>
                <a:latin typeface="HGPMinchoE" panose="02020900000000000000" pitchFamily="18" charset="-128"/>
                <a:ea typeface="HGPMinchoE" panose="02020900000000000000" pitchFamily="18" charset="-128"/>
              </a:rPr>
              <a:t>:</a:t>
            </a:r>
            <a:r>
              <a:rPr lang="ja-JP" altLang="en-US" sz="2000" b="1">
                <a:ln w="3175">
                  <a:solidFill>
                    <a:schemeClr val="bg1"/>
                  </a:solidFill>
                </a:ln>
                <a:effectLst/>
                <a:latin typeface="HGPMinchoE" panose="02020900000000000000" pitchFamily="18" charset="-128"/>
                <a:ea typeface="HGPMinchoE" panose="02020900000000000000" pitchFamily="18" charset="-128"/>
              </a:rPr>
              <a:t>トーラス型リバーシの </a:t>
            </a:r>
            <a:r>
              <a:rPr lang="en" altLang="ja-JP" sz="2000" b="1" dirty="0">
                <a:ln w="3175">
                  <a:solidFill>
                    <a:schemeClr val="bg1"/>
                  </a:solidFill>
                </a:ln>
                <a:effectLst/>
                <a:latin typeface="HGPMinchoE" panose="02020900000000000000" pitchFamily="18" charset="-128"/>
                <a:ea typeface="HGPMinchoE" panose="02020900000000000000" pitchFamily="18" charset="-128"/>
              </a:rPr>
              <a:t>AI </a:t>
            </a:r>
            <a:r>
              <a:rPr lang="ja-JP" altLang="en-US" sz="2000" b="1">
                <a:ln w="3175">
                  <a:solidFill>
                    <a:schemeClr val="bg1"/>
                  </a:solidFill>
                </a:ln>
                <a:effectLst/>
                <a:latin typeface="HGPMinchoE" panose="02020900000000000000" pitchFamily="18" charset="-128"/>
                <a:ea typeface="HGPMinchoE" panose="02020900000000000000" pitchFamily="18" charset="-128"/>
              </a:rPr>
              <a:t>作成</a:t>
            </a:r>
            <a:r>
              <a:rPr lang="en-US" altLang="ja-JP" sz="2000" b="1" dirty="0">
                <a:ln w="3175">
                  <a:solidFill>
                    <a:schemeClr val="bg1"/>
                  </a:solidFill>
                </a:ln>
                <a:effectLst/>
                <a:latin typeface="HGPMinchoE" panose="02020900000000000000" pitchFamily="18" charset="-128"/>
                <a:ea typeface="HGPMinchoE" panose="02020900000000000000" pitchFamily="18" charset="-128"/>
              </a:rPr>
              <a:t>, </a:t>
            </a:r>
            <a:r>
              <a:rPr lang="ja-JP" altLang="en-US" sz="2000" b="1">
                <a:ln w="3175">
                  <a:solidFill>
                    <a:schemeClr val="bg1"/>
                  </a:solidFill>
                </a:ln>
                <a:effectLst/>
                <a:latin typeface="HGPMinchoE" panose="02020900000000000000" pitchFamily="18" charset="-128"/>
                <a:ea typeface="HGPMinchoE" panose="02020900000000000000" pitchFamily="18" charset="-128"/>
              </a:rPr>
              <a:t>近畿大学理工学部情報学科 </a:t>
            </a:r>
            <a:r>
              <a:rPr lang="en-US" altLang="ja-JP" sz="2000" b="1" dirty="0">
                <a:ln w="3175">
                  <a:solidFill>
                    <a:schemeClr val="bg1"/>
                  </a:solidFill>
                </a:ln>
                <a:effectLst/>
                <a:latin typeface="HGPMinchoE" panose="02020900000000000000" pitchFamily="18" charset="-128"/>
                <a:ea typeface="HGPMinchoE" panose="02020900000000000000" pitchFamily="18" charset="-128"/>
              </a:rPr>
              <a:t>2022 </a:t>
            </a:r>
            <a:r>
              <a:rPr lang="ja-JP" altLang="en-US" sz="2000" b="1">
                <a:ln w="3175">
                  <a:solidFill>
                    <a:schemeClr val="bg1"/>
                  </a:solidFill>
                </a:ln>
                <a:effectLst/>
                <a:latin typeface="HGPMinchoE" panose="02020900000000000000" pitchFamily="18" charset="-128"/>
                <a:ea typeface="HGPMinchoE" panose="02020900000000000000" pitchFamily="18" charset="-128"/>
              </a:rPr>
              <a:t>年度卒業報告 </a:t>
            </a:r>
            <a:r>
              <a:rPr lang="en-US" altLang="ja-JP" sz="2000" b="1" dirty="0">
                <a:ln w="3175">
                  <a:solidFill>
                    <a:schemeClr val="bg1"/>
                  </a:solidFill>
                </a:ln>
                <a:effectLst/>
                <a:latin typeface="HGPMinchoE" panose="02020900000000000000" pitchFamily="18" charset="-128"/>
                <a:ea typeface="HGPMinchoE" panose="02020900000000000000" pitchFamily="18" charset="-128"/>
              </a:rPr>
              <a:t>(2023) </a:t>
            </a:r>
            <a:endParaRPr lang="ja-JP" altLang="en-US" sz="2000" b="1">
              <a:ln w="3175">
                <a:solidFill>
                  <a:schemeClr val="bg1"/>
                </a:solidFill>
              </a:ln>
              <a:effectLst/>
              <a:latin typeface="HGPMinchoE" panose="02020900000000000000" pitchFamily="18" charset="-128"/>
              <a:ea typeface="HGPMinchoE" panose="02020900000000000000" pitchFamily="18" charset="-128"/>
            </a:endParaRPr>
          </a:p>
          <a:p>
            <a:pPr>
              <a:lnSpc>
                <a:spcPts val="2600"/>
              </a:lnSpc>
            </a:pPr>
            <a:r>
              <a:rPr lang="en-US" altLang="ja-JP" sz="2000" b="1" dirty="0">
                <a:ln w="3175">
                  <a:solidFill>
                    <a:schemeClr val="bg1"/>
                  </a:solidFill>
                </a:ln>
                <a:effectLst/>
                <a:latin typeface="HGPMinchoE" panose="02020900000000000000" pitchFamily="18" charset="-128"/>
                <a:ea typeface="HGPMinchoE" panose="02020900000000000000" pitchFamily="18" charset="-128"/>
              </a:rPr>
              <a:t>[2]  </a:t>
            </a:r>
            <a:r>
              <a:rPr lang="ja-JP" altLang="en-US" sz="2000" b="1">
                <a:ln w="3175">
                  <a:solidFill>
                    <a:schemeClr val="bg1"/>
                  </a:solidFill>
                </a:ln>
                <a:effectLst/>
                <a:latin typeface="HGPMinchoE" panose="02020900000000000000" pitchFamily="18" charset="-128"/>
                <a:ea typeface="HGPMinchoE" panose="02020900000000000000" pitchFamily="18" charset="-128"/>
              </a:rPr>
              <a:t>株式会社メガハウス</a:t>
            </a:r>
            <a:r>
              <a:rPr lang="en-US" altLang="ja-JP" sz="2000" b="1" dirty="0">
                <a:ln w="3175">
                  <a:solidFill>
                    <a:schemeClr val="bg1"/>
                  </a:solidFill>
                </a:ln>
                <a:effectLst/>
                <a:latin typeface="HGPMinchoE" panose="02020900000000000000" pitchFamily="18" charset="-128"/>
                <a:ea typeface="HGPMinchoE" panose="02020900000000000000" pitchFamily="18" charset="-128"/>
              </a:rPr>
              <a:t>:</a:t>
            </a:r>
            <a:r>
              <a:rPr lang="ja-JP" altLang="en-US" sz="2000" b="1">
                <a:ln w="3175">
                  <a:solidFill>
                    <a:schemeClr val="bg1"/>
                  </a:solidFill>
                </a:ln>
                <a:effectLst/>
                <a:latin typeface="HGPMinchoE" panose="02020900000000000000" pitchFamily="18" charset="-128"/>
                <a:ea typeface="HGPMinchoE" panose="02020900000000000000" pitchFamily="18" charset="-128"/>
              </a:rPr>
              <a:t>オセロってなに</a:t>
            </a:r>
            <a:r>
              <a:rPr lang="en-US" altLang="ja-JP" sz="2000" b="1" dirty="0">
                <a:ln w="3175">
                  <a:solidFill>
                    <a:schemeClr val="bg1"/>
                  </a:solidFill>
                </a:ln>
                <a:effectLst/>
                <a:latin typeface="HGPMinchoE" panose="02020900000000000000" pitchFamily="18" charset="-128"/>
                <a:ea typeface="HGPMinchoE" panose="02020900000000000000" pitchFamily="18" charset="-128"/>
              </a:rPr>
              <a:t>? — </a:t>
            </a:r>
            <a:r>
              <a:rPr lang="ja-JP" altLang="en-US" sz="2000" b="1">
                <a:ln w="3175">
                  <a:solidFill>
                    <a:schemeClr val="bg1"/>
                  </a:solidFill>
                </a:ln>
                <a:effectLst/>
                <a:latin typeface="HGPMinchoE" panose="02020900000000000000" pitchFamily="18" charset="-128"/>
                <a:ea typeface="HGPMinchoE" panose="02020900000000000000" pitchFamily="18" charset="-128"/>
              </a:rPr>
              <a:t>オセロ公式サイト </a:t>
            </a:r>
            <a:endParaRPr lang="en-US" altLang="ja-JP" sz="2000" b="1" dirty="0">
              <a:ln w="3175">
                <a:solidFill>
                  <a:schemeClr val="bg1"/>
                </a:solidFill>
              </a:ln>
              <a:effectLst/>
              <a:latin typeface="HGPMinchoE" panose="02020900000000000000" pitchFamily="18" charset="-128"/>
              <a:ea typeface="HGPMinchoE" panose="02020900000000000000" pitchFamily="18" charset="-128"/>
            </a:endParaRPr>
          </a:p>
          <a:p>
            <a:pPr>
              <a:lnSpc>
                <a:spcPts val="2600"/>
              </a:lnSpc>
            </a:pPr>
            <a:r>
              <a:rPr lang="ja-JP" altLang="en-US" sz="2000" b="1">
                <a:ln w="3175">
                  <a:solidFill>
                    <a:schemeClr val="bg1"/>
                  </a:solidFill>
                </a:ln>
                <a:latin typeface="HGPMinchoE" panose="02020900000000000000" pitchFamily="18" charset="-128"/>
                <a:ea typeface="HGPMinchoE" panose="02020900000000000000" pitchFamily="18" charset="-128"/>
              </a:rPr>
              <a:t>　　　</a:t>
            </a:r>
            <a:r>
              <a:rPr lang="en" altLang="ja-JP" sz="2000" b="1" dirty="0">
                <a:ln w="3175">
                  <a:solidFill>
                    <a:schemeClr val="bg1"/>
                  </a:solidFill>
                </a:ln>
                <a:effectLst/>
                <a:latin typeface="HGPMinchoE" panose="02020900000000000000" pitchFamily="18" charset="-128"/>
                <a:ea typeface="HGPMinchoE" panose="02020900000000000000" pitchFamily="18" charset="-128"/>
              </a:rPr>
              <a:t>https://</a:t>
            </a:r>
            <a:r>
              <a:rPr lang="en" altLang="ja-JP" sz="2000" b="1" dirty="0" err="1">
                <a:ln w="3175">
                  <a:solidFill>
                    <a:schemeClr val="bg1"/>
                  </a:solidFill>
                </a:ln>
                <a:effectLst/>
                <a:latin typeface="HGPMinchoE" panose="02020900000000000000" pitchFamily="18" charset="-128"/>
                <a:ea typeface="HGPMinchoE" panose="02020900000000000000" pitchFamily="18" charset="-128"/>
              </a:rPr>
              <a:t>www.megahouse.co.jp</a:t>
            </a:r>
            <a:r>
              <a:rPr lang="en" altLang="ja-JP" sz="2000" b="1" dirty="0">
                <a:ln w="3175">
                  <a:solidFill>
                    <a:schemeClr val="bg1"/>
                  </a:solidFill>
                </a:ln>
                <a:effectLst/>
                <a:latin typeface="HGPMinchoE" panose="02020900000000000000" pitchFamily="18" charset="-128"/>
                <a:ea typeface="HGPMinchoE" panose="02020900000000000000" pitchFamily="18" charset="-128"/>
              </a:rPr>
              <a:t>/</a:t>
            </a:r>
            <a:r>
              <a:rPr lang="en" altLang="ja-JP" sz="2000" b="1" dirty="0" err="1">
                <a:ln w="3175">
                  <a:solidFill>
                    <a:schemeClr val="bg1"/>
                  </a:solidFill>
                </a:ln>
                <a:effectLst/>
                <a:latin typeface="HGPMinchoE" panose="02020900000000000000" pitchFamily="18" charset="-128"/>
                <a:ea typeface="HGPMinchoE" panose="02020900000000000000" pitchFamily="18" charset="-128"/>
              </a:rPr>
              <a:t>othello</a:t>
            </a:r>
            <a:r>
              <a:rPr lang="en" altLang="ja-JP" sz="2000" b="1" dirty="0">
                <a:ln w="3175">
                  <a:solidFill>
                    <a:schemeClr val="bg1"/>
                  </a:solidFill>
                </a:ln>
                <a:effectLst/>
                <a:latin typeface="HGPMinchoE" panose="02020900000000000000" pitchFamily="18" charset="-128"/>
                <a:ea typeface="HGPMinchoE" panose="02020900000000000000" pitchFamily="18" charset="-128"/>
              </a:rPr>
              <a:t>/what/ </a:t>
            </a:r>
          </a:p>
          <a:p>
            <a:pPr>
              <a:lnSpc>
                <a:spcPts val="2600"/>
              </a:lnSpc>
            </a:pPr>
            <a:r>
              <a:rPr lang="en" altLang="ja-JP" sz="2000" b="1" dirty="0">
                <a:ln w="3175">
                  <a:solidFill>
                    <a:schemeClr val="bg1"/>
                  </a:solidFill>
                </a:ln>
                <a:effectLst/>
                <a:latin typeface="HGPMinchoE" panose="02020900000000000000" pitchFamily="18" charset="-128"/>
                <a:ea typeface="HGPMinchoE" panose="02020900000000000000" pitchFamily="18" charset="-128"/>
              </a:rPr>
              <a:t>[3]  </a:t>
            </a:r>
            <a:r>
              <a:rPr lang="ja-JP" altLang="en-US" sz="2000" b="1">
                <a:ln w="3175">
                  <a:solidFill>
                    <a:schemeClr val="bg1"/>
                  </a:solidFill>
                </a:ln>
                <a:effectLst/>
                <a:latin typeface="HGPMinchoE" panose="02020900000000000000" pitchFamily="18" charset="-128"/>
                <a:ea typeface="HGPMinchoE" panose="02020900000000000000" pitchFamily="18" charset="-128"/>
              </a:rPr>
              <a:t>山名 琢翔</a:t>
            </a:r>
            <a:r>
              <a:rPr lang="en-US" altLang="ja-JP" sz="2000" b="1" dirty="0">
                <a:ln w="3175">
                  <a:solidFill>
                    <a:schemeClr val="bg1"/>
                  </a:solidFill>
                </a:ln>
                <a:effectLst/>
                <a:latin typeface="HGPMinchoE" panose="02020900000000000000" pitchFamily="18" charset="-128"/>
                <a:ea typeface="HGPMinchoE" panose="02020900000000000000" pitchFamily="18" charset="-128"/>
              </a:rPr>
              <a:t>:</a:t>
            </a:r>
            <a:r>
              <a:rPr lang="ja-JP" altLang="en-US" sz="2000" b="1">
                <a:ln w="3175">
                  <a:solidFill>
                    <a:schemeClr val="bg1"/>
                  </a:solidFill>
                </a:ln>
                <a:effectLst/>
                <a:latin typeface="HGPMinchoE" panose="02020900000000000000" pitchFamily="18" charset="-128"/>
                <a:ea typeface="HGPMinchoE" panose="02020900000000000000" pitchFamily="18" charset="-128"/>
              </a:rPr>
              <a:t>深層学習による圧縮を利用した強力なオセロ </a:t>
            </a:r>
            <a:r>
              <a:rPr lang="en" altLang="ja-JP" sz="2000" b="1" dirty="0">
                <a:ln w="3175">
                  <a:solidFill>
                    <a:schemeClr val="bg1"/>
                  </a:solidFill>
                </a:ln>
                <a:effectLst/>
                <a:latin typeface="HGPMinchoE" panose="02020900000000000000" pitchFamily="18" charset="-128"/>
                <a:ea typeface="HGPMinchoE" panose="02020900000000000000" pitchFamily="18" charset="-128"/>
              </a:rPr>
              <a:t>AI </a:t>
            </a:r>
            <a:r>
              <a:rPr lang="ja-JP" altLang="en-US" sz="2000" b="1">
                <a:ln w="3175">
                  <a:solidFill>
                    <a:schemeClr val="bg1"/>
                  </a:solidFill>
                </a:ln>
                <a:effectLst/>
                <a:latin typeface="HGPMinchoE" panose="02020900000000000000" pitchFamily="18" charset="-128"/>
                <a:ea typeface="HGPMinchoE" panose="02020900000000000000" pitchFamily="18" charset="-128"/>
              </a:rPr>
              <a:t>の制作</a:t>
            </a:r>
            <a:r>
              <a:rPr lang="en-US" altLang="ja-JP" sz="2000" b="1" dirty="0">
                <a:ln w="3175">
                  <a:solidFill>
                    <a:schemeClr val="bg1"/>
                  </a:solidFill>
                </a:ln>
                <a:effectLst/>
                <a:latin typeface="HGPMinchoE" panose="02020900000000000000" pitchFamily="18" charset="-128"/>
                <a:ea typeface="HGPMinchoE" panose="02020900000000000000" pitchFamily="18" charset="-128"/>
              </a:rPr>
              <a:t>, </a:t>
            </a:r>
          </a:p>
          <a:p>
            <a:pPr>
              <a:lnSpc>
                <a:spcPts val="2600"/>
              </a:lnSpc>
            </a:pPr>
            <a:r>
              <a:rPr lang="ja-JP" altLang="en-US" sz="2000" b="1">
                <a:ln w="3175">
                  <a:solidFill>
                    <a:schemeClr val="bg1"/>
                  </a:solidFill>
                </a:ln>
                <a:latin typeface="HGPMinchoE" panose="02020900000000000000" pitchFamily="18" charset="-128"/>
                <a:ea typeface="HGPMinchoE" panose="02020900000000000000" pitchFamily="18" charset="-128"/>
              </a:rPr>
              <a:t>　　　</a:t>
            </a:r>
            <a:r>
              <a:rPr lang="ja-JP" altLang="en-US" sz="2000" b="1">
                <a:ln w="3175">
                  <a:solidFill>
                    <a:schemeClr val="bg1"/>
                  </a:solidFill>
                </a:ln>
                <a:effectLst/>
                <a:latin typeface="HGPMinchoE" panose="02020900000000000000" pitchFamily="18" charset="-128"/>
                <a:ea typeface="HGPMinchoE" panose="02020900000000000000" pitchFamily="18" charset="-128"/>
              </a:rPr>
              <a:t>研究報告ゲーム情報学 </a:t>
            </a:r>
            <a:r>
              <a:rPr lang="en-US" altLang="ja-JP" sz="2000" b="1" dirty="0">
                <a:ln w="3175">
                  <a:solidFill>
                    <a:schemeClr val="bg1"/>
                  </a:solidFill>
                </a:ln>
                <a:effectLst/>
                <a:latin typeface="HGPMinchoE" panose="02020900000000000000" pitchFamily="18" charset="-128"/>
                <a:ea typeface="HGPMinchoE" panose="02020900000000000000" pitchFamily="18" charset="-128"/>
              </a:rPr>
              <a:t>(</a:t>
            </a:r>
            <a:r>
              <a:rPr lang="en" altLang="ja-JP" sz="2000" b="1" dirty="0">
                <a:ln w="3175">
                  <a:solidFill>
                    <a:schemeClr val="bg1"/>
                  </a:solidFill>
                </a:ln>
                <a:effectLst/>
                <a:latin typeface="HGPMinchoE" panose="02020900000000000000" pitchFamily="18" charset="-128"/>
                <a:ea typeface="HGPMinchoE" panose="02020900000000000000" pitchFamily="18" charset="-128"/>
              </a:rPr>
              <a:t>GI) Vol.2022-GI-48(5), </a:t>
            </a:r>
            <a:r>
              <a:rPr lang="ja-JP" altLang="en-US" sz="2000" b="1">
                <a:ln w="3175">
                  <a:solidFill>
                    <a:schemeClr val="bg1"/>
                  </a:solidFill>
                </a:ln>
                <a:effectLst/>
                <a:latin typeface="HGPMinchoE" panose="02020900000000000000" pitchFamily="18" charset="-128"/>
                <a:ea typeface="HGPMinchoE" panose="02020900000000000000" pitchFamily="18" charset="-128"/>
              </a:rPr>
              <a:t>情報処理学会 </a:t>
            </a:r>
            <a:r>
              <a:rPr lang="en-US" altLang="ja-JP" sz="2000" b="1" dirty="0">
                <a:ln w="3175">
                  <a:solidFill>
                    <a:schemeClr val="bg1"/>
                  </a:solidFill>
                </a:ln>
                <a:effectLst/>
                <a:latin typeface="HGPMinchoE" panose="02020900000000000000" pitchFamily="18" charset="-128"/>
                <a:ea typeface="HGPMinchoE" panose="02020900000000000000" pitchFamily="18" charset="-128"/>
              </a:rPr>
              <a:t>(2022) </a:t>
            </a:r>
            <a:endParaRPr lang="ja-JP" altLang="en-US" sz="2000" b="1">
              <a:ln w="3175">
                <a:solidFill>
                  <a:schemeClr val="bg1"/>
                </a:solidFill>
              </a:ln>
              <a:effectLst/>
              <a:latin typeface="HGPMinchoE" panose="02020900000000000000" pitchFamily="18" charset="-128"/>
              <a:ea typeface="HGPMinchoE" panose="02020900000000000000" pitchFamily="18" charset="-128"/>
            </a:endParaRPr>
          </a:p>
          <a:p>
            <a:pPr>
              <a:lnSpc>
                <a:spcPts val="2600"/>
              </a:lnSpc>
            </a:pPr>
            <a:r>
              <a:rPr lang="en-US" altLang="ja-JP" sz="2000" b="1" dirty="0">
                <a:ln w="3175">
                  <a:solidFill>
                    <a:schemeClr val="bg1"/>
                  </a:solidFill>
                </a:ln>
                <a:effectLst/>
                <a:latin typeface="HGPMinchoE" panose="02020900000000000000" pitchFamily="18" charset="-128"/>
                <a:ea typeface="HGPMinchoE" panose="02020900000000000000" pitchFamily="18" charset="-128"/>
              </a:rPr>
              <a:t>[4]  </a:t>
            </a:r>
            <a:r>
              <a:rPr lang="en" altLang="ja-JP" sz="2000" b="1" dirty="0">
                <a:ln w="3175">
                  <a:solidFill>
                    <a:schemeClr val="bg1"/>
                  </a:solidFill>
                </a:ln>
                <a:effectLst/>
                <a:latin typeface="HGPMinchoE" panose="02020900000000000000" pitchFamily="18" charset="-128"/>
                <a:ea typeface="HGPMinchoE" panose="02020900000000000000" pitchFamily="18" charset="-128"/>
              </a:rPr>
              <a:t>Joel Feinstein : </a:t>
            </a:r>
            <a:r>
              <a:rPr lang="en" altLang="ja-JP" sz="2000" b="1" dirty="0" err="1">
                <a:ln w="3175">
                  <a:solidFill>
                    <a:schemeClr val="bg1"/>
                  </a:solidFill>
                </a:ln>
                <a:effectLst/>
                <a:latin typeface="HGPMinchoE" panose="02020900000000000000" pitchFamily="18" charset="-128"/>
                <a:ea typeface="HGPMinchoE" panose="02020900000000000000" pitchFamily="18" charset="-128"/>
              </a:rPr>
              <a:t>Amenor</a:t>
            </a:r>
            <a:r>
              <a:rPr lang="en" altLang="ja-JP" sz="2000" b="1" dirty="0">
                <a:ln w="3175">
                  <a:solidFill>
                    <a:schemeClr val="bg1"/>
                  </a:solidFill>
                </a:ln>
                <a:effectLst/>
                <a:latin typeface="HGPMinchoE" panose="02020900000000000000" pitchFamily="18" charset="-128"/>
                <a:ea typeface="HGPMinchoE" panose="02020900000000000000" pitchFamily="18" charset="-128"/>
              </a:rPr>
              <a:t> Wins World 6x6 Championships!, </a:t>
            </a:r>
          </a:p>
          <a:p>
            <a:pPr>
              <a:lnSpc>
                <a:spcPts val="2600"/>
              </a:lnSpc>
            </a:pPr>
            <a:r>
              <a:rPr lang="ja-JP" altLang="en-US" sz="2000" b="1">
                <a:ln w="3175">
                  <a:solidFill>
                    <a:schemeClr val="bg1"/>
                  </a:solidFill>
                </a:ln>
                <a:latin typeface="HGPMinchoE" panose="02020900000000000000" pitchFamily="18" charset="-128"/>
                <a:ea typeface="HGPMinchoE" panose="02020900000000000000" pitchFamily="18" charset="-128"/>
              </a:rPr>
              <a:t>　　　</a:t>
            </a:r>
            <a:r>
              <a:rPr lang="en" altLang="ja-JP" sz="2000" b="1" dirty="0">
                <a:ln w="3175">
                  <a:solidFill>
                    <a:schemeClr val="bg1"/>
                  </a:solidFill>
                </a:ln>
                <a:effectLst/>
                <a:latin typeface="HGPMinchoE" panose="02020900000000000000" pitchFamily="18" charset="-128"/>
                <a:ea typeface="HGPMinchoE" panose="02020900000000000000" pitchFamily="18" charset="-128"/>
              </a:rPr>
              <a:t>Forty billion noted under the tree, pp.6- 8,British Othello Federation’s newsletter. </a:t>
            </a:r>
          </a:p>
          <a:p>
            <a:pPr>
              <a:lnSpc>
                <a:spcPts val="2600"/>
              </a:lnSpc>
            </a:pPr>
            <a:r>
              <a:rPr lang="ja-JP" altLang="en-US" sz="2000" b="1">
                <a:ln w="3175">
                  <a:solidFill>
                    <a:schemeClr val="bg1"/>
                  </a:solidFill>
                </a:ln>
                <a:latin typeface="HGPMinchoE" panose="02020900000000000000" pitchFamily="18" charset="-128"/>
                <a:ea typeface="HGPMinchoE" panose="02020900000000000000" pitchFamily="18" charset="-128"/>
              </a:rPr>
              <a:t>　　　</a:t>
            </a:r>
            <a:r>
              <a:rPr lang="en" altLang="ja-JP" sz="2000" b="1" dirty="0">
                <a:ln w="3175">
                  <a:solidFill>
                    <a:schemeClr val="bg1"/>
                  </a:solidFill>
                </a:ln>
                <a:effectLst/>
                <a:latin typeface="HGPMinchoE" panose="02020900000000000000" pitchFamily="18" charset="-128"/>
                <a:ea typeface="HGPMinchoE" panose="02020900000000000000" pitchFamily="18" charset="-128"/>
              </a:rPr>
              <a:t>(1993) http://</a:t>
            </a:r>
            <a:r>
              <a:rPr lang="en" altLang="ja-JP" sz="2000" b="1" dirty="0" err="1">
                <a:ln w="3175">
                  <a:solidFill>
                    <a:schemeClr val="bg1"/>
                  </a:solidFill>
                </a:ln>
                <a:effectLst/>
                <a:latin typeface="HGPMinchoE" panose="02020900000000000000" pitchFamily="18" charset="-128"/>
                <a:ea typeface="HGPMinchoE" panose="02020900000000000000" pitchFamily="18" charset="-128"/>
              </a:rPr>
              <a:t>www.britishothello.org.uk</a:t>
            </a:r>
            <a:r>
              <a:rPr lang="en" altLang="ja-JP" sz="2000" b="1" dirty="0">
                <a:ln w="3175">
                  <a:solidFill>
                    <a:schemeClr val="bg1"/>
                  </a:solidFill>
                </a:ln>
                <a:effectLst/>
                <a:latin typeface="HGPMinchoE" panose="02020900000000000000" pitchFamily="18" charset="-128"/>
                <a:ea typeface="HGPMinchoE" panose="02020900000000000000" pitchFamily="18" charset="-128"/>
              </a:rPr>
              <a:t>/</a:t>
            </a:r>
            <a:r>
              <a:rPr lang="en" altLang="ja-JP" sz="2000" b="1" dirty="0" err="1">
                <a:ln w="3175">
                  <a:solidFill>
                    <a:schemeClr val="bg1"/>
                  </a:solidFill>
                </a:ln>
                <a:effectLst/>
                <a:latin typeface="HGPMinchoE" panose="02020900000000000000" pitchFamily="18" charset="-128"/>
                <a:ea typeface="HGPMinchoE" panose="02020900000000000000" pitchFamily="18" charset="-128"/>
              </a:rPr>
              <a:t>fbnall.pdf</a:t>
            </a:r>
            <a:r>
              <a:rPr lang="en" altLang="ja-JP" sz="2000" b="1" dirty="0">
                <a:ln w="3175">
                  <a:solidFill>
                    <a:schemeClr val="bg1"/>
                  </a:solidFill>
                </a:ln>
                <a:effectLst/>
                <a:latin typeface="HGPMinchoE" panose="02020900000000000000" pitchFamily="18" charset="-128"/>
                <a:ea typeface="HGPMinchoE" panose="02020900000000000000" pitchFamily="18" charset="-128"/>
              </a:rPr>
              <a:t> </a:t>
            </a:r>
          </a:p>
          <a:p>
            <a:pPr>
              <a:lnSpc>
                <a:spcPts val="2600"/>
              </a:lnSpc>
            </a:pPr>
            <a:r>
              <a:rPr lang="en" altLang="ja-JP" sz="2000" b="1" dirty="0">
                <a:ln w="3175">
                  <a:solidFill>
                    <a:schemeClr val="bg1"/>
                  </a:solidFill>
                </a:ln>
                <a:effectLst/>
                <a:latin typeface="HGPMinchoE" panose="02020900000000000000" pitchFamily="18" charset="-128"/>
                <a:ea typeface="HGPMinchoE" panose="02020900000000000000" pitchFamily="18" charset="-128"/>
              </a:rPr>
              <a:t>[5]  </a:t>
            </a:r>
            <a:r>
              <a:rPr lang="ja-JP" altLang="en-US" sz="2000" b="1">
                <a:ln w="3175">
                  <a:solidFill>
                    <a:schemeClr val="bg1"/>
                  </a:solidFill>
                </a:ln>
                <a:effectLst/>
                <a:latin typeface="HGPMinchoE" panose="02020900000000000000" pitchFamily="18" charset="-128"/>
                <a:ea typeface="HGPMinchoE" panose="02020900000000000000" pitchFamily="18" charset="-128"/>
              </a:rPr>
              <a:t>竹下拓輝，池田諭</a:t>
            </a:r>
            <a:r>
              <a:rPr lang="en-US" altLang="ja-JP" sz="2000" b="1" dirty="0">
                <a:ln w="3175">
                  <a:solidFill>
                    <a:schemeClr val="bg1"/>
                  </a:solidFill>
                </a:ln>
                <a:effectLst/>
                <a:latin typeface="HGPMinchoE" panose="02020900000000000000" pitchFamily="18" charset="-128"/>
                <a:ea typeface="HGPMinchoE" panose="02020900000000000000" pitchFamily="18" charset="-128"/>
              </a:rPr>
              <a:t>, </a:t>
            </a:r>
            <a:r>
              <a:rPr lang="ja-JP" altLang="en-US" sz="2000" b="1">
                <a:ln w="3175">
                  <a:solidFill>
                    <a:schemeClr val="bg1"/>
                  </a:solidFill>
                </a:ln>
                <a:effectLst/>
                <a:latin typeface="HGPMinchoE" panose="02020900000000000000" pitchFamily="18" charset="-128"/>
                <a:ea typeface="HGPMinchoE" panose="02020900000000000000" pitchFamily="18" charset="-128"/>
              </a:rPr>
              <a:t>坂本眞人</a:t>
            </a:r>
            <a:r>
              <a:rPr lang="en-US" altLang="ja-JP" sz="2000" b="1" dirty="0">
                <a:ln w="3175">
                  <a:solidFill>
                    <a:schemeClr val="bg1"/>
                  </a:solidFill>
                </a:ln>
                <a:effectLst/>
                <a:latin typeface="HGPMinchoE" panose="02020900000000000000" pitchFamily="18" charset="-128"/>
                <a:ea typeface="HGPMinchoE" panose="02020900000000000000" pitchFamily="18" charset="-128"/>
              </a:rPr>
              <a:t>, </a:t>
            </a:r>
            <a:r>
              <a:rPr lang="ja-JP" altLang="en-US" sz="2000" b="1">
                <a:ln w="3175">
                  <a:solidFill>
                    <a:schemeClr val="bg1"/>
                  </a:solidFill>
                </a:ln>
                <a:effectLst/>
                <a:latin typeface="HGPMinchoE" panose="02020900000000000000" pitchFamily="18" charset="-128"/>
                <a:ea typeface="HGPMinchoE" panose="02020900000000000000" pitchFamily="18" charset="-128"/>
              </a:rPr>
              <a:t>伊藤隆夫</a:t>
            </a:r>
            <a:r>
              <a:rPr lang="en-US" altLang="ja-JP" sz="2000" b="1" dirty="0">
                <a:ln w="3175">
                  <a:solidFill>
                    <a:schemeClr val="bg1"/>
                  </a:solidFill>
                </a:ln>
                <a:effectLst/>
                <a:latin typeface="HGPMinchoE" panose="02020900000000000000" pitchFamily="18" charset="-128"/>
                <a:ea typeface="HGPMinchoE" panose="02020900000000000000" pitchFamily="18" charset="-128"/>
              </a:rPr>
              <a:t>:</a:t>
            </a:r>
            <a:r>
              <a:rPr lang="ja-JP" altLang="en-US" sz="2000" b="1">
                <a:ln w="3175">
                  <a:solidFill>
                    <a:schemeClr val="bg1"/>
                  </a:solidFill>
                </a:ln>
                <a:effectLst/>
                <a:latin typeface="HGPMinchoE" panose="02020900000000000000" pitchFamily="18" charset="-128"/>
                <a:ea typeface="HGPMinchoE" panose="02020900000000000000" pitchFamily="18" charset="-128"/>
              </a:rPr>
              <a:t>縮小盤オセロにおける完全解析</a:t>
            </a:r>
            <a:r>
              <a:rPr lang="en-US" altLang="ja-JP" sz="2000" b="1" dirty="0">
                <a:ln w="3175">
                  <a:solidFill>
                    <a:schemeClr val="bg1"/>
                  </a:solidFill>
                </a:ln>
                <a:effectLst/>
                <a:latin typeface="HGPMinchoE" panose="02020900000000000000" pitchFamily="18" charset="-128"/>
                <a:ea typeface="HGPMinchoE" panose="02020900000000000000" pitchFamily="18" charset="-128"/>
              </a:rPr>
              <a:t>, </a:t>
            </a:r>
          </a:p>
          <a:p>
            <a:pPr>
              <a:lnSpc>
                <a:spcPts val="2600"/>
              </a:lnSpc>
            </a:pPr>
            <a:r>
              <a:rPr lang="ja-JP" altLang="en-US" sz="2000" b="1">
                <a:ln w="3175">
                  <a:solidFill>
                    <a:schemeClr val="bg1"/>
                  </a:solidFill>
                </a:ln>
                <a:latin typeface="HGPMinchoE" panose="02020900000000000000" pitchFamily="18" charset="-128"/>
                <a:ea typeface="HGPMinchoE" panose="02020900000000000000" pitchFamily="18" charset="-128"/>
              </a:rPr>
              <a:t>　　　</a:t>
            </a:r>
            <a:r>
              <a:rPr lang="ja-JP" altLang="en-US" sz="2000" b="1">
                <a:ln w="3175">
                  <a:solidFill>
                    <a:schemeClr val="bg1"/>
                  </a:solidFill>
                </a:ln>
                <a:effectLst/>
                <a:latin typeface="HGPMinchoE" panose="02020900000000000000" pitchFamily="18" charset="-128"/>
                <a:ea typeface="HGPMinchoE" panose="02020900000000000000" pitchFamily="18" charset="-128"/>
              </a:rPr>
              <a:t>情報処理学会九州支部火の国 情報シンポジウム</a:t>
            </a:r>
            <a:r>
              <a:rPr lang="en-US" altLang="ja-JP" sz="2000" b="1" dirty="0">
                <a:ln w="3175">
                  <a:solidFill>
                    <a:schemeClr val="bg1"/>
                  </a:solidFill>
                </a:ln>
                <a:effectLst/>
                <a:latin typeface="HGPMinchoE" panose="02020900000000000000" pitchFamily="18" charset="-128"/>
                <a:ea typeface="HGPMinchoE" panose="02020900000000000000" pitchFamily="18" charset="-128"/>
              </a:rPr>
              <a:t>, </a:t>
            </a:r>
            <a:r>
              <a:rPr lang="en" altLang="ja-JP" sz="2000" b="1" dirty="0">
                <a:ln w="3175">
                  <a:solidFill>
                    <a:schemeClr val="bg1"/>
                  </a:solidFill>
                </a:ln>
                <a:effectLst/>
                <a:latin typeface="HGPMinchoE" panose="02020900000000000000" pitchFamily="18" charset="-128"/>
                <a:ea typeface="HGPMinchoE" panose="02020900000000000000" pitchFamily="18" charset="-128"/>
              </a:rPr>
              <a:t>No.1A-2, pp.1-6 (2015) </a:t>
            </a:r>
          </a:p>
          <a:p>
            <a:pPr>
              <a:lnSpc>
                <a:spcPts val="2600"/>
              </a:lnSpc>
            </a:pPr>
            <a:r>
              <a:rPr lang="ja-JP" altLang="en-US" sz="2000" b="1">
                <a:ln w="3175">
                  <a:solidFill>
                    <a:schemeClr val="bg1"/>
                  </a:solidFill>
                </a:ln>
                <a:latin typeface="HGPMinchoE" panose="02020900000000000000" pitchFamily="18" charset="-128"/>
                <a:ea typeface="HGPMinchoE" panose="02020900000000000000" pitchFamily="18" charset="-128"/>
              </a:rPr>
              <a:t>　　　</a:t>
            </a:r>
            <a:r>
              <a:rPr lang="en" altLang="ja-JP" sz="2000" b="1" dirty="0">
                <a:ln w="3175">
                  <a:solidFill>
                    <a:schemeClr val="bg1"/>
                  </a:solidFill>
                </a:ln>
                <a:effectLst/>
                <a:latin typeface="HGPMinchoE" panose="02020900000000000000" pitchFamily="18" charset="-128"/>
                <a:ea typeface="HGPMinchoE" panose="02020900000000000000" pitchFamily="18" charset="-128"/>
              </a:rPr>
              <a:t>https://</a:t>
            </a:r>
            <a:r>
              <a:rPr lang="en" altLang="ja-JP" sz="2000" b="1" dirty="0" err="1">
                <a:ln w="3175">
                  <a:solidFill>
                    <a:schemeClr val="bg1"/>
                  </a:solidFill>
                </a:ln>
                <a:effectLst/>
                <a:latin typeface="HGPMinchoE" panose="02020900000000000000" pitchFamily="18" charset="-128"/>
                <a:ea typeface="HGPMinchoE" panose="02020900000000000000" pitchFamily="18" charset="-128"/>
              </a:rPr>
              <a:t>www.ipsj-kyushu.jp</a:t>
            </a:r>
            <a:r>
              <a:rPr lang="en" altLang="ja-JP" sz="2000" b="1" dirty="0">
                <a:ln w="3175">
                  <a:solidFill>
                    <a:schemeClr val="bg1"/>
                  </a:solidFill>
                </a:ln>
                <a:effectLst/>
                <a:latin typeface="HGPMinchoE" panose="02020900000000000000" pitchFamily="18" charset="-128"/>
                <a:ea typeface="HGPMinchoE" panose="02020900000000000000" pitchFamily="18" charset="-128"/>
              </a:rPr>
              <a:t>/page/</a:t>
            </a:r>
            <a:r>
              <a:rPr lang="en" altLang="ja-JP" sz="2000" b="1" dirty="0" err="1">
                <a:ln w="3175">
                  <a:solidFill>
                    <a:schemeClr val="bg1"/>
                  </a:solidFill>
                </a:ln>
                <a:effectLst/>
                <a:latin typeface="HGPMinchoE" panose="02020900000000000000" pitchFamily="18" charset="-128"/>
                <a:ea typeface="HGPMinchoE" panose="02020900000000000000" pitchFamily="18" charset="-128"/>
              </a:rPr>
              <a:t>ronbun</a:t>
            </a:r>
            <a:r>
              <a:rPr lang="en" altLang="ja-JP" sz="2000" b="1" dirty="0">
                <a:ln w="3175">
                  <a:solidFill>
                    <a:schemeClr val="bg1"/>
                  </a:solidFill>
                </a:ln>
                <a:effectLst/>
                <a:latin typeface="HGPMinchoE" panose="02020900000000000000" pitchFamily="18" charset="-128"/>
                <a:ea typeface="HGPMinchoE" panose="02020900000000000000" pitchFamily="18" charset="-128"/>
              </a:rPr>
              <a:t>/</a:t>
            </a:r>
            <a:r>
              <a:rPr lang="en" altLang="ja-JP" sz="2000" b="1" dirty="0" err="1">
                <a:ln w="3175">
                  <a:solidFill>
                    <a:schemeClr val="bg1"/>
                  </a:solidFill>
                </a:ln>
                <a:effectLst/>
                <a:latin typeface="HGPMinchoE" panose="02020900000000000000" pitchFamily="18" charset="-128"/>
                <a:ea typeface="HGPMinchoE" panose="02020900000000000000" pitchFamily="18" charset="-128"/>
              </a:rPr>
              <a:t>hinokuni</a:t>
            </a:r>
            <a:r>
              <a:rPr lang="en" altLang="ja-JP" sz="2000" b="1" dirty="0">
                <a:ln w="3175">
                  <a:solidFill>
                    <a:schemeClr val="bg1"/>
                  </a:solidFill>
                </a:ln>
                <a:effectLst/>
                <a:latin typeface="HGPMinchoE" panose="02020900000000000000" pitchFamily="18" charset="-128"/>
                <a:ea typeface="HGPMinchoE" panose="02020900000000000000" pitchFamily="18" charset="-128"/>
              </a:rPr>
              <a:t>/1004/1A/1A-2.pdf </a:t>
            </a:r>
          </a:p>
          <a:p>
            <a:pPr>
              <a:lnSpc>
                <a:spcPts val="2600"/>
              </a:lnSpc>
            </a:pPr>
            <a:r>
              <a:rPr lang="en" altLang="ja-JP" sz="2000" b="1" dirty="0">
                <a:ln w="3175">
                  <a:solidFill>
                    <a:schemeClr val="bg1"/>
                  </a:solidFill>
                </a:ln>
                <a:effectLst/>
                <a:latin typeface="HGPMinchoE" panose="02020900000000000000" pitchFamily="18" charset="-128"/>
                <a:ea typeface="HGPMinchoE" panose="02020900000000000000" pitchFamily="18" charset="-128"/>
              </a:rPr>
              <a:t>[6]  Hiroshi Takizawa : Othello is Solved (2023) https://</a:t>
            </a:r>
            <a:r>
              <a:rPr lang="en" altLang="ja-JP" sz="2000" b="1" dirty="0" err="1">
                <a:ln w="3175">
                  <a:solidFill>
                    <a:schemeClr val="bg1"/>
                  </a:solidFill>
                </a:ln>
                <a:effectLst/>
                <a:latin typeface="HGPMinchoE" panose="02020900000000000000" pitchFamily="18" charset="-128"/>
                <a:ea typeface="HGPMinchoE" panose="02020900000000000000" pitchFamily="18" charset="-128"/>
              </a:rPr>
              <a:t>arxiv.org</a:t>
            </a:r>
            <a:r>
              <a:rPr lang="en" altLang="ja-JP" sz="2000" b="1" dirty="0">
                <a:ln w="3175">
                  <a:solidFill>
                    <a:schemeClr val="bg1"/>
                  </a:solidFill>
                </a:ln>
                <a:effectLst/>
                <a:latin typeface="HGPMinchoE" panose="02020900000000000000" pitchFamily="18" charset="-128"/>
                <a:ea typeface="HGPMinchoE" panose="02020900000000000000" pitchFamily="18" charset="-128"/>
              </a:rPr>
              <a:t>/abs/2310.19387 </a:t>
            </a:r>
          </a:p>
          <a:p>
            <a:pPr>
              <a:lnSpc>
                <a:spcPts val="2600"/>
              </a:lnSpc>
            </a:pPr>
            <a:r>
              <a:rPr lang="en" altLang="ja-JP" sz="2000" b="1" dirty="0">
                <a:ln w="3175">
                  <a:solidFill>
                    <a:schemeClr val="bg1"/>
                  </a:solidFill>
                </a:ln>
                <a:effectLst/>
                <a:latin typeface="HGPMinchoE" panose="02020900000000000000" pitchFamily="18" charset="-128"/>
                <a:ea typeface="HGPMinchoE" panose="02020900000000000000" pitchFamily="18" charset="-128"/>
              </a:rPr>
              <a:t>[7]  </a:t>
            </a:r>
            <a:r>
              <a:rPr lang="ja-JP" altLang="en-US" sz="2000" b="1">
                <a:ln w="3175">
                  <a:solidFill>
                    <a:schemeClr val="bg1"/>
                  </a:solidFill>
                </a:ln>
                <a:effectLst/>
                <a:latin typeface="HGPMinchoE" panose="02020900000000000000" pitchFamily="18" charset="-128"/>
                <a:ea typeface="HGPMinchoE" panose="02020900000000000000" pitchFamily="18" charset="-128"/>
              </a:rPr>
              <a:t>美添一樹，山下宏，松原仁 編</a:t>
            </a:r>
            <a:r>
              <a:rPr lang="en-US" altLang="ja-JP" sz="2000" b="1" dirty="0">
                <a:ln w="3175">
                  <a:solidFill>
                    <a:schemeClr val="bg1"/>
                  </a:solidFill>
                </a:ln>
                <a:effectLst/>
                <a:latin typeface="HGPMinchoE" panose="02020900000000000000" pitchFamily="18" charset="-128"/>
                <a:ea typeface="HGPMinchoE" panose="02020900000000000000" pitchFamily="18" charset="-128"/>
              </a:rPr>
              <a:t>:</a:t>
            </a:r>
            <a:r>
              <a:rPr lang="ja-JP" altLang="en-US" sz="2000" b="1">
                <a:ln w="3175">
                  <a:solidFill>
                    <a:schemeClr val="bg1"/>
                  </a:solidFill>
                </a:ln>
                <a:effectLst/>
                <a:latin typeface="HGPMinchoE" panose="02020900000000000000" pitchFamily="18" charset="-128"/>
                <a:ea typeface="HGPMinchoE" panose="02020900000000000000" pitchFamily="18" charset="-128"/>
              </a:rPr>
              <a:t>コンピュータ囲碁 </a:t>
            </a:r>
            <a:r>
              <a:rPr lang="en-US" altLang="ja-JP" sz="2000" b="1" dirty="0">
                <a:ln w="3175">
                  <a:solidFill>
                    <a:schemeClr val="bg1"/>
                  </a:solidFill>
                </a:ln>
                <a:effectLst/>
                <a:latin typeface="HGPMinchoE" panose="02020900000000000000" pitchFamily="18" charset="-128"/>
                <a:ea typeface="HGPMinchoE" panose="02020900000000000000" pitchFamily="18" charset="-128"/>
              </a:rPr>
              <a:t>―</a:t>
            </a:r>
            <a:r>
              <a:rPr lang="ja-JP" altLang="en-US" sz="2000" b="1">
                <a:ln w="3175">
                  <a:solidFill>
                    <a:schemeClr val="bg1"/>
                  </a:solidFill>
                </a:ln>
                <a:effectLst/>
                <a:latin typeface="HGPMinchoE" panose="02020900000000000000" pitchFamily="18" charset="-128"/>
                <a:ea typeface="HGPMinchoE" panose="02020900000000000000" pitchFamily="18" charset="-128"/>
              </a:rPr>
              <a:t>モンテカルロ法の理論と実践</a:t>
            </a:r>
            <a:r>
              <a:rPr lang="en-US" altLang="ja-JP" sz="2000" b="1" dirty="0">
                <a:ln w="3175">
                  <a:solidFill>
                    <a:schemeClr val="bg1"/>
                  </a:solidFill>
                </a:ln>
                <a:effectLst/>
                <a:latin typeface="HGPMinchoE" panose="02020900000000000000" pitchFamily="18" charset="-128"/>
                <a:ea typeface="HGPMinchoE" panose="02020900000000000000" pitchFamily="18" charset="-128"/>
              </a:rPr>
              <a:t>―</a:t>
            </a:r>
            <a:r>
              <a:rPr lang="ja-JP" altLang="en-US" sz="2000" b="1">
                <a:ln w="3175">
                  <a:solidFill>
                    <a:schemeClr val="bg1"/>
                  </a:solidFill>
                </a:ln>
                <a:effectLst/>
                <a:latin typeface="HGPMinchoE" panose="02020900000000000000" pitchFamily="18" charset="-128"/>
                <a:ea typeface="HGPMinchoE" panose="02020900000000000000" pitchFamily="18" charset="-128"/>
              </a:rPr>
              <a:t>，共立出版 </a:t>
            </a:r>
            <a:r>
              <a:rPr lang="en-US" altLang="ja-JP" sz="2000" b="1" dirty="0">
                <a:ln w="3175">
                  <a:solidFill>
                    <a:schemeClr val="bg1"/>
                  </a:solidFill>
                </a:ln>
                <a:effectLst/>
                <a:latin typeface="HGPMinchoE" panose="02020900000000000000" pitchFamily="18" charset="-128"/>
                <a:ea typeface="HGPMinchoE" panose="02020900000000000000" pitchFamily="18" charset="-128"/>
              </a:rPr>
              <a:t>(2012) </a:t>
            </a:r>
            <a:endParaRPr lang="ja-JP" altLang="en-US" sz="2000" b="1">
              <a:ln w="3175">
                <a:solidFill>
                  <a:schemeClr val="bg1"/>
                </a:solidFill>
              </a:ln>
              <a:effectLst/>
              <a:latin typeface="HGPMinchoE" panose="02020900000000000000" pitchFamily="18" charset="-128"/>
              <a:ea typeface="HGPMinchoE" panose="02020900000000000000" pitchFamily="18" charset="-128"/>
            </a:endParaRPr>
          </a:p>
        </p:txBody>
      </p:sp>
    </p:spTree>
    <p:extLst>
      <p:ext uri="{BB962C8B-B14F-4D97-AF65-F5344CB8AC3E}">
        <p14:creationId xmlns:p14="http://schemas.microsoft.com/office/powerpoint/2010/main" val="29594594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F1B6BD5-F16D-AC43-BBCE-0A54DE951B40}"/>
              </a:ext>
            </a:extLst>
          </p:cNvPr>
          <p:cNvSpPr>
            <a:spLocks noGrp="1"/>
          </p:cNvSpPr>
          <p:nvPr>
            <p:ph type="title"/>
          </p:nvPr>
        </p:nvSpPr>
        <p:spPr>
          <a:xfrm>
            <a:off x="838200" y="2766218"/>
            <a:ext cx="10515600" cy="1325563"/>
          </a:xfrm>
        </p:spPr>
        <p:txBody>
          <a:bodyPr>
            <a:normAutofit/>
          </a:bodyPr>
          <a:lstStyle/>
          <a:p>
            <a:pPr algn="ctr"/>
            <a:r>
              <a:rPr lang="ja-JP" altLang="en-US" sz="5400" b="1">
                <a:ln w="19050">
                  <a:solidFill>
                    <a:schemeClr val="bg1"/>
                  </a:solidFill>
                </a:ln>
                <a:latin typeface="HGPMinchoE" panose="02020900000000000000" pitchFamily="18" charset="-128"/>
                <a:ea typeface="HGPMinchoE" panose="02020900000000000000" pitchFamily="18" charset="-128"/>
              </a:rPr>
              <a:t>ご静聴ありがとうございました</a:t>
            </a:r>
            <a:endParaRPr kumimoji="1" lang="ja-JP" altLang="en-US" sz="5400" b="1">
              <a:ln w="19050">
                <a:solidFill>
                  <a:schemeClr val="bg1"/>
                </a:solidFill>
              </a:ln>
              <a:latin typeface="HGPMinchoE" panose="02020900000000000000" pitchFamily="18" charset="-128"/>
              <a:ea typeface="HGPMinchoE" panose="02020900000000000000" pitchFamily="18" charset="-128"/>
            </a:endParaRPr>
          </a:p>
        </p:txBody>
      </p:sp>
    </p:spTree>
    <p:extLst>
      <p:ext uri="{BB962C8B-B14F-4D97-AF65-F5344CB8AC3E}">
        <p14:creationId xmlns:p14="http://schemas.microsoft.com/office/powerpoint/2010/main" val="3305648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4FE3FEA-28F5-2043-9A5E-8D9BFBF6D515}"/>
              </a:ext>
            </a:extLst>
          </p:cNvPr>
          <p:cNvSpPr>
            <a:spLocks noGrp="1"/>
          </p:cNvSpPr>
          <p:nvPr>
            <p:ph type="title"/>
          </p:nvPr>
        </p:nvSpPr>
        <p:spPr>
          <a:xfrm>
            <a:off x="1143001" y="359026"/>
            <a:ext cx="9905998" cy="1478570"/>
          </a:xfrm>
        </p:spPr>
        <p:txBody>
          <a:bodyPr>
            <a:normAutofit/>
          </a:bodyPr>
          <a:lstStyle/>
          <a:p>
            <a:r>
              <a:rPr kumimoji="1" lang="ja-JP" altLang="en-US" sz="5400" b="1">
                <a:ln w="19050">
                  <a:solidFill>
                    <a:schemeClr val="bg1"/>
                  </a:solidFill>
                </a:ln>
                <a:latin typeface="HGPMinchoE" panose="02020900000000000000" pitchFamily="18" charset="-128"/>
                <a:ea typeface="HGPMinchoE" panose="02020900000000000000" pitchFamily="18" charset="-128"/>
              </a:rPr>
              <a:t>発表の流れ</a:t>
            </a:r>
          </a:p>
        </p:txBody>
      </p:sp>
      <p:sp>
        <p:nvSpPr>
          <p:cNvPr id="3" name="コンテンツ プレースホルダー 2">
            <a:extLst>
              <a:ext uri="{FF2B5EF4-FFF2-40B4-BE49-F238E27FC236}">
                <a16:creationId xmlns:a16="http://schemas.microsoft.com/office/drawing/2014/main" id="{6E8D7376-5145-8743-A860-A8C0DDD2531B}"/>
              </a:ext>
            </a:extLst>
          </p:cNvPr>
          <p:cNvSpPr>
            <a:spLocks noGrp="1"/>
          </p:cNvSpPr>
          <p:nvPr>
            <p:ph idx="1"/>
          </p:nvPr>
        </p:nvSpPr>
        <p:spPr>
          <a:xfrm>
            <a:off x="1254594" y="1616546"/>
            <a:ext cx="10515600" cy="4882427"/>
          </a:xfrm>
        </p:spPr>
        <p:txBody>
          <a:bodyPr>
            <a:normAutofit fontScale="62500" lnSpcReduction="20000"/>
          </a:bodyPr>
          <a:lstStyle/>
          <a:p>
            <a:r>
              <a:rPr lang="ja-JP" altLang="en-US" sz="2900" b="1">
                <a:ln w="3175">
                  <a:solidFill>
                    <a:schemeClr val="bg1"/>
                  </a:solidFill>
                </a:ln>
                <a:latin typeface="HGPMinchoE" panose="02020900000000000000" pitchFamily="18" charset="-128"/>
                <a:ea typeface="HGPMinchoE" panose="02020900000000000000" pitchFamily="18" charset="-128"/>
              </a:rPr>
              <a:t>トーラス型リバーシとは</a:t>
            </a:r>
            <a:endParaRPr lang="en-US" altLang="ja-JP" sz="2900" b="1" dirty="0">
              <a:ln w="3175">
                <a:solidFill>
                  <a:schemeClr val="bg1"/>
                </a:solidFill>
              </a:ln>
              <a:latin typeface="HGPMinchoE" panose="02020900000000000000" pitchFamily="18" charset="-128"/>
              <a:ea typeface="HGPMinchoE" panose="02020900000000000000" pitchFamily="18" charset="-128"/>
            </a:endParaRPr>
          </a:p>
          <a:p>
            <a:r>
              <a:rPr lang="ja-JP" altLang="en-US" sz="2900" b="1">
                <a:ln w="3175">
                  <a:solidFill>
                    <a:schemeClr val="bg1"/>
                  </a:solidFill>
                </a:ln>
                <a:latin typeface="HGPMinchoE" panose="02020900000000000000" pitchFamily="18" charset="-128"/>
                <a:ea typeface="HGPMinchoE" panose="02020900000000000000" pitchFamily="18" charset="-128"/>
              </a:rPr>
              <a:t>本研究の目的</a:t>
            </a:r>
            <a:endParaRPr kumimoji="1" lang="en-US" altLang="ja-JP" sz="2900" b="1" dirty="0">
              <a:ln w="3175">
                <a:solidFill>
                  <a:schemeClr val="bg1"/>
                </a:solidFill>
              </a:ln>
              <a:latin typeface="HGPMinchoE" panose="02020900000000000000" pitchFamily="18" charset="-128"/>
              <a:ea typeface="HGPMinchoE" panose="02020900000000000000" pitchFamily="18" charset="-128"/>
            </a:endParaRPr>
          </a:p>
          <a:p>
            <a:r>
              <a:rPr kumimoji="1" lang="ja-JP" altLang="en-US" sz="2900" b="1">
                <a:ln w="3175">
                  <a:solidFill>
                    <a:schemeClr val="bg1"/>
                  </a:solidFill>
                </a:ln>
                <a:latin typeface="HGPMinchoE" panose="02020900000000000000" pitchFamily="18" charset="-128"/>
                <a:ea typeface="HGPMinchoE" panose="02020900000000000000" pitchFamily="18" charset="-128"/>
              </a:rPr>
              <a:t>研究内容</a:t>
            </a:r>
            <a:endParaRPr kumimoji="1" lang="en-US" altLang="ja-JP" sz="2900" b="1" dirty="0">
              <a:ln w="3175">
                <a:solidFill>
                  <a:schemeClr val="bg1"/>
                </a:solidFill>
              </a:ln>
              <a:latin typeface="HGPMinchoE" panose="02020900000000000000" pitchFamily="18" charset="-128"/>
              <a:ea typeface="HGPMinchoE" panose="02020900000000000000" pitchFamily="18" charset="-128"/>
            </a:endParaRPr>
          </a:p>
          <a:p>
            <a:r>
              <a:rPr lang="ja-JP" altLang="en-US" sz="2900" b="1">
                <a:ln w="3175">
                  <a:solidFill>
                    <a:schemeClr val="bg1"/>
                  </a:solidFill>
                </a:ln>
                <a:latin typeface="HGPMinchoE" panose="02020900000000000000" pitchFamily="18" charset="-128"/>
                <a:ea typeface="HGPMinchoE" panose="02020900000000000000" pitchFamily="18" charset="-128"/>
              </a:rPr>
              <a:t>上下左右をつなぐ手法</a:t>
            </a:r>
            <a:endParaRPr lang="en-US" altLang="ja-JP" sz="2900" b="1" dirty="0">
              <a:ln w="3175">
                <a:solidFill>
                  <a:schemeClr val="bg1"/>
                </a:solidFill>
              </a:ln>
              <a:latin typeface="HGPMinchoE" panose="02020900000000000000" pitchFamily="18" charset="-128"/>
              <a:ea typeface="HGPMinchoE" panose="02020900000000000000" pitchFamily="18" charset="-128"/>
            </a:endParaRPr>
          </a:p>
          <a:p>
            <a:r>
              <a:rPr lang="ja-JP" altLang="en-US" sz="2900" b="1">
                <a:ln w="3175">
                  <a:solidFill>
                    <a:schemeClr val="bg1"/>
                  </a:solidFill>
                </a:ln>
                <a:latin typeface="HGPMinchoE" panose="02020900000000000000" pitchFamily="18" charset="-128"/>
                <a:ea typeface="HGPMinchoE" panose="02020900000000000000" pitchFamily="18" charset="-128"/>
              </a:rPr>
              <a:t>通常のリバーシの戦略</a:t>
            </a:r>
            <a:endParaRPr lang="en-US" altLang="ja-JP" sz="2900" b="1" dirty="0">
              <a:ln w="3175">
                <a:solidFill>
                  <a:schemeClr val="bg1"/>
                </a:solidFill>
              </a:ln>
              <a:latin typeface="HGPMinchoE" panose="02020900000000000000" pitchFamily="18" charset="-128"/>
              <a:ea typeface="HGPMinchoE" panose="02020900000000000000" pitchFamily="18" charset="-128"/>
            </a:endParaRPr>
          </a:p>
          <a:p>
            <a:r>
              <a:rPr lang="ja-JP" altLang="en-US" sz="2900" b="1">
                <a:ln w="3175">
                  <a:solidFill>
                    <a:schemeClr val="bg1"/>
                  </a:solidFill>
                </a:ln>
                <a:latin typeface="HGPMinchoE" panose="02020900000000000000" pitchFamily="18" charset="-128"/>
                <a:ea typeface="HGPMinchoE" panose="02020900000000000000" pitchFamily="18" charset="-128"/>
              </a:rPr>
              <a:t>トーラス型リバーシの戦略</a:t>
            </a:r>
            <a:endParaRPr lang="en-US" altLang="ja-JP" sz="2900" b="1" dirty="0">
              <a:ln w="3175">
                <a:solidFill>
                  <a:schemeClr val="bg1"/>
                </a:solidFill>
              </a:ln>
              <a:latin typeface="HGPMinchoE" panose="02020900000000000000" pitchFamily="18" charset="-128"/>
              <a:ea typeface="HGPMinchoE" panose="02020900000000000000" pitchFamily="18" charset="-128"/>
            </a:endParaRPr>
          </a:p>
          <a:p>
            <a:r>
              <a:rPr lang="ja-JP" altLang="en-US" sz="2900" b="1">
                <a:ln w="3175">
                  <a:solidFill>
                    <a:schemeClr val="bg1"/>
                  </a:solidFill>
                </a:ln>
                <a:latin typeface="HGPMinchoE" panose="02020900000000000000" pitchFamily="18" charset="-128"/>
                <a:ea typeface="HGPMinchoE" panose="02020900000000000000" pitchFamily="18" charset="-128"/>
              </a:rPr>
              <a:t>トーラス型リバーシ先手の戦略</a:t>
            </a:r>
            <a:endParaRPr lang="en-US" altLang="ja-JP" sz="2900" b="1" dirty="0">
              <a:ln w="3175">
                <a:solidFill>
                  <a:schemeClr val="bg1"/>
                </a:solidFill>
              </a:ln>
              <a:latin typeface="HGPMinchoE" panose="02020900000000000000" pitchFamily="18" charset="-128"/>
              <a:ea typeface="HGPMinchoE" panose="02020900000000000000" pitchFamily="18" charset="-128"/>
            </a:endParaRPr>
          </a:p>
          <a:p>
            <a:r>
              <a:rPr lang="ja-JP" altLang="en-US" sz="2900" b="1">
                <a:ln w="3175">
                  <a:solidFill>
                    <a:schemeClr val="bg1"/>
                  </a:solidFill>
                </a:ln>
                <a:latin typeface="HGPMinchoE" panose="02020900000000000000" pitchFamily="18" charset="-128"/>
                <a:ea typeface="HGPMinchoE" panose="02020900000000000000" pitchFamily="18" charset="-128"/>
              </a:rPr>
              <a:t>モンテカルロ法を行う手法</a:t>
            </a:r>
            <a:endParaRPr lang="en-US" altLang="ja-JP" sz="2900" b="1" dirty="0">
              <a:ln w="3175">
                <a:solidFill>
                  <a:schemeClr val="bg1"/>
                </a:solidFill>
              </a:ln>
              <a:latin typeface="HGPMinchoE" panose="02020900000000000000" pitchFamily="18" charset="-128"/>
              <a:ea typeface="HGPMinchoE" panose="02020900000000000000" pitchFamily="18" charset="-128"/>
            </a:endParaRPr>
          </a:p>
          <a:p>
            <a:r>
              <a:rPr lang="ja-JP" altLang="en-US" sz="3200" b="1">
                <a:ln w="3175">
                  <a:solidFill>
                    <a:schemeClr val="bg1"/>
                  </a:solidFill>
                </a:ln>
                <a:effectLst/>
                <a:latin typeface="HGPMinchoE" panose="02020900000000000000" pitchFamily="18" charset="-128"/>
                <a:ea typeface="HGPMinchoE" panose="02020900000000000000" pitchFamily="18" charset="-128"/>
              </a:rPr>
              <a:t>相手の石が直線状になるように石を置く</a:t>
            </a:r>
            <a:r>
              <a:rPr kumimoji="1" lang="ja-JP" altLang="en-US" sz="3200" b="1">
                <a:ln w="3175">
                  <a:solidFill>
                    <a:schemeClr val="bg1"/>
                  </a:solidFill>
                </a:ln>
                <a:latin typeface="HGPMinchoE" panose="02020900000000000000" pitchFamily="18" charset="-128"/>
                <a:ea typeface="HGPMinchoE" panose="02020900000000000000" pitchFamily="18" charset="-128"/>
              </a:rPr>
              <a:t>手法</a:t>
            </a:r>
            <a:endParaRPr lang="en-US" altLang="ja-JP" sz="2900" b="1" dirty="0">
              <a:ln w="3175">
                <a:solidFill>
                  <a:schemeClr val="bg1"/>
                </a:solidFill>
              </a:ln>
              <a:latin typeface="HGPMinchoE" panose="02020900000000000000" pitchFamily="18" charset="-128"/>
              <a:ea typeface="HGPMinchoE" panose="02020900000000000000" pitchFamily="18" charset="-128"/>
            </a:endParaRPr>
          </a:p>
          <a:p>
            <a:r>
              <a:rPr lang="ja-JP" altLang="en-US" sz="2900" b="1">
                <a:ln w="3175">
                  <a:solidFill>
                    <a:schemeClr val="bg1"/>
                  </a:solidFill>
                </a:ln>
                <a:latin typeface="HGPMinchoE" panose="02020900000000000000" pitchFamily="18" charset="-128"/>
                <a:ea typeface="HGPMinchoE" panose="02020900000000000000" pitchFamily="18" charset="-128"/>
              </a:rPr>
              <a:t>実行結果及び考察</a:t>
            </a:r>
            <a:endParaRPr lang="en-US" altLang="ja-JP" sz="2900" b="1" dirty="0">
              <a:ln w="3175">
                <a:solidFill>
                  <a:schemeClr val="bg1"/>
                </a:solidFill>
              </a:ln>
              <a:latin typeface="HGPMinchoE" panose="02020900000000000000" pitchFamily="18" charset="-128"/>
              <a:ea typeface="HGPMinchoE" panose="02020900000000000000" pitchFamily="18" charset="-128"/>
            </a:endParaRPr>
          </a:p>
          <a:p>
            <a:r>
              <a:rPr lang="ja-JP" altLang="en-US" sz="2900" b="1">
                <a:ln w="3175">
                  <a:solidFill>
                    <a:schemeClr val="bg1"/>
                  </a:solidFill>
                </a:ln>
                <a:latin typeface="HGPMinchoE" panose="02020900000000000000" pitchFamily="18" charset="-128"/>
                <a:ea typeface="HGPMinchoE" panose="02020900000000000000" pitchFamily="18" charset="-128"/>
              </a:rPr>
              <a:t>今後の課題</a:t>
            </a:r>
            <a:endParaRPr lang="en-US" altLang="ja-JP" sz="2900" b="1" dirty="0">
              <a:ln w="3175">
                <a:solidFill>
                  <a:schemeClr val="bg1"/>
                </a:solidFill>
              </a:ln>
              <a:latin typeface="HGPMinchoE" panose="02020900000000000000" pitchFamily="18" charset="-128"/>
              <a:ea typeface="HGPMinchoE" panose="02020900000000000000" pitchFamily="18" charset="-128"/>
            </a:endParaRPr>
          </a:p>
          <a:p>
            <a:r>
              <a:rPr lang="ja-JP" altLang="en-US" sz="2900" b="1">
                <a:ln w="3175">
                  <a:solidFill>
                    <a:schemeClr val="bg1"/>
                  </a:solidFill>
                </a:ln>
                <a:latin typeface="HGPMinchoE" panose="02020900000000000000" pitchFamily="18" charset="-128"/>
                <a:ea typeface="HGPMinchoE" panose="02020900000000000000" pitchFamily="18" charset="-128"/>
              </a:rPr>
              <a:t>参考文献</a:t>
            </a:r>
            <a:endParaRPr lang="en-US" altLang="ja-JP" sz="2900" b="1" dirty="0">
              <a:ln w="3175">
                <a:solidFill>
                  <a:schemeClr val="bg1"/>
                </a:solidFill>
              </a:ln>
              <a:latin typeface="HGPMinchoE" panose="02020900000000000000" pitchFamily="18" charset="-128"/>
              <a:ea typeface="HGPMinchoE" panose="02020900000000000000" pitchFamily="18" charset="-128"/>
            </a:endParaRPr>
          </a:p>
          <a:p>
            <a:endParaRPr kumimoji="1" lang="ja-JP" altLang="en-US"/>
          </a:p>
        </p:txBody>
      </p:sp>
    </p:spTree>
    <p:extLst>
      <p:ext uri="{BB962C8B-B14F-4D97-AF65-F5344CB8AC3E}">
        <p14:creationId xmlns:p14="http://schemas.microsoft.com/office/powerpoint/2010/main" val="27104007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0323A39-8D2C-8047-959B-FFDA1DF31F56}"/>
              </a:ext>
            </a:extLst>
          </p:cNvPr>
          <p:cNvSpPr>
            <a:spLocks noGrp="1"/>
          </p:cNvSpPr>
          <p:nvPr>
            <p:ph type="title"/>
          </p:nvPr>
        </p:nvSpPr>
        <p:spPr/>
        <p:txBody>
          <a:bodyPr>
            <a:normAutofit/>
          </a:bodyPr>
          <a:lstStyle/>
          <a:p>
            <a:r>
              <a:rPr kumimoji="1" lang="ja-JP" altLang="en-US" sz="5400" b="1">
                <a:ln w="19050">
                  <a:solidFill>
                    <a:schemeClr val="bg1"/>
                  </a:solidFill>
                </a:ln>
                <a:latin typeface="HGPMinchoE" panose="02020900000000000000" pitchFamily="18" charset="-128"/>
                <a:ea typeface="HGPMinchoE" panose="02020900000000000000" pitchFamily="18" charset="-128"/>
              </a:rPr>
              <a:t>トーラス型リバーシとは</a:t>
            </a:r>
          </a:p>
        </p:txBody>
      </p:sp>
      <p:sp>
        <p:nvSpPr>
          <p:cNvPr id="3" name="コンテンツ プレースホルダー 2">
            <a:extLst>
              <a:ext uri="{FF2B5EF4-FFF2-40B4-BE49-F238E27FC236}">
                <a16:creationId xmlns:a16="http://schemas.microsoft.com/office/drawing/2014/main" id="{F938E5F9-730F-A949-A8E1-A2F648EE7B34}"/>
              </a:ext>
            </a:extLst>
          </p:cNvPr>
          <p:cNvSpPr>
            <a:spLocks noGrp="1"/>
          </p:cNvSpPr>
          <p:nvPr>
            <p:ph idx="1"/>
          </p:nvPr>
        </p:nvSpPr>
        <p:spPr>
          <a:xfrm>
            <a:off x="838200" y="1825625"/>
            <a:ext cx="6136758" cy="4351338"/>
          </a:xfrm>
        </p:spPr>
        <p:txBody>
          <a:bodyPr/>
          <a:lstStyle/>
          <a:p>
            <a:pPr>
              <a:lnSpc>
                <a:spcPct val="200000"/>
              </a:lnSpc>
            </a:pPr>
            <a:r>
              <a:rPr lang="ja-JP" altLang="en-US" sz="2800" b="1">
                <a:ln w="3175">
                  <a:solidFill>
                    <a:schemeClr val="bg1"/>
                  </a:solidFill>
                </a:ln>
                <a:latin typeface="HGPMinchoE" panose="02020900000000000000" pitchFamily="18" charset="-128"/>
                <a:ea typeface="HGPMinchoE" panose="02020900000000000000" pitchFamily="18" charset="-128"/>
              </a:rPr>
              <a:t>基本ルールはリバーシと同様</a:t>
            </a:r>
            <a:endParaRPr lang="en-US" altLang="ja-JP" sz="2800" b="1" dirty="0">
              <a:ln w="3175">
                <a:solidFill>
                  <a:schemeClr val="bg1"/>
                </a:solidFill>
              </a:ln>
              <a:latin typeface="HGPMinchoE" panose="02020900000000000000" pitchFamily="18" charset="-128"/>
              <a:ea typeface="HGPMinchoE" panose="02020900000000000000" pitchFamily="18" charset="-128"/>
            </a:endParaRPr>
          </a:p>
          <a:p>
            <a:pPr>
              <a:lnSpc>
                <a:spcPct val="200000"/>
              </a:lnSpc>
            </a:pPr>
            <a:r>
              <a:rPr kumimoji="1" lang="ja-JP" altLang="en-US" sz="2800" b="1">
                <a:ln w="3175">
                  <a:solidFill>
                    <a:schemeClr val="bg1"/>
                  </a:solidFill>
                </a:ln>
                <a:latin typeface="HGPMinchoE" panose="02020900000000000000" pitchFamily="18" charset="-128"/>
                <a:ea typeface="HGPMinchoE" panose="02020900000000000000" pitchFamily="18" charset="-128"/>
              </a:rPr>
              <a:t>上下と左右はつながっている</a:t>
            </a:r>
            <a:endParaRPr kumimoji="1" lang="en-US" altLang="ja-JP" sz="2800" b="1" dirty="0">
              <a:ln w="3175">
                <a:solidFill>
                  <a:schemeClr val="bg1"/>
                </a:solidFill>
              </a:ln>
              <a:latin typeface="HGPMinchoE" panose="02020900000000000000" pitchFamily="18" charset="-128"/>
              <a:ea typeface="HGPMinchoE" panose="02020900000000000000" pitchFamily="18" charset="-128"/>
            </a:endParaRPr>
          </a:p>
          <a:p>
            <a:pPr>
              <a:lnSpc>
                <a:spcPct val="200000"/>
              </a:lnSpc>
            </a:pPr>
            <a:r>
              <a:rPr lang="ja-JP" altLang="en-US" sz="2800" b="1">
                <a:ln w="3175">
                  <a:solidFill>
                    <a:schemeClr val="bg1"/>
                  </a:solidFill>
                </a:ln>
                <a:latin typeface="HGPMinchoE" panose="02020900000000000000" pitchFamily="18" charset="-128"/>
                <a:ea typeface="HGPMinchoE" panose="02020900000000000000" pitchFamily="18" charset="-128"/>
              </a:rPr>
              <a:t>角や辺に置かれた石でも裏返すことができる</a:t>
            </a:r>
            <a:endParaRPr lang="en-US" altLang="ja-JP" sz="2800" b="1" dirty="0">
              <a:ln w="3175">
                <a:solidFill>
                  <a:schemeClr val="bg1"/>
                </a:solidFill>
              </a:ln>
              <a:latin typeface="HGPMinchoE" panose="02020900000000000000" pitchFamily="18" charset="-128"/>
              <a:ea typeface="HGPMinchoE" panose="02020900000000000000" pitchFamily="18" charset="-128"/>
            </a:endParaRPr>
          </a:p>
          <a:p>
            <a:endParaRPr kumimoji="1" lang="ja-JP" altLang="en-US"/>
          </a:p>
        </p:txBody>
      </p:sp>
      <p:pic>
        <p:nvPicPr>
          <p:cNvPr id="4" name="図 3" descr="グラフ, バブル チャート&#10;&#10;自動的に生成された説明">
            <a:extLst>
              <a:ext uri="{FF2B5EF4-FFF2-40B4-BE49-F238E27FC236}">
                <a16:creationId xmlns:a16="http://schemas.microsoft.com/office/drawing/2014/main" id="{6DCF9CCC-1EDB-6541-8067-05C888AB693B}"/>
              </a:ext>
            </a:extLst>
          </p:cNvPr>
          <p:cNvPicPr>
            <a:picLocks noChangeAspect="1"/>
          </p:cNvPicPr>
          <p:nvPr/>
        </p:nvPicPr>
        <p:blipFill>
          <a:blip r:embed="rId2"/>
          <a:stretch>
            <a:fillRect/>
          </a:stretch>
        </p:blipFill>
        <p:spPr>
          <a:xfrm>
            <a:off x="8489645" y="746473"/>
            <a:ext cx="2158304" cy="2158304"/>
          </a:xfrm>
          <a:prstGeom prst="rect">
            <a:avLst/>
          </a:prstGeom>
        </p:spPr>
      </p:pic>
      <p:sp>
        <p:nvSpPr>
          <p:cNvPr id="6" name="テキスト ボックス 5">
            <a:extLst>
              <a:ext uri="{FF2B5EF4-FFF2-40B4-BE49-F238E27FC236}">
                <a16:creationId xmlns:a16="http://schemas.microsoft.com/office/drawing/2014/main" id="{58593B0D-857C-D3B8-2C8B-9853F72E19E7}"/>
              </a:ext>
            </a:extLst>
          </p:cNvPr>
          <p:cNvSpPr txBox="1"/>
          <p:nvPr/>
        </p:nvSpPr>
        <p:spPr>
          <a:xfrm>
            <a:off x="8711568" y="3059668"/>
            <a:ext cx="1707519" cy="369332"/>
          </a:xfrm>
          <a:prstGeom prst="rect">
            <a:avLst/>
          </a:prstGeom>
          <a:noFill/>
        </p:spPr>
        <p:txBody>
          <a:bodyPr wrap="none" rtlCol="0">
            <a:spAutoFit/>
          </a:bodyPr>
          <a:lstStyle/>
          <a:p>
            <a:r>
              <a:rPr kumimoji="1" lang="ja-JP" altLang="en-US" b="1">
                <a:ln w="3175">
                  <a:solidFill>
                    <a:schemeClr val="bg1"/>
                  </a:solidFill>
                </a:ln>
                <a:latin typeface="HGPMinchoE" panose="02020900000000000000" pitchFamily="18" charset="-128"/>
                <a:ea typeface="HGPMinchoE" panose="02020900000000000000" pitchFamily="18" charset="-128"/>
              </a:rPr>
              <a:t>通常のリバーシ</a:t>
            </a:r>
          </a:p>
        </p:txBody>
      </p:sp>
      <p:sp>
        <p:nvSpPr>
          <p:cNvPr id="7" name="テキスト ボックス 6">
            <a:extLst>
              <a:ext uri="{FF2B5EF4-FFF2-40B4-BE49-F238E27FC236}">
                <a16:creationId xmlns:a16="http://schemas.microsoft.com/office/drawing/2014/main" id="{348AFB1F-1FC8-68B3-9398-5F3ADCF934F3}"/>
              </a:ext>
            </a:extLst>
          </p:cNvPr>
          <p:cNvSpPr txBox="1"/>
          <p:nvPr/>
        </p:nvSpPr>
        <p:spPr>
          <a:xfrm>
            <a:off x="8564091" y="6176963"/>
            <a:ext cx="2002471" cy="369332"/>
          </a:xfrm>
          <a:prstGeom prst="rect">
            <a:avLst/>
          </a:prstGeom>
          <a:noFill/>
        </p:spPr>
        <p:txBody>
          <a:bodyPr wrap="none" rtlCol="0">
            <a:spAutoFit/>
          </a:bodyPr>
          <a:lstStyle/>
          <a:p>
            <a:r>
              <a:rPr kumimoji="1" lang="ja-JP" altLang="en-US" b="1">
                <a:ln w="3175">
                  <a:solidFill>
                    <a:schemeClr val="bg1"/>
                  </a:solidFill>
                </a:ln>
                <a:latin typeface="HGPMinchoE" panose="02020900000000000000" pitchFamily="18" charset="-128"/>
                <a:ea typeface="HGPMinchoE" panose="02020900000000000000" pitchFamily="18" charset="-128"/>
              </a:rPr>
              <a:t>トーラス型リバーシ</a:t>
            </a:r>
          </a:p>
        </p:txBody>
      </p:sp>
      <p:pic>
        <p:nvPicPr>
          <p:cNvPr id="9" name="図 8" descr="ダイアグラム&#10;&#10;自動的に生成された説明">
            <a:extLst>
              <a:ext uri="{FF2B5EF4-FFF2-40B4-BE49-F238E27FC236}">
                <a16:creationId xmlns:a16="http://schemas.microsoft.com/office/drawing/2014/main" id="{41A3CB37-FEEF-9811-A0B5-1A9A30563C43}"/>
              </a:ext>
            </a:extLst>
          </p:cNvPr>
          <p:cNvPicPr>
            <a:picLocks noChangeAspect="1"/>
          </p:cNvPicPr>
          <p:nvPr/>
        </p:nvPicPr>
        <p:blipFill>
          <a:blip r:embed="rId3"/>
          <a:stretch>
            <a:fillRect/>
          </a:stretch>
        </p:blipFill>
        <p:spPr>
          <a:xfrm>
            <a:off x="8489645" y="3763545"/>
            <a:ext cx="2163011" cy="2163011"/>
          </a:xfrm>
          <a:prstGeom prst="rect">
            <a:avLst/>
          </a:prstGeom>
        </p:spPr>
      </p:pic>
    </p:spTree>
    <p:extLst>
      <p:ext uri="{BB962C8B-B14F-4D97-AF65-F5344CB8AC3E}">
        <p14:creationId xmlns:p14="http://schemas.microsoft.com/office/powerpoint/2010/main" val="3021931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E09215A-16E1-CC45-8520-F9F9F60CA7BE}"/>
              </a:ext>
            </a:extLst>
          </p:cNvPr>
          <p:cNvSpPr>
            <a:spLocks noGrp="1"/>
          </p:cNvSpPr>
          <p:nvPr>
            <p:ph type="title"/>
          </p:nvPr>
        </p:nvSpPr>
        <p:spPr/>
        <p:txBody>
          <a:bodyPr>
            <a:normAutofit/>
          </a:bodyPr>
          <a:lstStyle/>
          <a:p>
            <a:r>
              <a:rPr kumimoji="1" lang="ja-JP" altLang="en-US" sz="5400" b="1">
                <a:ln w="19050">
                  <a:solidFill>
                    <a:schemeClr val="bg1"/>
                  </a:solidFill>
                </a:ln>
                <a:latin typeface="HGPMinchoE" panose="02020900000000000000" pitchFamily="18" charset="-128"/>
                <a:ea typeface="HGPMinchoE" panose="02020900000000000000" pitchFamily="18" charset="-128"/>
              </a:rPr>
              <a:t>トーラス型リバーシとは</a:t>
            </a:r>
          </a:p>
        </p:txBody>
      </p:sp>
      <p:sp>
        <p:nvSpPr>
          <p:cNvPr id="3" name="コンテンツ プレースホルダー 2">
            <a:extLst>
              <a:ext uri="{FF2B5EF4-FFF2-40B4-BE49-F238E27FC236}">
                <a16:creationId xmlns:a16="http://schemas.microsoft.com/office/drawing/2014/main" id="{4209645A-30B4-7342-92E6-4C03204F0ED2}"/>
              </a:ext>
            </a:extLst>
          </p:cNvPr>
          <p:cNvSpPr>
            <a:spLocks noGrp="1"/>
          </p:cNvSpPr>
          <p:nvPr>
            <p:ph idx="1"/>
          </p:nvPr>
        </p:nvSpPr>
        <p:spPr>
          <a:xfrm>
            <a:off x="838200" y="1825626"/>
            <a:ext cx="10515600" cy="511802"/>
          </a:xfrm>
        </p:spPr>
        <p:txBody>
          <a:bodyPr>
            <a:noAutofit/>
          </a:bodyPr>
          <a:lstStyle/>
          <a:p>
            <a:r>
              <a:rPr kumimoji="1" lang="ja-JP" altLang="en-US" sz="2800" b="1">
                <a:ln w="3175">
                  <a:solidFill>
                    <a:schemeClr val="bg1"/>
                  </a:solidFill>
                </a:ln>
                <a:latin typeface="HGPMinchoE" panose="02020900000000000000" pitchFamily="18" charset="-128"/>
                <a:ea typeface="HGPMinchoE" panose="02020900000000000000" pitchFamily="18" charset="-128"/>
              </a:rPr>
              <a:t>辺のマスの裏返しの様子</a:t>
            </a:r>
          </a:p>
        </p:txBody>
      </p:sp>
      <p:pic>
        <p:nvPicPr>
          <p:cNvPr id="1026" name="図 9" descr="バブル チャート&#10;&#10;低い精度で自動的に生成された説明">
            <a:extLst>
              <a:ext uri="{FF2B5EF4-FFF2-40B4-BE49-F238E27FC236}">
                <a16:creationId xmlns:a16="http://schemas.microsoft.com/office/drawing/2014/main" id="{195BCF5B-D65A-F843-963A-BF7D2543D6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3662" y="2717533"/>
            <a:ext cx="3075427" cy="3180870"/>
          </a:xfrm>
          <a:prstGeom prst="rect">
            <a:avLst/>
          </a:prstGeom>
          <a:noFill/>
          <a:extLst>
            <a:ext uri="{909E8E84-426E-40DD-AFC4-6F175D3DCCD1}">
              <a14:hiddenFill xmlns:a14="http://schemas.microsoft.com/office/drawing/2010/main">
                <a:solidFill>
                  <a:srgbClr val="FFFFFF"/>
                </a:solidFill>
              </a14:hiddenFill>
            </a:ext>
          </a:extLst>
        </p:spPr>
      </p:pic>
      <p:pic>
        <p:nvPicPr>
          <p:cNvPr id="1025" name="図 23" descr="グラフ が含まれている画像&#10;&#10;自動的に生成された説明">
            <a:extLst>
              <a:ext uri="{FF2B5EF4-FFF2-40B4-BE49-F238E27FC236}">
                <a16:creationId xmlns:a16="http://schemas.microsoft.com/office/drawing/2014/main" id="{947EB303-7B4F-A943-8D77-CA592BD304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2911" y="2717533"/>
            <a:ext cx="3075427" cy="318087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1296B8A3-C49C-0B4E-94CA-91AAB4B7A2E4}"/>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5" name="Rectangle 4">
            <a:extLst>
              <a:ext uri="{FF2B5EF4-FFF2-40B4-BE49-F238E27FC236}">
                <a16:creationId xmlns:a16="http://schemas.microsoft.com/office/drawing/2014/main" id="{2171AC09-D5F7-5942-B5CB-3E2EA7A52A32}"/>
              </a:ext>
            </a:extLst>
          </p:cNvPr>
          <p:cNvSpPr>
            <a:spLocks noChangeArrowheads="1"/>
          </p:cNvSpPr>
          <p:nvPr/>
        </p:nvSpPr>
        <p:spPr bwMode="auto">
          <a:xfrm>
            <a:off x="0" y="5054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pSp>
        <p:nvGrpSpPr>
          <p:cNvPr id="8" name="グループ化 7">
            <a:extLst>
              <a:ext uri="{FF2B5EF4-FFF2-40B4-BE49-F238E27FC236}">
                <a16:creationId xmlns:a16="http://schemas.microsoft.com/office/drawing/2014/main" id="{258E1EDA-9E93-B043-9C28-28314F15F3C2}"/>
              </a:ext>
            </a:extLst>
          </p:cNvPr>
          <p:cNvGrpSpPr/>
          <p:nvPr/>
        </p:nvGrpSpPr>
        <p:grpSpPr>
          <a:xfrm>
            <a:off x="4870699" y="3579617"/>
            <a:ext cx="2424103" cy="1456702"/>
            <a:chOff x="4870699" y="3334256"/>
            <a:chExt cx="2424103" cy="1456702"/>
          </a:xfrm>
          <a:solidFill>
            <a:schemeClr val="bg2">
              <a:lumMod val="40000"/>
              <a:lumOff val="60000"/>
            </a:schemeClr>
          </a:solidFill>
        </p:grpSpPr>
        <p:sp>
          <p:nvSpPr>
            <p:cNvPr id="6" name="右矢印 5">
              <a:extLst>
                <a:ext uri="{FF2B5EF4-FFF2-40B4-BE49-F238E27FC236}">
                  <a16:creationId xmlns:a16="http://schemas.microsoft.com/office/drawing/2014/main" id="{581DF6E3-3DA4-3D44-B068-80458B67B93D}"/>
                </a:ext>
              </a:extLst>
            </p:cNvPr>
            <p:cNvSpPr/>
            <p:nvPr/>
          </p:nvSpPr>
          <p:spPr>
            <a:xfrm>
              <a:off x="5006056" y="3334256"/>
              <a:ext cx="2179887" cy="973712"/>
            </a:xfrm>
            <a:prstGeom prst="rightArrow">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99F03BCE-28EA-C04E-8850-A79450DDFF3F}"/>
                </a:ext>
              </a:extLst>
            </p:cNvPr>
            <p:cNvSpPr txBox="1"/>
            <p:nvPr/>
          </p:nvSpPr>
          <p:spPr>
            <a:xfrm>
              <a:off x="4870699" y="4390848"/>
              <a:ext cx="2424103" cy="400110"/>
            </a:xfrm>
            <a:prstGeom prst="rect">
              <a:avLst/>
            </a:prstGeom>
            <a:grpFill/>
            <a:ln>
              <a:solidFill>
                <a:schemeClr val="bg1"/>
              </a:solidFill>
            </a:ln>
          </p:spPr>
          <p:txBody>
            <a:bodyPr wrap="square" rtlCol="0">
              <a:spAutoFit/>
            </a:bodyPr>
            <a:lstStyle/>
            <a:p>
              <a:r>
                <a:rPr kumimoji="1" lang="en-US" altLang="ja-JP" sz="2000" b="1" dirty="0">
                  <a:ln w="3175">
                    <a:solidFill>
                      <a:schemeClr val="bg1"/>
                    </a:solidFill>
                  </a:ln>
                  <a:latin typeface="HGPMinchoE" panose="02020900000000000000" pitchFamily="18" charset="-128"/>
                  <a:ea typeface="HGPMinchoE" panose="02020900000000000000" pitchFamily="18" charset="-128"/>
                </a:rPr>
                <a:t>19</a:t>
              </a:r>
              <a:r>
                <a:rPr kumimoji="1" lang="ja-JP" altLang="en-US" sz="2000" b="1">
                  <a:ln w="3175">
                    <a:solidFill>
                      <a:schemeClr val="bg1"/>
                    </a:solidFill>
                  </a:ln>
                  <a:latin typeface="HGPMinchoE" panose="02020900000000000000" pitchFamily="18" charset="-128"/>
                  <a:ea typeface="HGPMinchoE" panose="02020900000000000000" pitchFamily="18" charset="-128"/>
                </a:rPr>
                <a:t>手目に</a:t>
              </a:r>
              <a:r>
                <a:rPr lang="en-US" altLang="ja-JP" sz="2000" b="1" dirty="0">
                  <a:ln w="3175">
                    <a:solidFill>
                      <a:schemeClr val="bg1"/>
                    </a:solidFill>
                  </a:ln>
                  <a:latin typeface="HGPMinchoE" panose="02020900000000000000" pitchFamily="18" charset="-128"/>
                  <a:ea typeface="HGPMinchoE" panose="02020900000000000000" pitchFamily="18" charset="-128"/>
                </a:rPr>
                <a:t>a6</a:t>
              </a:r>
              <a:r>
                <a:rPr kumimoji="1" lang="ja-JP" altLang="en-US" sz="2000" b="1">
                  <a:ln w="3175">
                    <a:solidFill>
                      <a:schemeClr val="bg1"/>
                    </a:solidFill>
                  </a:ln>
                  <a:latin typeface="HGPMinchoE" panose="02020900000000000000" pitchFamily="18" charset="-128"/>
                  <a:ea typeface="HGPMinchoE" panose="02020900000000000000" pitchFamily="18" charset="-128"/>
                </a:rPr>
                <a:t>に打つ</a:t>
              </a:r>
            </a:p>
          </p:txBody>
        </p:sp>
      </p:grpSp>
    </p:spTree>
    <p:extLst>
      <p:ext uri="{BB962C8B-B14F-4D97-AF65-F5344CB8AC3E}">
        <p14:creationId xmlns:p14="http://schemas.microsoft.com/office/powerpoint/2010/main" val="4153697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5"/>
                                        </p:tgtEl>
                                        <p:attrNameLst>
                                          <p:attrName>style.visibility</p:attrName>
                                        </p:attrNameLst>
                                      </p:cBhvr>
                                      <p:to>
                                        <p:strVal val="visible"/>
                                      </p:to>
                                    </p:set>
                                    <p:anim calcmode="lin" valueType="num">
                                      <p:cBhvr additive="base">
                                        <p:cTn id="13" dur="500" fill="hold"/>
                                        <p:tgtEl>
                                          <p:spTgt spid="1025"/>
                                        </p:tgtEl>
                                        <p:attrNameLst>
                                          <p:attrName>ppt_x</p:attrName>
                                        </p:attrNameLst>
                                      </p:cBhvr>
                                      <p:tavLst>
                                        <p:tav tm="0">
                                          <p:val>
                                            <p:strVal val="#ppt_x"/>
                                          </p:val>
                                        </p:tav>
                                        <p:tav tm="100000">
                                          <p:val>
                                            <p:strVal val="#ppt_x"/>
                                          </p:val>
                                        </p:tav>
                                      </p:tavLst>
                                    </p:anim>
                                    <p:anim calcmode="lin" valueType="num">
                                      <p:cBhvr additive="base">
                                        <p:cTn id="14" dur="500" fill="hold"/>
                                        <p:tgtEl>
                                          <p:spTgt spid="10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3A665BA-1B40-A348-892E-473539176F7A}"/>
              </a:ext>
            </a:extLst>
          </p:cNvPr>
          <p:cNvSpPr>
            <a:spLocks noGrp="1"/>
          </p:cNvSpPr>
          <p:nvPr>
            <p:ph type="title"/>
          </p:nvPr>
        </p:nvSpPr>
        <p:spPr/>
        <p:txBody>
          <a:bodyPr>
            <a:normAutofit/>
          </a:bodyPr>
          <a:lstStyle/>
          <a:p>
            <a:r>
              <a:rPr kumimoji="1" lang="ja-JP" altLang="en-US" sz="5400" b="1">
                <a:ln w="19050">
                  <a:solidFill>
                    <a:schemeClr val="bg1"/>
                  </a:solidFill>
                </a:ln>
                <a:latin typeface="HGPMinchoE" panose="02020900000000000000" pitchFamily="18" charset="-128"/>
                <a:ea typeface="HGPMinchoE" panose="02020900000000000000" pitchFamily="18" charset="-128"/>
              </a:rPr>
              <a:t>本研究の目的</a:t>
            </a:r>
          </a:p>
        </p:txBody>
      </p:sp>
      <p:sp>
        <p:nvSpPr>
          <p:cNvPr id="3" name="コンテンツ プレースホルダー 2">
            <a:extLst>
              <a:ext uri="{FF2B5EF4-FFF2-40B4-BE49-F238E27FC236}">
                <a16:creationId xmlns:a16="http://schemas.microsoft.com/office/drawing/2014/main" id="{FD4E5F87-79EB-3142-BAB7-05F30CC3CC7F}"/>
              </a:ext>
            </a:extLst>
          </p:cNvPr>
          <p:cNvSpPr>
            <a:spLocks noGrp="1"/>
          </p:cNvSpPr>
          <p:nvPr>
            <p:ph idx="1"/>
          </p:nvPr>
        </p:nvSpPr>
        <p:spPr>
          <a:xfrm>
            <a:off x="1676400" y="2310994"/>
            <a:ext cx="8562753" cy="3336044"/>
          </a:xfrm>
        </p:spPr>
        <p:txBody>
          <a:bodyPr>
            <a:noAutofit/>
          </a:bodyPr>
          <a:lstStyle/>
          <a:p>
            <a:r>
              <a:rPr kumimoji="1" lang="en-US" altLang="ja-JP" sz="2800" b="1" dirty="0">
                <a:ln w="3175">
                  <a:solidFill>
                    <a:schemeClr val="bg1"/>
                  </a:solidFill>
                </a:ln>
                <a:latin typeface="HGPMinchoE" panose="02020900000000000000" pitchFamily="18" charset="-128"/>
                <a:ea typeface="HGPMinchoE" panose="02020900000000000000" pitchFamily="18" charset="-128"/>
              </a:rPr>
              <a:t>Python</a:t>
            </a:r>
            <a:r>
              <a:rPr kumimoji="1" lang="ja-JP" altLang="en-US" sz="2800" b="1">
                <a:ln w="3175">
                  <a:solidFill>
                    <a:schemeClr val="bg1"/>
                  </a:solidFill>
                </a:ln>
                <a:latin typeface="HGPMinchoE" panose="02020900000000000000" pitchFamily="18" charset="-128"/>
                <a:ea typeface="HGPMinchoE" panose="02020900000000000000" pitchFamily="18" charset="-128"/>
              </a:rPr>
              <a:t>を用いたトーラス型リバーシの</a:t>
            </a:r>
            <a:r>
              <a:rPr kumimoji="1" lang="en-US" altLang="ja-JP" sz="2800" b="1" dirty="0">
                <a:ln w="3175">
                  <a:solidFill>
                    <a:schemeClr val="bg1"/>
                  </a:solidFill>
                </a:ln>
                <a:latin typeface="HGPMinchoE" panose="02020900000000000000" pitchFamily="18" charset="-128"/>
                <a:ea typeface="HGPMinchoE" panose="02020900000000000000" pitchFamily="18" charset="-128"/>
              </a:rPr>
              <a:t>AI</a:t>
            </a:r>
            <a:r>
              <a:rPr kumimoji="1" lang="ja-JP" altLang="en-US" sz="2800" b="1">
                <a:ln w="3175">
                  <a:solidFill>
                    <a:schemeClr val="bg1"/>
                  </a:solidFill>
                </a:ln>
                <a:latin typeface="HGPMinchoE" panose="02020900000000000000" pitchFamily="18" charset="-128"/>
                <a:ea typeface="HGPMinchoE" panose="02020900000000000000" pitchFamily="18" charset="-128"/>
              </a:rPr>
              <a:t>を作成</a:t>
            </a:r>
            <a:endParaRPr lang="en-US" altLang="ja-JP" sz="2800" b="1" dirty="0">
              <a:ln w="3175">
                <a:solidFill>
                  <a:schemeClr val="bg1"/>
                </a:solidFill>
              </a:ln>
              <a:latin typeface="HGPMinchoE" panose="02020900000000000000" pitchFamily="18" charset="-128"/>
              <a:ea typeface="HGPMinchoE" panose="02020900000000000000" pitchFamily="18" charset="-128"/>
            </a:endParaRPr>
          </a:p>
          <a:p>
            <a:r>
              <a:rPr kumimoji="1" lang="ja-JP" altLang="en-US" sz="2800" b="1">
                <a:ln w="3175">
                  <a:solidFill>
                    <a:schemeClr val="bg1"/>
                  </a:solidFill>
                </a:ln>
                <a:latin typeface="HGPMinchoE" panose="02020900000000000000" pitchFamily="18" charset="-128"/>
                <a:ea typeface="HGPMinchoE" panose="02020900000000000000" pitchFamily="18" charset="-128"/>
              </a:rPr>
              <a:t>他の</a:t>
            </a:r>
            <a:r>
              <a:rPr kumimoji="1" lang="en-US" altLang="ja-JP" sz="2800" b="1" dirty="0">
                <a:ln w="3175">
                  <a:solidFill>
                    <a:schemeClr val="bg1"/>
                  </a:solidFill>
                </a:ln>
                <a:latin typeface="HGPMinchoE" panose="02020900000000000000" pitchFamily="18" charset="-128"/>
                <a:ea typeface="HGPMinchoE" panose="02020900000000000000" pitchFamily="18" charset="-128"/>
              </a:rPr>
              <a:t>AI</a:t>
            </a:r>
            <a:r>
              <a:rPr kumimoji="1" lang="ja-JP" altLang="en-US" sz="2800" b="1">
                <a:ln w="3175">
                  <a:solidFill>
                    <a:schemeClr val="bg1"/>
                  </a:solidFill>
                </a:ln>
                <a:latin typeface="HGPMinchoE" panose="02020900000000000000" pitchFamily="18" charset="-128"/>
                <a:ea typeface="HGPMinchoE" panose="02020900000000000000" pitchFamily="18" charset="-128"/>
              </a:rPr>
              <a:t>との対戦による有用性の検証</a:t>
            </a:r>
          </a:p>
        </p:txBody>
      </p:sp>
    </p:spTree>
    <p:extLst>
      <p:ext uri="{BB962C8B-B14F-4D97-AF65-F5344CB8AC3E}">
        <p14:creationId xmlns:p14="http://schemas.microsoft.com/office/powerpoint/2010/main" val="72574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715D316-C428-1B4E-BA9D-80ECE2E674F8}"/>
              </a:ext>
            </a:extLst>
          </p:cNvPr>
          <p:cNvSpPr>
            <a:spLocks noGrp="1"/>
          </p:cNvSpPr>
          <p:nvPr>
            <p:ph type="title"/>
          </p:nvPr>
        </p:nvSpPr>
        <p:spPr/>
        <p:txBody>
          <a:bodyPr>
            <a:normAutofit/>
          </a:bodyPr>
          <a:lstStyle/>
          <a:p>
            <a:r>
              <a:rPr kumimoji="1" lang="ja-JP" altLang="en-US" sz="5400" b="1">
                <a:ln w="19050">
                  <a:solidFill>
                    <a:schemeClr val="bg1"/>
                  </a:solidFill>
                </a:ln>
                <a:latin typeface="HGPMinchoE" panose="02020900000000000000" pitchFamily="18" charset="-128"/>
                <a:ea typeface="HGPMinchoE" panose="02020900000000000000" pitchFamily="18" charset="-128"/>
              </a:rPr>
              <a:t>研究内容</a:t>
            </a:r>
          </a:p>
        </p:txBody>
      </p:sp>
      <p:sp>
        <p:nvSpPr>
          <p:cNvPr id="3" name="コンテンツ プレースホルダー 2">
            <a:extLst>
              <a:ext uri="{FF2B5EF4-FFF2-40B4-BE49-F238E27FC236}">
                <a16:creationId xmlns:a16="http://schemas.microsoft.com/office/drawing/2014/main" id="{201BF309-0300-EF4C-BD3A-EC64484FAFCC}"/>
              </a:ext>
            </a:extLst>
          </p:cNvPr>
          <p:cNvSpPr>
            <a:spLocks noGrp="1"/>
          </p:cNvSpPr>
          <p:nvPr>
            <p:ph idx="1"/>
          </p:nvPr>
        </p:nvSpPr>
        <p:spPr/>
        <p:txBody>
          <a:bodyPr>
            <a:normAutofit/>
          </a:bodyPr>
          <a:lstStyle/>
          <a:p>
            <a:pPr>
              <a:lnSpc>
                <a:spcPct val="200000"/>
              </a:lnSpc>
            </a:pPr>
            <a:r>
              <a:rPr kumimoji="1" lang="en-US" altLang="ja-JP" sz="2800" b="1" dirty="0">
                <a:ln w="3175">
                  <a:solidFill>
                    <a:schemeClr val="bg1"/>
                  </a:solidFill>
                </a:ln>
                <a:latin typeface="HGPMinchoE" panose="02020900000000000000" pitchFamily="18" charset="-128"/>
                <a:ea typeface="HGPMinchoE" panose="02020900000000000000" pitchFamily="18" charset="-128"/>
              </a:rPr>
              <a:t>Python</a:t>
            </a:r>
            <a:r>
              <a:rPr kumimoji="1" lang="ja-JP" altLang="en-US" sz="2800" b="1">
                <a:ln w="3175">
                  <a:solidFill>
                    <a:schemeClr val="bg1"/>
                  </a:solidFill>
                </a:ln>
                <a:latin typeface="HGPMinchoE" panose="02020900000000000000" pitchFamily="18" charset="-128"/>
                <a:ea typeface="HGPMinchoE" panose="02020900000000000000" pitchFamily="18" charset="-128"/>
              </a:rPr>
              <a:t>を用いたトーラス型リバーシの作成</a:t>
            </a:r>
            <a:endParaRPr kumimoji="1" lang="en-US" altLang="ja-JP" sz="2800" b="1" dirty="0">
              <a:ln w="3175">
                <a:solidFill>
                  <a:schemeClr val="bg1"/>
                </a:solidFill>
              </a:ln>
              <a:latin typeface="HGPMinchoE" panose="02020900000000000000" pitchFamily="18" charset="-128"/>
              <a:ea typeface="HGPMinchoE" panose="02020900000000000000" pitchFamily="18" charset="-128"/>
            </a:endParaRPr>
          </a:p>
          <a:p>
            <a:pPr>
              <a:lnSpc>
                <a:spcPct val="200000"/>
              </a:lnSpc>
            </a:pPr>
            <a:r>
              <a:rPr lang="ja-JP" altLang="en-US" sz="2800" b="1">
                <a:ln w="3175">
                  <a:solidFill>
                    <a:schemeClr val="bg1"/>
                  </a:solidFill>
                </a:ln>
                <a:latin typeface="HGPMinchoE" panose="02020900000000000000" pitchFamily="18" charset="-128"/>
                <a:ea typeface="HGPMinchoE" panose="02020900000000000000" pitchFamily="18" charset="-128"/>
              </a:rPr>
              <a:t>モンテカルロ法などを用いた戦略の実装</a:t>
            </a:r>
            <a:endParaRPr kumimoji="1" lang="en-US" altLang="ja-JP" sz="2800" b="1" dirty="0">
              <a:ln w="3175">
                <a:solidFill>
                  <a:schemeClr val="bg1"/>
                </a:solidFill>
              </a:ln>
              <a:latin typeface="HGPMinchoE" panose="02020900000000000000" pitchFamily="18" charset="-128"/>
              <a:ea typeface="HGPMinchoE" panose="02020900000000000000" pitchFamily="18" charset="-128"/>
            </a:endParaRPr>
          </a:p>
          <a:p>
            <a:pPr>
              <a:lnSpc>
                <a:spcPct val="200000"/>
              </a:lnSpc>
            </a:pPr>
            <a:r>
              <a:rPr kumimoji="1" lang="en-US" altLang="ja-JP" sz="2800" b="1" dirty="0">
                <a:ln w="3175">
                  <a:solidFill>
                    <a:schemeClr val="bg1"/>
                  </a:solidFill>
                </a:ln>
                <a:latin typeface="HGPMinchoE" panose="02020900000000000000" pitchFamily="18" charset="-128"/>
                <a:ea typeface="HGPMinchoE" panose="02020900000000000000" pitchFamily="18" charset="-128"/>
              </a:rPr>
              <a:t>AI</a:t>
            </a:r>
            <a:r>
              <a:rPr kumimoji="1" lang="ja-JP" altLang="en-US" sz="2800" b="1">
                <a:ln w="3175">
                  <a:solidFill>
                    <a:schemeClr val="bg1"/>
                  </a:solidFill>
                </a:ln>
                <a:latin typeface="HGPMinchoE" panose="02020900000000000000" pitchFamily="18" charset="-128"/>
                <a:ea typeface="HGPMinchoE" panose="02020900000000000000" pitchFamily="18" charset="-128"/>
              </a:rPr>
              <a:t>の有用性を検証</a:t>
            </a:r>
          </a:p>
        </p:txBody>
      </p:sp>
    </p:spTree>
    <p:extLst>
      <p:ext uri="{BB962C8B-B14F-4D97-AF65-F5344CB8AC3E}">
        <p14:creationId xmlns:p14="http://schemas.microsoft.com/office/powerpoint/2010/main" val="1054017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27EB2A9-CF85-3447-829A-ACB9FE5261B2}"/>
              </a:ext>
            </a:extLst>
          </p:cNvPr>
          <p:cNvSpPr>
            <a:spLocks noGrp="1"/>
          </p:cNvSpPr>
          <p:nvPr>
            <p:ph type="title"/>
          </p:nvPr>
        </p:nvSpPr>
        <p:spPr>
          <a:xfrm>
            <a:off x="1141413" y="420809"/>
            <a:ext cx="9905998" cy="1478570"/>
          </a:xfrm>
        </p:spPr>
        <p:txBody>
          <a:bodyPr>
            <a:normAutofit/>
          </a:bodyPr>
          <a:lstStyle/>
          <a:p>
            <a:r>
              <a:rPr lang="ja-JP" altLang="en-US" sz="5400" b="1">
                <a:ln w="19050">
                  <a:solidFill>
                    <a:schemeClr val="bg1"/>
                  </a:solidFill>
                </a:ln>
                <a:latin typeface="HGPMinchoE" panose="02020900000000000000" pitchFamily="18" charset="-128"/>
                <a:ea typeface="HGPMinchoE" panose="02020900000000000000" pitchFamily="18" charset="-128"/>
              </a:rPr>
              <a:t>上下左右を</a:t>
            </a:r>
            <a:r>
              <a:rPr kumimoji="1" lang="ja-JP" altLang="en-US" sz="5400" b="1">
                <a:ln w="19050">
                  <a:solidFill>
                    <a:schemeClr val="bg1"/>
                  </a:solidFill>
                </a:ln>
                <a:latin typeface="HGPMinchoE" panose="02020900000000000000" pitchFamily="18" charset="-128"/>
                <a:ea typeface="HGPMinchoE" panose="02020900000000000000" pitchFamily="18" charset="-128"/>
              </a:rPr>
              <a:t>つなぐ手法</a:t>
            </a:r>
          </a:p>
        </p:txBody>
      </p:sp>
      <p:pic>
        <p:nvPicPr>
          <p:cNvPr id="5" name="図 4" descr="グラフ, 散布図&#10;&#10;自動的に生成された説明">
            <a:extLst>
              <a:ext uri="{FF2B5EF4-FFF2-40B4-BE49-F238E27FC236}">
                <a16:creationId xmlns:a16="http://schemas.microsoft.com/office/drawing/2014/main" id="{859A8FD9-FD74-0283-0E0C-4395CC9CDD76}"/>
              </a:ext>
            </a:extLst>
          </p:cNvPr>
          <p:cNvPicPr>
            <a:picLocks noChangeAspect="1"/>
          </p:cNvPicPr>
          <p:nvPr/>
        </p:nvPicPr>
        <p:blipFill>
          <a:blip r:embed="rId3"/>
          <a:stretch>
            <a:fillRect/>
          </a:stretch>
        </p:blipFill>
        <p:spPr>
          <a:xfrm>
            <a:off x="1198189" y="2249487"/>
            <a:ext cx="3381040" cy="3549650"/>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sp>
        <p:nvSpPr>
          <p:cNvPr id="3" name="コンテンツ プレースホルダー 2">
            <a:extLst>
              <a:ext uri="{FF2B5EF4-FFF2-40B4-BE49-F238E27FC236}">
                <a16:creationId xmlns:a16="http://schemas.microsoft.com/office/drawing/2014/main" id="{A5C38FCA-7F45-204D-AAB7-D89BD5D075BE}"/>
              </a:ext>
            </a:extLst>
          </p:cNvPr>
          <p:cNvSpPr>
            <a:spLocks noGrp="1"/>
          </p:cNvSpPr>
          <p:nvPr>
            <p:ph idx="1"/>
          </p:nvPr>
        </p:nvSpPr>
        <p:spPr>
          <a:xfrm>
            <a:off x="5034579" y="1937007"/>
            <a:ext cx="6012832" cy="3541714"/>
          </a:xfrm>
        </p:spPr>
        <p:txBody>
          <a:bodyPr>
            <a:normAutofit/>
          </a:bodyPr>
          <a:lstStyle/>
          <a:p>
            <a:pPr>
              <a:lnSpc>
                <a:spcPct val="150000"/>
              </a:lnSpc>
              <a:spcBef>
                <a:spcPts val="0"/>
              </a:spcBef>
            </a:pPr>
            <a:r>
              <a:rPr kumimoji="1" lang="ja-JP" altLang="en-US" sz="2800" b="1">
                <a:ln w="3175">
                  <a:solidFill>
                    <a:schemeClr val="bg1"/>
                  </a:solidFill>
                </a:ln>
                <a:latin typeface="HGPMinchoE" panose="02020900000000000000" pitchFamily="18" charset="-128"/>
                <a:ea typeface="HGPMinchoE" panose="02020900000000000000" pitchFamily="18" charset="-128"/>
              </a:rPr>
              <a:t>同じ盤面を</a:t>
            </a:r>
            <a:r>
              <a:rPr kumimoji="1" lang="en-US" altLang="ja-JP" sz="2800" b="1" dirty="0">
                <a:ln w="3175">
                  <a:solidFill>
                    <a:schemeClr val="bg1"/>
                  </a:solidFill>
                </a:ln>
                <a:latin typeface="HGPMinchoE" panose="02020900000000000000" pitchFamily="18" charset="-128"/>
                <a:ea typeface="HGPMinchoE" panose="02020900000000000000" pitchFamily="18" charset="-128"/>
              </a:rPr>
              <a:t>4</a:t>
            </a:r>
            <a:r>
              <a:rPr kumimoji="1" lang="ja-JP" altLang="en-US" sz="2800" b="1">
                <a:ln w="3175">
                  <a:solidFill>
                    <a:schemeClr val="bg1"/>
                  </a:solidFill>
                </a:ln>
                <a:latin typeface="HGPMinchoE" panose="02020900000000000000" pitchFamily="18" charset="-128"/>
                <a:ea typeface="HGPMinchoE" panose="02020900000000000000" pitchFamily="18" charset="-128"/>
              </a:rPr>
              <a:t>つ繋げた</a:t>
            </a:r>
            <a:r>
              <a:rPr kumimoji="1" lang="en-US" altLang="ja-JP" sz="2800" b="1" dirty="0">
                <a:ln w="3175">
                  <a:solidFill>
                    <a:schemeClr val="bg1"/>
                  </a:solidFill>
                </a:ln>
                <a:latin typeface="HGPMinchoE" panose="02020900000000000000" pitchFamily="18" charset="-128"/>
                <a:ea typeface="HGPMinchoE" panose="02020900000000000000" pitchFamily="18" charset="-128"/>
              </a:rPr>
              <a:t>64×64</a:t>
            </a:r>
            <a:r>
              <a:rPr kumimoji="1" lang="ja-JP" altLang="en-US" sz="2800" b="1">
                <a:ln w="3175">
                  <a:solidFill>
                    <a:schemeClr val="bg1"/>
                  </a:solidFill>
                </a:ln>
                <a:latin typeface="HGPMinchoE" panose="02020900000000000000" pitchFamily="18" charset="-128"/>
                <a:ea typeface="HGPMinchoE" panose="02020900000000000000" pitchFamily="18" charset="-128"/>
              </a:rPr>
              <a:t>の盤面</a:t>
            </a:r>
            <a:endParaRPr kumimoji="1" lang="en-US" altLang="ja-JP" sz="2800" b="1" dirty="0">
              <a:ln w="3175">
                <a:solidFill>
                  <a:schemeClr val="bg1"/>
                </a:solidFill>
              </a:ln>
              <a:latin typeface="HGPMinchoE" panose="02020900000000000000" pitchFamily="18" charset="-128"/>
              <a:ea typeface="HGPMinchoE" panose="02020900000000000000" pitchFamily="18" charset="-128"/>
            </a:endParaRPr>
          </a:p>
          <a:p>
            <a:pPr>
              <a:lnSpc>
                <a:spcPct val="150000"/>
              </a:lnSpc>
              <a:spcBef>
                <a:spcPts val="0"/>
              </a:spcBef>
            </a:pPr>
            <a:r>
              <a:rPr lang="ja-JP" altLang="en-US" sz="2800" b="1">
                <a:ln w="3175">
                  <a:solidFill>
                    <a:schemeClr val="bg1"/>
                  </a:solidFill>
                </a:ln>
                <a:effectLst/>
                <a:latin typeface="HGPMinchoE" panose="02020900000000000000" pitchFamily="18" charset="-128"/>
                <a:ea typeface="HGPMinchoE" panose="02020900000000000000" pitchFamily="18" charset="-128"/>
              </a:rPr>
              <a:t>範囲外を参照しないようあらかじめ値を調節する</a:t>
            </a:r>
            <a:endParaRPr lang="en-US" altLang="ja-JP" sz="2800" b="1" dirty="0">
              <a:ln w="3175">
                <a:solidFill>
                  <a:schemeClr val="bg1"/>
                </a:solidFill>
              </a:ln>
              <a:effectLst/>
              <a:latin typeface="HGPMinchoE" panose="02020900000000000000" pitchFamily="18" charset="-128"/>
              <a:ea typeface="HGPMinchoE" panose="02020900000000000000" pitchFamily="18" charset="-128"/>
            </a:endParaRPr>
          </a:p>
          <a:p>
            <a:pPr>
              <a:lnSpc>
                <a:spcPct val="150000"/>
              </a:lnSpc>
            </a:pPr>
            <a:r>
              <a:rPr lang="ja-JP" altLang="en-US" sz="2800" b="1">
                <a:ln w="3175">
                  <a:solidFill>
                    <a:schemeClr val="bg1"/>
                  </a:solidFill>
                </a:ln>
                <a:effectLst/>
                <a:latin typeface="HGPMinchoE" panose="02020900000000000000" pitchFamily="18" charset="-128"/>
                <a:ea typeface="HGPMinchoE" panose="02020900000000000000" pitchFamily="18" charset="-128"/>
              </a:rPr>
              <a:t>例えば</a:t>
            </a:r>
            <a:r>
              <a:rPr lang="en" altLang="ja-JP" sz="2800" b="1" dirty="0">
                <a:ln w="3175">
                  <a:solidFill>
                    <a:schemeClr val="bg1"/>
                  </a:solidFill>
                </a:ln>
                <a:effectLst/>
                <a:latin typeface="HGPMinchoE" panose="02020900000000000000" pitchFamily="18" charset="-128"/>
                <a:ea typeface="HGPMinchoE" panose="02020900000000000000" pitchFamily="18" charset="-128"/>
              </a:rPr>
              <a:t>x</a:t>
            </a:r>
            <a:r>
              <a:rPr lang="ja-JP" altLang="en-US" sz="2800" b="1">
                <a:ln w="3175">
                  <a:solidFill>
                    <a:schemeClr val="bg1"/>
                  </a:solidFill>
                </a:ln>
                <a:effectLst/>
                <a:latin typeface="HGPMinchoE" panose="02020900000000000000" pitchFamily="18" charset="-128"/>
                <a:ea typeface="HGPMinchoE" panose="02020900000000000000" pitchFamily="18" charset="-128"/>
              </a:rPr>
              <a:t>座標が</a:t>
            </a:r>
            <a:r>
              <a:rPr lang="en-US" altLang="ja-JP" sz="2800" b="1" dirty="0">
                <a:ln w="3175">
                  <a:solidFill>
                    <a:schemeClr val="bg1"/>
                  </a:solidFill>
                </a:ln>
                <a:effectLst/>
                <a:latin typeface="HGPMinchoE" panose="02020900000000000000" pitchFamily="18" charset="-128"/>
                <a:ea typeface="HGPMinchoE" panose="02020900000000000000" pitchFamily="18" charset="-128"/>
              </a:rPr>
              <a:t>0</a:t>
            </a:r>
            <a:r>
              <a:rPr lang="ja-JP" altLang="en-US" sz="2800" b="1">
                <a:ln w="3175">
                  <a:solidFill>
                    <a:schemeClr val="bg1"/>
                  </a:solidFill>
                </a:ln>
                <a:effectLst/>
                <a:latin typeface="HGPMinchoE" panose="02020900000000000000" pitchFamily="18" charset="-128"/>
                <a:ea typeface="HGPMinchoE" panose="02020900000000000000" pitchFamily="18" charset="-128"/>
              </a:rPr>
              <a:t>で方向が</a:t>
            </a:r>
            <a:r>
              <a:rPr lang="en-US" altLang="ja-JP" sz="2800" b="1" dirty="0">
                <a:ln w="3175">
                  <a:solidFill>
                    <a:schemeClr val="bg1"/>
                  </a:solidFill>
                </a:ln>
                <a:effectLst/>
                <a:latin typeface="HGPMinchoE" panose="02020900000000000000" pitchFamily="18" charset="-128"/>
                <a:ea typeface="HGPMinchoE" panose="02020900000000000000" pitchFamily="18" charset="-128"/>
              </a:rPr>
              <a:t>-1</a:t>
            </a:r>
            <a:r>
              <a:rPr lang="ja-JP" altLang="en-US" sz="2800" b="1">
                <a:ln w="3175">
                  <a:solidFill>
                    <a:schemeClr val="bg1"/>
                  </a:solidFill>
                </a:ln>
                <a:effectLst/>
                <a:latin typeface="HGPMinchoE" panose="02020900000000000000" pitchFamily="18" charset="-128"/>
                <a:ea typeface="HGPMinchoE" panose="02020900000000000000" pitchFamily="18" charset="-128"/>
              </a:rPr>
              <a:t>の場合</a:t>
            </a:r>
            <a:endParaRPr lang="en-US" altLang="ja-JP" sz="2800" b="1" dirty="0">
              <a:ln w="3175">
                <a:solidFill>
                  <a:schemeClr val="bg1"/>
                </a:solidFill>
              </a:ln>
              <a:effectLst/>
              <a:latin typeface="HGPMinchoE" panose="02020900000000000000" pitchFamily="18" charset="-128"/>
              <a:ea typeface="HGPMinchoE" panose="02020900000000000000" pitchFamily="18" charset="-128"/>
            </a:endParaRPr>
          </a:p>
          <a:p>
            <a:pPr marL="0" indent="0">
              <a:lnSpc>
                <a:spcPct val="150000"/>
              </a:lnSpc>
              <a:buNone/>
            </a:pPr>
            <a:r>
              <a:rPr lang="ja-JP" altLang="en-US" sz="2800" b="1">
                <a:ln w="3175">
                  <a:solidFill>
                    <a:schemeClr val="bg1"/>
                  </a:solidFill>
                </a:ln>
                <a:latin typeface="HGPMinchoE" panose="02020900000000000000" pitchFamily="18" charset="-128"/>
                <a:ea typeface="HGPMinchoE" panose="02020900000000000000" pitchFamily="18" charset="-128"/>
              </a:rPr>
              <a:t>　</a:t>
            </a:r>
            <a:r>
              <a:rPr lang="en" altLang="ja-JP" sz="2800" b="1" dirty="0">
                <a:ln w="3175">
                  <a:solidFill>
                    <a:schemeClr val="bg1"/>
                  </a:solidFill>
                </a:ln>
                <a:effectLst/>
                <a:latin typeface="HGPMinchoE" panose="02020900000000000000" pitchFamily="18" charset="-128"/>
                <a:ea typeface="HGPMinchoE" panose="02020900000000000000" pitchFamily="18" charset="-128"/>
              </a:rPr>
              <a:t>x</a:t>
            </a:r>
            <a:r>
              <a:rPr lang="ja-JP" altLang="en-US" sz="2800" b="1">
                <a:ln w="3175">
                  <a:solidFill>
                    <a:schemeClr val="bg1"/>
                  </a:solidFill>
                </a:ln>
                <a:effectLst/>
                <a:latin typeface="HGPMinchoE" panose="02020900000000000000" pitchFamily="18" charset="-128"/>
                <a:ea typeface="HGPMinchoE" panose="02020900000000000000" pitchFamily="18" charset="-128"/>
              </a:rPr>
              <a:t>の値を</a:t>
            </a:r>
            <a:r>
              <a:rPr lang="en-US" altLang="ja-JP" sz="2800" b="1" dirty="0">
                <a:ln w="3175">
                  <a:solidFill>
                    <a:schemeClr val="bg1"/>
                  </a:solidFill>
                </a:ln>
                <a:effectLst/>
                <a:latin typeface="HGPMinchoE" panose="02020900000000000000" pitchFamily="18" charset="-128"/>
                <a:ea typeface="HGPMinchoE" panose="02020900000000000000" pitchFamily="18" charset="-128"/>
              </a:rPr>
              <a:t>16</a:t>
            </a:r>
            <a:r>
              <a:rPr lang="ja-JP" altLang="en-US" sz="2800" b="1">
                <a:ln w="3175">
                  <a:solidFill>
                    <a:schemeClr val="bg1"/>
                  </a:solidFill>
                </a:ln>
                <a:effectLst/>
                <a:latin typeface="HGPMinchoE" panose="02020900000000000000" pitchFamily="18" charset="-128"/>
                <a:ea typeface="HGPMinchoE" panose="02020900000000000000" pitchFamily="18" charset="-128"/>
              </a:rPr>
              <a:t>にする </a:t>
            </a:r>
            <a:endParaRPr lang="ja-JP" altLang="en-US" sz="2800" b="1">
              <a:ln w="3175">
                <a:solidFill>
                  <a:schemeClr val="bg1"/>
                </a:solidFill>
              </a:ln>
              <a:latin typeface="HGPMinchoE" panose="02020900000000000000" pitchFamily="18" charset="-128"/>
              <a:ea typeface="HGPMinchoE" panose="02020900000000000000" pitchFamily="18" charset="-128"/>
            </a:endParaRPr>
          </a:p>
        </p:txBody>
      </p:sp>
    </p:spTree>
    <p:extLst>
      <p:ext uri="{BB962C8B-B14F-4D97-AF65-F5344CB8AC3E}">
        <p14:creationId xmlns:p14="http://schemas.microsoft.com/office/powerpoint/2010/main" val="2202857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par>
                          <p:cTn id="13" fill="hold">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dissolve">
                                      <p:cBhvr>
                                        <p:cTn id="16" dur="500"/>
                                        <p:tgtEl>
                                          <p:spTgt spid="3">
                                            <p:txEl>
                                              <p:pRg st="2" end="2"/>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dissolve">
                                      <p:cBhvr>
                                        <p:cTn id="1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9F083BC-C3F2-0748-802C-ADC311BD2DB0}"/>
              </a:ext>
            </a:extLst>
          </p:cNvPr>
          <p:cNvSpPr>
            <a:spLocks noGrp="1"/>
          </p:cNvSpPr>
          <p:nvPr>
            <p:ph type="title"/>
          </p:nvPr>
        </p:nvSpPr>
        <p:spPr>
          <a:xfrm>
            <a:off x="1143001" y="455624"/>
            <a:ext cx="9905998" cy="1478570"/>
          </a:xfrm>
        </p:spPr>
        <p:txBody>
          <a:bodyPr>
            <a:normAutofit/>
          </a:bodyPr>
          <a:lstStyle/>
          <a:p>
            <a:r>
              <a:rPr kumimoji="1" lang="ja-JP" altLang="en-US" sz="5400" b="1">
                <a:ln w="19050">
                  <a:solidFill>
                    <a:schemeClr val="bg1"/>
                  </a:solidFill>
                </a:ln>
                <a:latin typeface="HGPMinchoE" panose="02020900000000000000" pitchFamily="18" charset="-128"/>
                <a:ea typeface="HGPMinchoE" panose="02020900000000000000" pitchFamily="18" charset="-128"/>
              </a:rPr>
              <a:t>通常のリバーシの戦略</a:t>
            </a:r>
          </a:p>
        </p:txBody>
      </p:sp>
      <p:sp>
        <p:nvSpPr>
          <p:cNvPr id="6" name="右矢印 5">
            <a:extLst>
              <a:ext uri="{FF2B5EF4-FFF2-40B4-BE49-F238E27FC236}">
                <a16:creationId xmlns:a16="http://schemas.microsoft.com/office/drawing/2014/main" id="{C4751510-54BA-6A4D-B24D-9081B7679DFB}"/>
              </a:ext>
            </a:extLst>
          </p:cNvPr>
          <p:cNvSpPr/>
          <p:nvPr/>
        </p:nvSpPr>
        <p:spPr>
          <a:xfrm rot="5400000">
            <a:off x="3875076" y="2717790"/>
            <a:ext cx="618453" cy="484632"/>
          </a:xfrm>
          <a:prstGeom prst="rightArrow">
            <a:avLst/>
          </a:prstGeom>
          <a:solidFill>
            <a:schemeClr val="bg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4EF21FE9-175B-D542-B222-C24A76884CB7}"/>
              </a:ext>
            </a:extLst>
          </p:cNvPr>
          <p:cNvSpPr txBox="1"/>
          <p:nvPr/>
        </p:nvSpPr>
        <p:spPr>
          <a:xfrm>
            <a:off x="1540479" y="3263304"/>
            <a:ext cx="5280613" cy="523220"/>
          </a:xfrm>
          <a:prstGeom prst="rect">
            <a:avLst/>
          </a:prstGeom>
          <a:noFill/>
        </p:spPr>
        <p:txBody>
          <a:bodyPr wrap="none" rtlCol="0">
            <a:spAutoFit/>
          </a:bodyPr>
          <a:lstStyle/>
          <a:p>
            <a:r>
              <a:rPr kumimoji="1" lang="ja-JP" altLang="en-US" sz="2800" b="1">
                <a:ln w="3175">
                  <a:solidFill>
                    <a:schemeClr val="bg1"/>
                  </a:solidFill>
                </a:ln>
                <a:latin typeface="HGPMinchoE" panose="02020900000000000000" pitchFamily="18" charset="-128"/>
                <a:ea typeface="HGPMinchoE" panose="02020900000000000000" pitchFamily="18" charset="-128"/>
              </a:rPr>
              <a:t>角を強くする（評価値を高くする）</a:t>
            </a:r>
          </a:p>
        </p:txBody>
      </p:sp>
      <p:sp>
        <p:nvSpPr>
          <p:cNvPr id="9" name="右矢印 8">
            <a:extLst>
              <a:ext uri="{FF2B5EF4-FFF2-40B4-BE49-F238E27FC236}">
                <a16:creationId xmlns:a16="http://schemas.microsoft.com/office/drawing/2014/main" id="{8AA886AD-1917-DA4E-82CF-0CF024F421BD}"/>
              </a:ext>
            </a:extLst>
          </p:cNvPr>
          <p:cNvSpPr/>
          <p:nvPr/>
        </p:nvSpPr>
        <p:spPr>
          <a:xfrm rot="5400000">
            <a:off x="3873746" y="4661584"/>
            <a:ext cx="621114" cy="484632"/>
          </a:xfrm>
          <a:prstGeom prst="rightArrow">
            <a:avLst/>
          </a:prstGeom>
          <a:solidFill>
            <a:schemeClr val="bg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FC7EFF55-61D6-A144-9A88-C1482AEB696E}"/>
              </a:ext>
            </a:extLst>
          </p:cNvPr>
          <p:cNvSpPr txBox="1"/>
          <p:nvPr/>
        </p:nvSpPr>
        <p:spPr>
          <a:xfrm>
            <a:off x="1969282" y="5242251"/>
            <a:ext cx="4423006" cy="954107"/>
          </a:xfrm>
          <a:prstGeom prst="rect">
            <a:avLst/>
          </a:prstGeom>
          <a:noFill/>
        </p:spPr>
        <p:txBody>
          <a:bodyPr wrap="none" rtlCol="0">
            <a:spAutoFit/>
          </a:bodyPr>
          <a:lstStyle/>
          <a:p>
            <a:r>
              <a:rPr kumimoji="1" lang="ja-JP" altLang="en-US" sz="2800" b="1">
                <a:ln w="3175">
                  <a:solidFill>
                    <a:schemeClr val="bg1"/>
                  </a:solidFill>
                </a:ln>
                <a:latin typeface="HGPMinchoE" panose="02020900000000000000" pitchFamily="18" charset="-128"/>
                <a:ea typeface="HGPMinchoE" panose="02020900000000000000" pitchFamily="18" charset="-128"/>
              </a:rPr>
              <a:t>角に隣接するマスを弱くする</a:t>
            </a:r>
            <a:endParaRPr kumimoji="1" lang="en-US" altLang="ja-JP" sz="2800" b="1" dirty="0">
              <a:ln w="3175">
                <a:solidFill>
                  <a:schemeClr val="bg1"/>
                </a:solidFill>
              </a:ln>
              <a:latin typeface="HGPMinchoE" panose="02020900000000000000" pitchFamily="18" charset="-128"/>
              <a:ea typeface="HGPMinchoE" panose="02020900000000000000" pitchFamily="18" charset="-128"/>
            </a:endParaRPr>
          </a:p>
          <a:p>
            <a:r>
              <a:rPr kumimoji="1" lang="ja-JP" altLang="en-US" sz="2800" b="1">
                <a:ln w="3175">
                  <a:solidFill>
                    <a:schemeClr val="bg1"/>
                  </a:solidFill>
                </a:ln>
                <a:latin typeface="HGPMinchoE" panose="02020900000000000000" pitchFamily="18" charset="-128"/>
                <a:ea typeface="HGPMinchoE" panose="02020900000000000000" pitchFamily="18" charset="-128"/>
              </a:rPr>
              <a:t>　　</a:t>
            </a:r>
            <a:r>
              <a:rPr kumimoji="1" lang="en-US" altLang="ja-JP" sz="2800" b="1" dirty="0">
                <a:ln w="3175">
                  <a:solidFill>
                    <a:schemeClr val="bg1"/>
                  </a:solidFill>
                </a:ln>
                <a:latin typeface="HGPMinchoE" panose="02020900000000000000" pitchFamily="18" charset="-128"/>
                <a:ea typeface="HGPMinchoE" panose="02020900000000000000" pitchFamily="18" charset="-128"/>
              </a:rPr>
              <a:t> </a:t>
            </a:r>
            <a:r>
              <a:rPr kumimoji="1" lang="ja-JP" altLang="en-US" sz="2800" b="1">
                <a:ln w="3175">
                  <a:solidFill>
                    <a:schemeClr val="bg1"/>
                  </a:solidFill>
                </a:ln>
                <a:latin typeface="HGPMinchoE" panose="02020900000000000000" pitchFamily="18" charset="-128"/>
                <a:ea typeface="HGPMinchoE" panose="02020900000000000000" pitchFamily="18" charset="-128"/>
              </a:rPr>
              <a:t>（評価値を低くする）</a:t>
            </a:r>
          </a:p>
        </p:txBody>
      </p:sp>
      <p:sp>
        <p:nvSpPr>
          <p:cNvPr id="12" name="テキスト ボックス 11">
            <a:extLst>
              <a:ext uri="{FF2B5EF4-FFF2-40B4-BE49-F238E27FC236}">
                <a16:creationId xmlns:a16="http://schemas.microsoft.com/office/drawing/2014/main" id="{7900441E-5405-7141-A2F2-739E196463DF}"/>
              </a:ext>
            </a:extLst>
          </p:cNvPr>
          <p:cNvSpPr txBox="1"/>
          <p:nvPr/>
        </p:nvSpPr>
        <p:spPr>
          <a:xfrm>
            <a:off x="2204301" y="1903866"/>
            <a:ext cx="3691673" cy="523220"/>
          </a:xfrm>
          <a:prstGeom prst="rect">
            <a:avLst/>
          </a:prstGeom>
          <a:noFill/>
        </p:spPr>
        <p:txBody>
          <a:bodyPr wrap="square" rtlCol="0">
            <a:spAutoFit/>
          </a:bodyPr>
          <a:lstStyle/>
          <a:p>
            <a:pPr lvl="1">
              <a:lnSpc>
                <a:spcPct val="100000"/>
              </a:lnSpc>
            </a:pPr>
            <a:r>
              <a:rPr kumimoji="1" lang="ja-JP" altLang="en-US" sz="2800" b="1">
                <a:ln w="3175">
                  <a:solidFill>
                    <a:schemeClr val="bg1"/>
                  </a:solidFill>
                </a:ln>
                <a:latin typeface="HGPMinchoE" panose="02020900000000000000" pitchFamily="18" charset="-128"/>
                <a:ea typeface="HGPMinchoE" panose="02020900000000000000" pitchFamily="18" charset="-128"/>
              </a:rPr>
              <a:t>角をとることが重要</a:t>
            </a:r>
            <a:endParaRPr kumimoji="1" lang="en-US" altLang="ja-JP" sz="2800" b="1" dirty="0">
              <a:ln w="3175">
                <a:solidFill>
                  <a:schemeClr val="bg1"/>
                </a:solidFill>
              </a:ln>
              <a:latin typeface="HGPMinchoE" panose="02020900000000000000" pitchFamily="18" charset="-128"/>
              <a:ea typeface="HGPMinchoE" panose="02020900000000000000" pitchFamily="18" charset="-128"/>
            </a:endParaRPr>
          </a:p>
        </p:txBody>
      </p:sp>
      <p:sp>
        <p:nvSpPr>
          <p:cNvPr id="13" name="テキスト ボックス 12">
            <a:extLst>
              <a:ext uri="{FF2B5EF4-FFF2-40B4-BE49-F238E27FC236}">
                <a16:creationId xmlns:a16="http://schemas.microsoft.com/office/drawing/2014/main" id="{55FBBE34-5FDE-4A4D-ABFC-2D282A65308B}"/>
              </a:ext>
            </a:extLst>
          </p:cNvPr>
          <p:cNvSpPr txBox="1"/>
          <p:nvPr/>
        </p:nvSpPr>
        <p:spPr>
          <a:xfrm>
            <a:off x="2642543" y="3928835"/>
            <a:ext cx="3076483" cy="800219"/>
          </a:xfrm>
          <a:prstGeom prst="rect">
            <a:avLst/>
          </a:prstGeom>
          <a:noFill/>
        </p:spPr>
        <p:txBody>
          <a:bodyPr wrap="none" rtlCol="0">
            <a:spAutoFit/>
          </a:bodyPr>
          <a:lstStyle/>
          <a:p>
            <a:r>
              <a:rPr lang="ja-JP" altLang="en-US" sz="2800" b="1">
                <a:ln w="3175">
                  <a:solidFill>
                    <a:schemeClr val="bg1"/>
                  </a:solidFill>
                </a:ln>
                <a:latin typeface="HGPMinchoE" panose="02020900000000000000" pitchFamily="18" charset="-128"/>
                <a:ea typeface="HGPMinchoE" panose="02020900000000000000" pitchFamily="18" charset="-128"/>
              </a:rPr>
              <a:t>角を取られたくない</a:t>
            </a:r>
            <a:endParaRPr lang="en-US" altLang="ja-JP" sz="2800" b="1" dirty="0">
              <a:ln w="3175">
                <a:solidFill>
                  <a:schemeClr val="bg1"/>
                </a:solidFill>
              </a:ln>
              <a:latin typeface="HGPMinchoE" panose="02020900000000000000" pitchFamily="18" charset="-128"/>
              <a:ea typeface="HGPMinchoE" panose="02020900000000000000" pitchFamily="18" charset="-128"/>
            </a:endParaRPr>
          </a:p>
          <a:p>
            <a:endParaRPr kumimoji="1" lang="ja-JP" altLang="en-US"/>
          </a:p>
        </p:txBody>
      </p:sp>
      <p:pic>
        <p:nvPicPr>
          <p:cNvPr id="4" name="図 3" descr="電子機器, 手, キーボード, コンピュータ が含まれている画像&#10;&#10;自動的に生成された説明">
            <a:extLst>
              <a:ext uri="{FF2B5EF4-FFF2-40B4-BE49-F238E27FC236}">
                <a16:creationId xmlns:a16="http://schemas.microsoft.com/office/drawing/2014/main" id="{43C8E811-AAF0-9B20-8DD0-B313C0638D0F}"/>
              </a:ext>
            </a:extLst>
          </p:cNvPr>
          <p:cNvPicPr>
            <a:picLocks noChangeAspect="1"/>
          </p:cNvPicPr>
          <p:nvPr/>
        </p:nvPicPr>
        <p:blipFill>
          <a:blip r:embed="rId2"/>
          <a:stretch>
            <a:fillRect/>
          </a:stretch>
        </p:blipFill>
        <p:spPr>
          <a:xfrm>
            <a:off x="8011215" y="2867194"/>
            <a:ext cx="3314700" cy="3314700"/>
          </a:xfrm>
          <a:prstGeom prst="rect">
            <a:avLst/>
          </a:prstGeom>
        </p:spPr>
      </p:pic>
    </p:spTree>
    <p:extLst>
      <p:ext uri="{BB962C8B-B14F-4D97-AF65-F5344CB8AC3E}">
        <p14:creationId xmlns:p14="http://schemas.microsoft.com/office/powerpoint/2010/main" val="1522419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500" fill="hold"/>
                                        <p:tgtEl>
                                          <p:spTgt spid="4"/>
                                        </p:tgtEl>
                                        <p:attrNameLst>
                                          <p:attrName>ppt_x</p:attrName>
                                        </p:attrNameLst>
                                      </p:cBhvr>
                                      <p:tavLst>
                                        <p:tav tm="0">
                                          <p:val>
                                            <p:strVal val="#ppt_x"/>
                                          </p:val>
                                        </p:tav>
                                        <p:tav tm="100000">
                                          <p:val>
                                            <p:strVal val="#ppt_x"/>
                                          </p:val>
                                        </p:tav>
                                      </p:tavLst>
                                    </p:anim>
                                    <p:anim calcmode="lin" valueType="num">
                                      <p:cBhvr additive="base">
                                        <p:cTn id="3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9" grpId="0" animBg="1"/>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40DEBD6-D6AE-C641-A108-21D34FB4B939}"/>
              </a:ext>
            </a:extLst>
          </p:cNvPr>
          <p:cNvSpPr>
            <a:spLocks noGrp="1"/>
          </p:cNvSpPr>
          <p:nvPr>
            <p:ph type="title"/>
          </p:nvPr>
        </p:nvSpPr>
        <p:spPr>
          <a:xfrm>
            <a:off x="1143001" y="302848"/>
            <a:ext cx="9905998" cy="1478570"/>
          </a:xfrm>
        </p:spPr>
        <p:txBody>
          <a:bodyPr>
            <a:normAutofit/>
          </a:bodyPr>
          <a:lstStyle/>
          <a:p>
            <a:r>
              <a:rPr kumimoji="1" lang="ja-JP" altLang="en-US" sz="5400" b="1">
                <a:ln w="19050">
                  <a:solidFill>
                    <a:schemeClr val="bg1"/>
                  </a:solidFill>
                </a:ln>
                <a:latin typeface="HGPMinchoE" panose="02020900000000000000" pitchFamily="18" charset="-128"/>
                <a:ea typeface="HGPMinchoE" panose="02020900000000000000" pitchFamily="18" charset="-128"/>
              </a:rPr>
              <a:t>トーラス型リバーシの戦略</a:t>
            </a:r>
          </a:p>
        </p:txBody>
      </p:sp>
      <p:sp>
        <p:nvSpPr>
          <p:cNvPr id="3" name="コンテンツ プレースホルダー 2">
            <a:extLst>
              <a:ext uri="{FF2B5EF4-FFF2-40B4-BE49-F238E27FC236}">
                <a16:creationId xmlns:a16="http://schemas.microsoft.com/office/drawing/2014/main" id="{9C17FE73-0DCC-124E-8AF7-93FE8BD1DDC4}"/>
              </a:ext>
            </a:extLst>
          </p:cNvPr>
          <p:cNvSpPr>
            <a:spLocks noGrp="1"/>
          </p:cNvSpPr>
          <p:nvPr>
            <p:ph idx="1"/>
          </p:nvPr>
        </p:nvSpPr>
        <p:spPr>
          <a:xfrm>
            <a:off x="743482" y="2058704"/>
            <a:ext cx="10515600" cy="2953666"/>
          </a:xfrm>
        </p:spPr>
        <p:txBody>
          <a:bodyPr>
            <a:noAutofit/>
          </a:bodyPr>
          <a:lstStyle/>
          <a:p>
            <a:pPr>
              <a:lnSpc>
                <a:spcPct val="100000"/>
              </a:lnSpc>
            </a:pPr>
            <a:r>
              <a:rPr kumimoji="1" lang="ja-JP" altLang="en-US" sz="2800" b="1">
                <a:ln w="3175">
                  <a:solidFill>
                    <a:schemeClr val="bg1"/>
                  </a:solidFill>
                </a:ln>
                <a:latin typeface="HGPMinchoE" panose="02020900000000000000" pitchFamily="18" charset="-128"/>
                <a:ea typeface="HGPMinchoE" panose="02020900000000000000" pitchFamily="18" charset="-128"/>
              </a:rPr>
              <a:t>モンテカルロ法</a:t>
            </a:r>
            <a:endParaRPr lang="en-US" altLang="ja-JP" sz="2800" b="1" dirty="0">
              <a:ln w="3175">
                <a:solidFill>
                  <a:schemeClr val="bg1"/>
                </a:solidFill>
              </a:ln>
              <a:latin typeface="HGPMinchoE" panose="02020900000000000000" pitchFamily="18" charset="-128"/>
              <a:ea typeface="HGPMinchoE" panose="02020900000000000000" pitchFamily="18" charset="-128"/>
            </a:endParaRPr>
          </a:p>
          <a:p>
            <a:pPr marL="0" indent="0">
              <a:buNone/>
            </a:pPr>
            <a:r>
              <a:rPr kumimoji="1" lang="ja-JP" altLang="en-US" sz="2800" b="1">
                <a:ln w="3175">
                  <a:solidFill>
                    <a:schemeClr val="bg1"/>
                  </a:solidFill>
                </a:ln>
                <a:latin typeface="HGPMinchoE" panose="02020900000000000000" pitchFamily="18" charset="-128"/>
                <a:ea typeface="HGPMinchoE" panose="02020900000000000000" pitchFamily="18" charset="-128"/>
              </a:rPr>
              <a:t>　着手可能手に対し、その手から終局までを</a:t>
            </a:r>
            <a:endParaRPr kumimoji="1" lang="en-US" altLang="ja-JP" sz="2800" b="1" dirty="0">
              <a:ln w="3175">
                <a:solidFill>
                  <a:schemeClr val="bg1"/>
                </a:solidFill>
              </a:ln>
              <a:latin typeface="HGPMinchoE" panose="02020900000000000000" pitchFamily="18" charset="-128"/>
              <a:ea typeface="HGPMinchoE" panose="02020900000000000000" pitchFamily="18" charset="-128"/>
            </a:endParaRPr>
          </a:p>
          <a:p>
            <a:pPr marL="0" indent="0">
              <a:buNone/>
            </a:pPr>
            <a:r>
              <a:rPr lang="ja-JP" altLang="en-US" sz="2800" b="1">
                <a:ln w="3175">
                  <a:solidFill>
                    <a:schemeClr val="bg1"/>
                  </a:solidFill>
                </a:ln>
                <a:latin typeface="HGPMinchoE" panose="02020900000000000000" pitchFamily="18" charset="-128"/>
                <a:ea typeface="HGPMinchoE" panose="02020900000000000000" pitchFamily="18" charset="-128"/>
              </a:rPr>
              <a:t>　</a:t>
            </a:r>
            <a:r>
              <a:rPr kumimoji="1" lang="ja-JP" altLang="en-US" sz="2800" b="1">
                <a:ln w="3175">
                  <a:solidFill>
                    <a:schemeClr val="bg1"/>
                  </a:solidFill>
                </a:ln>
                <a:latin typeface="HGPMinchoE" panose="02020900000000000000" pitchFamily="18" charset="-128"/>
                <a:ea typeface="HGPMinchoE" panose="02020900000000000000" pitchFamily="18" charset="-128"/>
              </a:rPr>
              <a:t>ランダムに打ち</a:t>
            </a:r>
            <a:r>
              <a:rPr lang="ja-JP" altLang="en-US" sz="2800" b="1">
                <a:ln w="3175">
                  <a:solidFill>
                    <a:schemeClr val="bg1"/>
                  </a:solidFill>
                </a:ln>
                <a:latin typeface="HGPMinchoE" panose="02020900000000000000" pitchFamily="18" charset="-128"/>
                <a:ea typeface="HGPMinchoE" panose="02020900000000000000" pitchFamily="18" charset="-128"/>
              </a:rPr>
              <a:t>、判定を行う手法</a:t>
            </a:r>
            <a:endParaRPr lang="en-US" altLang="ja-JP" sz="2800" b="1" dirty="0">
              <a:ln w="3175">
                <a:solidFill>
                  <a:schemeClr val="bg1"/>
                </a:solidFill>
              </a:ln>
              <a:latin typeface="HGPMinchoE" panose="02020900000000000000" pitchFamily="18" charset="-128"/>
              <a:ea typeface="HGPMinchoE" panose="02020900000000000000" pitchFamily="18" charset="-128"/>
            </a:endParaRPr>
          </a:p>
        </p:txBody>
      </p:sp>
      <p:grpSp>
        <p:nvGrpSpPr>
          <p:cNvPr id="85" name="グループ化 84">
            <a:extLst>
              <a:ext uri="{FF2B5EF4-FFF2-40B4-BE49-F238E27FC236}">
                <a16:creationId xmlns:a16="http://schemas.microsoft.com/office/drawing/2014/main" id="{C45EFAB2-C920-1EDD-4078-4C3E5255A0F8}"/>
              </a:ext>
            </a:extLst>
          </p:cNvPr>
          <p:cNvGrpSpPr/>
          <p:nvPr/>
        </p:nvGrpSpPr>
        <p:grpSpPr>
          <a:xfrm>
            <a:off x="6001282" y="2352977"/>
            <a:ext cx="2099990" cy="3446302"/>
            <a:chOff x="6001278" y="2352977"/>
            <a:chExt cx="2099990" cy="3446302"/>
          </a:xfrm>
        </p:grpSpPr>
        <p:cxnSp>
          <p:nvCxnSpPr>
            <p:cNvPr id="86" name="直線矢印コネクタ 85">
              <a:extLst>
                <a:ext uri="{FF2B5EF4-FFF2-40B4-BE49-F238E27FC236}">
                  <a16:creationId xmlns:a16="http://schemas.microsoft.com/office/drawing/2014/main" id="{98E6EB26-8D14-1BBC-1EFC-E9AFE35433BD}"/>
                </a:ext>
              </a:extLst>
            </p:cNvPr>
            <p:cNvCxnSpPr>
              <a:stCxn id="101" idx="4"/>
            </p:cNvCxnSpPr>
            <p:nvPr/>
          </p:nvCxnSpPr>
          <p:spPr bwMode="auto">
            <a:xfrm flipH="1">
              <a:off x="6265463" y="2352977"/>
              <a:ext cx="1835805" cy="2955806"/>
            </a:xfrm>
            <a:prstGeom prst="straightConnector1">
              <a:avLst/>
            </a:prstGeom>
            <a:noFill/>
            <a:ln w="19050" cap="flat" cmpd="sng" algn="ctr">
              <a:solidFill>
                <a:schemeClr val="tx1"/>
              </a:solidFill>
              <a:prstDash val="dash"/>
              <a:round/>
              <a:headEnd type="none" w="med" len="med"/>
              <a:tailEnd type="triangle"/>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7" name="円/楕円 86">
              <a:extLst>
                <a:ext uri="{FF2B5EF4-FFF2-40B4-BE49-F238E27FC236}">
                  <a16:creationId xmlns:a16="http://schemas.microsoft.com/office/drawing/2014/main" id="{3E8C9B59-1C2C-CFCF-8C0C-42C045152FF1}"/>
                </a:ext>
              </a:extLst>
            </p:cNvPr>
            <p:cNvSpPr/>
            <p:nvPr/>
          </p:nvSpPr>
          <p:spPr bwMode="auto">
            <a:xfrm>
              <a:off x="6001278" y="5342079"/>
              <a:ext cx="457200" cy="457200"/>
            </a:xfrm>
            <a:prstGeom prst="ellipse">
              <a:avLst/>
            </a:prstGeom>
            <a:solidFill>
              <a:srgbClr val="FF0000"/>
            </a:soli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kumimoji="1" lang="ja-JP" altLang="en-US" sz="2400" dirty="0">
                  <a:effectLst/>
                  <a:latin typeface="Times New Roman" panose="02020603050405020304" pitchFamily="18" charset="0"/>
                </a:rPr>
                <a:t>○</a:t>
              </a:r>
            </a:p>
          </p:txBody>
        </p:sp>
      </p:grpSp>
      <p:grpSp>
        <p:nvGrpSpPr>
          <p:cNvPr id="89" name="グループ化 88">
            <a:extLst>
              <a:ext uri="{FF2B5EF4-FFF2-40B4-BE49-F238E27FC236}">
                <a16:creationId xmlns:a16="http://schemas.microsoft.com/office/drawing/2014/main" id="{531A65A3-30A7-F969-4835-744ED3E731FC}"/>
              </a:ext>
            </a:extLst>
          </p:cNvPr>
          <p:cNvGrpSpPr/>
          <p:nvPr/>
        </p:nvGrpSpPr>
        <p:grpSpPr>
          <a:xfrm>
            <a:off x="6954766" y="2352977"/>
            <a:ext cx="1146502" cy="3420090"/>
            <a:chOff x="3501697" y="2352977"/>
            <a:chExt cx="1146502" cy="3420090"/>
          </a:xfrm>
        </p:grpSpPr>
        <p:cxnSp>
          <p:nvCxnSpPr>
            <p:cNvPr id="90" name="直線矢印コネクタ 89">
              <a:extLst>
                <a:ext uri="{FF2B5EF4-FFF2-40B4-BE49-F238E27FC236}">
                  <a16:creationId xmlns:a16="http://schemas.microsoft.com/office/drawing/2014/main" id="{EDA17620-5D21-A588-79B3-0466172C1C45}"/>
                </a:ext>
              </a:extLst>
            </p:cNvPr>
            <p:cNvCxnSpPr>
              <a:stCxn id="101" idx="4"/>
              <a:endCxn id="91" idx="0"/>
            </p:cNvCxnSpPr>
            <p:nvPr/>
          </p:nvCxnSpPr>
          <p:spPr bwMode="auto">
            <a:xfrm flipH="1">
              <a:off x="3730297" y="2352977"/>
              <a:ext cx="917902" cy="2962890"/>
            </a:xfrm>
            <a:prstGeom prst="straightConnector1">
              <a:avLst/>
            </a:prstGeom>
            <a:noFill/>
            <a:ln w="19050" cap="flat" cmpd="sng" algn="ctr">
              <a:solidFill>
                <a:schemeClr val="tx1"/>
              </a:solidFill>
              <a:prstDash val="dash"/>
              <a:round/>
              <a:headEnd type="none" w="med" len="med"/>
              <a:tailEnd type="triangle"/>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1" name="円/楕円 90">
              <a:extLst>
                <a:ext uri="{FF2B5EF4-FFF2-40B4-BE49-F238E27FC236}">
                  <a16:creationId xmlns:a16="http://schemas.microsoft.com/office/drawing/2014/main" id="{153E00F6-0DE2-23EC-6B35-271B0B85883B}"/>
                </a:ext>
              </a:extLst>
            </p:cNvPr>
            <p:cNvSpPr/>
            <p:nvPr/>
          </p:nvSpPr>
          <p:spPr bwMode="auto">
            <a:xfrm>
              <a:off x="3501697" y="5315867"/>
              <a:ext cx="457200" cy="457200"/>
            </a:xfrm>
            <a:prstGeom prst="ellipse">
              <a:avLst/>
            </a:prstGeom>
            <a:solidFill>
              <a:schemeClr val="tx1"/>
            </a:soli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en-US" altLang="ja-JP" sz="2400" dirty="0">
                  <a:solidFill>
                    <a:schemeClr val="bg2"/>
                  </a:solidFill>
                  <a:effectLst/>
                  <a:latin typeface="Times New Roman" panose="02020603050405020304" pitchFamily="18" charset="0"/>
                </a:rPr>
                <a:t>×</a:t>
              </a:r>
              <a:endParaRPr kumimoji="1" lang="ja-JP" altLang="en-US" sz="2400" dirty="0">
                <a:solidFill>
                  <a:schemeClr val="bg2"/>
                </a:solidFill>
                <a:effectLst/>
                <a:latin typeface="Times New Roman" panose="02020603050405020304" pitchFamily="18" charset="0"/>
              </a:endParaRPr>
            </a:p>
          </p:txBody>
        </p:sp>
      </p:grpSp>
      <p:grpSp>
        <p:nvGrpSpPr>
          <p:cNvPr id="92" name="グループ化 91">
            <a:extLst>
              <a:ext uri="{FF2B5EF4-FFF2-40B4-BE49-F238E27FC236}">
                <a16:creationId xmlns:a16="http://schemas.microsoft.com/office/drawing/2014/main" id="{5E1BD7C5-A531-6DD2-A3F7-184164EF427B}"/>
              </a:ext>
            </a:extLst>
          </p:cNvPr>
          <p:cNvGrpSpPr/>
          <p:nvPr/>
        </p:nvGrpSpPr>
        <p:grpSpPr>
          <a:xfrm>
            <a:off x="7872668" y="2352977"/>
            <a:ext cx="457200" cy="3420090"/>
            <a:chOff x="4419599" y="2352977"/>
            <a:chExt cx="457200" cy="3420090"/>
          </a:xfrm>
        </p:grpSpPr>
        <p:sp>
          <p:nvSpPr>
            <p:cNvPr id="93" name="円/楕円 92">
              <a:extLst>
                <a:ext uri="{FF2B5EF4-FFF2-40B4-BE49-F238E27FC236}">
                  <a16:creationId xmlns:a16="http://schemas.microsoft.com/office/drawing/2014/main" id="{EC698000-D737-4512-3F66-C1BDF9DB7BAC}"/>
                </a:ext>
              </a:extLst>
            </p:cNvPr>
            <p:cNvSpPr/>
            <p:nvPr/>
          </p:nvSpPr>
          <p:spPr bwMode="auto">
            <a:xfrm>
              <a:off x="4419599" y="5315867"/>
              <a:ext cx="457200" cy="457200"/>
            </a:xfrm>
            <a:prstGeom prst="ellipse">
              <a:avLst/>
            </a:prstGeom>
            <a:solidFill>
              <a:schemeClr val="tx1"/>
            </a:soli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en-US" altLang="ja-JP" sz="2400" dirty="0">
                  <a:solidFill>
                    <a:schemeClr val="bg2"/>
                  </a:solidFill>
                  <a:effectLst/>
                  <a:latin typeface="Times New Roman" panose="02020603050405020304" pitchFamily="18" charset="0"/>
                </a:rPr>
                <a:t>×</a:t>
              </a:r>
              <a:endParaRPr kumimoji="1" lang="ja-JP" altLang="en-US" sz="2400" dirty="0">
                <a:solidFill>
                  <a:schemeClr val="bg2"/>
                </a:solidFill>
                <a:effectLst/>
                <a:latin typeface="Times New Roman" panose="02020603050405020304" pitchFamily="18" charset="0"/>
              </a:endParaRPr>
            </a:p>
          </p:txBody>
        </p:sp>
        <p:cxnSp>
          <p:nvCxnSpPr>
            <p:cNvPr id="94" name="直線矢印コネクタ 93">
              <a:extLst>
                <a:ext uri="{FF2B5EF4-FFF2-40B4-BE49-F238E27FC236}">
                  <a16:creationId xmlns:a16="http://schemas.microsoft.com/office/drawing/2014/main" id="{6DADD70D-9A36-1AD9-5F27-F178431FA53B}"/>
                </a:ext>
              </a:extLst>
            </p:cNvPr>
            <p:cNvCxnSpPr>
              <a:stCxn id="101" idx="4"/>
              <a:endCxn id="93" idx="0"/>
            </p:cNvCxnSpPr>
            <p:nvPr/>
          </p:nvCxnSpPr>
          <p:spPr bwMode="auto">
            <a:xfrm>
              <a:off x="4648199" y="2352977"/>
              <a:ext cx="0" cy="2962890"/>
            </a:xfrm>
            <a:prstGeom prst="straightConnector1">
              <a:avLst/>
            </a:prstGeom>
            <a:noFill/>
            <a:ln w="19050" cap="flat" cmpd="sng" algn="ctr">
              <a:solidFill>
                <a:schemeClr val="tx1"/>
              </a:solidFill>
              <a:prstDash val="dash"/>
              <a:round/>
              <a:headEnd type="none" w="med" len="med"/>
              <a:tailEnd type="triangle"/>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95" name="グループ化 94">
            <a:extLst>
              <a:ext uri="{FF2B5EF4-FFF2-40B4-BE49-F238E27FC236}">
                <a16:creationId xmlns:a16="http://schemas.microsoft.com/office/drawing/2014/main" id="{E9200496-BAAF-7725-8677-518D1565A720}"/>
              </a:ext>
            </a:extLst>
          </p:cNvPr>
          <p:cNvGrpSpPr/>
          <p:nvPr/>
        </p:nvGrpSpPr>
        <p:grpSpPr>
          <a:xfrm>
            <a:off x="8101268" y="2340945"/>
            <a:ext cx="1182084" cy="3457618"/>
            <a:chOff x="8101268" y="2352977"/>
            <a:chExt cx="1182084" cy="3457618"/>
          </a:xfrm>
        </p:grpSpPr>
        <p:sp>
          <p:nvSpPr>
            <p:cNvPr id="96" name="円/楕円 95">
              <a:extLst>
                <a:ext uri="{FF2B5EF4-FFF2-40B4-BE49-F238E27FC236}">
                  <a16:creationId xmlns:a16="http://schemas.microsoft.com/office/drawing/2014/main" id="{843056D5-25B7-44E3-3895-6FBB3952C2DE}"/>
                </a:ext>
              </a:extLst>
            </p:cNvPr>
            <p:cNvSpPr/>
            <p:nvPr/>
          </p:nvSpPr>
          <p:spPr bwMode="auto">
            <a:xfrm>
              <a:off x="8826152" y="5353395"/>
              <a:ext cx="457200" cy="457200"/>
            </a:xfrm>
            <a:prstGeom prst="ellipse">
              <a:avLst/>
            </a:prstGeom>
            <a:solidFill>
              <a:srgbClr val="FF0000"/>
            </a:soli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kumimoji="1" lang="ja-JP" altLang="en-US" sz="2400" dirty="0">
                  <a:effectLst/>
                  <a:latin typeface="Times New Roman" panose="02020603050405020304" pitchFamily="18" charset="0"/>
                </a:rPr>
                <a:t>○</a:t>
              </a:r>
            </a:p>
          </p:txBody>
        </p:sp>
        <p:cxnSp>
          <p:nvCxnSpPr>
            <p:cNvPr id="97" name="直線矢印コネクタ 96">
              <a:extLst>
                <a:ext uri="{FF2B5EF4-FFF2-40B4-BE49-F238E27FC236}">
                  <a16:creationId xmlns:a16="http://schemas.microsoft.com/office/drawing/2014/main" id="{37224E19-C7F1-C86F-36D7-59AA2C238B85}"/>
                </a:ext>
              </a:extLst>
            </p:cNvPr>
            <p:cNvCxnSpPr>
              <a:stCxn id="101" idx="4"/>
            </p:cNvCxnSpPr>
            <p:nvPr/>
          </p:nvCxnSpPr>
          <p:spPr bwMode="auto">
            <a:xfrm>
              <a:off x="8101268" y="2352977"/>
              <a:ext cx="926798" cy="2953666"/>
            </a:xfrm>
            <a:prstGeom prst="straightConnector1">
              <a:avLst/>
            </a:prstGeom>
            <a:noFill/>
            <a:ln w="19050" cap="flat" cmpd="sng" algn="ctr">
              <a:solidFill>
                <a:schemeClr val="tx1"/>
              </a:solidFill>
              <a:prstDash val="dash"/>
              <a:round/>
              <a:headEnd type="none" w="med" len="med"/>
              <a:tailEnd type="triangle"/>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98" name="グループ化 97">
            <a:extLst>
              <a:ext uri="{FF2B5EF4-FFF2-40B4-BE49-F238E27FC236}">
                <a16:creationId xmlns:a16="http://schemas.microsoft.com/office/drawing/2014/main" id="{644FADA7-EFDF-C667-826D-7C7A7B185C30}"/>
              </a:ext>
            </a:extLst>
          </p:cNvPr>
          <p:cNvGrpSpPr/>
          <p:nvPr/>
        </p:nvGrpSpPr>
        <p:grpSpPr>
          <a:xfrm>
            <a:off x="8113298" y="2352977"/>
            <a:ext cx="2123538" cy="3432838"/>
            <a:chOff x="8101268" y="2352977"/>
            <a:chExt cx="2123538" cy="3432838"/>
          </a:xfrm>
        </p:grpSpPr>
        <p:sp>
          <p:nvSpPr>
            <p:cNvPr id="99" name="円/楕円 98">
              <a:extLst>
                <a:ext uri="{FF2B5EF4-FFF2-40B4-BE49-F238E27FC236}">
                  <a16:creationId xmlns:a16="http://schemas.microsoft.com/office/drawing/2014/main" id="{9B94EBAA-9B47-5926-2A3F-78C5B16EE281}"/>
                </a:ext>
              </a:extLst>
            </p:cNvPr>
            <p:cNvSpPr/>
            <p:nvPr/>
          </p:nvSpPr>
          <p:spPr bwMode="auto">
            <a:xfrm>
              <a:off x="9767606" y="5328615"/>
              <a:ext cx="457200" cy="457200"/>
            </a:xfrm>
            <a:prstGeom prst="ellipse">
              <a:avLst/>
            </a:prstGeom>
            <a:solidFill>
              <a:srgbClr val="FF0000"/>
            </a:soli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kumimoji="1" lang="ja-JP" altLang="en-US" sz="2400" dirty="0">
                  <a:effectLst/>
                  <a:latin typeface="Times New Roman" panose="02020603050405020304" pitchFamily="18" charset="0"/>
                </a:rPr>
                <a:t>○</a:t>
              </a:r>
            </a:p>
          </p:txBody>
        </p:sp>
        <p:cxnSp>
          <p:nvCxnSpPr>
            <p:cNvPr id="100" name="直線矢印コネクタ 99">
              <a:extLst>
                <a:ext uri="{FF2B5EF4-FFF2-40B4-BE49-F238E27FC236}">
                  <a16:creationId xmlns:a16="http://schemas.microsoft.com/office/drawing/2014/main" id="{68A8D786-38D6-301E-FFFE-69D7E324F7CE}"/>
                </a:ext>
              </a:extLst>
            </p:cNvPr>
            <p:cNvCxnSpPr>
              <a:stCxn id="101" idx="4"/>
            </p:cNvCxnSpPr>
            <p:nvPr/>
          </p:nvCxnSpPr>
          <p:spPr bwMode="auto">
            <a:xfrm>
              <a:off x="8101268" y="2352977"/>
              <a:ext cx="1835804" cy="2953666"/>
            </a:xfrm>
            <a:prstGeom prst="straightConnector1">
              <a:avLst/>
            </a:prstGeom>
            <a:noFill/>
            <a:ln w="19050" cap="flat" cmpd="sng" algn="ctr">
              <a:solidFill>
                <a:schemeClr val="tx1"/>
              </a:solidFill>
              <a:prstDash val="dash"/>
              <a:round/>
              <a:headEnd type="none" w="med" len="med"/>
              <a:tailEnd type="triangle"/>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01" name="円/楕円 100">
            <a:extLst>
              <a:ext uri="{FF2B5EF4-FFF2-40B4-BE49-F238E27FC236}">
                <a16:creationId xmlns:a16="http://schemas.microsoft.com/office/drawing/2014/main" id="{754AE2D4-AE7E-12E7-115D-E98F5EBEDED2}"/>
              </a:ext>
            </a:extLst>
          </p:cNvPr>
          <p:cNvSpPr/>
          <p:nvPr/>
        </p:nvSpPr>
        <p:spPr bwMode="auto">
          <a:xfrm>
            <a:off x="7872668" y="1895777"/>
            <a:ext cx="457200" cy="457200"/>
          </a:xfrm>
          <a:prstGeom prst="ellipse">
            <a:avLst/>
          </a:prstGeom>
          <a:solidFill>
            <a:srgbClr val="0000FF"/>
          </a:soli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600" b="0" i="0" u="none" strike="noStrike" cap="none" normalizeH="0" dirty="0">
              <a:ln>
                <a:noFill/>
              </a:ln>
              <a:solidFill>
                <a:schemeClr val="bg2"/>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50" charset="-128"/>
            </a:endParaRPr>
          </a:p>
        </p:txBody>
      </p:sp>
      <p:grpSp>
        <p:nvGrpSpPr>
          <p:cNvPr id="102" name="グループ化 101">
            <a:extLst>
              <a:ext uri="{FF2B5EF4-FFF2-40B4-BE49-F238E27FC236}">
                <a16:creationId xmlns:a16="http://schemas.microsoft.com/office/drawing/2014/main" id="{EC9A30FB-70D4-A7A6-B73A-36A357789F8E}"/>
              </a:ext>
            </a:extLst>
          </p:cNvPr>
          <p:cNvGrpSpPr/>
          <p:nvPr/>
        </p:nvGrpSpPr>
        <p:grpSpPr>
          <a:xfrm>
            <a:off x="7872668" y="1600771"/>
            <a:ext cx="2268282" cy="732435"/>
            <a:chOff x="5463960" y="1613458"/>
            <a:chExt cx="2268282" cy="732435"/>
          </a:xfrm>
        </p:grpSpPr>
        <p:sp>
          <p:nvSpPr>
            <p:cNvPr id="103" name="円/楕円 102">
              <a:extLst>
                <a:ext uri="{FF2B5EF4-FFF2-40B4-BE49-F238E27FC236}">
                  <a16:creationId xmlns:a16="http://schemas.microsoft.com/office/drawing/2014/main" id="{B1D78063-C2F2-FFD5-E96A-6ACEBD944F38}"/>
                </a:ext>
              </a:extLst>
            </p:cNvPr>
            <p:cNvSpPr/>
            <p:nvPr/>
          </p:nvSpPr>
          <p:spPr bwMode="auto">
            <a:xfrm>
              <a:off x="5463960" y="1888693"/>
              <a:ext cx="457200" cy="457200"/>
            </a:xfrm>
            <a:prstGeom prst="ellipse">
              <a:avLst/>
            </a:prstGeom>
            <a:solidFill>
              <a:srgbClr val="008000"/>
            </a:soli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r>
                <a:rPr lang="en-US" altLang="ja-JP" sz="2400" dirty="0">
                  <a:latin typeface="Times New Roman" panose="02020603050405020304" pitchFamily="18" charset="0"/>
                </a:rPr>
                <a:t>0.6</a:t>
              </a:r>
              <a:endParaRPr kumimoji="1" lang="ja-JP" altLang="en-US" sz="2400" b="0" i="0" u="none" strike="noStrike" cap="none" normalizeH="0" dirty="0">
                <a:ln>
                  <a:noFill/>
                </a:ln>
                <a:effectLst>
                  <a:outerShdw blurRad="38100" dist="38100" dir="2700000" algn="tl">
                    <a:srgbClr val="000000">
                      <a:alpha val="43137"/>
                    </a:srgbClr>
                  </a:outerShdw>
                </a:effectLst>
                <a:latin typeface="Times New Roman" panose="02020603050405020304" pitchFamily="18" charset="0"/>
              </a:endParaRPr>
            </a:p>
          </p:txBody>
        </p:sp>
        <p:sp>
          <p:nvSpPr>
            <p:cNvPr id="104" name="テキスト ボックス 103">
              <a:extLst>
                <a:ext uri="{FF2B5EF4-FFF2-40B4-BE49-F238E27FC236}">
                  <a16:creationId xmlns:a16="http://schemas.microsoft.com/office/drawing/2014/main" id="{B4B205CE-744D-AB17-42D6-C190ECEC5DC7}"/>
                </a:ext>
              </a:extLst>
            </p:cNvPr>
            <p:cNvSpPr txBox="1"/>
            <p:nvPr/>
          </p:nvSpPr>
          <p:spPr>
            <a:xfrm>
              <a:off x="6172200" y="1613458"/>
              <a:ext cx="1560042" cy="646331"/>
            </a:xfrm>
            <a:prstGeom prst="rect">
              <a:avLst/>
            </a:prstGeom>
            <a:noFill/>
          </p:spPr>
          <p:txBody>
            <a:bodyPr wrap="none" rtlCol="0">
              <a:spAutoFit/>
            </a:bodyPr>
            <a:lstStyle/>
            <a:p>
              <a:r>
                <a:rPr kumimoji="1" lang="en-US" altLang="ja-JP" b="1" dirty="0">
                  <a:ln w="3175">
                    <a:solidFill>
                      <a:schemeClr val="bg1"/>
                    </a:solidFill>
                  </a:ln>
                  <a:latin typeface="HGPMinchoE" panose="02020900000000000000" pitchFamily="18" charset="-128"/>
                  <a:ea typeface="HGPMinchoE" panose="02020900000000000000" pitchFamily="18" charset="-128"/>
                </a:rPr>
                <a:t>5</a:t>
              </a:r>
              <a:r>
                <a:rPr kumimoji="1" lang="ja-JP" altLang="en-US" b="1" dirty="0">
                  <a:ln w="3175">
                    <a:solidFill>
                      <a:schemeClr val="bg1"/>
                    </a:solidFill>
                  </a:ln>
                  <a:latin typeface="HGPMinchoE" panose="02020900000000000000" pitchFamily="18" charset="-128"/>
                  <a:ea typeface="HGPMinchoE" panose="02020900000000000000" pitchFamily="18" charset="-128"/>
                </a:rPr>
                <a:t>回中</a:t>
              </a:r>
              <a:r>
                <a:rPr kumimoji="1" lang="en-US" altLang="ja-JP" b="1" dirty="0">
                  <a:ln w="3175">
                    <a:solidFill>
                      <a:schemeClr val="bg1"/>
                    </a:solidFill>
                  </a:ln>
                  <a:latin typeface="HGPMinchoE" panose="02020900000000000000" pitchFamily="18" charset="-128"/>
                  <a:ea typeface="HGPMinchoE" panose="02020900000000000000" pitchFamily="18" charset="-128"/>
                </a:rPr>
                <a:t>3</a:t>
              </a:r>
              <a:r>
                <a:rPr kumimoji="1" lang="ja-JP" altLang="en-US" b="1" dirty="0">
                  <a:ln w="3175">
                    <a:solidFill>
                      <a:schemeClr val="bg1"/>
                    </a:solidFill>
                  </a:ln>
                  <a:latin typeface="HGPMinchoE" panose="02020900000000000000" pitchFamily="18" charset="-128"/>
                  <a:ea typeface="HGPMinchoE" panose="02020900000000000000" pitchFamily="18" charset="-128"/>
                </a:rPr>
                <a:t>回勝ち</a:t>
              </a:r>
              <a:endParaRPr kumimoji="1" lang="en-US" altLang="ja-JP" b="1" dirty="0">
                <a:ln w="3175">
                  <a:solidFill>
                    <a:schemeClr val="bg1"/>
                  </a:solidFill>
                </a:ln>
                <a:latin typeface="HGPMinchoE" panose="02020900000000000000" pitchFamily="18" charset="-128"/>
                <a:ea typeface="HGPMinchoE" panose="02020900000000000000" pitchFamily="18" charset="-128"/>
              </a:endParaRPr>
            </a:p>
            <a:p>
              <a:r>
                <a:rPr lang="ja-JP" altLang="en-US" b="1" dirty="0">
                  <a:ln w="3175">
                    <a:solidFill>
                      <a:schemeClr val="bg1"/>
                    </a:solidFill>
                  </a:ln>
                  <a:latin typeface="HGPMinchoE" panose="02020900000000000000" pitchFamily="18" charset="-128"/>
                  <a:ea typeface="HGPMinchoE" panose="02020900000000000000" pitchFamily="18" charset="-128"/>
                </a:rPr>
                <a:t>勝率</a:t>
              </a:r>
              <a:r>
                <a:rPr lang="en-US" altLang="ja-JP" b="1" dirty="0">
                  <a:ln w="3175">
                    <a:solidFill>
                      <a:schemeClr val="bg1"/>
                    </a:solidFill>
                  </a:ln>
                  <a:latin typeface="HGPMinchoE" panose="02020900000000000000" pitchFamily="18" charset="-128"/>
                  <a:ea typeface="HGPMinchoE" panose="02020900000000000000" pitchFamily="18" charset="-128"/>
                </a:rPr>
                <a:t>60%</a:t>
              </a:r>
              <a:endParaRPr kumimoji="1" lang="ja-JP" altLang="en-US" b="1" dirty="0">
                <a:ln w="3175">
                  <a:solidFill>
                    <a:schemeClr val="bg1"/>
                  </a:solidFill>
                </a:ln>
                <a:latin typeface="HGPMinchoE" panose="02020900000000000000" pitchFamily="18" charset="-128"/>
                <a:ea typeface="HGPMinchoE" panose="02020900000000000000" pitchFamily="18" charset="-128"/>
              </a:endParaRPr>
            </a:p>
          </p:txBody>
        </p:sp>
      </p:grpSp>
    </p:spTree>
    <p:extLst>
      <p:ext uri="{BB962C8B-B14F-4D97-AF65-F5344CB8AC3E}">
        <p14:creationId xmlns:p14="http://schemas.microsoft.com/office/powerpoint/2010/main" val="987734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linds(horizontal)">
                                      <p:cBhvr>
                                        <p:cTn id="11" dur="500"/>
                                        <p:tgtEl>
                                          <p:spTgt spid="3">
                                            <p:txEl>
                                              <p:pRg st="1" end="1"/>
                                            </p:txEl>
                                          </p:spTgt>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500"/>
                                        <p:tgtEl>
                                          <p:spTgt spid="3">
                                            <p:txEl>
                                              <p:pRg st="2" end="2"/>
                                            </p:txEl>
                                          </p:spTgt>
                                        </p:tgtEl>
                                      </p:cBhvr>
                                    </p:animEffect>
                                  </p:childTnLst>
                                </p:cTn>
                              </p:par>
                            </p:childTnLst>
                          </p:cTn>
                        </p:par>
                        <p:par>
                          <p:cTn id="16" fill="hold">
                            <p:stCondLst>
                              <p:cond delay="1500"/>
                            </p:stCondLst>
                            <p:childTnLst>
                              <p:par>
                                <p:cTn id="17" presetID="3" presetClass="entr" presetSubtype="10" fill="hold" nodeType="afterEffect">
                                  <p:stCondLst>
                                    <p:cond delay="0"/>
                                  </p:stCondLst>
                                  <p:childTnLst>
                                    <p:set>
                                      <p:cBhvr>
                                        <p:cTn id="18" dur="1" fill="hold">
                                          <p:stCondLst>
                                            <p:cond delay="0"/>
                                          </p:stCondLst>
                                        </p:cTn>
                                        <p:tgtEl>
                                          <p:spTgt spid="85"/>
                                        </p:tgtEl>
                                        <p:attrNameLst>
                                          <p:attrName>style.visibility</p:attrName>
                                        </p:attrNameLst>
                                      </p:cBhvr>
                                      <p:to>
                                        <p:strVal val="visible"/>
                                      </p:to>
                                    </p:set>
                                    <p:animEffect transition="in" filter="blinds(horizontal)">
                                      <p:cBhvr>
                                        <p:cTn id="19" dur="500"/>
                                        <p:tgtEl>
                                          <p:spTgt spid="85"/>
                                        </p:tgtEl>
                                      </p:cBhvr>
                                    </p:animEffect>
                                  </p:childTnLst>
                                </p:cTn>
                              </p:par>
                              <p:par>
                                <p:cTn id="20" presetID="3" presetClass="entr" presetSubtype="10" fill="hold" nodeType="withEffect">
                                  <p:stCondLst>
                                    <p:cond delay="0"/>
                                  </p:stCondLst>
                                  <p:childTnLst>
                                    <p:set>
                                      <p:cBhvr>
                                        <p:cTn id="21" dur="1" fill="hold">
                                          <p:stCondLst>
                                            <p:cond delay="0"/>
                                          </p:stCondLst>
                                        </p:cTn>
                                        <p:tgtEl>
                                          <p:spTgt spid="89"/>
                                        </p:tgtEl>
                                        <p:attrNameLst>
                                          <p:attrName>style.visibility</p:attrName>
                                        </p:attrNameLst>
                                      </p:cBhvr>
                                      <p:to>
                                        <p:strVal val="visible"/>
                                      </p:to>
                                    </p:set>
                                    <p:animEffect transition="in" filter="blinds(horizontal)">
                                      <p:cBhvr>
                                        <p:cTn id="22" dur="500"/>
                                        <p:tgtEl>
                                          <p:spTgt spid="89"/>
                                        </p:tgtEl>
                                      </p:cBhvr>
                                    </p:animEffect>
                                  </p:childTnLst>
                                </p:cTn>
                              </p:par>
                              <p:par>
                                <p:cTn id="23" presetID="3" presetClass="entr" presetSubtype="10" fill="hold" nodeType="withEffect">
                                  <p:stCondLst>
                                    <p:cond delay="0"/>
                                  </p:stCondLst>
                                  <p:childTnLst>
                                    <p:set>
                                      <p:cBhvr>
                                        <p:cTn id="24" dur="1" fill="hold">
                                          <p:stCondLst>
                                            <p:cond delay="0"/>
                                          </p:stCondLst>
                                        </p:cTn>
                                        <p:tgtEl>
                                          <p:spTgt spid="92"/>
                                        </p:tgtEl>
                                        <p:attrNameLst>
                                          <p:attrName>style.visibility</p:attrName>
                                        </p:attrNameLst>
                                      </p:cBhvr>
                                      <p:to>
                                        <p:strVal val="visible"/>
                                      </p:to>
                                    </p:set>
                                    <p:animEffect transition="in" filter="blinds(horizontal)">
                                      <p:cBhvr>
                                        <p:cTn id="25" dur="500"/>
                                        <p:tgtEl>
                                          <p:spTgt spid="92"/>
                                        </p:tgtEl>
                                      </p:cBhvr>
                                    </p:animEffect>
                                  </p:childTnLst>
                                </p:cTn>
                              </p:par>
                              <p:par>
                                <p:cTn id="26" presetID="3" presetClass="entr" presetSubtype="10" fill="hold" nodeType="withEffect">
                                  <p:stCondLst>
                                    <p:cond delay="0"/>
                                  </p:stCondLst>
                                  <p:childTnLst>
                                    <p:set>
                                      <p:cBhvr>
                                        <p:cTn id="27" dur="1" fill="hold">
                                          <p:stCondLst>
                                            <p:cond delay="0"/>
                                          </p:stCondLst>
                                        </p:cTn>
                                        <p:tgtEl>
                                          <p:spTgt spid="95"/>
                                        </p:tgtEl>
                                        <p:attrNameLst>
                                          <p:attrName>style.visibility</p:attrName>
                                        </p:attrNameLst>
                                      </p:cBhvr>
                                      <p:to>
                                        <p:strVal val="visible"/>
                                      </p:to>
                                    </p:set>
                                    <p:animEffect transition="in" filter="blinds(horizontal)">
                                      <p:cBhvr>
                                        <p:cTn id="28" dur="500"/>
                                        <p:tgtEl>
                                          <p:spTgt spid="95"/>
                                        </p:tgtEl>
                                      </p:cBhvr>
                                    </p:animEffect>
                                  </p:childTnLst>
                                </p:cTn>
                              </p:par>
                              <p:par>
                                <p:cTn id="29" presetID="3" presetClass="entr" presetSubtype="10" fill="hold" nodeType="withEffect">
                                  <p:stCondLst>
                                    <p:cond delay="0"/>
                                  </p:stCondLst>
                                  <p:childTnLst>
                                    <p:set>
                                      <p:cBhvr>
                                        <p:cTn id="30" dur="1" fill="hold">
                                          <p:stCondLst>
                                            <p:cond delay="0"/>
                                          </p:stCondLst>
                                        </p:cTn>
                                        <p:tgtEl>
                                          <p:spTgt spid="98"/>
                                        </p:tgtEl>
                                        <p:attrNameLst>
                                          <p:attrName>style.visibility</p:attrName>
                                        </p:attrNameLst>
                                      </p:cBhvr>
                                      <p:to>
                                        <p:strVal val="visible"/>
                                      </p:to>
                                    </p:set>
                                    <p:animEffect transition="in" filter="blinds(horizontal)">
                                      <p:cBhvr>
                                        <p:cTn id="31" dur="500"/>
                                        <p:tgtEl>
                                          <p:spTgt spid="98"/>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01"/>
                                        </p:tgtEl>
                                        <p:attrNameLst>
                                          <p:attrName>style.visibility</p:attrName>
                                        </p:attrNameLst>
                                      </p:cBhvr>
                                      <p:to>
                                        <p:strVal val="visible"/>
                                      </p:to>
                                    </p:set>
                                    <p:animEffect transition="in" filter="blinds(horizontal)">
                                      <p:cBhvr>
                                        <p:cTn id="34" dur="500"/>
                                        <p:tgtEl>
                                          <p:spTgt spid="101"/>
                                        </p:tgtEl>
                                      </p:cBhvr>
                                    </p:animEffect>
                                  </p:childTnLst>
                                </p:cTn>
                              </p:par>
                              <p:par>
                                <p:cTn id="35" presetID="3" presetClass="entr" presetSubtype="10"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Effect transition="in" filter="blinds(horizontal)">
                                      <p:cBhvr>
                                        <p:cTn id="37" dur="5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01"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回路">
  <a:themeElements>
    <a:clrScheme name="回路">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回路">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回路">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{28A6F9A4-86DE-3D43-B7DE-FC694DBAC89E}tf10001122</Template>
  <TotalTime>1589</TotalTime>
  <Words>885</Words>
  <Application>Microsoft Macintosh PowerPoint</Application>
  <PresentationFormat>ワイド画面</PresentationFormat>
  <Paragraphs>116</Paragraphs>
  <Slides>17</Slides>
  <Notes>1</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17</vt:i4>
      </vt:variant>
    </vt:vector>
  </HeadingPairs>
  <TitlesOfParts>
    <vt:vector size="25" baseType="lpstr">
      <vt:lpstr>HGPMinchoE</vt:lpstr>
      <vt:lpstr>MS Mincho</vt:lpstr>
      <vt:lpstr>游ゴシック</vt:lpstr>
      <vt:lpstr>Arial</vt:lpstr>
      <vt:lpstr>Times New Roman</vt:lpstr>
      <vt:lpstr>Tw Cen MT</vt:lpstr>
      <vt:lpstr>Wingdings</vt:lpstr>
      <vt:lpstr>回路</vt:lpstr>
      <vt:lpstr>トーラス型リバーシAIの作成 </vt:lpstr>
      <vt:lpstr>発表の流れ</vt:lpstr>
      <vt:lpstr>トーラス型リバーシとは</vt:lpstr>
      <vt:lpstr>トーラス型リバーシとは</vt:lpstr>
      <vt:lpstr>本研究の目的</vt:lpstr>
      <vt:lpstr>研究内容</vt:lpstr>
      <vt:lpstr>上下左右をつなぐ手法</vt:lpstr>
      <vt:lpstr>通常のリバーシの戦略</vt:lpstr>
      <vt:lpstr>トーラス型リバーシの戦略</vt:lpstr>
      <vt:lpstr>トーラス型リバーシの戦略</vt:lpstr>
      <vt:lpstr>トーラス型リバーシ先手の戦略</vt:lpstr>
      <vt:lpstr>モンテカルロ法を行う手法</vt:lpstr>
      <vt:lpstr>相手の石が直線状になるように石を置く手法</vt:lpstr>
      <vt:lpstr>実行結果及び考察</vt:lpstr>
      <vt:lpstr>今後の課題</vt:lpstr>
      <vt:lpstr>参考文献</vt:lpstr>
      <vt:lpstr>ご静聴ありがとうございました</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トーラス型リバーシAIの作成</dc:title>
  <dc:creator>石倉慎</dc:creator>
  <cp:lastModifiedBy>嶋田鉄馬</cp:lastModifiedBy>
  <cp:revision>12</cp:revision>
  <dcterms:created xsi:type="dcterms:W3CDTF">2023-02-02T12:52:40Z</dcterms:created>
  <dcterms:modified xsi:type="dcterms:W3CDTF">2024-02-04T12:10:42Z</dcterms:modified>
</cp:coreProperties>
</file>