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5"/>
  </p:notesMasterIdLst>
  <p:handoutMasterIdLst>
    <p:handoutMasterId r:id="rId16"/>
  </p:handoutMasterIdLst>
  <p:sldIdLst>
    <p:sldId id="256" r:id="rId2"/>
    <p:sldId id="257" r:id="rId3"/>
    <p:sldId id="258" r:id="rId4"/>
    <p:sldId id="264" r:id="rId5"/>
    <p:sldId id="260" r:id="rId6"/>
    <p:sldId id="750" r:id="rId7"/>
    <p:sldId id="762" r:id="rId8"/>
    <p:sldId id="784" r:id="rId9"/>
    <p:sldId id="785" r:id="rId10"/>
    <p:sldId id="786" r:id="rId11"/>
    <p:sldId id="787" r:id="rId12"/>
    <p:sldId id="284" r:id="rId13"/>
    <p:sldId id="286" r:id="rId14"/>
  </p:sldIdLst>
  <p:sldSz cx="9144000" cy="6858000" type="screen4x3"/>
  <p:notesSz cx="6858000" cy="9144000"/>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3366FF"/>
    <a:srgbClr val="00FFFF"/>
    <a:srgbClr val="003300"/>
    <a:srgbClr val="0000FF"/>
    <a:srgbClr val="FF66FF"/>
    <a:srgbClr val="FFCCFF"/>
    <a:srgbClr val="C0EC94"/>
    <a:srgbClr val="A0E2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0" autoAdjust="0"/>
    <p:restoredTop sz="80801" autoAdjust="0"/>
  </p:normalViewPr>
  <p:slideViewPr>
    <p:cSldViewPr>
      <p:cViewPr varScale="1">
        <p:scale>
          <a:sx n="68" d="100"/>
          <a:sy n="68" d="100"/>
        </p:scale>
        <p:origin x="1110" y="78"/>
      </p:cViewPr>
      <p:guideLst>
        <p:guide orient="horz" pos="4319"/>
        <p:guide pos="5759"/>
      </p:guideLst>
    </p:cSldViewPr>
  </p:slideViewPr>
  <p:outlineViewPr>
    <p:cViewPr>
      <p:scale>
        <a:sx n="33" d="100"/>
        <a:sy n="33" d="100"/>
      </p:scale>
      <p:origin x="24" y="5016"/>
    </p:cViewPr>
  </p:outlineViewPr>
  <p:notesTextViewPr>
    <p:cViewPr>
      <p:scale>
        <a:sx n="100" d="100"/>
        <a:sy n="100" d="100"/>
      </p:scale>
      <p:origin x="0" y="0"/>
    </p:cViewPr>
  </p:notesTextViewPr>
  <p:notesViewPr>
    <p:cSldViewPr>
      <p:cViewPr varScale="1">
        <p:scale>
          <a:sx n="49" d="100"/>
          <a:sy n="49" d="100"/>
        </p:scale>
        <p:origin x="-229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84FA226-D3A6-4609-A880-103D2198F32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ja-JP" altLang="en-US"/>
          </a:p>
        </p:txBody>
      </p:sp>
      <p:sp>
        <p:nvSpPr>
          <p:cNvPr id="16387" name="Rectangle 3">
            <a:extLst>
              <a:ext uri="{FF2B5EF4-FFF2-40B4-BE49-F238E27FC236}">
                <a16:creationId xmlns:a16="http://schemas.microsoft.com/office/drawing/2014/main" id="{34934FD0-3104-42AC-9B80-6772F867226E}"/>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ja-JP" altLang="en-US"/>
          </a:p>
        </p:txBody>
      </p:sp>
      <p:sp>
        <p:nvSpPr>
          <p:cNvPr id="16388" name="Rectangle 4">
            <a:extLst>
              <a:ext uri="{FF2B5EF4-FFF2-40B4-BE49-F238E27FC236}">
                <a16:creationId xmlns:a16="http://schemas.microsoft.com/office/drawing/2014/main" id="{48F4E3CF-2A9B-4741-8FAF-A2438CD13D09}"/>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ja-JP" altLang="en-US"/>
          </a:p>
        </p:txBody>
      </p:sp>
      <p:sp>
        <p:nvSpPr>
          <p:cNvPr id="16389" name="Rectangle 5">
            <a:extLst>
              <a:ext uri="{FF2B5EF4-FFF2-40B4-BE49-F238E27FC236}">
                <a16:creationId xmlns:a16="http://schemas.microsoft.com/office/drawing/2014/main" id="{FF71D75A-7C65-4C9E-A3EF-CE2D68BF55EE}"/>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C4EFEF0-B6A8-47F1-937E-A24E144CCA4C}" type="slidenum">
              <a:rPr lang="ja-JP" altLang="en-US"/>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D4F557-E3A2-47F5-887D-212739359E6F}" type="datetimeFigureOut">
              <a:rPr kumimoji="1" lang="ja-JP" altLang="en-US" smtClean="0"/>
              <a:t>2024/2/5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5F8263-62F0-438E-8882-4F8087C1A285}" type="slidenum">
              <a:rPr kumimoji="1" lang="ja-JP" altLang="en-US" smtClean="0"/>
              <a:t>‹#›</a:t>
            </a:fld>
            <a:endParaRPr kumimoji="1" lang="ja-JP" altLang="en-US"/>
          </a:p>
        </p:txBody>
      </p:sp>
    </p:spTree>
    <p:extLst>
      <p:ext uri="{BB962C8B-B14F-4D97-AF65-F5344CB8AC3E}">
        <p14:creationId xmlns:p14="http://schemas.microsoft.com/office/powerpoint/2010/main" val="2101734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18-0119 </a:t>
            </a:r>
            <a:r>
              <a:rPr kumimoji="1" lang="ja-JP" altLang="en-US" dirty="0"/>
              <a:t>清水亮です。</a:t>
            </a:r>
            <a:endParaRPr kumimoji="1" lang="en-US" altLang="ja-JP" dirty="0"/>
          </a:p>
          <a:p>
            <a:r>
              <a:rPr kumimoji="1" lang="ja-JP" altLang="en-US" dirty="0"/>
              <a:t>へクスリバーシ</a:t>
            </a:r>
            <a:r>
              <a:rPr kumimoji="1" lang="en-US" altLang="ja-JP" dirty="0"/>
              <a:t>AI</a:t>
            </a:r>
            <a:r>
              <a:rPr kumimoji="1" lang="ja-JP" altLang="en-US" dirty="0"/>
              <a:t>の作成について発表いたします。</a:t>
            </a:r>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1</a:t>
            </a:fld>
            <a:endParaRPr kumimoji="1" lang="ja-JP" altLang="en-US"/>
          </a:p>
        </p:txBody>
      </p:sp>
    </p:spTree>
    <p:extLst>
      <p:ext uri="{BB962C8B-B14F-4D97-AF65-F5344CB8AC3E}">
        <p14:creationId xmlns:p14="http://schemas.microsoft.com/office/powerpoint/2010/main" val="3070695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ja-JP" altLang="en-US" dirty="0" err="1"/>
              <a:t>へ</a:t>
            </a:r>
            <a:r>
              <a:rPr kumimoji="1" lang="ja-JP" altLang="en-US" dirty="0"/>
              <a:t>クスリバーシプログラムの作り方を述べます。</a:t>
            </a:r>
            <a:endParaRPr kumimoji="1" lang="en-US" altLang="ja-JP" dirty="0"/>
          </a:p>
          <a:p>
            <a:r>
              <a:rPr kumimoji="1" lang="ja-JP" altLang="en-US" dirty="0"/>
              <a:t>左のような</a:t>
            </a:r>
            <a:r>
              <a:rPr kumimoji="1" lang="en-US" altLang="ja-JP" dirty="0"/>
              <a:t>6</a:t>
            </a:r>
            <a:r>
              <a:rPr kumimoji="1" lang="ja-JP" altLang="en-US" dirty="0"/>
              <a:t>角形の盤面をずらしてやると、正方形の盤面に変換することができます。</a:t>
            </a:r>
            <a:endParaRPr kumimoji="1" lang="en-US" altLang="ja-JP" dirty="0"/>
          </a:p>
          <a:p>
            <a:r>
              <a:rPr kumimoji="1" lang="ja-JP" altLang="en-US" dirty="0"/>
              <a:t>つまり、へクスリバーシは通常のリバーシのマスをずらすだけで作ることができます。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10</a:t>
            </a:fld>
            <a:endParaRPr kumimoji="1" lang="ja-JP" altLang="en-US"/>
          </a:p>
        </p:txBody>
      </p:sp>
    </p:spTree>
    <p:extLst>
      <p:ext uri="{BB962C8B-B14F-4D97-AF65-F5344CB8AC3E}">
        <p14:creationId xmlns:p14="http://schemas.microsoft.com/office/powerpoint/2010/main" val="3274911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本研究では、</a:t>
            </a:r>
            <a:r>
              <a:rPr kumimoji="1" lang="en-US" altLang="ja-JP" dirty="0"/>
              <a:t>Java</a:t>
            </a:r>
            <a:r>
              <a:rPr kumimoji="1" lang="ja-JP" altLang="en-US" dirty="0"/>
              <a:t>を用いてへクスリバーシ</a:t>
            </a:r>
            <a:r>
              <a:rPr kumimoji="1" lang="en-US" altLang="ja-JP" dirty="0"/>
              <a:t>AI</a:t>
            </a:r>
            <a:r>
              <a:rPr kumimoji="1" lang="ja-JP" altLang="en-US" dirty="0"/>
              <a:t>を作成しました。</a:t>
            </a:r>
            <a:endParaRPr kumimoji="1" lang="en-US" altLang="ja-JP" dirty="0"/>
          </a:p>
          <a:p>
            <a:r>
              <a:rPr kumimoji="1" lang="ja-JP" altLang="en-US" dirty="0"/>
              <a:t>本研究で作成した</a:t>
            </a:r>
            <a:r>
              <a:rPr kumimoji="1" lang="ja-JP" altLang="en-US" dirty="0" err="1"/>
              <a:t>へ</a:t>
            </a:r>
            <a:r>
              <a:rPr kumimoji="1" lang="ja-JP" altLang="en-US" dirty="0"/>
              <a:t>クスリバーシ</a:t>
            </a:r>
            <a:r>
              <a:rPr kumimoji="1" lang="en-US" altLang="ja-JP" dirty="0"/>
              <a:t>AI</a:t>
            </a:r>
            <a:r>
              <a:rPr kumimoji="1" lang="ja-JP" altLang="en-US" dirty="0"/>
              <a:t>は、アルファベータ法を用いて局面を先読みして着手選択します。</a:t>
            </a:r>
            <a:endParaRPr kumimoji="1" lang="en-US" altLang="ja-JP" dirty="0"/>
          </a:p>
          <a:p>
            <a:r>
              <a:rPr kumimoji="1" lang="ja-JP" altLang="en-US" dirty="0"/>
              <a:t>残念ながら、現時点ではあまり強い</a:t>
            </a:r>
            <a:r>
              <a:rPr kumimoji="1" lang="en-US" altLang="ja-JP" dirty="0"/>
              <a:t>AI</a:t>
            </a:r>
            <a:r>
              <a:rPr kumimoji="1" lang="ja-JP" altLang="en-US" dirty="0"/>
              <a:t>ではありません。</a:t>
            </a:r>
            <a:endParaRPr kumimoji="1" lang="en-US" altLang="ja-JP" dirty="0"/>
          </a:p>
          <a:p>
            <a:r>
              <a:rPr kumimoji="1" lang="ja-JP" altLang="en-US" dirty="0"/>
              <a:t>原因として、局面の評価値計算が適切なものになっていない、とういうことが考えられます。</a:t>
            </a:r>
            <a:endParaRPr kumimoji="1" lang="en-US" altLang="ja-JP" dirty="0"/>
          </a:p>
          <a:p>
            <a:r>
              <a:rPr kumimoji="1" lang="ja-JP" altLang="en-US" dirty="0"/>
              <a:t>そのため。へクスリバーシに適した評価値計算法を考える必要があります。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11</a:t>
            </a:fld>
            <a:endParaRPr kumimoji="1" lang="ja-JP" altLang="en-US"/>
          </a:p>
        </p:txBody>
      </p:sp>
    </p:spTree>
    <p:extLst>
      <p:ext uri="{BB962C8B-B14F-4D97-AF65-F5344CB8AC3E}">
        <p14:creationId xmlns:p14="http://schemas.microsoft.com/office/powerpoint/2010/main" val="1879580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それではまとめに入ります。</a:t>
            </a:r>
            <a:endParaRPr kumimoji="1" lang="en-US" altLang="ja-JP" dirty="0"/>
          </a:p>
          <a:p>
            <a:r>
              <a:rPr kumimoji="1" lang="ja-JP" altLang="en-US" dirty="0"/>
              <a:t>本研究では、へクスリバーシ</a:t>
            </a:r>
            <a:r>
              <a:rPr kumimoji="1" lang="en-US" altLang="ja-JP" dirty="0"/>
              <a:t>AI</a:t>
            </a:r>
            <a:r>
              <a:rPr kumimoji="1" lang="ja-JP" altLang="en-US" dirty="0"/>
              <a:t>を作成しました。</a:t>
            </a:r>
            <a:endParaRPr kumimoji="1" lang="en-US" altLang="ja-JP" dirty="0"/>
          </a:p>
          <a:p>
            <a:r>
              <a:rPr kumimoji="1" lang="ja-JP" altLang="en-US" dirty="0"/>
              <a:t>しかし、現時点ではあまり強くありません。</a:t>
            </a:r>
            <a:endParaRPr kumimoji="1" lang="en-US" altLang="ja-JP" dirty="0"/>
          </a:p>
          <a:p>
            <a:r>
              <a:rPr kumimoji="1" lang="ja-JP" altLang="en-US" dirty="0"/>
              <a:t>今後の課題としては、局面の評価値の計算方法を</a:t>
            </a:r>
            <a:r>
              <a:rPr kumimoji="1" lang="ja-JP" altLang="en-US" dirty="0" err="1"/>
              <a:t>へ</a:t>
            </a:r>
            <a:r>
              <a:rPr kumimoji="1" lang="ja-JP" altLang="en-US" dirty="0"/>
              <a:t>クスリバーシに適したものになるように検討すること、</a:t>
            </a:r>
            <a:endParaRPr kumimoji="1" lang="en-US" altLang="ja-JP" dirty="0"/>
          </a:p>
          <a:p>
            <a:r>
              <a:rPr kumimoji="1" lang="ja-JP" altLang="en-US" dirty="0"/>
              <a:t>また、終盤では、ゲーム終了まで読み切って最善手を探す完全読みに切り替えることなどが挙げられます。</a:t>
            </a:r>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12</a:t>
            </a:fld>
            <a:endParaRPr kumimoji="1" lang="ja-JP" altLang="en-US"/>
          </a:p>
        </p:txBody>
      </p:sp>
    </p:spTree>
    <p:extLst>
      <p:ext uri="{BB962C8B-B14F-4D97-AF65-F5344CB8AC3E}">
        <p14:creationId xmlns:p14="http://schemas.microsoft.com/office/powerpoint/2010/main" val="1019656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以上で発表を終わります。</a:t>
            </a:r>
            <a:endParaRPr kumimoji="1" lang="en-US" altLang="ja-JP" dirty="0"/>
          </a:p>
          <a:p>
            <a:r>
              <a:rPr kumimoji="1" lang="ja-JP" altLang="en-US" dirty="0"/>
              <a:t>ご清聴ありがとうございました。</a:t>
            </a:r>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13</a:t>
            </a:fld>
            <a:endParaRPr kumimoji="1" lang="ja-JP" altLang="en-US"/>
          </a:p>
        </p:txBody>
      </p:sp>
    </p:spTree>
    <p:extLst>
      <p:ext uri="{BB962C8B-B14F-4D97-AF65-F5344CB8AC3E}">
        <p14:creationId xmlns:p14="http://schemas.microsoft.com/office/powerpoint/2010/main" val="1360644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今回の発表の流れを説明します。</a:t>
            </a:r>
            <a:endParaRPr kumimoji="1" lang="en-US" altLang="ja-JP" dirty="0"/>
          </a:p>
          <a:p>
            <a:r>
              <a:rPr kumimoji="1" lang="ja-JP" altLang="en-US" dirty="0"/>
              <a:t>まず研究の背景として、へクスリバーシとはどのようなゲームであるか説明します。</a:t>
            </a:r>
            <a:endParaRPr kumimoji="1" lang="en-US" altLang="ja-JP" dirty="0"/>
          </a:p>
          <a:p>
            <a:r>
              <a:rPr kumimoji="1" lang="ja-JP" altLang="en-US" dirty="0"/>
              <a:t>続いて、研究内容である</a:t>
            </a:r>
            <a:r>
              <a:rPr kumimoji="1" lang="ja-JP" altLang="en-US" dirty="0" err="1"/>
              <a:t>へ</a:t>
            </a:r>
            <a:r>
              <a:rPr kumimoji="1" lang="ja-JP" altLang="en-US" dirty="0"/>
              <a:t>クスリバーシで用いられる戦略について述べ、</a:t>
            </a:r>
            <a:endParaRPr kumimoji="1" lang="en-US" altLang="ja-JP" dirty="0"/>
          </a:p>
          <a:p>
            <a:r>
              <a:rPr kumimoji="1" lang="ja-JP" altLang="en-US" dirty="0"/>
              <a:t>今回作成した</a:t>
            </a:r>
            <a:r>
              <a:rPr kumimoji="1" lang="ja-JP" altLang="en-US" dirty="0" err="1"/>
              <a:t>へ</a:t>
            </a:r>
            <a:r>
              <a:rPr kumimoji="1" lang="ja-JP" altLang="en-US" dirty="0"/>
              <a:t>クスリバーシの</a:t>
            </a:r>
            <a:r>
              <a:rPr kumimoji="1" lang="en-US" altLang="ja-JP" dirty="0"/>
              <a:t>Java</a:t>
            </a:r>
            <a:r>
              <a:rPr kumimoji="1" lang="ja-JP" altLang="en-US" dirty="0"/>
              <a:t>プログラムについて述べます。</a:t>
            </a:r>
            <a:endParaRPr kumimoji="1" lang="en-US" altLang="ja-JP" dirty="0"/>
          </a:p>
          <a:p>
            <a:r>
              <a:rPr kumimoji="1" lang="ja-JP" altLang="en-US" dirty="0"/>
              <a:t>その後結果と考察について述べ、最後にまとめと今後の課題を述べます。</a:t>
            </a:r>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2</a:t>
            </a:fld>
            <a:endParaRPr kumimoji="1" lang="ja-JP" altLang="en-US"/>
          </a:p>
        </p:txBody>
      </p:sp>
    </p:spTree>
    <p:extLst>
      <p:ext uri="{BB962C8B-B14F-4D97-AF65-F5344CB8AC3E}">
        <p14:creationId xmlns:p14="http://schemas.microsoft.com/office/powerpoint/2010/main" val="324179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リバーシ・オセロには様々なバリエーションがあります。</a:t>
            </a:r>
            <a:endParaRPr kumimoji="1" lang="en-US" altLang="ja-JP" dirty="0"/>
          </a:p>
          <a:p>
            <a:r>
              <a:rPr kumimoji="1" lang="ja-JP" altLang="en-US" dirty="0"/>
              <a:t>バリエーションの例としては、</a:t>
            </a:r>
            <a:endParaRPr kumimoji="1" lang="en-US" altLang="ja-JP" dirty="0"/>
          </a:p>
          <a:p>
            <a:r>
              <a:rPr kumimoji="1" lang="ja-JP" altLang="en-US" dirty="0"/>
              <a:t>盤面が</a:t>
            </a:r>
            <a:r>
              <a:rPr kumimoji="1" lang="en-US" altLang="ja-JP" dirty="0"/>
              <a:t>6x6</a:t>
            </a:r>
            <a:r>
              <a:rPr kumimoji="1" lang="ja-JP" altLang="en-US" dirty="0"/>
              <a:t>のミニサイズなミニリバーシ，逆に大きな盤面を使用するグランドリバーシ、</a:t>
            </a:r>
            <a:endParaRPr kumimoji="1" lang="en-US" altLang="ja-JP" dirty="0"/>
          </a:p>
          <a:p>
            <a:r>
              <a:rPr kumimoji="1" lang="ja-JP" altLang="en-US" dirty="0"/>
              <a:t>盤面が八角形で角が</a:t>
            </a:r>
            <a:r>
              <a:rPr kumimoji="1" lang="en-US" altLang="ja-JP" dirty="0"/>
              <a:t>8</a:t>
            </a:r>
            <a:r>
              <a:rPr kumimoji="1" lang="ja-JP" altLang="en-US" dirty="0"/>
              <a:t>個あるエイトスターリバーシ、盤面が円形で角が無いニップなどがあります。</a:t>
            </a:r>
            <a:endParaRPr kumimoji="1" lang="en-US" altLang="ja-JP" dirty="0"/>
          </a:p>
          <a:p>
            <a:r>
              <a:rPr kumimoji="1" lang="ja-JP" altLang="en-US" dirty="0"/>
              <a:t>バリエーションの一つに、へクスリバーシがあります。</a:t>
            </a:r>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3</a:t>
            </a:fld>
            <a:endParaRPr kumimoji="1" lang="ja-JP" altLang="en-US"/>
          </a:p>
        </p:txBody>
      </p:sp>
    </p:spTree>
    <p:extLst>
      <p:ext uri="{BB962C8B-B14F-4D97-AF65-F5344CB8AC3E}">
        <p14:creationId xmlns:p14="http://schemas.microsoft.com/office/powerpoint/2010/main" val="242315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へクスリバーシは、六角形の盤を使用するリバーシです。</a:t>
            </a:r>
            <a:endParaRPr kumimoji="1" lang="en-US" altLang="ja-JP" dirty="0"/>
          </a:p>
          <a:p>
            <a:r>
              <a:rPr kumimoji="1" lang="ja-JP" altLang="en-US" dirty="0"/>
              <a:t>こちらの図が、へクスリバーシの盤面です。</a:t>
            </a:r>
            <a:endParaRPr kumimoji="1" lang="en-US" altLang="ja-JP" dirty="0"/>
          </a:p>
          <a:p>
            <a:r>
              <a:rPr kumimoji="1" lang="ja-JP" altLang="en-US" dirty="0"/>
              <a:t>へクスリバーシの盤面は、この図のように六角形のへクスが並んで全体の形も六角形に並んでいます。</a:t>
            </a:r>
            <a:endParaRPr kumimoji="1" lang="en-US" altLang="ja-JP" dirty="0"/>
          </a:p>
          <a:p>
            <a:r>
              <a:rPr kumimoji="1" lang="ja-JP" altLang="en-US" dirty="0"/>
              <a:t>通常のリバーシと同様に、自分の石で相手の石を挟むとひっくり返すことができます。</a:t>
            </a:r>
            <a:endParaRPr kumimoji="1" lang="en-US" altLang="ja-JP" dirty="0"/>
          </a:p>
          <a:p>
            <a:r>
              <a:rPr kumimoji="1" lang="ja-JP" altLang="en-US" dirty="0"/>
              <a:t>へクスリバーシでは、ひっくり返せる方向が</a:t>
            </a:r>
            <a:r>
              <a:rPr kumimoji="1" lang="en-US" altLang="ja-JP" dirty="0"/>
              <a:t>6</a:t>
            </a:r>
            <a:r>
              <a:rPr kumimoji="1" lang="ja-JP" altLang="en-US" dirty="0"/>
              <a:t>方向になります。</a:t>
            </a:r>
            <a:endParaRPr kumimoji="1" lang="en-US" altLang="ja-JP" dirty="0"/>
          </a:p>
          <a:p>
            <a:r>
              <a:rPr kumimoji="1" lang="ja-JP" altLang="en-US" dirty="0"/>
              <a:t>通常のリバーシでは角を取ることが重要ですが、へクスリバーシでは角が</a:t>
            </a:r>
            <a:r>
              <a:rPr kumimoji="1" lang="en-US" altLang="ja-JP" dirty="0"/>
              <a:t>6</a:t>
            </a:r>
            <a:r>
              <a:rPr kumimoji="1" lang="ja-JP" altLang="en-US" dirty="0"/>
              <a:t>つあるため、一つ一つの角の価値は通常のリバーシよりも低くなります。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4</a:t>
            </a:fld>
            <a:endParaRPr kumimoji="1" lang="ja-JP" altLang="en-US"/>
          </a:p>
        </p:txBody>
      </p:sp>
    </p:spTree>
    <p:extLst>
      <p:ext uri="{BB962C8B-B14F-4D97-AF65-F5344CB8AC3E}">
        <p14:creationId xmlns:p14="http://schemas.microsoft.com/office/powerpoint/2010/main" val="39770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通常のリバーシはメジャーなゲームであり、多くの</a:t>
            </a:r>
            <a:r>
              <a:rPr kumimoji="1" lang="en-US" altLang="ja-JP" dirty="0"/>
              <a:t>AI</a:t>
            </a:r>
            <a:r>
              <a:rPr kumimoji="1" lang="ja-JP" altLang="en-US" dirty="0" err="1"/>
              <a:t>が存</a:t>
            </a:r>
            <a:r>
              <a:rPr kumimoji="1" lang="ja-JP" altLang="en-US" dirty="0"/>
              <a:t>在します。</a:t>
            </a:r>
            <a:endParaRPr kumimoji="1" lang="en-US" altLang="ja-JP" dirty="0"/>
          </a:p>
          <a:p>
            <a:r>
              <a:rPr kumimoji="1" lang="ja-JP" altLang="en-US" dirty="0"/>
              <a:t>しかし、へクスリバーシはマイナーなゲームであるため、既存の</a:t>
            </a:r>
            <a:r>
              <a:rPr kumimoji="1" lang="en-US" altLang="ja-JP" dirty="0"/>
              <a:t>AI</a:t>
            </a:r>
            <a:r>
              <a:rPr kumimoji="1" lang="ja-JP" altLang="en-US" dirty="0"/>
              <a:t>はありません。</a:t>
            </a:r>
            <a:endParaRPr kumimoji="1" lang="en-US" altLang="ja-JP" dirty="0"/>
          </a:p>
          <a:p>
            <a:r>
              <a:rPr kumimoji="1" lang="ja-JP" altLang="en-US" dirty="0"/>
              <a:t>そこで、本研究では、へクスリバーシの</a:t>
            </a:r>
            <a:r>
              <a:rPr kumimoji="1" lang="en-US" altLang="ja-JP" dirty="0"/>
              <a:t>AI</a:t>
            </a:r>
            <a:r>
              <a:rPr kumimoji="1" lang="ja-JP" altLang="en-US" dirty="0"/>
              <a:t>を作成を目指します。</a:t>
            </a:r>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5</a:t>
            </a:fld>
            <a:endParaRPr kumimoji="1" lang="ja-JP" altLang="en-US"/>
          </a:p>
        </p:txBody>
      </p:sp>
    </p:spTree>
    <p:extLst>
      <p:ext uri="{BB962C8B-B14F-4D97-AF65-F5344CB8AC3E}">
        <p14:creationId xmlns:p14="http://schemas.microsoft.com/office/powerpoint/2010/main" val="3312722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リバーシでは、隅に石を置けば有利、というのは皆さんご存じですね。</a:t>
            </a:r>
            <a:endParaRPr kumimoji="1" lang="en-US" altLang="ja-JP" dirty="0"/>
          </a:p>
          <a:p>
            <a:r>
              <a:rPr kumimoji="1" lang="ja-JP" altLang="en-US" dirty="0"/>
              <a:t>隅に石を置くと有利なのは、隅にある石は最後までひっくり返されることが無いからです。</a:t>
            </a:r>
            <a:endParaRPr kumimoji="1" lang="en-US" altLang="ja-JP" dirty="0"/>
          </a:p>
          <a:p>
            <a:r>
              <a:rPr kumimoji="1" lang="ja-JP" altLang="en-US" dirty="0"/>
              <a:t>最後までひっくり返されることの無い石を確定石と言います。</a:t>
            </a:r>
            <a:endParaRPr kumimoji="1" lang="en-US" altLang="ja-JP" dirty="0"/>
          </a:p>
          <a:p>
            <a:r>
              <a:rPr kumimoji="1" lang="ja-JP" altLang="en-US" dirty="0"/>
              <a:t>例えばこちらの局面では、隅にある石はひっくり返せません</a:t>
            </a:r>
            <a:endParaRPr kumimoji="1" lang="en-US" altLang="ja-JP" dirty="0"/>
          </a:p>
          <a:p>
            <a:r>
              <a:rPr kumimoji="1" lang="ja-JP" altLang="en-US" dirty="0"/>
              <a:t>また、隅からつながる辺の石もひっくり返せません。</a:t>
            </a:r>
            <a:endParaRPr kumimoji="1" lang="en-US" altLang="ja-JP" dirty="0"/>
          </a:p>
          <a:p>
            <a:r>
              <a:rPr kumimoji="1" lang="ja-JP" altLang="en-US" dirty="0"/>
              <a:t>リバーシでは、このような確定石が多いと有利、とされています。</a:t>
            </a:r>
            <a:endParaRPr kumimoji="1" lang="en-US" altLang="ja-JP" dirty="0"/>
          </a:p>
          <a:p>
            <a:r>
              <a:rPr kumimoji="1" lang="ja-JP" altLang="en-US" dirty="0"/>
              <a:t>よって、できるだけ多くの確定石を作る手がいい手になります。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a:t>
            </a:fld>
            <a:endParaRPr lang="en-US" altLang="ja-JP"/>
          </a:p>
        </p:txBody>
      </p:sp>
    </p:spTree>
    <p:extLst>
      <p:ext uri="{BB962C8B-B14F-4D97-AF65-F5344CB8AC3E}">
        <p14:creationId xmlns:p14="http://schemas.microsoft.com/office/powerpoint/2010/main" val="912402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リバーシは隅に石を置ければ確定石となりますので有利です。</a:t>
            </a:r>
            <a:endParaRPr kumimoji="1" lang="en-US" altLang="ja-JP" dirty="0"/>
          </a:p>
          <a:p>
            <a:r>
              <a:rPr kumimoji="1" lang="ja-JP" altLang="en-US" dirty="0"/>
              <a:t>一方、隅の隣のマスに石を置いてしまいますと、</a:t>
            </a:r>
            <a:endParaRPr kumimoji="1" lang="en-US" altLang="ja-JP" dirty="0"/>
          </a:p>
          <a:p>
            <a:r>
              <a:rPr kumimoji="1" lang="ja-JP" altLang="en-US" dirty="0"/>
              <a:t>相手に隅を取られやすくなります。</a:t>
            </a:r>
            <a:endParaRPr kumimoji="1" lang="en-US" altLang="ja-JP" dirty="0"/>
          </a:p>
          <a:p>
            <a:r>
              <a:rPr kumimoji="1" lang="ja-JP" altLang="en-US" dirty="0"/>
              <a:t>隅の隣のマスは</a:t>
            </a:r>
            <a:r>
              <a:rPr kumimoji="1" lang="en-US" altLang="ja-JP" dirty="0"/>
              <a:t>C</a:t>
            </a:r>
            <a:r>
              <a:rPr kumimoji="1" lang="ja-JP" altLang="en-US" dirty="0"/>
              <a:t>マス、隅の斜めの位置にあるマスは</a:t>
            </a:r>
            <a:r>
              <a:rPr kumimoji="1" lang="en-US" altLang="ja-JP" dirty="0"/>
              <a:t>X</a:t>
            </a:r>
            <a:r>
              <a:rPr kumimoji="1" lang="ja-JP" altLang="en-US" dirty="0"/>
              <a:t>マスと呼ばれます。</a:t>
            </a:r>
            <a:endParaRPr kumimoji="1" lang="en-US" altLang="ja-JP" dirty="0"/>
          </a:p>
          <a:p>
            <a:r>
              <a:rPr kumimoji="1" lang="en-US" altLang="ja-JP" dirty="0"/>
              <a:t>X</a:t>
            </a:r>
            <a:r>
              <a:rPr kumimoji="1" lang="ja-JP" altLang="en-US" dirty="0"/>
              <a:t>マス、</a:t>
            </a:r>
            <a:r>
              <a:rPr kumimoji="1" lang="en-US" altLang="ja-JP" dirty="0"/>
              <a:t>C</a:t>
            </a:r>
            <a:r>
              <a:rPr kumimoji="1" lang="ja-JP" altLang="en-US" dirty="0"/>
              <a:t>マスに打つと相手に隅を取られやすくなりますので、不利とされています。</a:t>
            </a:r>
            <a:endParaRPr kumimoji="1" lang="en-US" altLang="ja-JP" dirty="0"/>
          </a:p>
          <a:p>
            <a:r>
              <a:rPr kumimoji="1" lang="ja-JP" altLang="en-US" dirty="0"/>
              <a:t>つまり、隅に打つ手の評価値を高く、</a:t>
            </a:r>
            <a:r>
              <a:rPr kumimoji="1" lang="en-US" altLang="ja-JP" dirty="0"/>
              <a:t>X</a:t>
            </a:r>
            <a:r>
              <a:rPr kumimoji="1" lang="ja-JP" altLang="en-US" dirty="0"/>
              <a:t>マス、</a:t>
            </a:r>
            <a:r>
              <a:rPr kumimoji="1" lang="en-US" altLang="ja-JP" dirty="0"/>
              <a:t>C</a:t>
            </a:r>
            <a:r>
              <a:rPr kumimoji="1" lang="ja-JP" altLang="en-US" dirty="0"/>
              <a:t>マスに打つ手の評価値を低くするわけです。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a:t>
            </a:fld>
            <a:endParaRPr lang="en-US" altLang="ja-JP"/>
          </a:p>
        </p:txBody>
      </p:sp>
    </p:spTree>
    <p:extLst>
      <p:ext uri="{BB962C8B-B14F-4D97-AF65-F5344CB8AC3E}">
        <p14:creationId xmlns:p14="http://schemas.microsoft.com/office/powerpoint/2010/main" val="3590284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へクスリバーシでも、角に石を置けば確定石となり有理であると考えられます。</a:t>
            </a:r>
            <a:endParaRPr kumimoji="1" lang="en-US" altLang="ja-JP" dirty="0"/>
          </a:p>
          <a:p>
            <a:r>
              <a:rPr kumimoji="1" lang="ja-JP" altLang="en-US" dirty="0"/>
              <a:t>そこで、角へクスに打てるなら優先的に打つようにします。</a:t>
            </a:r>
            <a:endParaRPr kumimoji="1" lang="en-US" altLang="ja-JP" dirty="0"/>
          </a:p>
          <a:p>
            <a:r>
              <a:rPr kumimoji="1" lang="ja-JP" altLang="en-US" dirty="0"/>
              <a:t>また、角へクスに隣接する</a:t>
            </a:r>
            <a:r>
              <a:rPr kumimoji="1" lang="en-US" altLang="ja-JP" dirty="0"/>
              <a:t>C</a:t>
            </a:r>
            <a:r>
              <a:rPr kumimoji="1" lang="ja-JP" altLang="en-US" dirty="0"/>
              <a:t>へクス、</a:t>
            </a:r>
            <a:r>
              <a:rPr kumimoji="1" lang="en-US" altLang="ja-JP" dirty="0"/>
              <a:t>X</a:t>
            </a:r>
            <a:r>
              <a:rPr kumimoji="1" lang="ja-JP" altLang="en-US" dirty="0"/>
              <a:t>へクスは、そこに打つと相手に角へクスを取られる危険が高くなりますので、</a:t>
            </a:r>
            <a:endParaRPr kumimoji="1" lang="en-US" altLang="ja-JP" dirty="0"/>
          </a:p>
          <a:p>
            <a:r>
              <a:rPr kumimoji="1" lang="en-US" altLang="ja-JP" dirty="0"/>
              <a:t>C</a:t>
            </a:r>
            <a:r>
              <a:rPr kumimoji="1" lang="ja-JP" altLang="en-US" dirty="0"/>
              <a:t>へクス、</a:t>
            </a:r>
            <a:r>
              <a:rPr kumimoji="1" lang="en-US" altLang="ja-JP" dirty="0"/>
              <a:t>X</a:t>
            </a:r>
            <a:r>
              <a:rPr kumimoji="1" lang="ja-JP" altLang="en-US" dirty="0"/>
              <a:t>へクスにはできるだけ打たないようにします。</a:t>
            </a:r>
            <a:endParaRPr kumimoji="1" lang="en-US" altLang="ja-JP" dirty="0"/>
          </a:p>
          <a:p>
            <a:r>
              <a:rPr kumimoji="1" lang="ja-JP" altLang="en-US" dirty="0"/>
              <a:t>そこで角へクスには高い評価値、</a:t>
            </a:r>
            <a:r>
              <a:rPr kumimoji="1" lang="en-US" altLang="ja-JP" dirty="0"/>
              <a:t>C</a:t>
            </a:r>
            <a:r>
              <a:rPr kumimoji="1" lang="ja-JP" altLang="en-US" dirty="0"/>
              <a:t>へクス、</a:t>
            </a:r>
            <a:r>
              <a:rPr kumimoji="1" lang="en-US" altLang="ja-JP" dirty="0"/>
              <a:t>X</a:t>
            </a:r>
            <a:r>
              <a:rPr kumimoji="1" lang="ja-JP" altLang="en-US" dirty="0"/>
              <a:t>へクスへは低い評価値を付けます。</a:t>
            </a:r>
            <a:endParaRPr kumimoji="1" lang="en-US" altLang="ja-JP" dirty="0"/>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8</a:t>
            </a:fld>
            <a:endParaRPr kumimoji="1" lang="ja-JP" altLang="en-US"/>
          </a:p>
        </p:txBody>
      </p:sp>
    </p:spTree>
    <p:extLst>
      <p:ext uri="{BB962C8B-B14F-4D97-AF65-F5344CB8AC3E}">
        <p14:creationId xmlns:p14="http://schemas.microsoft.com/office/powerpoint/2010/main" val="3557900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打つと危険な</a:t>
            </a:r>
            <a:r>
              <a:rPr kumimoji="1" lang="en-US" altLang="ja-JP" dirty="0"/>
              <a:t>C</a:t>
            </a:r>
            <a:r>
              <a:rPr kumimoji="1" lang="ja-JP" altLang="en-US" dirty="0"/>
              <a:t>へクス、</a:t>
            </a:r>
            <a:r>
              <a:rPr kumimoji="1" lang="en-US" altLang="ja-JP" dirty="0"/>
              <a:t>X</a:t>
            </a:r>
            <a:r>
              <a:rPr kumimoji="1" lang="ja-JP" altLang="en-US" dirty="0"/>
              <a:t>へクスですが、場合によっては打っても大丈夫な場合があります。</a:t>
            </a:r>
            <a:endParaRPr kumimoji="1" lang="en-US" altLang="ja-JP" dirty="0"/>
          </a:p>
          <a:p>
            <a:r>
              <a:rPr kumimoji="1" lang="ja-JP" altLang="en-US" dirty="0"/>
              <a:t>左上の図のように、隣接する角へクスに自石がある場合、または隣接する</a:t>
            </a:r>
            <a:r>
              <a:rPr kumimoji="1" lang="en-US" altLang="ja-JP" dirty="0"/>
              <a:t>C</a:t>
            </a:r>
            <a:r>
              <a:rPr kumimoji="1" lang="ja-JP" altLang="en-US" dirty="0"/>
              <a:t>へクスとその向こうの角へクスの両方に自石がある場合は、</a:t>
            </a:r>
            <a:endParaRPr kumimoji="1" lang="en-US" altLang="ja-JP" dirty="0"/>
          </a:p>
          <a:p>
            <a:r>
              <a:rPr kumimoji="1" lang="en-US" altLang="ja-JP" dirty="0"/>
              <a:t>C</a:t>
            </a:r>
            <a:r>
              <a:rPr kumimoji="1" lang="ja-JP" altLang="en-US" dirty="0"/>
              <a:t>へクスに打っても確定石、ゲーム終了までひっくり返されることが無い石となるため、打っても安全になります。</a:t>
            </a:r>
            <a:endParaRPr kumimoji="1" lang="en-US" altLang="ja-JP" dirty="0"/>
          </a:p>
          <a:p>
            <a:r>
              <a:rPr kumimoji="1" lang="en-US" altLang="ja-JP" dirty="0"/>
              <a:t>X</a:t>
            </a:r>
            <a:r>
              <a:rPr kumimoji="1" lang="ja-JP" altLang="en-US" dirty="0"/>
              <a:t>へクスも同様に、隣接する角へクス、</a:t>
            </a:r>
            <a:r>
              <a:rPr kumimoji="1" lang="en-US" altLang="ja-JP" dirty="0"/>
              <a:t>C</a:t>
            </a:r>
            <a:r>
              <a:rPr kumimoji="1" lang="ja-JP" altLang="en-US" dirty="0"/>
              <a:t>へクスが全て自石の場合は、</a:t>
            </a:r>
            <a:r>
              <a:rPr kumimoji="1" lang="en-US" altLang="ja-JP" dirty="0"/>
              <a:t>X</a:t>
            </a:r>
            <a:r>
              <a:rPr kumimoji="1" lang="ja-JP" altLang="en-US" dirty="0"/>
              <a:t>へクスも安全な確定石になります。</a:t>
            </a:r>
            <a:endParaRPr kumimoji="1" lang="en-US" altLang="ja-JP" dirty="0"/>
          </a:p>
          <a:p>
            <a:r>
              <a:rPr kumimoji="1" lang="ja-JP" altLang="en-US" dirty="0"/>
              <a:t>そこで、確定石となる場合は、</a:t>
            </a:r>
            <a:r>
              <a:rPr kumimoji="1" lang="en-US" altLang="ja-JP" dirty="0"/>
              <a:t>C</a:t>
            </a:r>
            <a:r>
              <a:rPr kumimoji="1" lang="ja-JP" altLang="en-US" dirty="0"/>
              <a:t>へクス、</a:t>
            </a:r>
            <a:r>
              <a:rPr kumimoji="1" lang="en-US" altLang="ja-JP" dirty="0"/>
              <a:t>X</a:t>
            </a:r>
            <a:r>
              <a:rPr kumimoji="1" lang="ja-JP" altLang="en-US" dirty="0"/>
              <a:t>へクスの評価値を上げます。</a:t>
            </a:r>
            <a:endParaRPr kumimoji="1" lang="en-US" altLang="ja-JP" dirty="0"/>
          </a:p>
        </p:txBody>
      </p:sp>
      <p:sp>
        <p:nvSpPr>
          <p:cNvPr id="4" name="スライド番号プレースホルダー 3"/>
          <p:cNvSpPr>
            <a:spLocks noGrp="1"/>
          </p:cNvSpPr>
          <p:nvPr>
            <p:ph type="sldNum" sz="quarter" idx="5"/>
          </p:nvPr>
        </p:nvSpPr>
        <p:spPr/>
        <p:txBody>
          <a:bodyPr/>
          <a:lstStyle/>
          <a:p>
            <a:fld id="{A95F8263-62F0-438E-8882-4F8087C1A285}" type="slidenum">
              <a:rPr kumimoji="1" lang="ja-JP" altLang="en-US" smtClean="0"/>
              <a:t>9</a:t>
            </a:fld>
            <a:endParaRPr kumimoji="1" lang="ja-JP" altLang="en-US"/>
          </a:p>
        </p:txBody>
      </p:sp>
    </p:spTree>
    <p:extLst>
      <p:ext uri="{BB962C8B-B14F-4D97-AF65-F5344CB8AC3E}">
        <p14:creationId xmlns:p14="http://schemas.microsoft.com/office/powerpoint/2010/main" val="47834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B5A19593-8DDB-47DE-973C-B24C6AB3C02B}"/>
              </a:ext>
            </a:extLst>
          </p:cNvPr>
          <p:cNvSpPr>
            <a:spLocks/>
          </p:cNvSpPr>
          <p:nvPr userDrawn="1"/>
        </p:nvSpPr>
        <p:spPr bwMode="hidden">
          <a:xfrm>
            <a:off x="2590800" y="-7938"/>
            <a:ext cx="2757488" cy="6878638"/>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 name="Freeform 4">
            <a:extLst>
              <a:ext uri="{FF2B5EF4-FFF2-40B4-BE49-F238E27FC236}">
                <a16:creationId xmlns:a16="http://schemas.microsoft.com/office/drawing/2014/main" id="{88E12E77-29E3-490C-BAA1-F4AACB9BC6BE}"/>
              </a:ext>
            </a:extLst>
          </p:cNvPr>
          <p:cNvSpPr>
            <a:spLocks/>
          </p:cNvSpPr>
          <p:nvPr userDrawn="1"/>
        </p:nvSpPr>
        <p:spPr bwMode="hidden">
          <a:xfrm>
            <a:off x="0" y="-11113"/>
            <a:ext cx="2757488" cy="6872288"/>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 name="Freeform 5">
            <a:extLst>
              <a:ext uri="{FF2B5EF4-FFF2-40B4-BE49-F238E27FC236}">
                <a16:creationId xmlns:a16="http://schemas.microsoft.com/office/drawing/2014/main" id="{BBD8F936-0F90-4C73-8618-3EAACD81482B}"/>
              </a:ext>
            </a:extLst>
          </p:cNvPr>
          <p:cNvSpPr>
            <a:spLocks/>
          </p:cNvSpPr>
          <p:nvPr userDrawn="1"/>
        </p:nvSpPr>
        <p:spPr bwMode="hidden">
          <a:xfrm>
            <a:off x="5943600" y="-6350"/>
            <a:ext cx="2760663" cy="6873875"/>
          </a:xfrm>
          <a:custGeom>
            <a:avLst/>
            <a:gdLst>
              <a:gd name="T0" fmla="*/ 494 w 1739"/>
              <a:gd name="T1" fmla="*/ 4415 h 4420"/>
              <a:gd name="T2" fmla="*/ 1739 w 1739"/>
              <a:gd name="T3" fmla="*/ 4420 h 4420"/>
              <a:gd name="T4" fmla="*/ 524 w 1739"/>
              <a:gd name="T5" fmla="*/ 0 h 4420"/>
              <a:gd name="T6" fmla="*/ 0 w 1739"/>
              <a:gd name="T7" fmla="*/ 7 h 4420"/>
              <a:gd name="T8" fmla="*/ 494 w 1739"/>
              <a:gd name="T9" fmla="*/ 441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7" name="Freeform 6">
            <a:extLst>
              <a:ext uri="{FF2B5EF4-FFF2-40B4-BE49-F238E27FC236}">
                <a16:creationId xmlns:a16="http://schemas.microsoft.com/office/drawing/2014/main" id="{106EEE1C-2F27-47EA-9E44-703CC9522BDA}"/>
              </a:ext>
            </a:extLst>
          </p:cNvPr>
          <p:cNvSpPr>
            <a:spLocks/>
          </p:cNvSpPr>
          <p:nvPr userDrawn="1"/>
        </p:nvSpPr>
        <p:spPr bwMode="hidden">
          <a:xfrm>
            <a:off x="3048000" y="-14288"/>
            <a:ext cx="3302000" cy="6864351"/>
          </a:xfrm>
          <a:custGeom>
            <a:avLst/>
            <a:gdLst>
              <a:gd name="T0" fmla="*/ 0 w 2080"/>
              <a:gd name="T1" fmla="*/ 7 h 4338"/>
              <a:gd name="T2" fmla="*/ 1870 w 2080"/>
              <a:gd name="T3" fmla="*/ 4338 h 4338"/>
              <a:gd name="T4" fmla="*/ 2080 w 2080"/>
              <a:gd name="T5" fmla="*/ 433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8" name="Freeform 7">
            <a:extLst>
              <a:ext uri="{FF2B5EF4-FFF2-40B4-BE49-F238E27FC236}">
                <a16:creationId xmlns:a16="http://schemas.microsoft.com/office/drawing/2014/main" id="{9A5D95DF-C407-4C16-B2E3-C7EE938B4DCE}"/>
              </a:ext>
            </a:extLst>
          </p:cNvPr>
          <p:cNvSpPr>
            <a:spLocks/>
          </p:cNvSpPr>
          <p:nvPr userDrawn="1"/>
        </p:nvSpPr>
        <p:spPr bwMode="hidden">
          <a:xfrm>
            <a:off x="185738" y="1539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9" name="Freeform 8">
            <a:extLst>
              <a:ext uri="{FF2B5EF4-FFF2-40B4-BE49-F238E27FC236}">
                <a16:creationId xmlns:a16="http://schemas.microsoft.com/office/drawing/2014/main" id="{C7CE1D84-70B5-4BE8-9CE2-8CF38ABE5C72}"/>
              </a:ext>
            </a:extLst>
          </p:cNvPr>
          <p:cNvSpPr>
            <a:spLocks/>
          </p:cNvSpPr>
          <p:nvPr userDrawn="1"/>
        </p:nvSpPr>
        <p:spPr bwMode="hidden">
          <a:xfrm rot="2702961" flipH="1">
            <a:off x="1285875" y="1216025"/>
            <a:ext cx="4038600" cy="16002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0" name="Freeform 9">
            <a:extLst>
              <a:ext uri="{FF2B5EF4-FFF2-40B4-BE49-F238E27FC236}">
                <a16:creationId xmlns:a16="http://schemas.microsoft.com/office/drawing/2014/main" id="{5885AEA2-3C5D-4CD1-BFF2-0B78ABB14B45}"/>
              </a:ext>
            </a:extLst>
          </p:cNvPr>
          <p:cNvSpPr>
            <a:spLocks/>
          </p:cNvSpPr>
          <p:nvPr userDrawn="1"/>
        </p:nvSpPr>
        <p:spPr bwMode="hidden">
          <a:xfrm>
            <a:off x="131763" y="777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1" name="Freeform 10">
            <a:extLst>
              <a:ext uri="{FF2B5EF4-FFF2-40B4-BE49-F238E27FC236}">
                <a16:creationId xmlns:a16="http://schemas.microsoft.com/office/drawing/2014/main" id="{A08B7BF4-EB52-4F29-89DB-F43AC99B68DC}"/>
              </a:ext>
            </a:extLst>
          </p:cNvPr>
          <p:cNvSpPr>
            <a:spLocks/>
          </p:cNvSpPr>
          <p:nvPr userDrawn="1"/>
        </p:nvSpPr>
        <p:spPr bwMode="hidden">
          <a:xfrm rot="18704158">
            <a:off x="-1562100" y="16525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2" name="Freeform 11">
            <a:extLst>
              <a:ext uri="{FF2B5EF4-FFF2-40B4-BE49-F238E27FC236}">
                <a16:creationId xmlns:a16="http://schemas.microsoft.com/office/drawing/2014/main" id="{A1D7CBDD-0B2A-4807-A189-BEB3F4B763C7}"/>
              </a:ext>
            </a:extLst>
          </p:cNvPr>
          <p:cNvSpPr>
            <a:spLocks/>
          </p:cNvSpPr>
          <p:nvPr userDrawn="1"/>
        </p:nvSpPr>
        <p:spPr bwMode="hidden">
          <a:xfrm rot="19294859">
            <a:off x="2112963" y="1449388"/>
            <a:ext cx="5705475" cy="275431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 name="Freeform 12">
            <a:extLst>
              <a:ext uri="{FF2B5EF4-FFF2-40B4-BE49-F238E27FC236}">
                <a16:creationId xmlns:a16="http://schemas.microsoft.com/office/drawing/2014/main" id="{FF3E02D4-091E-4640-9A40-BE37563E556C}"/>
              </a:ext>
            </a:extLst>
          </p:cNvPr>
          <p:cNvSpPr>
            <a:spLocks/>
          </p:cNvSpPr>
          <p:nvPr userDrawn="1"/>
        </p:nvSpPr>
        <p:spPr bwMode="hidden">
          <a:xfrm rot="2084418" flipH="1">
            <a:off x="2951163" y="13731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4" name="Freeform 13">
            <a:extLst>
              <a:ext uri="{FF2B5EF4-FFF2-40B4-BE49-F238E27FC236}">
                <a16:creationId xmlns:a16="http://schemas.microsoft.com/office/drawing/2014/main" id="{D9D1820D-C485-44E5-80E1-98F17658AC64}"/>
              </a:ext>
            </a:extLst>
          </p:cNvPr>
          <p:cNvSpPr>
            <a:spLocks/>
          </p:cNvSpPr>
          <p:nvPr userDrawn="1"/>
        </p:nvSpPr>
        <p:spPr bwMode="hidden">
          <a:xfrm>
            <a:off x="6746875" y="-11113"/>
            <a:ext cx="1728788" cy="3627438"/>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5" name="Rectangle 14">
            <a:extLst>
              <a:ext uri="{FF2B5EF4-FFF2-40B4-BE49-F238E27FC236}">
                <a16:creationId xmlns:a16="http://schemas.microsoft.com/office/drawing/2014/main" id="{47B45C67-6C32-4E49-9B31-0F6CCA64BCAD}"/>
              </a:ext>
            </a:extLst>
          </p:cNvPr>
          <p:cNvSpPr>
            <a:spLocks noChangeArrowheads="1"/>
          </p:cNvSpPr>
          <p:nvPr userDrawn="1"/>
        </p:nvSpPr>
        <p:spPr bwMode="invGray">
          <a:xfrm>
            <a:off x="0" y="3875088"/>
            <a:ext cx="9144000" cy="685800"/>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 name="Freeform 15">
            <a:extLst>
              <a:ext uri="{FF2B5EF4-FFF2-40B4-BE49-F238E27FC236}">
                <a16:creationId xmlns:a16="http://schemas.microsoft.com/office/drawing/2014/main" id="{9905F838-6609-4980-90E5-9E14F0C4AE34}"/>
              </a:ext>
            </a:extLst>
          </p:cNvPr>
          <p:cNvSpPr>
            <a:spLocks/>
          </p:cNvSpPr>
          <p:nvPr userDrawn="1"/>
        </p:nvSpPr>
        <p:spPr bwMode="invGray">
          <a:xfrm>
            <a:off x="2590800" y="3948113"/>
            <a:ext cx="2757488" cy="606425"/>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7" name="Freeform 16">
            <a:extLst>
              <a:ext uri="{FF2B5EF4-FFF2-40B4-BE49-F238E27FC236}">
                <a16:creationId xmlns:a16="http://schemas.microsoft.com/office/drawing/2014/main" id="{A6EA7096-89A5-4B9F-BFEF-A04B2F1F9F47}"/>
              </a:ext>
            </a:extLst>
          </p:cNvPr>
          <p:cNvSpPr>
            <a:spLocks/>
          </p:cNvSpPr>
          <p:nvPr userDrawn="1"/>
        </p:nvSpPr>
        <p:spPr bwMode="invGray">
          <a:xfrm>
            <a:off x="0" y="3948113"/>
            <a:ext cx="2757488" cy="604837"/>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8" name="Freeform 17">
            <a:extLst>
              <a:ext uri="{FF2B5EF4-FFF2-40B4-BE49-F238E27FC236}">
                <a16:creationId xmlns:a16="http://schemas.microsoft.com/office/drawing/2014/main" id="{00B807EB-78FC-446E-8F21-5BAEA880030F}"/>
              </a:ext>
            </a:extLst>
          </p:cNvPr>
          <p:cNvSpPr>
            <a:spLocks/>
          </p:cNvSpPr>
          <p:nvPr userDrawn="1"/>
        </p:nvSpPr>
        <p:spPr bwMode="invGray">
          <a:xfrm>
            <a:off x="5943600" y="3948113"/>
            <a:ext cx="2760663" cy="606425"/>
          </a:xfrm>
          <a:custGeom>
            <a:avLst/>
            <a:gdLst>
              <a:gd name="T0" fmla="*/ 494 w 1739"/>
              <a:gd name="T1" fmla="*/ 4415 h 4420"/>
              <a:gd name="T2" fmla="*/ 1739 w 1739"/>
              <a:gd name="T3" fmla="*/ 4420 h 4420"/>
              <a:gd name="T4" fmla="*/ 524 w 1739"/>
              <a:gd name="T5" fmla="*/ 0 h 4420"/>
              <a:gd name="T6" fmla="*/ 0 w 1739"/>
              <a:gd name="T7" fmla="*/ 7 h 4420"/>
              <a:gd name="T8" fmla="*/ 494 w 1739"/>
              <a:gd name="T9" fmla="*/ 441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 name="Freeform 18">
            <a:extLst>
              <a:ext uri="{FF2B5EF4-FFF2-40B4-BE49-F238E27FC236}">
                <a16:creationId xmlns:a16="http://schemas.microsoft.com/office/drawing/2014/main" id="{E708D63E-424D-4330-A9FA-52368903DE37}"/>
              </a:ext>
            </a:extLst>
          </p:cNvPr>
          <p:cNvSpPr>
            <a:spLocks/>
          </p:cNvSpPr>
          <p:nvPr userDrawn="1"/>
        </p:nvSpPr>
        <p:spPr bwMode="invGray">
          <a:xfrm>
            <a:off x="3048000" y="3948113"/>
            <a:ext cx="3302000" cy="604837"/>
          </a:xfrm>
          <a:custGeom>
            <a:avLst/>
            <a:gdLst>
              <a:gd name="T0" fmla="*/ 0 w 2080"/>
              <a:gd name="T1" fmla="*/ 7 h 4338"/>
              <a:gd name="T2" fmla="*/ 1870 w 2080"/>
              <a:gd name="T3" fmla="*/ 4338 h 4338"/>
              <a:gd name="T4" fmla="*/ 2080 w 2080"/>
              <a:gd name="T5" fmla="*/ 433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0" name="Rectangle 19">
            <a:extLst>
              <a:ext uri="{FF2B5EF4-FFF2-40B4-BE49-F238E27FC236}">
                <a16:creationId xmlns:a16="http://schemas.microsoft.com/office/drawing/2014/main" id="{F06A5544-1731-430F-AE71-8E75EB741355}"/>
              </a:ext>
            </a:extLst>
          </p:cNvPr>
          <p:cNvSpPr>
            <a:spLocks noChangeArrowheads="1"/>
          </p:cNvSpPr>
          <p:nvPr userDrawn="1"/>
        </p:nvSpPr>
        <p:spPr bwMode="invGray">
          <a:xfrm>
            <a:off x="11113" y="3898900"/>
            <a:ext cx="9144000" cy="685800"/>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1" name="Freeform 20">
            <a:extLst>
              <a:ext uri="{FF2B5EF4-FFF2-40B4-BE49-F238E27FC236}">
                <a16:creationId xmlns:a16="http://schemas.microsoft.com/office/drawing/2014/main" id="{F3A5698E-6106-4528-ABC0-107B18326CDA}"/>
              </a:ext>
            </a:extLst>
          </p:cNvPr>
          <p:cNvSpPr>
            <a:spLocks/>
          </p:cNvSpPr>
          <p:nvPr userDrawn="1"/>
        </p:nvSpPr>
        <p:spPr bwMode="invGray">
          <a:xfrm>
            <a:off x="4100513" y="3887788"/>
            <a:ext cx="1644650" cy="66675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2" name="Freeform 21">
            <a:extLst>
              <a:ext uri="{FF2B5EF4-FFF2-40B4-BE49-F238E27FC236}">
                <a16:creationId xmlns:a16="http://schemas.microsoft.com/office/drawing/2014/main" id="{DDEF6202-D791-4A50-998A-B028155DD924}"/>
              </a:ext>
            </a:extLst>
          </p:cNvPr>
          <p:cNvSpPr>
            <a:spLocks/>
          </p:cNvSpPr>
          <p:nvPr userDrawn="1"/>
        </p:nvSpPr>
        <p:spPr bwMode="invGray">
          <a:xfrm rot="18897039" flipH="1">
            <a:off x="2359025" y="3836988"/>
            <a:ext cx="1682750" cy="7620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3" name="Freeform 22">
            <a:extLst>
              <a:ext uri="{FF2B5EF4-FFF2-40B4-BE49-F238E27FC236}">
                <a16:creationId xmlns:a16="http://schemas.microsoft.com/office/drawing/2014/main" id="{BE2D5439-30FF-49FC-9BD2-C0A29DA498EE}"/>
              </a:ext>
            </a:extLst>
          </p:cNvPr>
          <p:cNvSpPr>
            <a:spLocks/>
          </p:cNvSpPr>
          <p:nvPr userDrawn="1"/>
        </p:nvSpPr>
        <p:spPr bwMode="invGray">
          <a:xfrm rot="18897039" flipH="1">
            <a:off x="1216025" y="3836988"/>
            <a:ext cx="1682750" cy="7620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4" name="Freeform 23">
            <a:extLst>
              <a:ext uri="{FF2B5EF4-FFF2-40B4-BE49-F238E27FC236}">
                <a16:creationId xmlns:a16="http://schemas.microsoft.com/office/drawing/2014/main" id="{2B92FD2C-4015-4440-81FE-101124B5497F}"/>
              </a:ext>
            </a:extLst>
          </p:cNvPr>
          <p:cNvSpPr>
            <a:spLocks/>
          </p:cNvSpPr>
          <p:nvPr userDrawn="1"/>
        </p:nvSpPr>
        <p:spPr bwMode="invGray">
          <a:xfrm rot="18897039" flipH="1">
            <a:off x="48419" y="3786981"/>
            <a:ext cx="1641475" cy="77311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5" name="Freeform 24">
            <a:extLst>
              <a:ext uri="{FF2B5EF4-FFF2-40B4-BE49-F238E27FC236}">
                <a16:creationId xmlns:a16="http://schemas.microsoft.com/office/drawing/2014/main" id="{849AED8B-C0B6-4A07-B5AE-4E8C058D8B15}"/>
              </a:ext>
            </a:extLst>
          </p:cNvPr>
          <p:cNvSpPr>
            <a:spLocks/>
          </p:cNvSpPr>
          <p:nvPr userDrawn="1"/>
        </p:nvSpPr>
        <p:spPr bwMode="invGray">
          <a:xfrm flipH="1" flipV="1">
            <a:off x="914400" y="3875088"/>
            <a:ext cx="56388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6" name="Freeform 25">
            <a:extLst>
              <a:ext uri="{FF2B5EF4-FFF2-40B4-BE49-F238E27FC236}">
                <a16:creationId xmlns:a16="http://schemas.microsoft.com/office/drawing/2014/main" id="{4BA2B14A-C190-40B0-934D-34BF2D57A79D}"/>
              </a:ext>
            </a:extLst>
          </p:cNvPr>
          <p:cNvSpPr>
            <a:spLocks/>
          </p:cNvSpPr>
          <p:nvPr userDrawn="1"/>
        </p:nvSpPr>
        <p:spPr bwMode="invGray">
          <a:xfrm flipH="1" flipV="1">
            <a:off x="381000" y="3875088"/>
            <a:ext cx="24384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7" name="Freeform 26">
            <a:extLst>
              <a:ext uri="{FF2B5EF4-FFF2-40B4-BE49-F238E27FC236}">
                <a16:creationId xmlns:a16="http://schemas.microsoft.com/office/drawing/2014/main" id="{4B31EB97-1848-40B7-B4ED-FE159307761A}"/>
              </a:ext>
            </a:extLst>
          </p:cNvPr>
          <p:cNvSpPr>
            <a:spLocks/>
          </p:cNvSpPr>
          <p:nvPr userDrawn="1"/>
        </p:nvSpPr>
        <p:spPr bwMode="invGray">
          <a:xfrm flipH="1" flipV="1">
            <a:off x="4819650" y="3951288"/>
            <a:ext cx="2114550" cy="60801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8" name="Freeform 27">
            <a:extLst>
              <a:ext uri="{FF2B5EF4-FFF2-40B4-BE49-F238E27FC236}">
                <a16:creationId xmlns:a16="http://schemas.microsoft.com/office/drawing/2014/main" id="{B3E6627B-585F-48FC-B58B-742F92E65316}"/>
              </a:ext>
            </a:extLst>
          </p:cNvPr>
          <p:cNvSpPr>
            <a:spLocks/>
          </p:cNvSpPr>
          <p:nvPr userDrawn="1"/>
        </p:nvSpPr>
        <p:spPr bwMode="invGray">
          <a:xfrm flipH="1" flipV="1">
            <a:off x="6324600" y="3875088"/>
            <a:ext cx="24384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9" name="Freeform 28">
            <a:extLst>
              <a:ext uri="{FF2B5EF4-FFF2-40B4-BE49-F238E27FC236}">
                <a16:creationId xmlns:a16="http://schemas.microsoft.com/office/drawing/2014/main" id="{9BBA4A60-FF63-4648-A153-12F7F0D35A48}"/>
              </a:ext>
            </a:extLst>
          </p:cNvPr>
          <p:cNvSpPr>
            <a:spLocks/>
          </p:cNvSpPr>
          <p:nvPr userDrawn="1"/>
        </p:nvSpPr>
        <p:spPr bwMode="invGray">
          <a:xfrm flipH="1" flipV="1">
            <a:off x="5486400" y="3875088"/>
            <a:ext cx="36576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30" name="Rectangle 29">
            <a:extLst>
              <a:ext uri="{FF2B5EF4-FFF2-40B4-BE49-F238E27FC236}">
                <a16:creationId xmlns:a16="http://schemas.microsoft.com/office/drawing/2014/main" id="{3DB200A5-FE18-4AF6-9805-34FA1078D5F6}"/>
              </a:ext>
            </a:extLst>
          </p:cNvPr>
          <p:cNvSpPr>
            <a:spLocks noChangeArrowheads="1"/>
          </p:cNvSpPr>
          <p:nvPr userDrawn="1"/>
        </p:nvSpPr>
        <p:spPr bwMode="invGray">
          <a:xfrm>
            <a:off x="0" y="3908425"/>
            <a:ext cx="9144000" cy="22225"/>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eaLnBrk="1" hangingPunct="1">
              <a:defRPr/>
            </a:pPr>
            <a:endParaRPr lang="ja-JP" altLang="en-US"/>
          </a:p>
        </p:txBody>
      </p:sp>
      <p:sp>
        <p:nvSpPr>
          <p:cNvPr id="31" name="Rectangle 30">
            <a:extLst>
              <a:ext uri="{FF2B5EF4-FFF2-40B4-BE49-F238E27FC236}">
                <a16:creationId xmlns:a16="http://schemas.microsoft.com/office/drawing/2014/main" id="{CE1D66BE-3E35-4DF0-8354-228EC856FBAC}"/>
              </a:ext>
            </a:extLst>
          </p:cNvPr>
          <p:cNvSpPr>
            <a:spLocks noChangeArrowheads="1"/>
          </p:cNvSpPr>
          <p:nvPr userDrawn="1"/>
        </p:nvSpPr>
        <p:spPr bwMode="hidden">
          <a:xfrm>
            <a:off x="0" y="4572000"/>
            <a:ext cx="9144000" cy="914400"/>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2" name="Rectangle 31">
            <a:extLst>
              <a:ext uri="{FF2B5EF4-FFF2-40B4-BE49-F238E27FC236}">
                <a16:creationId xmlns:a16="http://schemas.microsoft.com/office/drawing/2014/main" id="{BBE2CDF6-DA9E-46E3-991B-2403347CFB28}"/>
              </a:ext>
            </a:extLst>
          </p:cNvPr>
          <p:cNvSpPr>
            <a:spLocks noChangeArrowheads="1"/>
          </p:cNvSpPr>
          <p:nvPr userDrawn="1"/>
        </p:nvSpPr>
        <p:spPr bwMode="hidden">
          <a:xfrm>
            <a:off x="0" y="5410200"/>
            <a:ext cx="9144000" cy="1447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69" name="Rectangle 33"/>
          <p:cNvSpPr>
            <a:spLocks noGrp="1" noChangeArrowheads="1"/>
          </p:cNvSpPr>
          <p:nvPr>
            <p:ph type="ctrTitle"/>
          </p:nvPr>
        </p:nvSpPr>
        <p:spPr>
          <a:xfrm>
            <a:off x="1676400" y="1905000"/>
            <a:ext cx="7239000" cy="1905000"/>
          </a:xfrm>
        </p:spPr>
        <p:txBody>
          <a:bodyPr/>
          <a:lstStyle>
            <a:lvl1pPr algn="l">
              <a:defRPr/>
            </a:lvl1pPr>
          </a:lstStyle>
          <a:p>
            <a:r>
              <a:rPr lang="ja-JP" altLang="en-US"/>
              <a:t>マスタ タイトルの書式設定</a:t>
            </a:r>
          </a:p>
        </p:txBody>
      </p:sp>
      <p:sp>
        <p:nvSpPr>
          <p:cNvPr id="14370"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r>
              <a:rPr lang="ja-JP" altLang="en-US"/>
              <a:t>マスタ サブタイトルの書式設定</a:t>
            </a:r>
          </a:p>
        </p:txBody>
      </p:sp>
      <p:sp>
        <p:nvSpPr>
          <p:cNvPr id="33" name="Rectangle 35">
            <a:extLst>
              <a:ext uri="{FF2B5EF4-FFF2-40B4-BE49-F238E27FC236}">
                <a16:creationId xmlns:a16="http://schemas.microsoft.com/office/drawing/2014/main" id="{1625A44F-156A-4202-BD91-C32B5A5EBF1C}"/>
              </a:ext>
            </a:extLst>
          </p:cNvPr>
          <p:cNvSpPr>
            <a:spLocks noGrp="1" noChangeArrowheads="1"/>
          </p:cNvSpPr>
          <p:nvPr>
            <p:ph type="dt" sz="half" idx="10"/>
          </p:nvPr>
        </p:nvSpPr>
        <p:spPr>
          <a:xfrm>
            <a:off x="685800" y="6324600"/>
            <a:ext cx="1905000" cy="457200"/>
          </a:xfrm>
        </p:spPr>
        <p:txBody>
          <a:bodyPr/>
          <a:lstStyle>
            <a:lvl1pPr>
              <a:defRPr/>
            </a:lvl1pPr>
          </a:lstStyle>
          <a:p>
            <a:pPr>
              <a:defRPr/>
            </a:pPr>
            <a:endParaRPr lang="ja-JP" altLang="en-US"/>
          </a:p>
        </p:txBody>
      </p:sp>
      <p:sp>
        <p:nvSpPr>
          <p:cNvPr id="34" name="Rectangle 36">
            <a:extLst>
              <a:ext uri="{FF2B5EF4-FFF2-40B4-BE49-F238E27FC236}">
                <a16:creationId xmlns:a16="http://schemas.microsoft.com/office/drawing/2014/main" id="{930D9B9C-A58B-4AD4-AE48-764D239913DB}"/>
              </a:ext>
            </a:extLst>
          </p:cNvPr>
          <p:cNvSpPr>
            <a:spLocks noGrp="1" noChangeArrowheads="1"/>
          </p:cNvSpPr>
          <p:nvPr>
            <p:ph type="ftr" sz="quarter" idx="11"/>
          </p:nvPr>
        </p:nvSpPr>
        <p:spPr>
          <a:xfrm>
            <a:off x="3124200" y="6324600"/>
            <a:ext cx="2895600" cy="457200"/>
          </a:xfrm>
        </p:spPr>
        <p:txBody>
          <a:bodyPr/>
          <a:lstStyle>
            <a:lvl1pPr>
              <a:defRPr/>
            </a:lvl1pPr>
          </a:lstStyle>
          <a:p>
            <a:pPr>
              <a:defRPr/>
            </a:pPr>
            <a:endParaRPr lang="ja-JP" altLang="en-US"/>
          </a:p>
        </p:txBody>
      </p:sp>
      <p:sp>
        <p:nvSpPr>
          <p:cNvPr id="35" name="Rectangle 37">
            <a:extLst>
              <a:ext uri="{FF2B5EF4-FFF2-40B4-BE49-F238E27FC236}">
                <a16:creationId xmlns:a16="http://schemas.microsoft.com/office/drawing/2014/main" id="{8E5010E9-56DE-4000-900B-60244ED63337}"/>
              </a:ext>
            </a:extLst>
          </p:cNvPr>
          <p:cNvSpPr>
            <a:spLocks noGrp="1" noChangeArrowheads="1"/>
          </p:cNvSpPr>
          <p:nvPr>
            <p:ph type="sldNum" sz="quarter" idx="12"/>
          </p:nvPr>
        </p:nvSpPr>
        <p:spPr>
          <a:xfrm>
            <a:off x="6553200" y="6324600"/>
            <a:ext cx="1905000" cy="457200"/>
          </a:xfrm>
        </p:spPr>
        <p:txBody>
          <a:bodyPr/>
          <a:lstStyle>
            <a:lvl1pPr>
              <a:defRPr/>
            </a:lvl1pPr>
          </a:lstStyle>
          <a:p>
            <a:fld id="{5AB4CCC6-285B-41A9-ACF1-9AABEA435812}" type="slidenum">
              <a:rPr lang="ja-JP" altLang="en-US"/>
              <a:pPr/>
              <a:t>‹#›</a:t>
            </a:fld>
            <a:endParaRPr lang="ja-JP" altLang="en-US"/>
          </a:p>
        </p:txBody>
      </p:sp>
    </p:spTree>
    <p:extLst>
      <p:ext uri="{BB962C8B-B14F-4D97-AF65-F5344CB8AC3E}">
        <p14:creationId xmlns:p14="http://schemas.microsoft.com/office/powerpoint/2010/main" val="3736088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a:extLst>
              <a:ext uri="{FF2B5EF4-FFF2-40B4-BE49-F238E27FC236}">
                <a16:creationId xmlns:a16="http://schemas.microsoft.com/office/drawing/2014/main" id="{391F01F5-B306-468E-A394-E938593C3FC1}"/>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5" name="Rectangle 33">
            <a:extLst>
              <a:ext uri="{FF2B5EF4-FFF2-40B4-BE49-F238E27FC236}">
                <a16:creationId xmlns:a16="http://schemas.microsoft.com/office/drawing/2014/main" id="{DE325147-A76D-41D5-A491-573886C98E5B}"/>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34">
            <a:extLst>
              <a:ext uri="{FF2B5EF4-FFF2-40B4-BE49-F238E27FC236}">
                <a16:creationId xmlns:a16="http://schemas.microsoft.com/office/drawing/2014/main" id="{A1A59B12-7F27-49B6-A2FD-20D3F8FFC3F3}"/>
              </a:ext>
            </a:extLst>
          </p:cNvPr>
          <p:cNvSpPr>
            <a:spLocks noGrp="1" noChangeArrowheads="1"/>
          </p:cNvSpPr>
          <p:nvPr>
            <p:ph type="sldNum" sz="quarter" idx="12"/>
          </p:nvPr>
        </p:nvSpPr>
        <p:spPr>
          <a:ln/>
        </p:spPr>
        <p:txBody>
          <a:bodyPr/>
          <a:lstStyle>
            <a:lvl1pPr>
              <a:defRPr/>
            </a:lvl1pPr>
          </a:lstStyle>
          <a:p>
            <a:fld id="{7DEF01E8-1E95-4737-B132-304FDFC1D96C}" type="slidenum">
              <a:rPr lang="ja-JP" altLang="en-US"/>
              <a:pPr/>
              <a:t>‹#›</a:t>
            </a:fld>
            <a:endParaRPr lang="ja-JP" altLang="en-US"/>
          </a:p>
        </p:txBody>
      </p:sp>
    </p:spTree>
    <p:extLst>
      <p:ext uri="{BB962C8B-B14F-4D97-AF65-F5344CB8AC3E}">
        <p14:creationId xmlns:p14="http://schemas.microsoft.com/office/powerpoint/2010/main" val="186730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800100"/>
            <a:ext cx="1943100" cy="52959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800100"/>
            <a:ext cx="5676900" cy="52959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a:extLst>
              <a:ext uri="{FF2B5EF4-FFF2-40B4-BE49-F238E27FC236}">
                <a16:creationId xmlns:a16="http://schemas.microsoft.com/office/drawing/2014/main" id="{DA7CEA93-F713-49F1-92A1-1ACF0C3796E4}"/>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5" name="Rectangle 33">
            <a:extLst>
              <a:ext uri="{FF2B5EF4-FFF2-40B4-BE49-F238E27FC236}">
                <a16:creationId xmlns:a16="http://schemas.microsoft.com/office/drawing/2014/main" id="{EAE32491-E1E1-4649-86DA-87BD9D8FFCDC}"/>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34">
            <a:extLst>
              <a:ext uri="{FF2B5EF4-FFF2-40B4-BE49-F238E27FC236}">
                <a16:creationId xmlns:a16="http://schemas.microsoft.com/office/drawing/2014/main" id="{3460D130-217F-4263-855E-029BB433E483}"/>
              </a:ext>
            </a:extLst>
          </p:cNvPr>
          <p:cNvSpPr>
            <a:spLocks noGrp="1" noChangeArrowheads="1"/>
          </p:cNvSpPr>
          <p:nvPr>
            <p:ph type="sldNum" sz="quarter" idx="12"/>
          </p:nvPr>
        </p:nvSpPr>
        <p:spPr>
          <a:ln/>
        </p:spPr>
        <p:txBody>
          <a:bodyPr/>
          <a:lstStyle>
            <a:lvl1pPr>
              <a:defRPr/>
            </a:lvl1pPr>
          </a:lstStyle>
          <a:p>
            <a:fld id="{93ECB311-2E1D-4A27-ABAE-2873ACB737CA}" type="slidenum">
              <a:rPr lang="ja-JP" altLang="en-US"/>
              <a:pPr/>
              <a:t>‹#›</a:t>
            </a:fld>
            <a:endParaRPr lang="ja-JP" altLang="en-US"/>
          </a:p>
        </p:txBody>
      </p:sp>
    </p:spTree>
    <p:extLst>
      <p:ext uri="{BB962C8B-B14F-4D97-AF65-F5344CB8AC3E}">
        <p14:creationId xmlns:p14="http://schemas.microsoft.com/office/powerpoint/2010/main" val="210529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a:extLst>
              <a:ext uri="{FF2B5EF4-FFF2-40B4-BE49-F238E27FC236}">
                <a16:creationId xmlns:a16="http://schemas.microsoft.com/office/drawing/2014/main" id="{6D18CA8A-BD80-4748-A188-D24109663740}"/>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5" name="Rectangle 33">
            <a:extLst>
              <a:ext uri="{FF2B5EF4-FFF2-40B4-BE49-F238E27FC236}">
                <a16:creationId xmlns:a16="http://schemas.microsoft.com/office/drawing/2014/main" id="{22DFF354-7C1C-4479-8A84-45EBE345FD2E}"/>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34">
            <a:extLst>
              <a:ext uri="{FF2B5EF4-FFF2-40B4-BE49-F238E27FC236}">
                <a16:creationId xmlns:a16="http://schemas.microsoft.com/office/drawing/2014/main" id="{7F751678-2A79-4641-A1BD-9FCBB7614C70}"/>
              </a:ext>
            </a:extLst>
          </p:cNvPr>
          <p:cNvSpPr>
            <a:spLocks noGrp="1" noChangeArrowheads="1"/>
          </p:cNvSpPr>
          <p:nvPr>
            <p:ph type="sldNum" sz="quarter" idx="12"/>
          </p:nvPr>
        </p:nvSpPr>
        <p:spPr>
          <a:ln/>
        </p:spPr>
        <p:txBody>
          <a:bodyPr/>
          <a:lstStyle>
            <a:lvl1pPr>
              <a:defRPr/>
            </a:lvl1pPr>
          </a:lstStyle>
          <a:p>
            <a:fld id="{3F7E6859-77F7-4488-8640-E9B19059B024}" type="slidenum">
              <a:rPr lang="ja-JP" altLang="en-US"/>
              <a:pPr/>
              <a:t>‹#›</a:t>
            </a:fld>
            <a:endParaRPr lang="ja-JP" altLang="en-US"/>
          </a:p>
        </p:txBody>
      </p:sp>
    </p:spTree>
    <p:extLst>
      <p:ext uri="{BB962C8B-B14F-4D97-AF65-F5344CB8AC3E}">
        <p14:creationId xmlns:p14="http://schemas.microsoft.com/office/powerpoint/2010/main" val="379984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32">
            <a:extLst>
              <a:ext uri="{FF2B5EF4-FFF2-40B4-BE49-F238E27FC236}">
                <a16:creationId xmlns:a16="http://schemas.microsoft.com/office/drawing/2014/main" id="{FED42543-0D59-4260-905B-8D2E476FAC8C}"/>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5" name="Rectangle 33">
            <a:extLst>
              <a:ext uri="{FF2B5EF4-FFF2-40B4-BE49-F238E27FC236}">
                <a16:creationId xmlns:a16="http://schemas.microsoft.com/office/drawing/2014/main" id="{B101B4FC-FBEA-4EA9-8DEC-AE21EBD48D47}"/>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34">
            <a:extLst>
              <a:ext uri="{FF2B5EF4-FFF2-40B4-BE49-F238E27FC236}">
                <a16:creationId xmlns:a16="http://schemas.microsoft.com/office/drawing/2014/main" id="{20A16BDD-EFB2-4763-AE18-7EA19FFE7587}"/>
              </a:ext>
            </a:extLst>
          </p:cNvPr>
          <p:cNvSpPr>
            <a:spLocks noGrp="1" noChangeArrowheads="1"/>
          </p:cNvSpPr>
          <p:nvPr>
            <p:ph type="sldNum" sz="quarter" idx="12"/>
          </p:nvPr>
        </p:nvSpPr>
        <p:spPr>
          <a:ln/>
        </p:spPr>
        <p:txBody>
          <a:bodyPr/>
          <a:lstStyle>
            <a:lvl1pPr>
              <a:defRPr/>
            </a:lvl1pPr>
          </a:lstStyle>
          <a:p>
            <a:fld id="{5C862346-5B7B-4310-8375-3CF1C5213D28}" type="slidenum">
              <a:rPr lang="ja-JP" altLang="en-US"/>
              <a:pPr/>
              <a:t>‹#›</a:t>
            </a:fld>
            <a:endParaRPr lang="ja-JP" altLang="en-US"/>
          </a:p>
        </p:txBody>
      </p:sp>
    </p:spTree>
    <p:extLst>
      <p:ext uri="{BB962C8B-B14F-4D97-AF65-F5344CB8AC3E}">
        <p14:creationId xmlns:p14="http://schemas.microsoft.com/office/powerpoint/2010/main" val="100967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a:extLst>
              <a:ext uri="{FF2B5EF4-FFF2-40B4-BE49-F238E27FC236}">
                <a16:creationId xmlns:a16="http://schemas.microsoft.com/office/drawing/2014/main" id="{71200579-E970-4072-BFB3-BFD391A8D9E3}"/>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6" name="Rectangle 33">
            <a:extLst>
              <a:ext uri="{FF2B5EF4-FFF2-40B4-BE49-F238E27FC236}">
                <a16:creationId xmlns:a16="http://schemas.microsoft.com/office/drawing/2014/main" id="{5B742346-4D9A-4CE3-ACF5-38CB04910706}"/>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34">
            <a:extLst>
              <a:ext uri="{FF2B5EF4-FFF2-40B4-BE49-F238E27FC236}">
                <a16:creationId xmlns:a16="http://schemas.microsoft.com/office/drawing/2014/main" id="{E20DE80C-83BE-401E-A57B-443A72E4201F}"/>
              </a:ext>
            </a:extLst>
          </p:cNvPr>
          <p:cNvSpPr>
            <a:spLocks noGrp="1" noChangeArrowheads="1"/>
          </p:cNvSpPr>
          <p:nvPr>
            <p:ph type="sldNum" sz="quarter" idx="12"/>
          </p:nvPr>
        </p:nvSpPr>
        <p:spPr>
          <a:ln/>
        </p:spPr>
        <p:txBody>
          <a:bodyPr/>
          <a:lstStyle>
            <a:lvl1pPr>
              <a:defRPr/>
            </a:lvl1pPr>
          </a:lstStyle>
          <a:p>
            <a:fld id="{19FBE802-C358-4B57-ACBB-1FF251426D8A}" type="slidenum">
              <a:rPr lang="ja-JP" altLang="en-US"/>
              <a:pPr/>
              <a:t>‹#›</a:t>
            </a:fld>
            <a:endParaRPr lang="ja-JP" altLang="en-US"/>
          </a:p>
        </p:txBody>
      </p:sp>
    </p:spTree>
    <p:extLst>
      <p:ext uri="{BB962C8B-B14F-4D97-AF65-F5344CB8AC3E}">
        <p14:creationId xmlns:p14="http://schemas.microsoft.com/office/powerpoint/2010/main" val="3480862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a:extLst>
              <a:ext uri="{FF2B5EF4-FFF2-40B4-BE49-F238E27FC236}">
                <a16:creationId xmlns:a16="http://schemas.microsoft.com/office/drawing/2014/main" id="{B2179E69-A4C4-412D-87EC-028FB519236D}"/>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8" name="Rectangle 33">
            <a:extLst>
              <a:ext uri="{FF2B5EF4-FFF2-40B4-BE49-F238E27FC236}">
                <a16:creationId xmlns:a16="http://schemas.microsoft.com/office/drawing/2014/main" id="{09ABF463-4254-4BE1-9A16-0D63388300FC}"/>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9" name="Rectangle 34">
            <a:extLst>
              <a:ext uri="{FF2B5EF4-FFF2-40B4-BE49-F238E27FC236}">
                <a16:creationId xmlns:a16="http://schemas.microsoft.com/office/drawing/2014/main" id="{27365F98-037D-4F6B-A08B-D0A28C9B1D3D}"/>
              </a:ext>
            </a:extLst>
          </p:cNvPr>
          <p:cNvSpPr>
            <a:spLocks noGrp="1" noChangeArrowheads="1"/>
          </p:cNvSpPr>
          <p:nvPr>
            <p:ph type="sldNum" sz="quarter" idx="12"/>
          </p:nvPr>
        </p:nvSpPr>
        <p:spPr>
          <a:ln/>
        </p:spPr>
        <p:txBody>
          <a:bodyPr/>
          <a:lstStyle>
            <a:lvl1pPr>
              <a:defRPr/>
            </a:lvl1pPr>
          </a:lstStyle>
          <a:p>
            <a:fld id="{5521810F-C4B8-4DC1-BE8A-17DCAE728A57}" type="slidenum">
              <a:rPr lang="ja-JP" altLang="en-US"/>
              <a:pPr/>
              <a:t>‹#›</a:t>
            </a:fld>
            <a:endParaRPr lang="ja-JP" altLang="en-US"/>
          </a:p>
        </p:txBody>
      </p:sp>
    </p:spTree>
    <p:extLst>
      <p:ext uri="{BB962C8B-B14F-4D97-AF65-F5344CB8AC3E}">
        <p14:creationId xmlns:p14="http://schemas.microsoft.com/office/powerpoint/2010/main" val="821756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2">
            <a:extLst>
              <a:ext uri="{FF2B5EF4-FFF2-40B4-BE49-F238E27FC236}">
                <a16:creationId xmlns:a16="http://schemas.microsoft.com/office/drawing/2014/main" id="{0437C04A-2F0C-46D9-BCC1-6943F7D5269C}"/>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4" name="Rectangle 33">
            <a:extLst>
              <a:ext uri="{FF2B5EF4-FFF2-40B4-BE49-F238E27FC236}">
                <a16:creationId xmlns:a16="http://schemas.microsoft.com/office/drawing/2014/main" id="{5C3B11D9-5588-440A-9E9B-6865D7D9FA02}"/>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5" name="Rectangle 34">
            <a:extLst>
              <a:ext uri="{FF2B5EF4-FFF2-40B4-BE49-F238E27FC236}">
                <a16:creationId xmlns:a16="http://schemas.microsoft.com/office/drawing/2014/main" id="{CD9E27D4-77AC-4A6B-B335-196665F84A9D}"/>
              </a:ext>
            </a:extLst>
          </p:cNvPr>
          <p:cNvSpPr>
            <a:spLocks noGrp="1" noChangeArrowheads="1"/>
          </p:cNvSpPr>
          <p:nvPr>
            <p:ph type="sldNum" sz="quarter" idx="12"/>
          </p:nvPr>
        </p:nvSpPr>
        <p:spPr>
          <a:ln/>
        </p:spPr>
        <p:txBody>
          <a:bodyPr/>
          <a:lstStyle>
            <a:lvl1pPr>
              <a:defRPr/>
            </a:lvl1pPr>
          </a:lstStyle>
          <a:p>
            <a:fld id="{E5EFAA5A-06EB-4161-BE0C-19473E33B1A3}" type="slidenum">
              <a:rPr lang="ja-JP" altLang="en-US"/>
              <a:pPr/>
              <a:t>‹#›</a:t>
            </a:fld>
            <a:endParaRPr lang="ja-JP" altLang="en-US"/>
          </a:p>
        </p:txBody>
      </p:sp>
    </p:spTree>
    <p:extLst>
      <p:ext uri="{BB962C8B-B14F-4D97-AF65-F5344CB8AC3E}">
        <p14:creationId xmlns:p14="http://schemas.microsoft.com/office/powerpoint/2010/main" val="273264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CB7FC331-4D4A-4357-99AB-4E242F63E98F}"/>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3" name="Rectangle 33">
            <a:extLst>
              <a:ext uri="{FF2B5EF4-FFF2-40B4-BE49-F238E27FC236}">
                <a16:creationId xmlns:a16="http://schemas.microsoft.com/office/drawing/2014/main" id="{CA4311E9-5A4C-42E0-A5A7-70B3339A56C0}"/>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4" name="Rectangle 34">
            <a:extLst>
              <a:ext uri="{FF2B5EF4-FFF2-40B4-BE49-F238E27FC236}">
                <a16:creationId xmlns:a16="http://schemas.microsoft.com/office/drawing/2014/main" id="{EB5D5C29-23D7-4323-A6EA-E7D8F3F8B5D8}"/>
              </a:ext>
            </a:extLst>
          </p:cNvPr>
          <p:cNvSpPr>
            <a:spLocks noGrp="1" noChangeArrowheads="1"/>
          </p:cNvSpPr>
          <p:nvPr>
            <p:ph type="sldNum" sz="quarter" idx="12"/>
          </p:nvPr>
        </p:nvSpPr>
        <p:spPr>
          <a:ln/>
        </p:spPr>
        <p:txBody>
          <a:bodyPr/>
          <a:lstStyle>
            <a:lvl1pPr>
              <a:defRPr/>
            </a:lvl1pPr>
          </a:lstStyle>
          <a:p>
            <a:fld id="{05F90315-BF97-4DEC-90B8-E3EB2C7578C2}" type="slidenum">
              <a:rPr lang="ja-JP" altLang="en-US"/>
              <a:pPr/>
              <a:t>‹#›</a:t>
            </a:fld>
            <a:endParaRPr lang="ja-JP" altLang="en-US"/>
          </a:p>
        </p:txBody>
      </p:sp>
    </p:spTree>
    <p:extLst>
      <p:ext uri="{BB962C8B-B14F-4D97-AF65-F5344CB8AC3E}">
        <p14:creationId xmlns:p14="http://schemas.microsoft.com/office/powerpoint/2010/main" val="2148051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a:extLst>
              <a:ext uri="{FF2B5EF4-FFF2-40B4-BE49-F238E27FC236}">
                <a16:creationId xmlns:a16="http://schemas.microsoft.com/office/drawing/2014/main" id="{86654208-3E88-42ED-8301-F0F23F17FF98}"/>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6" name="Rectangle 33">
            <a:extLst>
              <a:ext uri="{FF2B5EF4-FFF2-40B4-BE49-F238E27FC236}">
                <a16:creationId xmlns:a16="http://schemas.microsoft.com/office/drawing/2014/main" id="{377C1A0C-AA16-4487-88DB-8EC5DEFDF9A7}"/>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34">
            <a:extLst>
              <a:ext uri="{FF2B5EF4-FFF2-40B4-BE49-F238E27FC236}">
                <a16:creationId xmlns:a16="http://schemas.microsoft.com/office/drawing/2014/main" id="{C2BDFBE9-95B5-4226-BCC3-CA77778718E3}"/>
              </a:ext>
            </a:extLst>
          </p:cNvPr>
          <p:cNvSpPr>
            <a:spLocks noGrp="1" noChangeArrowheads="1"/>
          </p:cNvSpPr>
          <p:nvPr>
            <p:ph type="sldNum" sz="quarter" idx="12"/>
          </p:nvPr>
        </p:nvSpPr>
        <p:spPr>
          <a:ln/>
        </p:spPr>
        <p:txBody>
          <a:bodyPr/>
          <a:lstStyle>
            <a:lvl1pPr>
              <a:defRPr/>
            </a:lvl1pPr>
          </a:lstStyle>
          <a:p>
            <a:fld id="{FEE249C8-7266-4310-AA67-0D1856C3768E}" type="slidenum">
              <a:rPr lang="ja-JP" altLang="en-US"/>
              <a:pPr/>
              <a:t>‹#›</a:t>
            </a:fld>
            <a:endParaRPr lang="ja-JP" altLang="en-US"/>
          </a:p>
        </p:txBody>
      </p:sp>
    </p:spTree>
    <p:extLst>
      <p:ext uri="{BB962C8B-B14F-4D97-AF65-F5344CB8AC3E}">
        <p14:creationId xmlns:p14="http://schemas.microsoft.com/office/powerpoint/2010/main" val="24508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a:extLst>
              <a:ext uri="{FF2B5EF4-FFF2-40B4-BE49-F238E27FC236}">
                <a16:creationId xmlns:a16="http://schemas.microsoft.com/office/drawing/2014/main" id="{AC6F476B-6A32-4E81-810F-B5A6B6A19335}"/>
              </a:ext>
            </a:extLst>
          </p:cNvPr>
          <p:cNvSpPr>
            <a:spLocks noGrp="1" noChangeArrowheads="1"/>
          </p:cNvSpPr>
          <p:nvPr>
            <p:ph type="dt" sz="half" idx="10"/>
          </p:nvPr>
        </p:nvSpPr>
        <p:spPr>
          <a:ln/>
        </p:spPr>
        <p:txBody>
          <a:bodyPr/>
          <a:lstStyle>
            <a:lvl1pPr>
              <a:defRPr/>
            </a:lvl1pPr>
          </a:lstStyle>
          <a:p>
            <a:pPr>
              <a:defRPr/>
            </a:pPr>
            <a:endParaRPr lang="ja-JP" altLang="en-US"/>
          </a:p>
        </p:txBody>
      </p:sp>
      <p:sp>
        <p:nvSpPr>
          <p:cNvPr id="6" name="Rectangle 33">
            <a:extLst>
              <a:ext uri="{FF2B5EF4-FFF2-40B4-BE49-F238E27FC236}">
                <a16:creationId xmlns:a16="http://schemas.microsoft.com/office/drawing/2014/main" id="{7E3CE1E4-5EF6-4B7B-9AB6-A42ECAE10A84}"/>
              </a:ext>
            </a:extLst>
          </p:cNvPr>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34">
            <a:extLst>
              <a:ext uri="{FF2B5EF4-FFF2-40B4-BE49-F238E27FC236}">
                <a16:creationId xmlns:a16="http://schemas.microsoft.com/office/drawing/2014/main" id="{B4F2DE0B-F146-4F03-9B9C-28CF8B32C1DC}"/>
              </a:ext>
            </a:extLst>
          </p:cNvPr>
          <p:cNvSpPr>
            <a:spLocks noGrp="1" noChangeArrowheads="1"/>
          </p:cNvSpPr>
          <p:nvPr>
            <p:ph type="sldNum" sz="quarter" idx="12"/>
          </p:nvPr>
        </p:nvSpPr>
        <p:spPr>
          <a:ln/>
        </p:spPr>
        <p:txBody>
          <a:bodyPr/>
          <a:lstStyle>
            <a:lvl1pPr>
              <a:defRPr/>
            </a:lvl1pPr>
          </a:lstStyle>
          <a:p>
            <a:fld id="{0BF95F54-246F-4824-996A-4EFAAD3A0A6F}" type="slidenum">
              <a:rPr lang="ja-JP" altLang="en-US"/>
              <a:pPr/>
              <a:t>‹#›</a:t>
            </a:fld>
            <a:endParaRPr lang="ja-JP" altLang="en-US"/>
          </a:p>
        </p:txBody>
      </p:sp>
    </p:spTree>
    <p:extLst>
      <p:ext uri="{BB962C8B-B14F-4D97-AF65-F5344CB8AC3E}">
        <p14:creationId xmlns:p14="http://schemas.microsoft.com/office/powerpoint/2010/main" val="429227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84739C2D-9278-44EA-B570-E8453E48F495}"/>
              </a:ext>
            </a:extLst>
          </p:cNvPr>
          <p:cNvGrpSpPr>
            <a:grpSpLocks/>
          </p:cNvGrpSpPr>
          <p:nvPr/>
        </p:nvGrpSpPr>
        <p:grpSpPr bwMode="auto">
          <a:xfrm>
            <a:off x="0" y="0"/>
            <a:ext cx="9144000" cy="7405688"/>
            <a:chOff x="0" y="-9"/>
            <a:chExt cx="5760" cy="4665"/>
          </a:xfrm>
        </p:grpSpPr>
        <p:sp>
          <p:nvSpPr>
            <p:cNvPr id="1032" name="Freeform 3">
              <a:extLst>
                <a:ext uri="{FF2B5EF4-FFF2-40B4-BE49-F238E27FC236}">
                  <a16:creationId xmlns:a16="http://schemas.microsoft.com/office/drawing/2014/main" id="{5623A501-0A15-4DF1-A867-E9C1E1A18D03}"/>
                </a:ext>
              </a:extLst>
            </p:cNvPr>
            <p:cNvSpPr>
              <a:spLocks/>
            </p:cNvSpPr>
            <p:nvPr/>
          </p:nvSpPr>
          <p:spPr bwMode="hidden">
            <a:xfrm>
              <a:off x="1632" y="-5"/>
              <a:ext cx="1737" cy="4333"/>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3" name="Freeform 4">
              <a:extLst>
                <a:ext uri="{FF2B5EF4-FFF2-40B4-BE49-F238E27FC236}">
                  <a16:creationId xmlns:a16="http://schemas.microsoft.com/office/drawing/2014/main" id="{5B704F1B-8156-4223-85D2-36CBBB5CFDB4}"/>
                </a:ext>
              </a:extLst>
            </p:cNvPr>
            <p:cNvSpPr>
              <a:spLocks/>
            </p:cNvSpPr>
            <p:nvPr/>
          </p:nvSpPr>
          <p:spPr bwMode="hidden">
            <a:xfrm>
              <a:off x="0" y="-7"/>
              <a:ext cx="1737" cy="4329"/>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4" name="Freeform 5">
              <a:extLst>
                <a:ext uri="{FF2B5EF4-FFF2-40B4-BE49-F238E27FC236}">
                  <a16:creationId xmlns:a16="http://schemas.microsoft.com/office/drawing/2014/main" id="{44306583-0DB6-40AC-8BE5-26F4717E7C65}"/>
                </a:ext>
              </a:extLst>
            </p:cNvPr>
            <p:cNvSpPr>
              <a:spLocks/>
            </p:cNvSpPr>
            <p:nvPr/>
          </p:nvSpPr>
          <p:spPr bwMode="hidden">
            <a:xfrm>
              <a:off x="3744" y="-4"/>
              <a:ext cx="1739" cy="4330"/>
            </a:xfrm>
            <a:custGeom>
              <a:avLst/>
              <a:gdLst>
                <a:gd name="T0" fmla="*/ 494 w 1739"/>
                <a:gd name="T1" fmla="*/ 4415 h 4420"/>
                <a:gd name="T2" fmla="*/ 1739 w 1739"/>
                <a:gd name="T3" fmla="*/ 4420 h 4420"/>
                <a:gd name="T4" fmla="*/ 524 w 1739"/>
                <a:gd name="T5" fmla="*/ 0 h 4420"/>
                <a:gd name="T6" fmla="*/ 0 w 1739"/>
                <a:gd name="T7" fmla="*/ 7 h 4420"/>
                <a:gd name="T8" fmla="*/ 494 w 1739"/>
                <a:gd name="T9" fmla="*/ 441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5" name="Freeform 6">
              <a:extLst>
                <a:ext uri="{FF2B5EF4-FFF2-40B4-BE49-F238E27FC236}">
                  <a16:creationId xmlns:a16="http://schemas.microsoft.com/office/drawing/2014/main" id="{89943F0C-C294-48A1-B414-C4FE813B0AE1}"/>
                </a:ext>
              </a:extLst>
            </p:cNvPr>
            <p:cNvSpPr>
              <a:spLocks/>
            </p:cNvSpPr>
            <p:nvPr/>
          </p:nvSpPr>
          <p:spPr bwMode="hidden">
            <a:xfrm>
              <a:off x="1920" y="-9"/>
              <a:ext cx="2080" cy="4324"/>
            </a:xfrm>
            <a:custGeom>
              <a:avLst/>
              <a:gdLst>
                <a:gd name="T0" fmla="*/ 0 w 2080"/>
                <a:gd name="T1" fmla="*/ 7 h 4338"/>
                <a:gd name="T2" fmla="*/ 1870 w 2080"/>
                <a:gd name="T3" fmla="*/ 4338 h 4338"/>
                <a:gd name="T4" fmla="*/ 2080 w 2080"/>
                <a:gd name="T5" fmla="*/ 433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3319" name="Freeform 7">
              <a:extLst>
                <a:ext uri="{FF2B5EF4-FFF2-40B4-BE49-F238E27FC236}">
                  <a16:creationId xmlns:a16="http://schemas.microsoft.com/office/drawing/2014/main" id="{D50F1992-8231-4AF0-9788-1E3BB9C67146}"/>
                </a:ext>
              </a:extLst>
            </p:cNvPr>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20" name="Freeform 8">
              <a:extLst>
                <a:ext uri="{FF2B5EF4-FFF2-40B4-BE49-F238E27FC236}">
                  <a16:creationId xmlns:a16="http://schemas.microsoft.com/office/drawing/2014/main" id="{CF43E1A1-C1E4-4B30-A52B-9A511F811952}"/>
                </a:ext>
              </a:extLst>
            </p:cNvPr>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21" name="Freeform 9">
              <a:extLst>
                <a:ext uri="{FF2B5EF4-FFF2-40B4-BE49-F238E27FC236}">
                  <a16:creationId xmlns:a16="http://schemas.microsoft.com/office/drawing/2014/main" id="{4190E7F7-DF9B-496C-BEF7-4BA9954E1A38}"/>
                </a:ext>
              </a:extLst>
            </p:cNvPr>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22" name="Freeform 10">
              <a:extLst>
                <a:ext uri="{FF2B5EF4-FFF2-40B4-BE49-F238E27FC236}">
                  <a16:creationId xmlns:a16="http://schemas.microsoft.com/office/drawing/2014/main" id="{7BDFA242-4FAA-440E-80BD-2498500F0D6B}"/>
                </a:ext>
              </a:extLst>
            </p:cNvPr>
            <p:cNvSpPr>
              <a:spLocks/>
            </p:cNvSpPr>
            <p:nvPr userDrawn="1"/>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23" name="Freeform 11">
              <a:extLst>
                <a:ext uri="{FF2B5EF4-FFF2-40B4-BE49-F238E27FC236}">
                  <a16:creationId xmlns:a16="http://schemas.microsoft.com/office/drawing/2014/main" id="{2F70D4E8-E009-4BA9-BC56-7EECC7BB6907}"/>
                </a:ext>
              </a:extLst>
            </p:cNvPr>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24" name="Freeform 12">
              <a:extLst>
                <a:ext uri="{FF2B5EF4-FFF2-40B4-BE49-F238E27FC236}">
                  <a16:creationId xmlns:a16="http://schemas.microsoft.com/office/drawing/2014/main" id="{0F5307E4-F52B-4026-9846-C538669009FD}"/>
                </a:ext>
              </a:extLst>
            </p:cNvPr>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25" name="Freeform 13">
              <a:extLst>
                <a:ext uri="{FF2B5EF4-FFF2-40B4-BE49-F238E27FC236}">
                  <a16:creationId xmlns:a16="http://schemas.microsoft.com/office/drawing/2014/main" id="{A57B0301-FD57-4A01-9401-E33172CC2ADB}"/>
                </a:ext>
              </a:extLst>
            </p:cNvPr>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043" name="Rectangle 14">
              <a:extLst>
                <a:ext uri="{FF2B5EF4-FFF2-40B4-BE49-F238E27FC236}">
                  <a16:creationId xmlns:a16="http://schemas.microsoft.com/office/drawing/2014/main" id="{F6D81E3C-B38A-4BC4-8F52-D68730289930}"/>
                </a:ext>
              </a:extLst>
            </p:cNvPr>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44" name="Freeform 15">
              <a:extLst>
                <a:ext uri="{FF2B5EF4-FFF2-40B4-BE49-F238E27FC236}">
                  <a16:creationId xmlns:a16="http://schemas.microsoft.com/office/drawing/2014/main" id="{F92E2B8F-D614-4777-A2DE-492B01ABA259}"/>
                </a:ext>
              </a:extLst>
            </p:cNvPr>
            <p:cNvSpPr>
              <a:spLocks/>
            </p:cNvSpPr>
            <p:nvPr/>
          </p:nvSpPr>
          <p:spPr bwMode="hidden">
            <a:xfrm>
              <a:off x="1632" y="3956"/>
              <a:ext cx="1737" cy="382"/>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5" name="Freeform 16">
              <a:extLst>
                <a:ext uri="{FF2B5EF4-FFF2-40B4-BE49-F238E27FC236}">
                  <a16:creationId xmlns:a16="http://schemas.microsoft.com/office/drawing/2014/main" id="{F2DF3526-53E1-4AA5-A729-ACD83669A764}"/>
                </a:ext>
              </a:extLst>
            </p:cNvPr>
            <p:cNvSpPr>
              <a:spLocks/>
            </p:cNvSpPr>
            <p:nvPr/>
          </p:nvSpPr>
          <p:spPr bwMode="hidden">
            <a:xfrm>
              <a:off x="0" y="3956"/>
              <a:ext cx="1737" cy="381"/>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6" name="Freeform 17">
              <a:extLst>
                <a:ext uri="{FF2B5EF4-FFF2-40B4-BE49-F238E27FC236}">
                  <a16:creationId xmlns:a16="http://schemas.microsoft.com/office/drawing/2014/main" id="{24588670-8C4F-4937-8C4A-DD5016DA517B}"/>
                </a:ext>
              </a:extLst>
            </p:cNvPr>
            <p:cNvSpPr>
              <a:spLocks/>
            </p:cNvSpPr>
            <p:nvPr/>
          </p:nvSpPr>
          <p:spPr bwMode="hidden">
            <a:xfrm>
              <a:off x="3744" y="3956"/>
              <a:ext cx="1739" cy="382"/>
            </a:xfrm>
            <a:custGeom>
              <a:avLst/>
              <a:gdLst>
                <a:gd name="T0" fmla="*/ 494 w 1739"/>
                <a:gd name="T1" fmla="*/ 4415 h 4420"/>
                <a:gd name="T2" fmla="*/ 1739 w 1739"/>
                <a:gd name="T3" fmla="*/ 4420 h 4420"/>
                <a:gd name="T4" fmla="*/ 524 w 1739"/>
                <a:gd name="T5" fmla="*/ 0 h 4420"/>
                <a:gd name="T6" fmla="*/ 0 w 1739"/>
                <a:gd name="T7" fmla="*/ 7 h 4420"/>
                <a:gd name="T8" fmla="*/ 494 w 1739"/>
                <a:gd name="T9" fmla="*/ 441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7" name="Freeform 18">
              <a:extLst>
                <a:ext uri="{FF2B5EF4-FFF2-40B4-BE49-F238E27FC236}">
                  <a16:creationId xmlns:a16="http://schemas.microsoft.com/office/drawing/2014/main" id="{D01517FC-6210-4065-9E4C-D1EF9E65D2F7}"/>
                </a:ext>
              </a:extLst>
            </p:cNvPr>
            <p:cNvSpPr>
              <a:spLocks/>
            </p:cNvSpPr>
            <p:nvPr/>
          </p:nvSpPr>
          <p:spPr bwMode="hidden">
            <a:xfrm>
              <a:off x="1920" y="3956"/>
              <a:ext cx="2080" cy="381"/>
            </a:xfrm>
            <a:custGeom>
              <a:avLst/>
              <a:gdLst>
                <a:gd name="T0" fmla="*/ 0 w 2080"/>
                <a:gd name="T1" fmla="*/ 7 h 4338"/>
                <a:gd name="T2" fmla="*/ 1870 w 2080"/>
                <a:gd name="T3" fmla="*/ 4338 h 4338"/>
                <a:gd name="T4" fmla="*/ 2080 w 2080"/>
                <a:gd name="T5" fmla="*/ 433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8" name="Rectangle 19">
              <a:extLst>
                <a:ext uri="{FF2B5EF4-FFF2-40B4-BE49-F238E27FC236}">
                  <a16:creationId xmlns:a16="http://schemas.microsoft.com/office/drawing/2014/main" id="{2F962024-5179-403D-AD13-1401840C84DB}"/>
                </a:ext>
              </a:extLst>
            </p:cNvPr>
            <p:cNvSpPr>
              <a:spLocks noChangeArrowheads="1"/>
            </p:cNvSpPr>
            <p:nvPr/>
          </p:nvSpPr>
          <p:spPr bwMode="hidden">
            <a:xfrm>
              <a:off x="0" y="3905"/>
              <a:ext cx="5760" cy="432"/>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3332" name="Freeform 20">
              <a:extLst>
                <a:ext uri="{FF2B5EF4-FFF2-40B4-BE49-F238E27FC236}">
                  <a16:creationId xmlns:a16="http://schemas.microsoft.com/office/drawing/2014/main" id="{1D19F9CC-BD44-43A6-9770-ECB827AFCFC5}"/>
                </a:ext>
              </a:extLst>
            </p:cNvPr>
            <p:cNvSpPr>
              <a:spLocks/>
            </p:cNvSpPr>
            <p:nvPr/>
          </p:nvSpPr>
          <p:spPr bwMode="hidden">
            <a:xfrm>
              <a:off x="2583" y="3918"/>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33" name="Freeform 21">
              <a:extLst>
                <a:ext uri="{FF2B5EF4-FFF2-40B4-BE49-F238E27FC236}">
                  <a16:creationId xmlns:a16="http://schemas.microsoft.com/office/drawing/2014/main" id="{0285F51A-9190-4929-AAD8-1BC0F8B20D5C}"/>
                </a:ext>
              </a:extLst>
            </p:cNvPr>
            <p:cNvSpPr>
              <a:spLocks/>
            </p:cNvSpPr>
            <p:nvPr/>
          </p:nvSpPr>
          <p:spPr bwMode="hidden">
            <a:xfrm rot="18897039" flipH="1">
              <a:off x="148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34" name="Freeform 22">
              <a:extLst>
                <a:ext uri="{FF2B5EF4-FFF2-40B4-BE49-F238E27FC236}">
                  <a16:creationId xmlns:a16="http://schemas.microsoft.com/office/drawing/2014/main" id="{216DEFB9-4399-463E-BAAB-4C804D461E1F}"/>
                </a:ext>
              </a:extLst>
            </p:cNvPr>
            <p:cNvSpPr>
              <a:spLocks/>
            </p:cNvSpPr>
            <p:nvPr/>
          </p:nvSpPr>
          <p:spPr bwMode="hidden">
            <a:xfrm rot="18897039" flipH="1">
              <a:off x="76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35" name="Freeform 23">
              <a:extLst>
                <a:ext uri="{FF2B5EF4-FFF2-40B4-BE49-F238E27FC236}">
                  <a16:creationId xmlns:a16="http://schemas.microsoft.com/office/drawing/2014/main" id="{9B51EC5B-706B-4C54-9C0B-7497D924369A}"/>
                </a:ext>
              </a:extLst>
            </p:cNvPr>
            <p:cNvSpPr>
              <a:spLocks/>
            </p:cNvSpPr>
            <p:nvPr/>
          </p:nvSpPr>
          <p:spPr bwMode="hidden">
            <a:xfrm rot="18897039" flipH="1">
              <a:off x="31" y="3854"/>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36" name="Freeform 24">
              <a:extLst>
                <a:ext uri="{FF2B5EF4-FFF2-40B4-BE49-F238E27FC236}">
                  <a16:creationId xmlns:a16="http://schemas.microsoft.com/office/drawing/2014/main" id="{33AD2915-B8E8-4DE2-83EF-1B898F85E322}"/>
                </a:ext>
              </a:extLst>
            </p:cNvPr>
            <p:cNvSpPr>
              <a:spLocks/>
            </p:cNvSpPr>
            <p:nvPr/>
          </p:nvSpPr>
          <p:spPr bwMode="hidden">
            <a:xfrm flipH="1" flipV="1">
              <a:off x="576" y="3910"/>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37" name="Freeform 25">
              <a:extLst>
                <a:ext uri="{FF2B5EF4-FFF2-40B4-BE49-F238E27FC236}">
                  <a16:creationId xmlns:a16="http://schemas.microsoft.com/office/drawing/2014/main" id="{05442072-8832-4A2B-B810-B4BA30CDA6A6}"/>
                </a:ext>
              </a:extLst>
            </p:cNvPr>
            <p:cNvSpPr>
              <a:spLocks/>
            </p:cNvSpPr>
            <p:nvPr/>
          </p:nvSpPr>
          <p:spPr bwMode="hidden">
            <a:xfrm flipH="1" flipV="1">
              <a:off x="240"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38" name="Freeform 26">
              <a:extLst>
                <a:ext uri="{FF2B5EF4-FFF2-40B4-BE49-F238E27FC236}">
                  <a16:creationId xmlns:a16="http://schemas.microsoft.com/office/drawing/2014/main" id="{D828D78E-5AA0-46AB-BED7-0087F9FE1F5C}"/>
                </a:ext>
              </a:extLst>
            </p:cNvPr>
            <p:cNvSpPr>
              <a:spLocks/>
            </p:cNvSpPr>
            <p:nvPr/>
          </p:nvSpPr>
          <p:spPr bwMode="hidden">
            <a:xfrm flipH="1" flipV="1">
              <a:off x="3036" y="3958"/>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39" name="Freeform 27">
              <a:extLst>
                <a:ext uri="{FF2B5EF4-FFF2-40B4-BE49-F238E27FC236}">
                  <a16:creationId xmlns:a16="http://schemas.microsoft.com/office/drawing/2014/main" id="{62F99511-AF9A-46A8-98C8-274D5C04BC55}"/>
                </a:ext>
              </a:extLst>
            </p:cNvPr>
            <p:cNvSpPr>
              <a:spLocks/>
            </p:cNvSpPr>
            <p:nvPr/>
          </p:nvSpPr>
          <p:spPr bwMode="hidden">
            <a:xfrm flipH="1" flipV="1">
              <a:off x="3984"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40" name="Freeform 28">
              <a:extLst>
                <a:ext uri="{FF2B5EF4-FFF2-40B4-BE49-F238E27FC236}">
                  <a16:creationId xmlns:a16="http://schemas.microsoft.com/office/drawing/2014/main" id="{C5882EFA-7BDB-40EF-972C-A188D22369A9}"/>
                </a:ext>
              </a:extLst>
            </p:cNvPr>
            <p:cNvSpPr>
              <a:spLocks/>
            </p:cNvSpPr>
            <p:nvPr/>
          </p:nvSpPr>
          <p:spPr bwMode="hidden">
            <a:xfrm flipH="1" flipV="1">
              <a:off x="3456" y="3910"/>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341" name="Rectangle 29">
              <a:extLst>
                <a:ext uri="{FF2B5EF4-FFF2-40B4-BE49-F238E27FC236}">
                  <a16:creationId xmlns:a16="http://schemas.microsoft.com/office/drawing/2014/main" id="{87755349-944D-43D4-A09B-FD8B6D698B7F}"/>
                </a:ext>
              </a:extLst>
            </p:cNvPr>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eaLnBrk="1" hangingPunct="1">
                <a:defRPr/>
              </a:pPr>
              <a:endParaRPr lang="ja-JP" altLang="en-US"/>
            </a:p>
          </p:txBody>
        </p:sp>
      </p:grpSp>
      <p:sp>
        <p:nvSpPr>
          <p:cNvPr id="1027" name="Rectangle 30">
            <a:extLst>
              <a:ext uri="{FF2B5EF4-FFF2-40B4-BE49-F238E27FC236}">
                <a16:creationId xmlns:a16="http://schemas.microsoft.com/office/drawing/2014/main" id="{1FB6D6BB-F364-42A6-B3D6-4FC6D91BEC23}"/>
              </a:ext>
            </a:extLst>
          </p:cNvPr>
          <p:cNvSpPr>
            <a:spLocks noGrp="1" noChangeArrowheads="1"/>
          </p:cNvSpPr>
          <p:nvPr>
            <p:ph type="title"/>
          </p:nvPr>
        </p:nvSpPr>
        <p:spPr bwMode="auto">
          <a:xfrm>
            <a:off x="685800" y="8001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a:extLst>
              <a:ext uri="{FF2B5EF4-FFF2-40B4-BE49-F238E27FC236}">
                <a16:creationId xmlns:a16="http://schemas.microsoft.com/office/drawing/2014/main" id="{FBC1A1A8-8301-41C5-8149-5660D9FE1344}"/>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13344" name="Rectangle 32">
            <a:extLst>
              <a:ext uri="{FF2B5EF4-FFF2-40B4-BE49-F238E27FC236}">
                <a16:creationId xmlns:a16="http://schemas.microsoft.com/office/drawing/2014/main" id="{A23E280C-0046-4012-BAC8-9127E456C29F}"/>
              </a:ext>
            </a:extLst>
          </p:cNvPr>
          <p:cNvSpPr>
            <a:spLocks noGrp="1" noChangeArrowheads="1"/>
          </p:cNvSpPr>
          <p:nvPr>
            <p:ph type="dt" sz="half" idx="2"/>
          </p:nvPr>
        </p:nvSpPr>
        <p:spPr bwMode="auto">
          <a:xfrm>
            <a:off x="7127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latin typeface="Arial" charset="0"/>
              </a:defRPr>
            </a:lvl1pPr>
          </a:lstStyle>
          <a:p>
            <a:pPr>
              <a:defRPr/>
            </a:pPr>
            <a:endParaRPr lang="ja-JP" altLang="en-US"/>
          </a:p>
        </p:txBody>
      </p:sp>
      <p:sp>
        <p:nvSpPr>
          <p:cNvPr id="13345" name="Rectangle 33">
            <a:extLst>
              <a:ext uri="{FF2B5EF4-FFF2-40B4-BE49-F238E27FC236}">
                <a16:creationId xmlns:a16="http://schemas.microsoft.com/office/drawing/2014/main" id="{03033CF8-5557-4202-A9BE-C7311794AA8A}"/>
              </a:ext>
            </a:extLst>
          </p:cNvPr>
          <p:cNvSpPr>
            <a:spLocks noGrp="1" noChangeArrowheads="1"/>
          </p:cNvSpPr>
          <p:nvPr>
            <p:ph type="ftr" sz="quarter" idx="3"/>
          </p:nvPr>
        </p:nvSpPr>
        <p:spPr bwMode="auto">
          <a:xfrm>
            <a:off x="3151188" y="631348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atin typeface="Arial" charset="0"/>
              </a:defRPr>
            </a:lvl1pPr>
          </a:lstStyle>
          <a:p>
            <a:pPr>
              <a:defRPr/>
            </a:pPr>
            <a:endParaRPr lang="ja-JP" altLang="en-US"/>
          </a:p>
        </p:txBody>
      </p:sp>
      <p:sp>
        <p:nvSpPr>
          <p:cNvPr id="13346" name="Rectangle 34">
            <a:extLst>
              <a:ext uri="{FF2B5EF4-FFF2-40B4-BE49-F238E27FC236}">
                <a16:creationId xmlns:a16="http://schemas.microsoft.com/office/drawing/2014/main" id="{FAA67D84-1799-4C98-AC36-63AAE1F9DFC2}"/>
              </a:ext>
            </a:extLst>
          </p:cNvPr>
          <p:cNvSpPr>
            <a:spLocks noGrp="1" noChangeArrowheads="1"/>
          </p:cNvSpPr>
          <p:nvPr>
            <p:ph type="sldNum" sz="quarter" idx="4"/>
          </p:nvPr>
        </p:nvSpPr>
        <p:spPr bwMode="auto">
          <a:xfrm>
            <a:off x="65801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atin typeface="Arial" panose="020B0604020202020204" pitchFamily="34" charset="0"/>
              </a:defRPr>
            </a:lvl1pPr>
          </a:lstStyle>
          <a:p>
            <a:fld id="{72BC39BD-84FF-4FCD-991A-281DEEB3BB3F}" type="slidenum">
              <a:rPr lang="ja-JP" altLang="en-US"/>
              <a:pPr/>
              <a:t>‹#›</a:t>
            </a:fld>
            <a:endParaRPr lang="ja-JP" altLang="en-US"/>
          </a:p>
        </p:txBody>
      </p:sp>
    </p:spTree>
  </p:cSld>
  <p:clrMap bg1="dk2" tx1="lt1" bg2="dk1" tx2="lt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1"/>
        </a:buClr>
        <a:buSzPct val="60000"/>
        <a:buFont typeface="Wingdings" panose="05000000000000000000"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0.gif"/><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AD7CC84-A211-458B-899A-33A2E3904B82}"/>
              </a:ext>
            </a:extLst>
          </p:cNvPr>
          <p:cNvSpPr>
            <a:spLocks noGrp="1" noChangeArrowheads="1"/>
          </p:cNvSpPr>
          <p:nvPr>
            <p:ph type="ctrTitle"/>
          </p:nvPr>
        </p:nvSpPr>
        <p:spPr>
          <a:xfrm>
            <a:off x="1042988" y="2093545"/>
            <a:ext cx="7239000" cy="830997"/>
          </a:xfrm>
        </p:spPr>
        <p:txBody>
          <a:bodyPr/>
          <a:lstStyle/>
          <a:p>
            <a:pPr algn="ctr" eaLnBrk="1" hangingPunct="1"/>
            <a:r>
              <a:rPr lang="ja-JP" altLang="en-US" sz="4800" dirty="0"/>
              <a:t>へクスリバーシ</a:t>
            </a:r>
            <a:r>
              <a:rPr lang="en-US" altLang="ja-JP" sz="4800" dirty="0"/>
              <a:t>AI</a:t>
            </a:r>
            <a:r>
              <a:rPr lang="ja-JP" altLang="en-US" sz="4800" dirty="0"/>
              <a:t>の作成</a:t>
            </a:r>
          </a:p>
        </p:txBody>
      </p:sp>
      <p:sp>
        <p:nvSpPr>
          <p:cNvPr id="4100" name="テキスト ボックス 4">
            <a:extLst>
              <a:ext uri="{FF2B5EF4-FFF2-40B4-BE49-F238E27FC236}">
                <a16:creationId xmlns:a16="http://schemas.microsoft.com/office/drawing/2014/main" id="{B951EDFA-B1D4-4E3A-8C0B-838D86C24049}"/>
              </a:ext>
            </a:extLst>
          </p:cNvPr>
          <p:cNvSpPr txBox="1">
            <a:spLocks noChangeArrowheads="1"/>
          </p:cNvSpPr>
          <p:nvPr/>
        </p:nvSpPr>
        <p:spPr bwMode="auto">
          <a:xfrm>
            <a:off x="4643438" y="5013325"/>
            <a:ext cx="30762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SzPct val="85000"/>
              <a:buBlip>
                <a:blip r:embed="rId3"/>
              </a:buBlip>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SzTx/>
              <a:buFontTx/>
              <a:buNone/>
            </a:pPr>
            <a:r>
              <a:rPr lang="en-US" altLang="ja-JP" sz="2400" dirty="0"/>
              <a:t>18-1-037-0119 </a:t>
            </a:r>
            <a:r>
              <a:rPr lang="ja-JP" altLang="en-US" sz="2400" dirty="0"/>
              <a:t>清水亮</a:t>
            </a:r>
            <a:endParaRPr lang="en-US" altLang="ja-JP"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B41A0D-820A-4780-AFB3-5F346DE80D6F}"/>
              </a:ext>
            </a:extLst>
          </p:cNvPr>
          <p:cNvSpPr>
            <a:spLocks noGrp="1"/>
          </p:cNvSpPr>
          <p:nvPr>
            <p:ph type="title"/>
          </p:nvPr>
        </p:nvSpPr>
        <p:spPr/>
        <p:txBody>
          <a:bodyPr/>
          <a:lstStyle/>
          <a:p>
            <a:r>
              <a:rPr kumimoji="1" lang="ja-JP" altLang="en-US" dirty="0"/>
              <a:t>へクスリバーシプログラム</a:t>
            </a:r>
          </a:p>
        </p:txBody>
      </p:sp>
      <p:pic>
        <p:nvPicPr>
          <p:cNvPr id="4" name="図 3">
            <a:extLst>
              <a:ext uri="{FF2B5EF4-FFF2-40B4-BE49-F238E27FC236}">
                <a16:creationId xmlns:a16="http://schemas.microsoft.com/office/drawing/2014/main" id="{38F07363-35B2-4F26-8427-E10C2314C0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616" y="1772816"/>
            <a:ext cx="6560820" cy="3573780"/>
          </a:xfrm>
          <a:prstGeom prst="rect">
            <a:avLst/>
          </a:prstGeom>
        </p:spPr>
      </p:pic>
      <p:sp>
        <p:nvSpPr>
          <p:cNvPr id="5" name="テキスト ボックス 4">
            <a:extLst>
              <a:ext uri="{FF2B5EF4-FFF2-40B4-BE49-F238E27FC236}">
                <a16:creationId xmlns:a16="http://schemas.microsoft.com/office/drawing/2014/main" id="{B2C5CFE7-EE25-4149-BF96-F86F0862B9C7}"/>
              </a:ext>
            </a:extLst>
          </p:cNvPr>
          <p:cNvSpPr txBox="1"/>
          <p:nvPr/>
        </p:nvSpPr>
        <p:spPr>
          <a:xfrm>
            <a:off x="685800" y="5596235"/>
            <a:ext cx="7810151" cy="461665"/>
          </a:xfrm>
          <a:prstGeom prst="rect">
            <a:avLst/>
          </a:prstGeom>
          <a:noFill/>
        </p:spPr>
        <p:txBody>
          <a:bodyPr wrap="none" rtlCol="0">
            <a:spAutoFit/>
          </a:bodyPr>
          <a:lstStyle/>
          <a:p>
            <a:r>
              <a:rPr lang="ja-JP" altLang="en-US" dirty="0"/>
              <a:t>へクスリバーシは通常のリバーシのマスをずらせば作れる</a:t>
            </a:r>
            <a:endParaRPr kumimoji="1" lang="ja-JP" altLang="en-US" dirty="0"/>
          </a:p>
        </p:txBody>
      </p:sp>
    </p:spTree>
    <p:extLst>
      <p:ext uri="{BB962C8B-B14F-4D97-AF65-F5344CB8AC3E}">
        <p14:creationId xmlns:p14="http://schemas.microsoft.com/office/powerpoint/2010/main" val="2550152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CEC780-4CDD-4316-85BA-EAF7B7323DF5}"/>
              </a:ext>
            </a:extLst>
          </p:cNvPr>
          <p:cNvSpPr>
            <a:spLocks noGrp="1"/>
          </p:cNvSpPr>
          <p:nvPr>
            <p:ph type="title"/>
          </p:nvPr>
        </p:nvSpPr>
        <p:spPr/>
        <p:txBody>
          <a:bodyPr/>
          <a:lstStyle/>
          <a:p>
            <a:r>
              <a:rPr kumimoji="1" lang="ja-JP" altLang="en-US" dirty="0"/>
              <a:t>へクスリバーシ</a:t>
            </a:r>
            <a:r>
              <a:rPr kumimoji="1" lang="en-US" altLang="ja-JP" dirty="0"/>
              <a:t>AI</a:t>
            </a:r>
            <a:endParaRPr kumimoji="1" lang="ja-JP" altLang="en-US" dirty="0"/>
          </a:p>
        </p:txBody>
      </p:sp>
      <p:sp>
        <p:nvSpPr>
          <p:cNvPr id="4" name="コンテンツ プレースホルダー 3">
            <a:extLst>
              <a:ext uri="{FF2B5EF4-FFF2-40B4-BE49-F238E27FC236}">
                <a16:creationId xmlns:a16="http://schemas.microsoft.com/office/drawing/2014/main" id="{3A7ADE94-F4FA-4076-BEA0-BD86C27C5827}"/>
              </a:ext>
            </a:extLst>
          </p:cNvPr>
          <p:cNvSpPr>
            <a:spLocks noGrp="1"/>
          </p:cNvSpPr>
          <p:nvPr>
            <p:ph idx="1"/>
          </p:nvPr>
        </p:nvSpPr>
        <p:spPr/>
        <p:txBody>
          <a:bodyPr/>
          <a:lstStyle/>
          <a:p>
            <a:r>
              <a:rPr kumimoji="1" lang="en-US" altLang="ja-JP" dirty="0"/>
              <a:t>Java</a:t>
            </a:r>
            <a:r>
              <a:rPr kumimoji="1" lang="ja-JP" altLang="en-US" dirty="0" err="1"/>
              <a:t>でへ</a:t>
            </a:r>
            <a:r>
              <a:rPr kumimoji="1" lang="ja-JP" altLang="en-US" dirty="0"/>
              <a:t>クスリバーシ</a:t>
            </a:r>
            <a:r>
              <a:rPr lang="en-US" altLang="ja-JP" dirty="0"/>
              <a:t>AI</a:t>
            </a:r>
            <a:r>
              <a:rPr lang="ja-JP" altLang="en-US" dirty="0"/>
              <a:t>を作成</a:t>
            </a:r>
            <a:endParaRPr lang="en-US" altLang="ja-JP" dirty="0"/>
          </a:p>
          <a:p>
            <a:pPr lvl="1"/>
            <a:r>
              <a:rPr kumimoji="1" lang="en-US" altLang="ja-JP" dirty="0"/>
              <a:t>αβ</a:t>
            </a:r>
            <a:r>
              <a:rPr lang="ja-JP" altLang="en-US" dirty="0"/>
              <a:t>法で局面を先読みして着手選択</a:t>
            </a:r>
            <a:endParaRPr kumimoji="1" lang="ja-JP" altLang="en-US" dirty="0"/>
          </a:p>
        </p:txBody>
      </p:sp>
      <p:sp>
        <p:nvSpPr>
          <p:cNvPr id="5" name="テキスト ボックス 4">
            <a:extLst>
              <a:ext uri="{FF2B5EF4-FFF2-40B4-BE49-F238E27FC236}">
                <a16:creationId xmlns:a16="http://schemas.microsoft.com/office/drawing/2014/main" id="{94D30EB5-C6B2-4CBE-804D-29F15544AC7A}"/>
              </a:ext>
            </a:extLst>
          </p:cNvPr>
          <p:cNvSpPr txBox="1"/>
          <p:nvPr/>
        </p:nvSpPr>
        <p:spPr>
          <a:xfrm>
            <a:off x="1259632" y="3515380"/>
            <a:ext cx="4105611" cy="523220"/>
          </a:xfrm>
          <a:prstGeom prst="rect">
            <a:avLst/>
          </a:prstGeom>
          <a:noFill/>
        </p:spPr>
        <p:txBody>
          <a:bodyPr wrap="none" rtlCol="0">
            <a:spAutoFit/>
          </a:bodyPr>
          <a:lstStyle/>
          <a:p>
            <a:r>
              <a:rPr kumimoji="1" lang="ja-JP" altLang="en-US" sz="2800" dirty="0"/>
              <a:t>現時点ではあまり強くない</a:t>
            </a:r>
          </a:p>
        </p:txBody>
      </p:sp>
      <p:sp>
        <p:nvSpPr>
          <p:cNvPr id="6" name="テキスト ボックス 5">
            <a:extLst>
              <a:ext uri="{FF2B5EF4-FFF2-40B4-BE49-F238E27FC236}">
                <a16:creationId xmlns:a16="http://schemas.microsoft.com/office/drawing/2014/main" id="{4BE80E50-1D39-491E-9144-18D01BDD4DFD}"/>
              </a:ext>
            </a:extLst>
          </p:cNvPr>
          <p:cNvSpPr txBox="1"/>
          <p:nvPr/>
        </p:nvSpPr>
        <p:spPr>
          <a:xfrm>
            <a:off x="1259632" y="4364857"/>
            <a:ext cx="6378669" cy="523220"/>
          </a:xfrm>
          <a:prstGeom prst="rect">
            <a:avLst/>
          </a:prstGeom>
          <a:noFill/>
        </p:spPr>
        <p:txBody>
          <a:bodyPr wrap="none" rtlCol="0">
            <a:spAutoFit/>
          </a:bodyPr>
          <a:lstStyle/>
          <a:p>
            <a:r>
              <a:rPr kumimoji="1" lang="ja-JP" altLang="en-US" sz="2800" dirty="0"/>
              <a:t>原因：局面の評価値計算が適切ではない</a:t>
            </a:r>
          </a:p>
        </p:txBody>
      </p:sp>
      <p:grpSp>
        <p:nvGrpSpPr>
          <p:cNvPr id="9" name="グループ化 8">
            <a:extLst>
              <a:ext uri="{FF2B5EF4-FFF2-40B4-BE49-F238E27FC236}">
                <a16:creationId xmlns:a16="http://schemas.microsoft.com/office/drawing/2014/main" id="{3D14ECF0-F8B2-4736-90C0-688E4099D6D8}"/>
              </a:ext>
            </a:extLst>
          </p:cNvPr>
          <p:cNvGrpSpPr/>
          <p:nvPr/>
        </p:nvGrpSpPr>
        <p:grpSpPr>
          <a:xfrm>
            <a:off x="703159" y="5152779"/>
            <a:ext cx="7686720" cy="943221"/>
            <a:chOff x="703159" y="5152779"/>
            <a:chExt cx="7686720" cy="943221"/>
          </a:xfrm>
        </p:grpSpPr>
        <p:sp>
          <p:nvSpPr>
            <p:cNvPr id="7" name="テキスト ボックス 6">
              <a:extLst>
                <a:ext uri="{FF2B5EF4-FFF2-40B4-BE49-F238E27FC236}">
                  <a16:creationId xmlns:a16="http://schemas.microsoft.com/office/drawing/2014/main" id="{CECC34C4-7F78-448B-B71F-11B1B2C47353}"/>
                </a:ext>
              </a:extLst>
            </p:cNvPr>
            <p:cNvSpPr txBox="1"/>
            <p:nvPr/>
          </p:nvSpPr>
          <p:spPr>
            <a:xfrm>
              <a:off x="703159" y="5634335"/>
              <a:ext cx="7686720" cy="461665"/>
            </a:xfrm>
            <a:prstGeom prst="rect">
              <a:avLst/>
            </a:prstGeom>
            <a:noFill/>
          </p:spPr>
          <p:txBody>
            <a:bodyPr wrap="none" rtlCol="0">
              <a:spAutoFit/>
            </a:bodyPr>
            <a:lstStyle/>
            <a:p>
              <a:r>
                <a:rPr kumimoji="1" lang="ja-JP" altLang="en-US" dirty="0"/>
                <a:t>へクスリバーシに適した</a:t>
              </a:r>
              <a:r>
                <a:rPr lang="ja-JP" altLang="en-US" dirty="0"/>
                <a:t>評価値計算法を考える必要がある</a:t>
              </a:r>
              <a:endParaRPr kumimoji="1" lang="ja-JP" altLang="en-US" dirty="0"/>
            </a:p>
          </p:txBody>
        </p:sp>
        <p:sp>
          <p:nvSpPr>
            <p:cNvPr id="8" name="矢印: 下 7">
              <a:extLst>
                <a:ext uri="{FF2B5EF4-FFF2-40B4-BE49-F238E27FC236}">
                  <a16:creationId xmlns:a16="http://schemas.microsoft.com/office/drawing/2014/main" id="{B08D8F4A-4988-416D-84D9-957D05330734}"/>
                </a:ext>
              </a:extLst>
            </p:cNvPr>
            <p:cNvSpPr/>
            <p:nvPr/>
          </p:nvSpPr>
          <p:spPr bwMode="auto">
            <a:xfrm>
              <a:off x="4006538" y="5152779"/>
              <a:ext cx="493454" cy="420001"/>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p:txBody>
        </p:sp>
      </p:grpSp>
    </p:spTree>
    <p:extLst>
      <p:ext uri="{BB962C8B-B14F-4D97-AF65-F5344CB8AC3E}">
        <p14:creationId xmlns:p14="http://schemas.microsoft.com/office/powerpoint/2010/main" val="132244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A4AA3EB-24CC-4A49-BE09-6CC7F0756CB1}"/>
              </a:ext>
            </a:extLst>
          </p:cNvPr>
          <p:cNvSpPr>
            <a:spLocks noGrp="1" noChangeArrowheads="1"/>
          </p:cNvSpPr>
          <p:nvPr>
            <p:ph type="title"/>
          </p:nvPr>
        </p:nvSpPr>
        <p:spPr/>
        <p:txBody>
          <a:bodyPr/>
          <a:lstStyle/>
          <a:p>
            <a:pPr eaLnBrk="1" hangingPunct="1"/>
            <a:r>
              <a:rPr lang="ja-JP" altLang="en-US"/>
              <a:t>まとめと今後の課題</a:t>
            </a:r>
          </a:p>
        </p:txBody>
      </p:sp>
      <p:sp>
        <p:nvSpPr>
          <p:cNvPr id="12291" name="コンテンツ プレースホルダ 32">
            <a:extLst>
              <a:ext uri="{FF2B5EF4-FFF2-40B4-BE49-F238E27FC236}">
                <a16:creationId xmlns:a16="http://schemas.microsoft.com/office/drawing/2014/main" id="{FE5F215D-AA29-420A-B24F-99CF2FD2D118}"/>
              </a:ext>
            </a:extLst>
          </p:cNvPr>
          <p:cNvSpPr>
            <a:spLocks noGrp="1" noChangeArrowheads="1"/>
          </p:cNvSpPr>
          <p:nvPr>
            <p:ph idx="1"/>
          </p:nvPr>
        </p:nvSpPr>
        <p:spPr>
          <a:xfrm>
            <a:off x="685800" y="1981200"/>
            <a:ext cx="8206680" cy="4114800"/>
          </a:xfrm>
        </p:spPr>
        <p:txBody>
          <a:bodyPr/>
          <a:lstStyle/>
          <a:p>
            <a:r>
              <a:rPr lang="ja-JP" altLang="en-US" dirty="0"/>
              <a:t>まとめ</a:t>
            </a:r>
            <a:endParaRPr lang="en-US" altLang="ja-JP" dirty="0"/>
          </a:p>
          <a:p>
            <a:pPr lvl="1"/>
            <a:r>
              <a:rPr lang="ja-JP" altLang="en-US" dirty="0"/>
              <a:t>へクスリバーシ</a:t>
            </a:r>
            <a:r>
              <a:rPr lang="en-US" altLang="ja-JP" dirty="0"/>
              <a:t>AI</a:t>
            </a:r>
            <a:r>
              <a:rPr lang="ja-JP" altLang="en-US" dirty="0"/>
              <a:t>を作成</a:t>
            </a:r>
            <a:endParaRPr lang="en-US" altLang="ja-JP" dirty="0"/>
          </a:p>
          <a:p>
            <a:pPr lvl="2"/>
            <a:r>
              <a:rPr lang="ja-JP" altLang="en-US" dirty="0"/>
              <a:t>しかしあまり強くない</a:t>
            </a:r>
            <a:endParaRPr lang="en-US" altLang="ja-JP" dirty="0"/>
          </a:p>
          <a:p>
            <a:r>
              <a:rPr lang="ja-JP" altLang="en-US" dirty="0"/>
              <a:t>今後の課題</a:t>
            </a:r>
            <a:endParaRPr lang="en-US" altLang="ja-JP" dirty="0"/>
          </a:p>
          <a:p>
            <a:pPr lvl="1"/>
            <a:r>
              <a:rPr lang="ja-JP" altLang="en-US" dirty="0"/>
              <a:t>局面の評価値の計算方法の検討</a:t>
            </a:r>
            <a:endParaRPr lang="en-US" altLang="ja-JP" dirty="0"/>
          </a:p>
          <a:p>
            <a:pPr lvl="1"/>
            <a:r>
              <a:rPr lang="ja-JP" altLang="en-US" dirty="0"/>
              <a:t>終盤では完全読みに切り替える</a:t>
            </a:r>
            <a:endParaRPr lang="en-US" altLang="ja-JP" dirty="0"/>
          </a:p>
          <a:p>
            <a:pPr lvl="2"/>
            <a:r>
              <a:rPr lang="ja-JP" altLang="en-US" dirty="0"/>
              <a:t>完全読み：ゲーム終了まで読み切って最善手を探す</a:t>
            </a:r>
          </a:p>
          <a:p>
            <a:pPr lvl="1"/>
            <a:endParaRPr lang="en-US" altLang="ja-JP" dirty="0"/>
          </a:p>
          <a:p>
            <a:pPr lvl="1"/>
            <a:endParaRPr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35">
            <a:extLst>
              <a:ext uri="{FF2B5EF4-FFF2-40B4-BE49-F238E27FC236}">
                <a16:creationId xmlns:a16="http://schemas.microsoft.com/office/drawing/2014/main" id="{C50A008D-D78F-45B4-BF69-A0DCAC192C4D}"/>
              </a:ext>
            </a:extLst>
          </p:cNvPr>
          <p:cNvSpPr txBox="1">
            <a:spLocks noChangeArrowheads="1"/>
          </p:cNvSpPr>
          <p:nvPr/>
        </p:nvSpPr>
        <p:spPr bwMode="auto">
          <a:xfrm>
            <a:off x="3492500" y="5157788"/>
            <a:ext cx="5254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SzPct val="85000"/>
              <a:buBlip>
                <a:blip r:embed="rId3"/>
              </a:buBlip>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SzTx/>
              <a:buFontTx/>
              <a:buNone/>
            </a:pPr>
            <a:r>
              <a:rPr lang="ja-JP" altLang="en-US"/>
              <a:t>ご静聴ありがとうございました</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576EA19-9B0D-4B29-AA88-D3325DBC2374}"/>
              </a:ext>
            </a:extLst>
          </p:cNvPr>
          <p:cNvSpPr>
            <a:spLocks noGrp="1" noChangeArrowheads="1"/>
          </p:cNvSpPr>
          <p:nvPr>
            <p:ph type="title"/>
          </p:nvPr>
        </p:nvSpPr>
        <p:spPr/>
        <p:txBody>
          <a:bodyPr/>
          <a:lstStyle/>
          <a:p>
            <a:pPr eaLnBrk="1" hangingPunct="1"/>
            <a:r>
              <a:rPr lang="ja-JP" altLang="en-US"/>
              <a:t>あらまし</a:t>
            </a:r>
            <a:endParaRPr lang="en-US" altLang="ja-JP"/>
          </a:p>
        </p:txBody>
      </p:sp>
      <p:sp>
        <p:nvSpPr>
          <p:cNvPr id="5123" name="Rectangle 3">
            <a:extLst>
              <a:ext uri="{FF2B5EF4-FFF2-40B4-BE49-F238E27FC236}">
                <a16:creationId xmlns:a16="http://schemas.microsoft.com/office/drawing/2014/main" id="{9E132E71-ADE8-4C41-B081-AB1678C8D348}"/>
              </a:ext>
            </a:extLst>
          </p:cNvPr>
          <p:cNvSpPr>
            <a:spLocks noGrp="1" noChangeArrowheads="1"/>
          </p:cNvSpPr>
          <p:nvPr>
            <p:ph type="body" idx="1"/>
          </p:nvPr>
        </p:nvSpPr>
        <p:spPr>
          <a:xfrm>
            <a:off x="685800" y="1676400"/>
            <a:ext cx="7696200" cy="4953000"/>
          </a:xfrm>
        </p:spPr>
        <p:txBody>
          <a:bodyPr/>
          <a:lstStyle/>
          <a:p>
            <a:pPr eaLnBrk="1" hangingPunct="1"/>
            <a:r>
              <a:rPr lang="ja-JP" altLang="en-US" dirty="0"/>
              <a:t>背景：へクスリバーシとは</a:t>
            </a:r>
            <a:endParaRPr lang="en-US" altLang="ja-JP" dirty="0"/>
          </a:p>
          <a:p>
            <a:pPr eaLnBrk="1" hangingPunct="1"/>
            <a:r>
              <a:rPr lang="ja-JP" altLang="en-US" dirty="0"/>
              <a:t>研究内容</a:t>
            </a:r>
            <a:endParaRPr lang="en-US" altLang="ja-JP" dirty="0"/>
          </a:p>
          <a:p>
            <a:pPr lvl="1" eaLnBrk="1" hangingPunct="1"/>
            <a:r>
              <a:rPr lang="ja-JP" altLang="en-US" dirty="0"/>
              <a:t>へクスリバーシの戦略</a:t>
            </a:r>
            <a:endParaRPr lang="en-US" altLang="ja-JP" dirty="0"/>
          </a:p>
          <a:p>
            <a:pPr lvl="1" eaLnBrk="1" hangingPunct="1"/>
            <a:r>
              <a:rPr lang="ja-JP" altLang="en-US" dirty="0"/>
              <a:t>へクスリバーシの</a:t>
            </a:r>
            <a:r>
              <a:rPr lang="en-US" altLang="ja-JP" dirty="0"/>
              <a:t>Java</a:t>
            </a:r>
            <a:r>
              <a:rPr lang="ja-JP" altLang="en-US" dirty="0"/>
              <a:t>プログラム</a:t>
            </a:r>
            <a:endParaRPr lang="en-US" altLang="ja-JP" dirty="0"/>
          </a:p>
          <a:p>
            <a:pPr eaLnBrk="1" hangingPunct="1"/>
            <a:r>
              <a:rPr lang="ja-JP" altLang="en-US" dirty="0"/>
              <a:t>結果と考察</a:t>
            </a:r>
            <a:endParaRPr lang="en-US" altLang="ja-JP" dirty="0"/>
          </a:p>
          <a:p>
            <a:pPr eaLnBrk="1" hangingPunct="1"/>
            <a:r>
              <a:rPr lang="ja-JP" altLang="en-US" dirty="0"/>
              <a:t>まとめと今後の課題</a:t>
            </a:r>
            <a:endParaRPr lang="en-US" altLang="ja-JP" dirty="0"/>
          </a:p>
          <a:p>
            <a:pPr eaLnBrk="1" hangingPunct="1"/>
            <a:endParaRPr lang="en-US" altLang="ja-JP" dirty="0"/>
          </a:p>
          <a:p>
            <a:pPr eaLnBrk="1" hangingPunct="1"/>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4010948-5AF6-4FEE-8DD1-44A32CC1117F}"/>
              </a:ext>
            </a:extLst>
          </p:cNvPr>
          <p:cNvSpPr>
            <a:spLocks noGrp="1" noChangeArrowheads="1"/>
          </p:cNvSpPr>
          <p:nvPr>
            <p:ph type="title"/>
          </p:nvPr>
        </p:nvSpPr>
        <p:spPr/>
        <p:txBody>
          <a:bodyPr/>
          <a:lstStyle/>
          <a:p>
            <a:pPr eaLnBrk="1" hangingPunct="1"/>
            <a:r>
              <a:rPr lang="ja-JP" altLang="en-US" dirty="0"/>
              <a:t>様々なリバーシ</a:t>
            </a:r>
            <a:endParaRPr lang="en-US" altLang="ja-JP" dirty="0"/>
          </a:p>
        </p:txBody>
      </p:sp>
      <p:sp>
        <p:nvSpPr>
          <p:cNvPr id="6147" name="Rectangle 3">
            <a:extLst>
              <a:ext uri="{FF2B5EF4-FFF2-40B4-BE49-F238E27FC236}">
                <a16:creationId xmlns:a16="http://schemas.microsoft.com/office/drawing/2014/main" id="{DFEAFAC0-5DBF-456C-B11F-839946C4318C}"/>
              </a:ext>
            </a:extLst>
          </p:cNvPr>
          <p:cNvSpPr>
            <a:spLocks noGrp="1" noChangeArrowheads="1"/>
          </p:cNvSpPr>
          <p:nvPr>
            <p:ph type="body" idx="1"/>
          </p:nvPr>
        </p:nvSpPr>
        <p:spPr>
          <a:xfrm>
            <a:off x="685800" y="1981200"/>
            <a:ext cx="7848600" cy="4343400"/>
          </a:xfrm>
        </p:spPr>
        <p:txBody>
          <a:bodyPr/>
          <a:lstStyle/>
          <a:p>
            <a:pPr eaLnBrk="1" hangingPunct="1"/>
            <a:r>
              <a:rPr lang="ja-JP" altLang="en-US" dirty="0"/>
              <a:t>リバーシには様々なバリエーションがある</a:t>
            </a:r>
            <a:endParaRPr lang="en-US" altLang="ja-JP" dirty="0"/>
          </a:p>
          <a:p>
            <a:pPr lvl="1" eaLnBrk="1" hangingPunct="1">
              <a:buFont typeface="Wingdings" panose="05000000000000000000" pitchFamily="2" charset="2"/>
              <a:buNone/>
            </a:pPr>
            <a:endParaRPr lang="en-US" altLang="ja-JP" dirty="0"/>
          </a:p>
        </p:txBody>
      </p:sp>
      <p:pic>
        <p:nvPicPr>
          <p:cNvPr id="3" name="図 2">
            <a:extLst>
              <a:ext uri="{FF2B5EF4-FFF2-40B4-BE49-F238E27FC236}">
                <a16:creationId xmlns:a16="http://schemas.microsoft.com/office/drawing/2014/main" id="{15EA0835-6D81-4323-AEA8-B2028E35C4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832" y="3217780"/>
            <a:ext cx="1363504" cy="1363504"/>
          </a:xfrm>
          <a:prstGeom prst="rect">
            <a:avLst/>
          </a:prstGeom>
        </p:spPr>
      </p:pic>
      <p:pic>
        <p:nvPicPr>
          <p:cNvPr id="5" name="図 4">
            <a:extLst>
              <a:ext uri="{FF2B5EF4-FFF2-40B4-BE49-F238E27FC236}">
                <a16:creationId xmlns:a16="http://schemas.microsoft.com/office/drawing/2014/main" id="{6E7F6E45-3AD1-4504-80DC-1DD024F8F7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78493" y="2751103"/>
            <a:ext cx="2146935" cy="2143601"/>
          </a:xfrm>
          <a:prstGeom prst="rect">
            <a:avLst/>
          </a:prstGeom>
        </p:spPr>
      </p:pic>
      <p:pic>
        <p:nvPicPr>
          <p:cNvPr id="7" name="図 6">
            <a:extLst>
              <a:ext uri="{FF2B5EF4-FFF2-40B4-BE49-F238E27FC236}">
                <a16:creationId xmlns:a16="http://schemas.microsoft.com/office/drawing/2014/main" id="{BCB4FAF4-B838-4B7B-B7AB-58267AC0467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58698" y="2751102"/>
            <a:ext cx="2146935" cy="2143601"/>
          </a:xfrm>
          <a:prstGeom prst="rect">
            <a:avLst/>
          </a:prstGeom>
        </p:spPr>
      </p:pic>
      <p:pic>
        <p:nvPicPr>
          <p:cNvPr id="9" name="図 8">
            <a:extLst>
              <a:ext uri="{FF2B5EF4-FFF2-40B4-BE49-F238E27FC236}">
                <a16:creationId xmlns:a16="http://schemas.microsoft.com/office/drawing/2014/main" id="{4F7183EF-839B-4107-A346-D5FE6530C21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50835" y="3099432"/>
            <a:ext cx="1600200" cy="1600200"/>
          </a:xfrm>
          <a:prstGeom prst="rect">
            <a:avLst/>
          </a:prstGeom>
        </p:spPr>
      </p:pic>
      <p:sp>
        <p:nvSpPr>
          <p:cNvPr id="10" name="テキスト ボックス 9">
            <a:extLst>
              <a:ext uri="{FF2B5EF4-FFF2-40B4-BE49-F238E27FC236}">
                <a16:creationId xmlns:a16="http://schemas.microsoft.com/office/drawing/2014/main" id="{D76EC05E-DDAB-4E6B-B94F-A9E6622BCA61}"/>
              </a:ext>
            </a:extLst>
          </p:cNvPr>
          <p:cNvSpPr txBox="1"/>
          <p:nvPr/>
        </p:nvSpPr>
        <p:spPr>
          <a:xfrm>
            <a:off x="449005" y="5148000"/>
            <a:ext cx="1515158" cy="400110"/>
          </a:xfrm>
          <a:prstGeom prst="rect">
            <a:avLst/>
          </a:prstGeom>
          <a:noFill/>
        </p:spPr>
        <p:txBody>
          <a:bodyPr wrap="none" rtlCol="0">
            <a:spAutoFit/>
          </a:bodyPr>
          <a:lstStyle/>
          <a:p>
            <a:r>
              <a:rPr kumimoji="1" lang="ja-JP" altLang="en-US" sz="2000" dirty="0"/>
              <a:t>ミニリバーシ</a:t>
            </a:r>
          </a:p>
        </p:txBody>
      </p:sp>
      <p:sp>
        <p:nvSpPr>
          <p:cNvPr id="14" name="テキスト ボックス 13">
            <a:extLst>
              <a:ext uri="{FF2B5EF4-FFF2-40B4-BE49-F238E27FC236}">
                <a16:creationId xmlns:a16="http://schemas.microsoft.com/office/drawing/2014/main" id="{C217781D-EEB8-4F4B-AD52-5CC14DD456FE}"/>
              </a:ext>
            </a:extLst>
          </p:cNvPr>
          <p:cNvSpPr txBox="1"/>
          <p:nvPr/>
        </p:nvSpPr>
        <p:spPr>
          <a:xfrm>
            <a:off x="2304000" y="5148000"/>
            <a:ext cx="1960793" cy="400110"/>
          </a:xfrm>
          <a:prstGeom prst="rect">
            <a:avLst/>
          </a:prstGeom>
          <a:noFill/>
        </p:spPr>
        <p:txBody>
          <a:bodyPr wrap="none" rtlCol="0">
            <a:spAutoFit/>
          </a:bodyPr>
          <a:lstStyle/>
          <a:p>
            <a:r>
              <a:rPr kumimoji="1" lang="ja-JP" altLang="en-US" sz="2000" dirty="0"/>
              <a:t>グランドリバーシ</a:t>
            </a:r>
          </a:p>
        </p:txBody>
      </p:sp>
      <p:sp>
        <p:nvSpPr>
          <p:cNvPr id="15" name="テキスト ボックス 14">
            <a:extLst>
              <a:ext uri="{FF2B5EF4-FFF2-40B4-BE49-F238E27FC236}">
                <a16:creationId xmlns:a16="http://schemas.microsoft.com/office/drawing/2014/main" id="{2DD41C00-03CF-4B4B-B4ED-7B9617237DE1}"/>
              </a:ext>
            </a:extLst>
          </p:cNvPr>
          <p:cNvSpPr txBox="1"/>
          <p:nvPr/>
        </p:nvSpPr>
        <p:spPr>
          <a:xfrm>
            <a:off x="4464000" y="5148000"/>
            <a:ext cx="2392001" cy="400110"/>
          </a:xfrm>
          <a:prstGeom prst="rect">
            <a:avLst/>
          </a:prstGeom>
          <a:noFill/>
        </p:spPr>
        <p:txBody>
          <a:bodyPr wrap="none" rtlCol="0">
            <a:spAutoFit/>
          </a:bodyPr>
          <a:lstStyle/>
          <a:p>
            <a:r>
              <a:rPr lang="ja-JP" altLang="en-US" sz="2000" dirty="0"/>
              <a:t>エイトスター</a:t>
            </a:r>
            <a:r>
              <a:rPr kumimoji="1" lang="ja-JP" altLang="en-US" sz="2000" dirty="0"/>
              <a:t>リバーシ</a:t>
            </a:r>
          </a:p>
        </p:txBody>
      </p:sp>
      <p:sp>
        <p:nvSpPr>
          <p:cNvPr id="16" name="テキスト ボックス 15">
            <a:extLst>
              <a:ext uri="{FF2B5EF4-FFF2-40B4-BE49-F238E27FC236}">
                <a16:creationId xmlns:a16="http://schemas.microsoft.com/office/drawing/2014/main" id="{6C5D9DEB-F4B5-4280-9FD4-F6CEC8E1EC46}"/>
              </a:ext>
            </a:extLst>
          </p:cNvPr>
          <p:cNvSpPr txBox="1"/>
          <p:nvPr/>
        </p:nvSpPr>
        <p:spPr>
          <a:xfrm>
            <a:off x="7488000" y="5148000"/>
            <a:ext cx="833883" cy="400110"/>
          </a:xfrm>
          <a:prstGeom prst="rect">
            <a:avLst/>
          </a:prstGeom>
          <a:noFill/>
        </p:spPr>
        <p:txBody>
          <a:bodyPr wrap="none" rtlCol="0">
            <a:spAutoFit/>
          </a:bodyPr>
          <a:lstStyle/>
          <a:p>
            <a:r>
              <a:rPr kumimoji="1" lang="ja-JP" altLang="en-US" sz="2000" dirty="0"/>
              <a:t>ニップ</a:t>
            </a:r>
          </a:p>
        </p:txBody>
      </p:sp>
      <p:sp>
        <p:nvSpPr>
          <p:cNvPr id="11" name="テキスト ボックス 10">
            <a:extLst>
              <a:ext uri="{FF2B5EF4-FFF2-40B4-BE49-F238E27FC236}">
                <a16:creationId xmlns:a16="http://schemas.microsoft.com/office/drawing/2014/main" id="{817BF5D9-A7B2-45AB-97EB-22060192F085}"/>
              </a:ext>
            </a:extLst>
          </p:cNvPr>
          <p:cNvSpPr txBox="1"/>
          <p:nvPr/>
        </p:nvSpPr>
        <p:spPr>
          <a:xfrm>
            <a:off x="2848814" y="5758738"/>
            <a:ext cx="3230372" cy="954107"/>
          </a:xfrm>
          <a:prstGeom prst="rect">
            <a:avLst/>
          </a:prstGeom>
          <a:noFill/>
        </p:spPr>
        <p:txBody>
          <a:bodyPr wrap="none" rtlCol="0">
            <a:spAutoFit/>
          </a:bodyPr>
          <a:lstStyle/>
          <a:p>
            <a:r>
              <a:rPr kumimoji="1" lang="ja-JP" altLang="en-US" dirty="0"/>
              <a:t>バリエーションの一つに</a:t>
            </a:r>
            <a:endParaRPr kumimoji="1" lang="en-US" altLang="ja-JP" dirty="0"/>
          </a:p>
          <a:p>
            <a:pPr algn="ctr"/>
            <a:r>
              <a:rPr lang="ja-JP" altLang="en-US" sz="3200" dirty="0"/>
              <a:t>へクスリバーシ</a:t>
            </a:r>
            <a:endParaRPr kumimoji="1" lang="ja-JP"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DE794BD-3BFB-4F30-8BF0-0678B49B84B8}"/>
              </a:ext>
            </a:extLst>
          </p:cNvPr>
          <p:cNvSpPr>
            <a:spLocks noGrp="1" noChangeArrowheads="1"/>
          </p:cNvSpPr>
          <p:nvPr>
            <p:ph type="title"/>
          </p:nvPr>
        </p:nvSpPr>
        <p:spPr>
          <a:xfrm>
            <a:off x="457200" y="800100"/>
            <a:ext cx="8229600" cy="762000"/>
          </a:xfrm>
        </p:spPr>
        <p:txBody>
          <a:bodyPr/>
          <a:lstStyle/>
          <a:p>
            <a:pPr eaLnBrk="1" hangingPunct="1"/>
            <a:r>
              <a:rPr lang="ja-JP" altLang="en-US" dirty="0"/>
              <a:t>へクスリバーシ</a:t>
            </a:r>
            <a:endParaRPr lang="en-US" altLang="ja-JP" dirty="0"/>
          </a:p>
        </p:txBody>
      </p:sp>
      <p:pic>
        <p:nvPicPr>
          <p:cNvPr id="4" name="コンテンツ プレースホルダー 3">
            <a:extLst>
              <a:ext uri="{FF2B5EF4-FFF2-40B4-BE49-F238E27FC236}">
                <a16:creationId xmlns:a16="http://schemas.microsoft.com/office/drawing/2014/main" id="{61F02A05-C273-46D8-BB44-81B4330C5D1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562100"/>
            <a:ext cx="3586914" cy="4114800"/>
          </a:xfrm>
        </p:spPr>
      </p:pic>
      <p:sp>
        <p:nvSpPr>
          <p:cNvPr id="5" name="テキスト ボックス 4">
            <a:extLst>
              <a:ext uri="{FF2B5EF4-FFF2-40B4-BE49-F238E27FC236}">
                <a16:creationId xmlns:a16="http://schemas.microsoft.com/office/drawing/2014/main" id="{F17BC456-0657-4600-BB59-C00356761CC9}"/>
              </a:ext>
            </a:extLst>
          </p:cNvPr>
          <p:cNvSpPr txBox="1"/>
          <p:nvPr/>
        </p:nvSpPr>
        <p:spPr>
          <a:xfrm>
            <a:off x="611560" y="5676900"/>
            <a:ext cx="3052439" cy="461665"/>
          </a:xfrm>
          <a:prstGeom prst="rect">
            <a:avLst/>
          </a:prstGeom>
          <a:noFill/>
        </p:spPr>
        <p:txBody>
          <a:bodyPr wrap="none" rtlCol="0">
            <a:spAutoFit/>
          </a:bodyPr>
          <a:lstStyle/>
          <a:p>
            <a:r>
              <a:rPr kumimoji="1" lang="ja-JP" altLang="en-US" dirty="0"/>
              <a:t>へクスリバーシの盤面</a:t>
            </a:r>
          </a:p>
        </p:txBody>
      </p:sp>
      <p:sp>
        <p:nvSpPr>
          <p:cNvPr id="6" name="テキスト ボックス 5">
            <a:extLst>
              <a:ext uri="{FF2B5EF4-FFF2-40B4-BE49-F238E27FC236}">
                <a16:creationId xmlns:a16="http://schemas.microsoft.com/office/drawing/2014/main" id="{79C53FA5-7D78-4BB7-BADB-214C47C53140}"/>
              </a:ext>
            </a:extLst>
          </p:cNvPr>
          <p:cNvSpPr txBox="1"/>
          <p:nvPr/>
        </p:nvSpPr>
        <p:spPr>
          <a:xfrm>
            <a:off x="4432375" y="1901393"/>
            <a:ext cx="2948243" cy="461665"/>
          </a:xfrm>
          <a:prstGeom prst="rect">
            <a:avLst/>
          </a:prstGeom>
          <a:noFill/>
        </p:spPr>
        <p:txBody>
          <a:bodyPr wrap="none" rtlCol="0">
            <a:spAutoFit/>
          </a:bodyPr>
          <a:lstStyle/>
          <a:p>
            <a:pPr marL="342900" indent="-342900">
              <a:buFont typeface="Arial" panose="020B0604020202020204" pitchFamily="34" charset="0"/>
              <a:buChar char="•"/>
            </a:pPr>
            <a:r>
              <a:rPr kumimoji="1" lang="ja-JP" altLang="en-US" dirty="0"/>
              <a:t>六角形の盤を使用</a:t>
            </a:r>
          </a:p>
        </p:txBody>
      </p:sp>
      <p:sp>
        <p:nvSpPr>
          <p:cNvPr id="7" name="テキスト ボックス 6">
            <a:extLst>
              <a:ext uri="{FF2B5EF4-FFF2-40B4-BE49-F238E27FC236}">
                <a16:creationId xmlns:a16="http://schemas.microsoft.com/office/drawing/2014/main" id="{AD54D274-E199-49A0-8934-E93F782FC469}"/>
              </a:ext>
            </a:extLst>
          </p:cNvPr>
          <p:cNvSpPr txBox="1"/>
          <p:nvPr/>
        </p:nvSpPr>
        <p:spPr>
          <a:xfrm>
            <a:off x="4432375" y="2566119"/>
            <a:ext cx="3049233" cy="830997"/>
          </a:xfrm>
          <a:prstGeom prst="rect">
            <a:avLst/>
          </a:prstGeom>
          <a:noFill/>
        </p:spPr>
        <p:txBody>
          <a:bodyPr wrap="none" rtlCol="0">
            <a:spAutoFit/>
          </a:bodyPr>
          <a:lstStyle/>
          <a:p>
            <a:pPr marL="342900" indent="-342900">
              <a:buFont typeface="Arial" panose="020B0604020202020204" pitchFamily="34" charset="0"/>
              <a:buChar char="•"/>
            </a:pPr>
            <a:r>
              <a:rPr kumimoji="1" lang="en-US" altLang="ja-JP" dirty="0"/>
              <a:t>6</a:t>
            </a:r>
            <a:r>
              <a:rPr kumimoji="1" lang="ja-JP" altLang="en-US" dirty="0"/>
              <a:t>方向に挟んだ石を</a:t>
            </a:r>
            <a:endParaRPr kumimoji="1" lang="en-US" altLang="ja-JP" dirty="0"/>
          </a:p>
          <a:p>
            <a:r>
              <a:rPr lang="ja-JP" altLang="en-US" dirty="0"/>
              <a:t>    ひっくり返せる</a:t>
            </a:r>
            <a:endParaRPr kumimoji="1" lang="ja-JP" altLang="en-US" dirty="0"/>
          </a:p>
        </p:txBody>
      </p:sp>
      <p:sp>
        <p:nvSpPr>
          <p:cNvPr id="10" name="テキスト ボックス 9">
            <a:extLst>
              <a:ext uri="{FF2B5EF4-FFF2-40B4-BE49-F238E27FC236}">
                <a16:creationId xmlns:a16="http://schemas.microsoft.com/office/drawing/2014/main" id="{A4A3D3E1-D37B-4494-8013-23284C66961D}"/>
              </a:ext>
            </a:extLst>
          </p:cNvPr>
          <p:cNvSpPr txBox="1"/>
          <p:nvPr/>
        </p:nvSpPr>
        <p:spPr>
          <a:xfrm>
            <a:off x="4432375" y="3600177"/>
            <a:ext cx="3539752" cy="1200329"/>
          </a:xfrm>
          <a:prstGeom prst="rect">
            <a:avLst/>
          </a:prstGeom>
          <a:noFill/>
        </p:spPr>
        <p:txBody>
          <a:bodyPr wrap="none" rtlCol="0">
            <a:spAutoFit/>
          </a:bodyPr>
          <a:lstStyle/>
          <a:p>
            <a:pPr marL="342900" indent="-342900">
              <a:buFont typeface="Arial" panose="020B0604020202020204" pitchFamily="34" charset="0"/>
              <a:buChar char="•"/>
            </a:pPr>
            <a:r>
              <a:rPr kumimoji="1" lang="ja-JP" altLang="en-US" dirty="0"/>
              <a:t>角が</a:t>
            </a:r>
            <a:r>
              <a:rPr kumimoji="1" lang="en-US" altLang="ja-JP" dirty="0"/>
              <a:t>6</a:t>
            </a:r>
            <a:r>
              <a:rPr kumimoji="1" lang="ja-JP" altLang="en-US" dirty="0"/>
              <a:t>つあるので</a:t>
            </a:r>
            <a:endParaRPr kumimoji="1" lang="en-US" altLang="ja-JP" dirty="0"/>
          </a:p>
          <a:p>
            <a:r>
              <a:rPr lang="ja-JP" altLang="en-US" dirty="0"/>
              <a:t>    通常のリバーシよりも</a:t>
            </a:r>
            <a:endParaRPr lang="en-US" altLang="ja-JP" dirty="0"/>
          </a:p>
          <a:p>
            <a:r>
              <a:rPr kumimoji="1" lang="ja-JP" altLang="en-US" dirty="0"/>
              <a:t>    一つの角の価値は低い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0A22E3D2-5E7A-427D-A50F-2FA1B3DEDEDB}"/>
              </a:ext>
            </a:extLst>
          </p:cNvPr>
          <p:cNvSpPr>
            <a:spLocks noGrp="1" noChangeArrowheads="1"/>
          </p:cNvSpPr>
          <p:nvPr>
            <p:ph type="title"/>
          </p:nvPr>
        </p:nvSpPr>
        <p:spPr/>
        <p:txBody>
          <a:bodyPr/>
          <a:lstStyle/>
          <a:p>
            <a:pPr eaLnBrk="1" hangingPunct="1"/>
            <a:r>
              <a:rPr lang="ja-JP" altLang="en-US" dirty="0"/>
              <a:t>研究内容</a:t>
            </a:r>
            <a:endParaRPr lang="en-US" altLang="ja-JP" dirty="0"/>
          </a:p>
        </p:txBody>
      </p:sp>
      <p:sp>
        <p:nvSpPr>
          <p:cNvPr id="2" name="テキスト ボックス 1">
            <a:extLst>
              <a:ext uri="{FF2B5EF4-FFF2-40B4-BE49-F238E27FC236}">
                <a16:creationId xmlns:a16="http://schemas.microsoft.com/office/drawing/2014/main" id="{6A0C9BA6-C989-4739-947D-9F8ACD139BBC}"/>
              </a:ext>
            </a:extLst>
          </p:cNvPr>
          <p:cNvSpPr txBox="1"/>
          <p:nvPr/>
        </p:nvSpPr>
        <p:spPr>
          <a:xfrm>
            <a:off x="755089" y="3167390"/>
            <a:ext cx="7633821" cy="523220"/>
          </a:xfrm>
          <a:prstGeom prst="rect">
            <a:avLst/>
          </a:prstGeom>
          <a:noFill/>
        </p:spPr>
        <p:txBody>
          <a:bodyPr wrap="none" rtlCol="0">
            <a:spAutoFit/>
          </a:bodyPr>
          <a:lstStyle/>
          <a:p>
            <a:r>
              <a:rPr kumimoji="1" lang="ja-JP" altLang="en-US" sz="2800" dirty="0"/>
              <a:t>へクスリバーシはマイナーなので既存の</a:t>
            </a:r>
            <a:r>
              <a:rPr kumimoji="1" lang="en-US" altLang="ja-JP" sz="2800" dirty="0"/>
              <a:t>AI</a:t>
            </a:r>
            <a:r>
              <a:rPr kumimoji="1" lang="ja-JP" altLang="en-US" sz="2800" dirty="0"/>
              <a:t>が無い</a:t>
            </a:r>
          </a:p>
        </p:txBody>
      </p:sp>
      <p:grpSp>
        <p:nvGrpSpPr>
          <p:cNvPr id="6" name="グループ化 5">
            <a:extLst>
              <a:ext uri="{FF2B5EF4-FFF2-40B4-BE49-F238E27FC236}">
                <a16:creationId xmlns:a16="http://schemas.microsoft.com/office/drawing/2014/main" id="{6E0FB523-C839-4698-A66B-ED9313AE1879}"/>
              </a:ext>
            </a:extLst>
          </p:cNvPr>
          <p:cNvGrpSpPr/>
          <p:nvPr/>
        </p:nvGrpSpPr>
        <p:grpSpPr>
          <a:xfrm>
            <a:off x="1466823" y="4516047"/>
            <a:ext cx="6210354" cy="1282289"/>
            <a:chOff x="1466823" y="2535856"/>
            <a:chExt cx="6210354" cy="1282289"/>
          </a:xfrm>
        </p:grpSpPr>
        <p:sp>
          <p:nvSpPr>
            <p:cNvPr id="4" name="テキスト ボックス 3">
              <a:extLst>
                <a:ext uri="{FF2B5EF4-FFF2-40B4-BE49-F238E27FC236}">
                  <a16:creationId xmlns:a16="http://schemas.microsoft.com/office/drawing/2014/main" id="{321CB4DC-D3F5-4128-A0BC-2A680863AF39}"/>
                </a:ext>
              </a:extLst>
            </p:cNvPr>
            <p:cNvSpPr txBox="1"/>
            <p:nvPr/>
          </p:nvSpPr>
          <p:spPr>
            <a:xfrm>
              <a:off x="1466823" y="3171814"/>
              <a:ext cx="6210354" cy="646331"/>
            </a:xfrm>
            <a:prstGeom prst="rect">
              <a:avLst/>
            </a:prstGeom>
            <a:noFill/>
          </p:spPr>
          <p:txBody>
            <a:bodyPr wrap="none" rtlCol="0">
              <a:spAutoFit/>
            </a:bodyPr>
            <a:lstStyle/>
            <a:p>
              <a:r>
                <a:rPr kumimoji="1" lang="ja-JP" altLang="en-US" sz="3600" dirty="0"/>
                <a:t>へクスリバーシの</a:t>
              </a:r>
              <a:r>
                <a:rPr kumimoji="1" lang="en-US" altLang="ja-JP" sz="3600" dirty="0"/>
                <a:t>AI</a:t>
              </a:r>
              <a:r>
                <a:rPr lang="ja-JP" altLang="en-US" sz="3600" dirty="0"/>
                <a:t>を作成する</a:t>
              </a:r>
              <a:endParaRPr kumimoji="1" lang="ja-JP" altLang="en-US" sz="3600" dirty="0"/>
            </a:p>
          </p:txBody>
        </p:sp>
        <p:sp>
          <p:nvSpPr>
            <p:cNvPr id="5" name="矢印: 下 4">
              <a:extLst>
                <a:ext uri="{FF2B5EF4-FFF2-40B4-BE49-F238E27FC236}">
                  <a16:creationId xmlns:a16="http://schemas.microsoft.com/office/drawing/2014/main" id="{C7926075-A311-4D74-ABD1-42CDEA571670}"/>
                </a:ext>
              </a:extLst>
            </p:cNvPr>
            <p:cNvSpPr/>
            <p:nvPr/>
          </p:nvSpPr>
          <p:spPr bwMode="auto">
            <a:xfrm>
              <a:off x="4196710" y="2535856"/>
              <a:ext cx="612000" cy="5040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p:txBody>
        </p:sp>
      </p:grpSp>
      <p:sp>
        <p:nvSpPr>
          <p:cNvPr id="13" name="テキスト ボックス 12">
            <a:extLst>
              <a:ext uri="{FF2B5EF4-FFF2-40B4-BE49-F238E27FC236}">
                <a16:creationId xmlns:a16="http://schemas.microsoft.com/office/drawing/2014/main" id="{27A2DE54-1E8D-411D-9A53-4EC8FD89E5F9}"/>
              </a:ext>
            </a:extLst>
          </p:cNvPr>
          <p:cNvSpPr txBox="1"/>
          <p:nvPr/>
        </p:nvSpPr>
        <p:spPr>
          <a:xfrm>
            <a:off x="789768" y="1985866"/>
            <a:ext cx="5955476" cy="523220"/>
          </a:xfrm>
          <a:prstGeom prst="rect">
            <a:avLst/>
          </a:prstGeom>
          <a:noFill/>
        </p:spPr>
        <p:txBody>
          <a:bodyPr wrap="none" rtlCol="0">
            <a:spAutoFit/>
          </a:bodyPr>
          <a:lstStyle/>
          <a:p>
            <a:r>
              <a:rPr lang="ja-JP" altLang="en-US" sz="2800" dirty="0"/>
              <a:t>通常の</a:t>
            </a:r>
            <a:r>
              <a:rPr kumimoji="1" lang="ja-JP" altLang="en-US" sz="2800" dirty="0"/>
              <a:t>リバーシは多くの</a:t>
            </a:r>
            <a:r>
              <a:rPr kumimoji="1" lang="en-US" altLang="ja-JP" sz="2800" dirty="0"/>
              <a:t>AI</a:t>
            </a:r>
            <a:r>
              <a:rPr kumimoji="1" lang="ja-JP" altLang="en-US" sz="2800" dirty="0"/>
              <a:t>が存在する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リバーシの戦略</a:t>
            </a:r>
          </a:p>
        </p:txBody>
      </p:sp>
      <p:grpSp>
        <p:nvGrpSpPr>
          <p:cNvPr id="5" name="グループ化 84"/>
          <p:cNvGrpSpPr/>
          <p:nvPr/>
        </p:nvGrpSpPr>
        <p:grpSpPr>
          <a:xfrm>
            <a:off x="3276600" y="2438400"/>
            <a:ext cx="4191000" cy="4220094"/>
            <a:chOff x="562304" y="1210007"/>
            <a:chExt cx="5105400" cy="5140842"/>
          </a:xfrm>
        </p:grpSpPr>
        <p:sp>
          <p:nvSpPr>
            <p:cNvPr id="6" name="正方形/長方形 5"/>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7" name="グループ化 66"/>
            <p:cNvGrpSpPr/>
            <p:nvPr/>
          </p:nvGrpSpPr>
          <p:grpSpPr>
            <a:xfrm>
              <a:off x="990600" y="1676400"/>
              <a:ext cx="4248807" cy="4280338"/>
              <a:chOff x="1752600" y="1600200"/>
              <a:chExt cx="4248807" cy="4280338"/>
            </a:xfrm>
          </p:grpSpPr>
          <p:sp>
            <p:nvSpPr>
              <p:cNvPr id="34" name="正方形/長方形 33"/>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7" name="正方形/長方形 66"/>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正方形/長方形 67"/>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9" name="正方形/長方形 68"/>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0" name="正方形/長方形 69"/>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1" name="正方形/長方形 70"/>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2" name="正方形/長方形 71"/>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3" name="正方形/長方形 72"/>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4" name="正方形/長方形 73"/>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5" name="正方形/長方形 74"/>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正方形/長方形 75"/>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7" name="正方形/長方形 76"/>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正方形/長方形 77"/>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9" name="正方形/長方形 78"/>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0" name="正方形/長方形 79"/>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1" name="正方形/長方形 80"/>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2" name="正方形/長方形 81"/>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3" name="正方形/長方形 82"/>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4" name="正方形/長方形 83"/>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5" name="正方形/長方形 84"/>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6" name="正方形/長方形 85"/>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7" name="正方形/長方形 86"/>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8" name="正方形/長方形 87"/>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9" name="正方形/長方形 88"/>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0" name="正方形/長方形 89"/>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1" name="正方形/長方形 90"/>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正方形/長方形 91"/>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3" name="正方形/長方形 92"/>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正方形/長方形 93"/>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5" name="正方形/長方形 94"/>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6" name="正方形/長方形 95"/>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7" name="正方形/長方形 96"/>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8" name="テキスト ボックス 7"/>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9" name="テキスト ボックス 8"/>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10" name="テキスト ボックス 9"/>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11" name="テキスト ボックス 10"/>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12" name="テキスト ボックス 11"/>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13" name="テキスト ボックス 12"/>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14" name="テキスト ボックス 13"/>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15" name="テキスト ボックス 14"/>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16" name="テキスト ボックス 15"/>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17" name="テキスト ボックス 16"/>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18" name="テキスト ボックス 17"/>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19" name="テキスト ボックス 18"/>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20" name="テキスト ボックス 19"/>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21" name="テキスト ボックス 20"/>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22" name="テキスト ボックス 21"/>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23" name="テキスト ボックス 22"/>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24" name="円/楕円 23"/>
            <p:cNvSpPr/>
            <p:nvPr/>
          </p:nvSpPr>
          <p:spPr bwMode="auto">
            <a:xfrm>
              <a:off x="2666998" y="3372294"/>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25" name="円/楕円 24"/>
            <p:cNvSpPr/>
            <p:nvPr/>
          </p:nvSpPr>
          <p:spPr bwMode="auto">
            <a:xfrm>
              <a:off x="2697289" y="282348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26" name="円/楕円 25"/>
            <p:cNvSpPr/>
            <p:nvPr/>
          </p:nvSpPr>
          <p:spPr bwMode="auto">
            <a:xfrm>
              <a:off x="3719348" y="3368998"/>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円/楕円 26"/>
            <p:cNvSpPr/>
            <p:nvPr/>
          </p:nvSpPr>
          <p:spPr bwMode="auto">
            <a:xfrm>
              <a:off x="2140337" y="4958467"/>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円/楕円 27"/>
            <p:cNvSpPr/>
            <p:nvPr/>
          </p:nvSpPr>
          <p:spPr bwMode="auto">
            <a:xfrm>
              <a:off x="3161417" y="2823482"/>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円/楕円 28"/>
            <p:cNvSpPr/>
            <p:nvPr/>
          </p:nvSpPr>
          <p:spPr bwMode="auto">
            <a:xfrm>
              <a:off x="3715407" y="3892769"/>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円/楕円 29"/>
            <p:cNvSpPr/>
            <p:nvPr/>
          </p:nvSpPr>
          <p:spPr bwMode="auto">
            <a:xfrm>
              <a:off x="1583384" y="2823482"/>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円/楕円 30"/>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円/楕円 31"/>
            <p:cNvSpPr/>
            <p:nvPr/>
          </p:nvSpPr>
          <p:spPr bwMode="auto">
            <a:xfrm>
              <a:off x="3182007"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円/楕円 32"/>
            <p:cNvSpPr/>
            <p:nvPr/>
          </p:nvSpPr>
          <p:spPr bwMode="auto">
            <a:xfrm>
              <a:off x="1026431" y="2266529"/>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98" name="円/楕円 97"/>
          <p:cNvSpPr/>
          <p:nvPr/>
        </p:nvSpPr>
        <p:spPr bwMode="auto">
          <a:xfrm>
            <a:off x="4114800" y="42200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9" name="円/楕円 98"/>
          <p:cNvSpPr/>
          <p:nvPr/>
        </p:nvSpPr>
        <p:spPr bwMode="auto">
          <a:xfrm>
            <a:off x="4114800" y="46010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0" name="円/楕円 99"/>
          <p:cNvSpPr/>
          <p:nvPr/>
        </p:nvSpPr>
        <p:spPr bwMode="auto">
          <a:xfrm>
            <a:off x="4572000" y="37628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1" name="円/楕円 100"/>
          <p:cNvSpPr/>
          <p:nvPr/>
        </p:nvSpPr>
        <p:spPr bwMode="auto">
          <a:xfrm>
            <a:off x="4114800" y="50582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2" name="円/楕円 101"/>
          <p:cNvSpPr/>
          <p:nvPr/>
        </p:nvSpPr>
        <p:spPr bwMode="auto">
          <a:xfrm>
            <a:off x="4114800" y="55154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3" name="円/楕円 102"/>
          <p:cNvSpPr/>
          <p:nvPr/>
        </p:nvSpPr>
        <p:spPr bwMode="auto">
          <a:xfrm>
            <a:off x="4114800" y="59726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4" name="円/楕円 103"/>
          <p:cNvSpPr/>
          <p:nvPr/>
        </p:nvSpPr>
        <p:spPr bwMode="auto">
          <a:xfrm>
            <a:off x="3657600" y="37628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5" name="円/楕円 104"/>
          <p:cNvSpPr/>
          <p:nvPr/>
        </p:nvSpPr>
        <p:spPr bwMode="auto">
          <a:xfrm>
            <a:off x="3657600" y="4220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6" name="円/楕円 105"/>
          <p:cNvSpPr/>
          <p:nvPr/>
        </p:nvSpPr>
        <p:spPr bwMode="auto">
          <a:xfrm>
            <a:off x="3657600" y="4677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円/楕円 106"/>
          <p:cNvSpPr/>
          <p:nvPr/>
        </p:nvSpPr>
        <p:spPr bwMode="auto">
          <a:xfrm>
            <a:off x="36576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8" name="円/楕円 107"/>
          <p:cNvSpPr/>
          <p:nvPr/>
        </p:nvSpPr>
        <p:spPr bwMode="auto">
          <a:xfrm>
            <a:off x="3657600" y="55154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9" name="円/楕円 108"/>
          <p:cNvSpPr/>
          <p:nvPr/>
        </p:nvSpPr>
        <p:spPr bwMode="auto">
          <a:xfrm>
            <a:off x="36576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円/楕円 109"/>
          <p:cNvSpPr/>
          <p:nvPr/>
        </p:nvSpPr>
        <p:spPr bwMode="auto">
          <a:xfrm>
            <a:off x="45720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50292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2" name="円/楕円 111"/>
          <p:cNvSpPr/>
          <p:nvPr/>
        </p:nvSpPr>
        <p:spPr bwMode="auto">
          <a:xfrm>
            <a:off x="54102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3" name="円/楕円 112"/>
          <p:cNvSpPr/>
          <p:nvPr/>
        </p:nvSpPr>
        <p:spPr bwMode="auto">
          <a:xfrm>
            <a:off x="58674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4" name="円/楕円 113"/>
          <p:cNvSpPr/>
          <p:nvPr/>
        </p:nvSpPr>
        <p:spPr bwMode="auto">
          <a:xfrm>
            <a:off x="63246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5" name="円/楕円 114"/>
          <p:cNvSpPr/>
          <p:nvPr/>
        </p:nvSpPr>
        <p:spPr bwMode="auto">
          <a:xfrm>
            <a:off x="5867400" y="55154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6" name="円/楕円 115"/>
          <p:cNvSpPr/>
          <p:nvPr/>
        </p:nvSpPr>
        <p:spPr bwMode="auto">
          <a:xfrm>
            <a:off x="5029200" y="5515494"/>
            <a:ext cx="312762" cy="3127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116"/>
          <p:cNvSpPr/>
          <p:nvPr/>
        </p:nvSpPr>
        <p:spPr bwMode="auto">
          <a:xfrm>
            <a:off x="5410200" y="5515494"/>
            <a:ext cx="312762" cy="3127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8" name="円/楕円 117"/>
          <p:cNvSpPr/>
          <p:nvPr/>
        </p:nvSpPr>
        <p:spPr bwMode="auto">
          <a:xfrm>
            <a:off x="6705600" y="55154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9" name="円/楕円 118"/>
          <p:cNvSpPr/>
          <p:nvPr/>
        </p:nvSpPr>
        <p:spPr bwMode="auto">
          <a:xfrm>
            <a:off x="67056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0" name="円/楕円 119"/>
          <p:cNvSpPr/>
          <p:nvPr/>
        </p:nvSpPr>
        <p:spPr bwMode="auto">
          <a:xfrm>
            <a:off x="6705600" y="4601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円/楕円 120"/>
          <p:cNvSpPr/>
          <p:nvPr/>
        </p:nvSpPr>
        <p:spPr bwMode="auto">
          <a:xfrm>
            <a:off x="6705600" y="4220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2" name="円/楕円 121"/>
          <p:cNvSpPr/>
          <p:nvPr/>
        </p:nvSpPr>
        <p:spPr bwMode="auto">
          <a:xfrm>
            <a:off x="6705600" y="37628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3" name="円/楕円 122"/>
          <p:cNvSpPr/>
          <p:nvPr/>
        </p:nvSpPr>
        <p:spPr bwMode="auto">
          <a:xfrm>
            <a:off x="6705600" y="3305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4" name="円/楕円 123"/>
          <p:cNvSpPr/>
          <p:nvPr/>
        </p:nvSpPr>
        <p:spPr bwMode="auto">
          <a:xfrm>
            <a:off x="58674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5" name="円/楕円 124"/>
          <p:cNvSpPr/>
          <p:nvPr/>
        </p:nvSpPr>
        <p:spPr bwMode="auto">
          <a:xfrm>
            <a:off x="63246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6324600" y="4601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7" name="円/楕円 126"/>
          <p:cNvSpPr/>
          <p:nvPr/>
        </p:nvSpPr>
        <p:spPr bwMode="auto">
          <a:xfrm>
            <a:off x="6324600" y="4220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8" name="円/楕円 127"/>
          <p:cNvSpPr/>
          <p:nvPr/>
        </p:nvSpPr>
        <p:spPr bwMode="auto">
          <a:xfrm>
            <a:off x="6324600" y="37628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9" name="円/楕円 128"/>
          <p:cNvSpPr/>
          <p:nvPr/>
        </p:nvSpPr>
        <p:spPr bwMode="auto">
          <a:xfrm>
            <a:off x="5867400" y="37628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0" name="円/楕円 129"/>
          <p:cNvSpPr/>
          <p:nvPr/>
        </p:nvSpPr>
        <p:spPr bwMode="auto">
          <a:xfrm>
            <a:off x="4572000" y="4220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1" name="円/楕円 130"/>
          <p:cNvSpPr/>
          <p:nvPr/>
        </p:nvSpPr>
        <p:spPr bwMode="auto">
          <a:xfrm>
            <a:off x="4572000" y="4677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5029200" y="4677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3" name="円/楕円 132"/>
          <p:cNvSpPr/>
          <p:nvPr/>
        </p:nvSpPr>
        <p:spPr bwMode="auto">
          <a:xfrm>
            <a:off x="45720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4" name="円/楕円 133"/>
          <p:cNvSpPr/>
          <p:nvPr/>
        </p:nvSpPr>
        <p:spPr bwMode="auto">
          <a:xfrm>
            <a:off x="5029200" y="50582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5" name="円/楕円 134"/>
          <p:cNvSpPr/>
          <p:nvPr/>
        </p:nvSpPr>
        <p:spPr bwMode="auto">
          <a:xfrm>
            <a:off x="5410200" y="50582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6" name="角丸四角形吹き出し 135"/>
          <p:cNvSpPr/>
          <p:nvPr/>
        </p:nvSpPr>
        <p:spPr bwMode="auto">
          <a:xfrm>
            <a:off x="381000" y="5410200"/>
            <a:ext cx="2514600" cy="1066800"/>
          </a:xfrm>
          <a:prstGeom prst="wedgeRoundRectCallout">
            <a:avLst>
              <a:gd name="adj1" fmla="val 78518"/>
              <a:gd name="adj2" fmla="val 16582"/>
              <a:gd name="adj3" fmla="val 16667"/>
            </a:avLst>
          </a:prstGeom>
          <a:solidFill>
            <a:srgbClr val="00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隅</a:t>
            </a:r>
            <a:r>
              <a:rPr kumimoji="1" lang="ja-JP" altLang="en-US" sz="2400" dirty="0">
                <a:effectLst/>
                <a:latin typeface="Times New Roman" panose="02020603050405020304" pitchFamily="18" charset="0"/>
              </a:rPr>
              <a:t>の石は</a:t>
            </a:r>
            <a:endParaRPr kumimoji="1"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引っ繰り返せない</a:t>
            </a:r>
            <a:endParaRPr kumimoji="1" lang="ja-JP" altLang="en-US" sz="2400" dirty="0">
              <a:effectLst/>
              <a:latin typeface="Times New Roman" panose="02020603050405020304" pitchFamily="18" charset="0"/>
            </a:endParaRPr>
          </a:p>
        </p:txBody>
      </p:sp>
      <p:sp>
        <p:nvSpPr>
          <p:cNvPr id="137" name="角丸四角形 136"/>
          <p:cNvSpPr/>
          <p:nvPr/>
        </p:nvSpPr>
        <p:spPr bwMode="auto">
          <a:xfrm>
            <a:off x="3505200" y="3124200"/>
            <a:ext cx="609600" cy="2895600"/>
          </a:xfrm>
          <a:prstGeom prst="roundRect">
            <a:avLst/>
          </a:prstGeom>
          <a:noFill/>
          <a:ln w="412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8" name="角丸四角形吹き出し 137"/>
          <p:cNvSpPr/>
          <p:nvPr/>
        </p:nvSpPr>
        <p:spPr bwMode="auto">
          <a:xfrm>
            <a:off x="0" y="3048000"/>
            <a:ext cx="3048000" cy="1066800"/>
          </a:xfrm>
          <a:prstGeom prst="wedgeRoundRectCallout">
            <a:avLst>
              <a:gd name="adj1" fmla="val 66732"/>
              <a:gd name="adj2" fmla="val 22704"/>
              <a:gd name="adj3" fmla="val 16667"/>
            </a:avLst>
          </a:prstGeom>
          <a:solidFill>
            <a:srgbClr val="00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隅</a:t>
            </a:r>
            <a:r>
              <a:rPr kumimoji="1" lang="ja-JP" altLang="en-US" sz="2400" dirty="0">
                <a:effectLst/>
                <a:latin typeface="Times New Roman" panose="02020603050405020304" pitchFamily="18" charset="0"/>
              </a:rPr>
              <a:t>から繋がる辺の石も</a:t>
            </a:r>
            <a:endParaRPr kumimoji="1"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引っ繰り返せない</a:t>
            </a:r>
            <a:endParaRPr kumimoji="1" lang="ja-JP" altLang="en-US" sz="2400" dirty="0">
              <a:effectLst/>
              <a:latin typeface="Times New Roman" panose="02020603050405020304" pitchFamily="18" charset="0"/>
            </a:endParaRPr>
          </a:p>
        </p:txBody>
      </p:sp>
      <p:sp>
        <p:nvSpPr>
          <p:cNvPr id="139" name="テキスト ボックス 138"/>
          <p:cNvSpPr txBox="1"/>
          <p:nvPr/>
        </p:nvSpPr>
        <p:spPr>
          <a:xfrm>
            <a:off x="7523043" y="4953000"/>
            <a:ext cx="1620957" cy="1557349"/>
          </a:xfrm>
          <a:prstGeom prst="rect">
            <a:avLst/>
          </a:prstGeom>
          <a:noFill/>
        </p:spPr>
        <p:txBody>
          <a:bodyPr wrap="none" rtlCol="0">
            <a:spAutoFit/>
          </a:bodyPr>
          <a:lstStyle/>
          <a:p>
            <a:r>
              <a:rPr kumimoji="1" lang="ja-JP" altLang="en-US" dirty="0">
                <a:latin typeface="Times New Roman" panose="02020603050405020304" pitchFamily="18" charset="0"/>
              </a:rPr>
              <a:t>確定石が</a:t>
            </a:r>
            <a:endParaRPr kumimoji="1" lang="en-US" altLang="ja-JP" dirty="0">
              <a:latin typeface="Times New Roman" panose="02020603050405020304" pitchFamily="18" charset="0"/>
            </a:endParaRPr>
          </a:p>
          <a:p>
            <a:r>
              <a:rPr lang="ja-JP" altLang="en-US" dirty="0">
                <a:latin typeface="Times New Roman" panose="02020603050405020304" pitchFamily="18" charset="0"/>
              </a:rPr>
              <a:t>多いと</a:t>
            </a:r>
            <a:endParaRPr lang="en-US" altLang="ja-JP" dirty="0">
              <a:latin typeface="Times New Roman" panose="02020603050405020304" pitchFamily="18" charset="0"/>
            </a:endParaRPr>
          </a:p>
          <a:p>
            <a:r>
              <a:rPr kumimoji="1" lang="ja-JP" altLang="en-US" dirty="0">
                <a:latin typeface="Times New Roman" panose="02020603050405020304" pitchFamily="18" charset="0"/>
              </a:rPr>
              <a:t>有利！</a:t>
            </a:r>
          </a:p>
        </p:txBody>
      </p:sp>
      <p:sp>
        <p:nvSpPr>
          <p:cNvPr id="140" name="テキスト ボックス 139">
            <a:extLst>
              <a:ext uri="{FF2B5EF4-FFF2-40B4-BE49-F238E27FC236}">
                <a16:creationId xmlns:a16="http://schemas.microsoft.com/office/drawing/2014/main" id="{7DD28117-051C-4A95-A50C-6A0C903AD358}"/>
              </a:ext>
            </a:extLst>
          </p:cNvPr>
          <p:cNvSpPr txBox="1"/>
          <p:nvPr/>
        </p:nvSpPr>
        <p:spPr>
          <a:xfrm>
            <a:off x="536737" y="1661279"/>
            <a:ext cx="7156126" cy="584775"/>
          </a:xfrm>
          <a:prstGeom prst="rect">
            <a:avLst/>
          </a:prstGeom>
          <a:noFill/>
        </p:spPr>
        <p:txBody>
          <a:bodyPr wrap="none" rtlCol="0">
            <a:spAutoFit/>
          </a:bodyPr>
          <a:lstStyle/>
          <a:p>
            <a:r>
              <a:rPr lang="ja-JP" altLang="en-US" sz="3200"/>
              <a:t>確定</a:t>
            </a:r>
            <a:r>
              <a:rPr kumimoji="1" lang="ja-JP" altLang="en-US" sz="3200"/>
              <a:t>石</a:t>
            </a:r>
            <a:r>
              <a:rPr kumimoji="1" lang="en-US" altLang="ja-JP" dirty="0"/>
              <a:t>(</a:t>
            </a:r>
            <a:r>
              <a:rPr kumimoji="1" lang="ja-JP" altLang="en-US" dirty="0"/>
              <a:t>最後までひっくり返せない石</a:t>
            </a:r>
            <a:r>
              <a:rPr kumimoji="1" lang="en-US" altLang="ja-JP" dirty="0"/>
              <a:t>)</a:t>
            </a:r>
            <a:r>
              <a:rPr kumimoji="1" lang="ja-JP" altLang="en-US" sz="3200" dirty="0"/>
              <a:t>を確保する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checkerboard(across)">
                                      <p:cBhvr>
                                        <p:cTn id="7" dur="500"/>
                                        <p:tgtEl>
                                          <p:spTgt spid="13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7"/>
                                        </p:tgtEl>
                                        <p:attrNameLst>
                                          <p:attrName>style.visibility</p:attrName>
                                        </p:attrNameLst>
                                      </p:cBhvr>
                                      <p:to>
                                        <p:strVal val="visible"/>
                                      </p:to>
                                    </p:set>
                                    <p:animEffect transition="in" filter="checkerboard(across)">
                                      <p:cBhvr>
                                        <p:cTn id="12" dur="500"/>
                                        <p:tgtEl>
                                          <p:spTgt spid="137"/>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138"/>
                                        </p:tgtEl>
                                        <p:attrNameLst>
                                          <p:attrName>style.visibility</p:attrName>
                                        </p:attrNameLst>
                                      </p:cBhvr>
                                      <p:to>
                                        <p:strVal val="visible"/>
                                      </p:to>
                                    </p:set>
                                    <p:animEffect transition="in" filter="checkerboard(across)">
                                      <p:cBhvr>
                                        <p:cTn id="16" dur="500"/>
                                        <p:tgtEl>
                                          <p:spTgt spid="13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9"/>
                                        </p:tgtEl>
                                        <p:attrNameLst>
                                          <p:attrName>style.visibility</p:attrName>
                                        </p:attrNameLst>
                                      </p:cBhvr>
                                      <p:to>
                                        <p:strVal val="visible"/>
                                      </p:to>
                                    </p:set>
                                    <p:anim calcmode="lin" valueType="num">
                                      <p:cBhvr additive="base">
                                        <p:cTn id="21" dur="500" fill="hold"/>
                                        <p:tgtEl>
                                          <p:spTgt spid="139"/>
                                        </p:tgtEl>
                                        <p:attrNameLst>
                                          <p:attrName>ppt_x</p:attrName>
                                        </p:attrNameLst>
                                      </p:cBhvr>
                                      <p:tavLst>
                                        <p:tav tm="0">
                                          <p:val>
                                            <p:strVal val="#ppt_x"/>
                                          </p:val>
                                        </p:tav>
                                        <p:tav tm="100000">
                                          <p:val>
                                            <p:strVal val="#ppt_x"/>
                                          </p:val>
                                        </p:tav>
                                      </p:tavLst>
                                    </p:anim>
                                    <p:anim calcmode="lin" valueType="num">
                                      <p:cBhvr additive="base">
                                        <p:cTn id="22"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P spid="137" grpId="0" animBg="1"/>
      <p:bldP spid="138" grpId="0" animBg="1"/>
      <p:bldP spid="1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有利なマスと不利なマス</a:t>
            </a:r>
          </a:p>
        </p:txBody>
      </p:sp>
      <p:grpSp>
        <p:nvGrpSpPr>
          <p:cNvPr id="67" name="グループ化 84"/>
          <p:cNvGrpSpPr/>
          <p:nvPr/>
        </p:nvGrpSpPr>
        <p:grpSpPr>
          <a:xfrm>
            <a:off x="609600" y="145083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b="0" i="0" u="none" strike="noStrike" cap="none" normalizeH="0" dirty="0">
                    <a:ln>
                      <a:noFill/>
                    </a:ln>
                    <a:solidFill>
                      <a:schemeClr val="tx1"/>
                    </a:solidFill>
                    <a:effectLst>
                      <a:outerShdw blurRad="38100" dist="38100" dir="2700000" algn="tl">
                        <a:srgbClr val="000000">
                          <a:alpha val="43137"/>
                        </a:srgbClr>
                      </a:outerShdw>
                    </a:effectLst>
                    <a:ea typeface="ＭＳ Ｐゴシック" panose="020B0600070205080204" pitchFamily="50" charset="-128"/>
                  </a:rPr>
                  <a:t>角</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b="0" i="0" u="none" strike="noStrike" cap="none" normalizeH="0" dirty="0">
                    <a:ln>
                      <a:noFill/>
                    </a:ln>
                    <a:solidFill>
                      <a:schemeClr val="tx1"/>
                    </a:solidFill>
                    <a:effectLst>
                      <a:outerShdw blurRad="38100" dist="38100" dir="2700000" algn="tl">
                        <a:srgbClr val="000000">
                          <a:alpha val="43137"/>
                        </a:srgbClr>
                      </a:outerShdw>
                    </a:effectLst>
                    <a:ea typeface="ＭＳ Ｐゴシック" panose="020B0600070205080204" pitchFamily="50" charset="-128"/>
                  </a:rPr>
                  <a:t>角</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7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effectLst>
                      <a:outerShdw blurRad="38100" dist="38100" dir="2700000" algn="tl">
                        <a:srgbClr val="000000">
                          <a:alpha val="43137"/>
                        </a:srgbClr>
                      </a:outerShdw>
                    </a:effectLst>
                  </a:rPr>
                  <a:t>角</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角</a:t>
                </a: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grpSp>
      <p:sp>
        <p:nvSpPr>
          <p:cNvPr id="213" name="テキスト ボックス 212"/>
          <p:cNvSpPr txBox="1"/>
          <p:nvPr/>
        </p:nvSpPr>
        <p:spPr>
          <a:xfrm>
            <a:off x="5715000" y="1447800"/>
            <a:ext cx="2853666" cy="1557349"/>
          </a:xfrm>
          <a:prstGeom prst="rect">
            <a:avLst/>
          </a:prstGeom>
          <a:noFill/>
        </p:spPr>
        <p:txBody>
          <a:bodyPr wrap="none" rtlCol="0">
            <a:spAutoFit/>
          </a:bodyPr>
          <a:lstStyle/>
          <a:p>
            <a:pPr algn="l"/>
            <a:r>
              <a:rPr lang="ja-JP" altLang="en-US" dirty="0">
                <a:latin typeface="Times New Roman" panose="02020603050405020304" pitchFamily="18" charset="0"/>
              </a:rPr>
              <a:t>隅のマスは取ると</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確定石</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⇒隅を取ると有利</a:t>
            </a:r>
            <a:endParaRPr lang="en-US" altLang="ja-JP" dirty="0">
              <a:latin typeface="Times New Roman" panose="02020603050405020304" pitchFamily="18" charset="0"/>
            </a:endParaRPr>
          </a:p>
        </p:txBody>
      </p:sp>
      <p:sp>
        <p:nvSpPr>
          <p:cNvPr id="98" name="テキスト ボックス 97"/>
          <p:cNvSpPr txBox="1"/>
          <p:nvPr/>
        </p:nvSpPr>
        <p:spPr>
          <a:xfrm>
            <a:off x="5791200" y="3505200"/>
            <a:ext cx="2316660" cy="3108543"/>
          </a:xfrm>
          <a:prstGeom prst="rect">
            <a:avLst/>
          </a:prstGeom>
          <a:noFill/>
        </p:spPr>
        <p:txBody>
          <a:bodyPr wrap="none" rtlCol="0">
            <a:spAutoFit/>
          </a:bodyPr>
          <a:lstStyle/>
          <a:p>
            <a:pPr algn="l"/>
            <a:r>
              <a:rPr lang="ja-JP" altLang="en-US" dirty="0">
                <a:latin typeface="Times New Roman" panose="02020603050405020304" pitchFamily="18" charset="0"/>
              </a:rPr>
              <a:t>隅の隣接マス</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(X,C)</a:t>
            </a:r>
            <a:r>
              <a:rPr lang="ja-JP" altLang="en-US" dirty="0">
                <a:latin typeface="Times New Roman" panose="02020603050405020304" pitchFamily="18" charset="0"/>
              </a:rPr>
              <a:t>は取ると</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相手に隅を</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取られやすい</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a:t>
            </a:r>
            <a:r>
              <a:rPr lang="en-US" altLang="ja-JP" dirty="0">
                <a:latin typeface="Times New Roman" panose="02020603050405020304" pitchFamily="18" charset="0"/>
              </a:rPr>
              <a:t>X,C</a:t>
            </a:r>
            <a:r>
              <a:rPr lang="ja-JP" altLang="en-US" dirty="0">
                <a:latin typeface="Times New Roman" panose="02020603050405020304" pitchFamily="18" charset="0"/>
              </a:rPr>
              <a:t>マスを</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    取ると不利</a:t>
            </a:r>
            <a:endParaRPr lang="en-US" altLang="ja-JP" dirty="0">
              <a:latin typeface="Times New Roman" panose="02020603050405020304" pitchFamily="18" charset="0"/>
            </a:endParaRPr>
          </a:p>
        </p:txBody>
      </p:sp>
    </p:spTree>
    <p:extLst>
      <p:ext uri="{BB962C8B-B14F-4D97-AF65-F5344CB8AC3E}">
        <p14:creationId xmlns:p14="http://schemas.microsoft.com/office/powerpoint/2010/main" val="4223277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1FFC-E398-4DEB-A9E3-472648D2DB8C}"/>
              </a:ext>
            </a:extLst>
          </p:cNvPr>
          <p:cNvSpPr>
            <a:spLocks noGrp="1"/>
          </p:cNvSpPr>
          <p:nvPr>
            <p:ph type="title"/>
          </p:nvPr>
        </p:nvSpPr>
        <p:spPr/>
        <p:txBody>
          <a:bodyPr/>
          <a:lstStyle/>
          <a:p>
            <a:r>
              <a:rPr kumimoji="1" lang="ja-JP" altLang="en-US" dirty="0"/>
              <a:t>へクスリバーシの戦略</a:t>
            </a:r>
          </a:p>
        </p:txBody>
      </p:sp>
      <p:pic>
        <p:nvPicPr>
          <p:cNvPr id="4" name="図 3">
            <a:extLst>
              <a:ext uri="{FF2B5EF4-FFF2-40B4-BE49-F238E27FC236}">
                <a16:creationId xmlns:a16="http://schemas.microsoft.com/office/drawing/2014/main" id="{1A21CBFA-95D0-4EE4-91A1-3AB1F4688C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850" y="1844824"/>
            <a:ext cx="4038600" cy="4632960"/>
          </a:xfrm>
          <a:prstGeom prst="rect">
            <a:avLst/>
          </a:prstGeom>
        </p:spPr>
      </p:pic>
      <p:sp>
        <p:nvSpPr>
          <p:cNvPr id="5" name="テキスト ボックス 4">
            <a:extLst>
              <a:ext uri="{FF2B5EF4-FFF2-40B4-BE49-F238E27FC236}">
                <a16:creationId xmlns:a16="http://schemas.microsoft.com/office/drawing/2014/main" id="{DD3ECD29-E916-46E3-85FC-59196DCA07BA}"/>
              </a:ext>
            </a:extLst>
          </p:cNvPr>
          <p:cNvSpPr txBox="1"/>
          <p:nvPr/>
        </p:nvSpPr>
        <p:spPr>
          <a:xfrm>
            <a:off x="4854150" y="2479316"/>
            <a:ext cx="4219425" cy="523220"/>
          </a:xfrm>
          <a:prstGeom prst="rect">
            <a:avLst/>
          </a:prstGeom>
          <a:noFill/>
        </p:spPr>
        <p:txBody>
          <a:bodyPr wrap="none" rtlCol="0">
            <a:spAutoFit/>
          </a:bodyPr>
          <a:lstStyle/>
          <a:p>
            <a:pPr marL="342900" indent="-342900">
              <a:buFont typeface="Arial" panose="020B0604020202020204" pitchFamily="34" charset="0"/>
              <a:buChar char="•"/>
            </a:pPr>
            <a:r>
              <a:rPr lang="ja-JP" altLang="en-US" sz="2800" dirty="0"/>
              <a:t>角へクスに優先して打つ</a:t>
            </a:r>
            <a:endParaRPr kumimoji="1" lang="ja-JP" altLang="en-US" sz="2800" dirty="0"/>
          </a:p>
        </p:txBody>
      </p:sp>
      <p:sp>
        <p:nvSpPr>
          <p:cNvPr id="6" name="テキスト ボックス 5">
            <a:extLst>
              <a:ext uri="{FF2B5EF4-FFF2-40B4-BE49-F238E27FC236}">
                <a16:creationId xmlns:a16="http://schemas.microsoft.com/office/drawing/2014/main" id="{D926E190-0D16-4C71-A4BF-E18BC0F8F6DE}"/>
              </a:ext>
            </a:extLst>
          </p:cNvPr>
          <p:cNvSpPr txBox="1"/>
          <p:nvPr/>
        </p:nvSpPr>
        <p:spPr>
          <a:xfrm>
            <a:off x="4854150" y="3192010"/>
            <a:ext cx="3570208" cy="954107"/>
          </a:xfrm>
          <a:prstGeom prst="rect">
            <a:avLst/>
          </a:prstGeom>
          <a:noFill/>
        </p:spPr>
        <p:txBody>
          <a:bodyPr wrap="none" rtlCol="0">
            <a:spAutoFit/>
          </a:bodyPr>
          <a:lstStyle/>
          <a:p>
            <a:pPr marL="342900" indent="-342900">
              <a:buFont typeface="Arial" panose="020B0604020202020204" pitchFamily="34" charset="0"/>
              <a:buChar char="•"/>
            </a:pPr>
            <a:r>
              <a:rPr lang="en-US" altLang="ja-JP" sz="2800" dirty="0"/>
              <a:t>C</a:t>
            </a:r>
            <a:r>
              <a:rPr lang="ja-JP" altLang="en-US" sz="2800" dirty="0"/>
              <a:t>へクス，</a:t>
            </a:r>
            <a:r>
              <a:rPr lang="en-US" altLang="ja-JP" sz="2800" dirty="0"/>
              <a:t>X</a:t>
            </a:r>
            <a:r>
              <a:rPr lang="ja-JP" altLang="en-US" sz="2800" dirty="0"/>
              <a:t>へクスは</a:t>
            </a:r>
            <a:endParaRPr lang="en-US" altLang="ja-JP" sz="2800" dirty="0"/>
          </a:p>
          <a:p>
            <a:r>
              <a:rPr lang="en-US" altLang="ja-JP" sz="2800" dirty="0"/>
              <a:t>   </a:t>
            </a:r>
            <a:r>
              <a:rPr lang="ja-JP" altLang="en-US" sz="2800" dirty="0"/>
              <a:t>できるだけ避ける</a:t>
            </a:r>
            <a:endParaRPr kumimoji="1" lang="ja-JP" altLang="en-US" sz="2800" dirty="0"/>
          </a:p>
        </p:txBody>
      </p:sp>
      <p:sp>
        <p:nvSpPr>
          <p:cNvPr id="7" name="テキスト ボックス 6">
            <a:extLst>
              <a:ext uri="{FF2B5EF4-FFF2-40B4-BE49-F238E27FC236}">
                <a16:creationId xmlns:a16="http://schemas.microsoft.com/office/drawing/2014/main" id="{B06F8DE7-D3FA-40FA-A51E-84BD8673D959}"/>
              </a:ext>
            </a:extLst>
          </p:cNvPr>
          <p:cNvSpPr txBox="1"/>
          <p:nvPr/>
        </p:nvSpPr>
        <p:spPr>
          <a:xfrm>
            <a:off x="4327563" y="5642401"/>
            <a:ext cx="4623382" cy="830997"/>
          </a:xfrm>
          <a:prstGeom prst="rect">
            <a:avLst/>
          </a:prstGeom>
          <a:noFill/>
        </p:spPr>
        <p:txBody>
          <a:bodyPr wrap="none" rtlCol="0">
            <a:spAutoFit/>
          </a:bodyPr>
          <a:lstStyle/>
          <a:p>
            <a:r>
              <a:rPr kumimoji="1" lang="ja-JP" altLang="en-US" dirty="0"/>
              <a:t>角へクスには高い評価値</a:t>
            </a:r>
            <a:endParaRPr kumimoji="1" lang="en-US" altLang="ja-JP" dirty="0"/>
          </a:p>
          <a:p>
            <a:r>
              <a:rPr lang="en-US" altLang="ja-JP" dirty="0"/>
              <a:t>C</a:t>
            </a:r>
            <a:r>
              <a:rPr lang="ja-JP" altLang="en-US" dirty="0"/>
              <a:t>へクス，</a:t>
            </a:r>
            <a:r>
              <a:rPr lang="en-US" altLang="ja-JP" dirty="0"/>
              <a:t>X</a:t>
            </a:r>
            <a:r>
              <a:rPr lang="ja-JP" altLang="en-US" dirty="0"/>
              <a:t>へクスへは低い評価値</a:t>
            </a:r>
            <a:endParaRPr kumimoji="1" lang="ja-JP" altLang="en-US" dirty="0"/>
          </a:p>
        </p:txBody>
      </p:sp>
    </p:spTree>
    <p:extLst>
      <p:ext uri="{BB962C8B-B14F-4D97-AF65-F5344CB8AC3E}">
        <p14:creationId xmlns:p14="http://schemas.microsoft.com/office/powerpoint/2010/main" val="264980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E0836-7846-4ECD-9D96-26E1A310D093}"/>
              </a:ext>
            </a:extLst>
          </p:cNvPr>
          <p:cNvSpPr>
            <a:spLocks noGrp="1"/>
          </p:cNvSpPr>
          <p:nvPr>
            <p:ph type="title"/>
          </p:nvPr>
        </p:nvSpPr>
        <p:spPr/>
        <p:txBody>
          <a:bodyPr/>
          <a:lstStyle/>
          <a:p>
            <a:r>
              <a:rPr kumimoji="1" lang="ja-JP" altLang="en-US" dirty="0"/>
              <a:t>へクスリバーシの戦略</a:t>
            </a:r>
          </a:p>
        </p:txBody>
      </p:sp>
      <p:pic>
        <p:nvPicPr>
          <p:cNvPr id="4" name="図 3">
            <a:extLst>
              <a:ext uri="{FF2B5EF4-FFF2-40B4-BE49-F238E27FC236}">
                <a16:creationId xmlns:a16="http://schemas.microsoft.com/office/drawing/2014/main" id="{A7F9AC58-8484-4B5E-BF60-B5411E43A2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1818561"/>
            <a:ext cx="2933700" cy="1600200"/>
          </a:xfrm>
          <a:prstGeom prst="rect">
            <a:avLst/>
          </a:prstGeom>
        </p:spPr>
      </p:pic>
      <p:pic>
        <p:nvPicPr>
          <p:cNvPr id="8" name="図 7">
            <a:extLst>
              <a:ext uri="{FF2B5EF4-FFF2-40B4-BE49-F238E27FC236}">
                <a16:creationId xmlns:a16="http://schemas.microsoft.com/office/drawing/2014/main" id="{BD3F9B95-F745-484D-BC30-7739C2A4D6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3968" y="1828800"/>
            <a:ext cx="2933700" cy="1600200"/>
          </a:xfrm>
          <a:prstGeom prst="rect">
            <a:avLst/>
          </a:prstGeom>
        </p:spPr>
      </p:pic>
      <p:sp>
        <p:nvSpPr>
          <p:cNvPr id="9" name="テキスト ボックス 8">
            <a:extLst>
              <a:ext uri="{FF2B5EF4-FFF2-40B4-BE49-F238E27FC236}">
                <a16:creationId xmlns:a16="http://schemas.microsoft.com/office/drawing/2014/main" id="{7A9B89F6-97DC-41EC-BE20-D4AB221E9DE5}"/>
              </a:ext>
            </a:extLst>
          </p:cNvPr>
          <p:cNvSpPr txBox="1"/>
          <p:nvPr/>
        </p:nvSpPr>
        <p:spPr>
          <a:xfrm>
            <a:off x="2592990" y="3582042"/>
            <a:ext cx="3198311" cy="461665"/>
          </a:xfrm>
          <a:prstGeom prst="rect">
            <a:avLst/>
          </a:prstGeom>
          <a:noFill/>
        </p:spPr>
        <p:txBody>
          <a:bodyPr wrap="none" rtlCol="0">
            <a:spAutoFit/>
          </a:bodyPr>
          <a:lstStyle/>
          <a:p>
            <a:r>
              <a:rPr kumimoji="1" lang="ja-JP" altLang="en-US" dirty="0"/>
              <a:t>打っても安全な</a:t>
            </a:r>
            <a:r>
              <a:rPr kumimoji="1" lang="en-US" altLang="ja-JP" dirty="0"/>
              <a:t>C</a:t>
            </a:r>
            <a:r>
              <a:rPr kumimoji="1" lang="ja-JP" altLang="en-US" dirty="0"/>
              <a:t>へクス</a:t>
            </a:r>
          </a:p>
        </p:txBody>
      </p:sp>
      <p:pic>
        <p:nvPicPr>
          <p:cNvPr id="11" name="図 10">
            <a:extLst>
              <a:ext uri="{FF2B5EF4-FFF2-40B4-BE49-F238E27FC236}">
                <a16:creationId xmlns:a16="http://schemas.microsoft.com/office/drawing/2014/main" id="{D77297C5-3E0B-4C5C-A9F2-891DB76493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1600" y="4307532"/>
            <a:ext cx="2933700" cy="1600200"/>
          </a:xfrm>
          <a:prstGeom prst="rect">
            <a:avLst/>
          </a:prstGeom>
        </p:spPr>
      </p:pic>
      <p:sp>
        <p:nvSpPr>
          <p:cNvPr id="12" name="テキスト ボックス 11">
            <a:extLst>
              <a:ext uri="{FF2B5EF4-FFF2-40B4-BE49-F238E27FC236}">
                <a16:creationId xmlns:a16="http://schemas.microsoft.com/office/drawing/2014/main" id="{4ECFA50C-B404-4CAB-B23A-3CEC383B84D2}"/>
              </a:ext>
            </a:extLst>
          </p:cNvPr>
          <p:cNvSpPr txBox="1"/>
          <p:nvPr/>
        </p:nvSpPr>
        <p:spPr>
          <a:xfrm>
            <a:off x="839294" y="6057900"/>
            <a:ext cx="3215945" cy="461665"/>
          </a:xfrm>
          <a:prstGeom prst="rect">
            <a:avLst/>
          </a:prstGeom>
          <a:noFill/>
        </p:spPr>
        <p:txBody>
          <a:bodyPr wrap="none" rtlCol="0">
            <a:spAutoFit/>
          </a:bodyPr>
          <a:lstStyle/>
          <a:p>
            <a:r>
              <a:rPr kumimoji="1" lang="ja-JP" altLang="en-US" dirty="0"/>
              <a:t>打っても安全な</a:t>
            </a:r>
            <a:r>
              <a:rPr kumimoji="1" lang="en-US" altLang="ja-JP" dirty="0"/>
              <a:t>X</a:t>
            </a:r>
            <a:r>
              <a:rPr kumimoji="1" lang="ja-JP" altLang="en-US" dirty="0"/>
              <a:t>へクス</a:t>
            </a:r>
          </a:p>
        </p:txBody>
      </p:sp>
      <p:sp>
        <p:nvSpPr>
          <p:cNvPr id="13" name="テキスト ボックス 12">
            <a:extLst>
              <a:ext uri="{FF2B5EF4-FFF2-40B4-BE49-F238E27FC236}">
                <a16:creationId xmlns:a16="http://schemas.microsoft.com/office/drawing/2014/main" id="{5CCFA494-AE95-44DF-8592-A34F90E5A79F}"/>
              </a:ext>
            </a:extLst>
          </p:cNvPr>
          <p:cNvSpPr txBox="1"/>
          <p:nvPr/>
        </p:nvSpPr>
        <p:spPr>
          <a:xfrm>
            <a:off x="4801430" y="4168255"/>
            <a:ext cx="3656770" cy="830997"/>
          </a:xfrm>
          <a:prstGeom prst="rect">
            <a:avLst/>
          </a:prstGeom>
          <a:noFill/>
        </p:spPr>
        <p:txBody>
          <a:bodyPr wrap="none" rtlCol="0">
            <a:spAutoFit/>
          </a:bodyPr>
          <a:lstStyle/>
          <a:p>
            <a:r>
              <a:rPr lang="ja-JP" altLang="en-US" dirty="0"/>
              <a:t>隣接する角が自石なら</a:t>
            </a:r>
            <a:endParaRPr lang="en-US" altLang="ja-JP" dirty="0"/>
          </a:p>
          <a:p>
            <a:r>
              <a:rPr kumimoji="1" lang="en-US" altLang="ja-JP" dirty="0"/>
              <a:t>C</a:t>
            </a:r>
            <a:r>
              <a:rPr kumimoji="1" lang="ja-JP" altLang="en-US" dirty="0"/>
              <a:t>へクス，</a:t>
            </a:r>
            <a:r>
              <a:rPr kumimoji="1" lang="en-US" altLang="ja-JP" dirty="0"/>
              <a:t>X</a:t>
            </a:r>
            <a:r>
              <a:rPr kumimoji="1" lang="ja-JP" altLang="en-US" dirty="0"/>
              <a:t>へクスも確定石</a:t>
            </a:r>
            <a:endParaRPr kumimoji="1" lang="en-US" altLang="ja-JP" dirty="0"/>
          </a:p>
        </p:txBody>
      </p:sp>
      <p:grpSp>
        <p:nvGrpSpPr>
          <p:cNvPr id="16" name="グループ化 15">
            <a:extLst>
              <a:ext uri="{FF2B5EF4-FFF2-40B4-BE49-F238E27FC236}">
                <a16:creationId xmlns:a16="http://schemas.microsoft.com/office/drawing/2014/main" id="{D112082E-AE03-42F4-8826-239CF23F1303}"/>
              </a:ext>
            </a:extLst>
          </p:cNvPr>
          <p:cNvGrpSpPr/>
          <p:nvPr/>
        </p:nvGrpSpPr>
        <p:grpSpPr>
          <a:xfrm>
            <a:off x="4777640" y="5107632"/>
            <a:ext cx="3635932" cy="1542230"/>
            <a:chOff x="4777640" y="5107632"/>
            <a:chExt cx="3635932" cy="1542230"/>
          </a:xfrm>
        </p:grpSpPr>
        <p:sp>
          <p:nvSpPr>
            <p:cNvPr id="14" name="テキスト ボックス 13">
              <a:extLst>
                <a:ext uri="{FF2B5EF4-FFF2-40B4-BE49-F238E27FC236}">
                  <a16:creationId xmlns:a16="http://schemas.microsoft.com/office/drawing/2014/main" id="{5AC59C25-7593-4167-8701-A65E9F66670F}"/>
                </a:ext>
              </a:extLst>
            </p:cNvPr>
            <p:cNvSpPr txBox="1"/>
            <p:nvPr/>
          </p:nvSpPr>
          <p:spPr>
            <a:xfrm>
              <a:off x="4777640" y="5572644"/>
              <a:ext cx="3635932" cy="1077218"/>
            </a:xfrm>
            <a:prstGeom prst="rect">
              <a:avLst/>
            </a:prstGeom>
            <a:noFill/>
          </p:spPr>
          <p:txBody>
            <a:bodyPr wrap="none" rtlCol="0">
              <a:spAutoFit/>
            </a:bodyPr>
            <a:lstStyle/>
            <a:p>
              <a:r>
                <a:rPr kumimoji="1" lang="en-US" altLang="ja-JP" sz="3200" dirty="0"/>
                <a:t>C</a:t>
              </a:r>
              <a:r>
                <a:rPr kumimoji="1" lang="ja-JP" altLang="en-US" sz="3200" dirty="0"/>
                <a:t>へクス，</a:t>
              </a:r>
              <a:r>
                <a:rPr kumimoji="1" lang="en-US" altLang="ja-JP" sz="3200" dirty="0"/>
                <a:t>X</a:t>
              </a:r>
              <a:r>
                <a:rPr kumimoji="1" lang="ja-JP" altLang="en-US" sz="3200" dirty="0"/>
                <a:t>へクスに</a:t>
              </a:r>
              <a:endParaRPr kumimoji="1" lang="en-US" altLang="ja-JP" sz="3200" dirty="0"/>
            </a:p>
            <a:p>
              <a:r>
                <a:rPr lang="ja-JP" altLang="en-US" sz="3200" dirty="0"/>
                <a:t>打っても</a:t>
              </a:r>
              <a:r>
                <a:rPr lang="en-US" altLang="ja-JP" sz="3200" dirty="0"/>
                <a:t>OK</a:t>
              </a:r>
              <a:r>
                <a:rPr lang="ja-JP" altLang="en-US" sz="3200" dirty="0"/>
                <a:t>！</a:t>
              </a:r>
              <a:endParaRPr kumimoji="1" lang="ja-JP" altLang="en-US" sz="3200" dirty="0"/>
            </a:p>
          </p:txBody>
        </p:sp>
        <p:sp>
          <p:nvSpPr>
            <p:cNvPr id="15" name="矢印: 下 14">
              <a:extLst>
                <a:ext uri="{FF2B5EF4-FFF2-40B4-BE49-F238E27FC236}">
                  <a16:creationId xmlns:a16="http://schemas.microsoft.com/office/drawing/2014/main" id="{A47DDB0A-003C-4438-829F-5CF056B7FABA}"/>
                </a:ext>
              </a:extLst>
            </p:cNvPr>
            <p:cNvSpPr/>
            <p:nvPr/>
          </p:nvSpPr>
          <p:spPr bwMode="auto">
            <a:xfrm>
              <a:off x="6300192" y="5107632"/>
              <a:ext cx="576064" cy="432048"/>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p:txBody>
        </p:sp>
      </p:grpSp>
    </p:spTree>
    <p:extLst>
      <p:ext uri="{BB962C8B-B14F-4D97-AF65-F5344CB8AC3E}">
        <p14:creationId xmlns:p14="http://schemas.microsoft.com/office/powerpoint/2010/main" val="1640723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5625</TotalTime>
  <Words>1537</Words>
  <Application>Microsoft Office PowerPoint</Application>
  <PresentationFormat>画面に合わせる (4:3)</PresentationFormat>
  <Paragraphs>245</Paragraphs>
  <Slides>13</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游ゴシック</vt:lpstr>
      <vt:lpstr>Arial</vt:lpstr>
      <vt:lpstr>Times New Roman</vt:lpstr>
      <vt:lpstr>Wingdings</vt:lpstr>
      <vt:lpstr>Network Blitz</vt:lpstr>
      <vt:lpstr>へクスリバーシAIの作成</vt:lpstr>
      <vt:lpstr>あらまし</vt:lpstr>
      <vt:lpstr>様々なリバーシ</vt:lpstr>
      <vt:lpstr>へクスリバーシ</vt:lpstr>
      <vt:lpstr>研究内容</vt:lpstr>
      <vt:lpstr>リバーシの戦略</vt:lpstr>
      <vt:lpstr>有利なマスと不利なマス</vt:lpstr>
      <vt:lpstr>へクスリバーシの戦略</vt:lpstr>
      <vt:lpstr>へクスリバーシの戦略</vt:lpstr>
      <vt:lpstr>へクスリバーシプログラム</vt:lpstr>
      <vt:lpstr>へクスリバーシAI</vt:lpstr>
      <vt:lpstr>まとめと今後の課題</vt:lpstr>
      <vt:lpstr>PowerPoint プレゼンテーション</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Comparative Study of Structured Differential Evolutions</dc:title>
  <dc:subject>Waseas ACS2010</dc:subject>
  <dc:creator>T.Ishimizu</dc:creator>
  <cp:lastModifiedBy>石水隆</cp:lastModifiedBy>
  <cp:revision>113</cp:revision>
  <dcterms:created xsi:type="dcterms:W3CDTF">1601-01-01T00:00:00Z</dcterms:created>
  <dcterms:modified xsi:type="dcterms:W3CDTF">2024-02-06T00:00:24Z</dcterms:modified>
</cp:coreProperties>
</file>