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63" r:id="rId5"/>
    <p:sldId id="264" r:id="rId6"/>
    <p:sldId id="262" r:id="rId7"/>
    <p:sldId id="261" r:id="rId8"/>
    <p:sldId id="267" r:id="rId9"/>
    <p:sldId id="259" r:id="rId10"/>
    <p:sldId id="271" r:id="rId11"/>
    <p:sldId id="268" r:id="rId12"/>
    <p:sldId id="269" r:id="rId13"/>
    <p:sldId id="272" r:id="rId14"/>
    <p:sldId id="260"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3662"/>
  </p:normalViewPr>
  <p:slideViewPr>
    <p:cSldViewPr snapToGrid="0" snapToObjects="1">
      <p:cViewPr>
        <p:scale>
          <a:sx n="115" d="100"/>
          <a:sy n="115" d="100"/>
        </p:scale>
        <p:origin x="37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3B17A3-EA07-DF42-A950-B4494D1EA4BD}" type="datetimeFigureOut">
              <a:rPr kumimoji="1" lang="ja-JP" altLang="en-US" smtClean="0"/>
              <a:t>2023/2/2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0D5853-2A46-8849-9012-E8DDA85B20A3}" type="slidenum">
              <a:rPr kumimoji="1" lang="ja-JP" altLang="en-US" smtClean="0"/>
              <a:t>‹#›</a:t>
            </a:fld>
            <a:endParaRPr kumimoji="1" lang="ja-JP" altLang="en-US"/>
          </a:p>
        </p:txBody>
      </p:sp>
    </p:spTree>
    <p:extLst>
      <p:ext uri="{BB962C8B-B14F-4D97-AF65-F5344CB8AC3E}">
        <p14:creationId xmlns:p14="http://schemas.microsoft.com/office/powerpoint/2010/main" val="27572760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3D</a:t>
            </a:r>
            <a:r>
              <a:rPr kumimoji="1" lang="ja-JP" altLang="en-US"/>
              <a:t>立体オセロは，メガハウス社から販売されている商品です．</a:t>
            </a:r>
            <a:endParaRPr kumimoji="1" lang="en-US" altLang="ja-JP" dirty="0"/>
          </a:p>
          <a:p>
            <a:r>
              <a:rPr kumimoji="1" lang="ja-JP" altLang="en-US"/>
              <a:t>通常のオセロの盤面は</a:t>
            </a:r>
            <a:r>
              <a:rPr kumimoji="1" lang="en-US" altLang="ja-JP" dirty="0"/>
              <a:t>8×8</a:t>
            </a:r>
            <a:r>
              <a:rPr kumimoji="1" lang="ja-JP" altLang="en-US"/>
              <a:t>の平面ですが、</a:t>
            </a:r>
            <a:endParaRPr kumimoji="1" lang="en-US" altLang="ja-JP" dirty="0"/>
          </a:p>
          <a:p>
            <a:r>
              <a:rPr kumimoji="1" lang="en-US" altLang="ja-JP" dirty="0"/>
              <a:t>3D</a:t>
            </a:r>
            <a:r>
              <a:rPr kumimoji="1" lang="ja-JP" altLang="en-US"/>
              <a:t>立体オセロでは，</a:t>
            </a:r>
            <a:r>
              <a:rPr kumimoji="1" lang="en-US" altLang="ja-JP" dirty="0"/>
              <a:t>8×8</a:t>
            </a:r>
            <a:r>
              <a:rPr kumimoji="1" lang="ja-JP" altLang="en-US"/>
              <a:t>の盤面の上に</a:t>
            </a:r>
            <a:r>
              <a:rPr kumimoji="1" lang="en-US" altLang="ja-JP" dirty="0"/>
              <a:t>4×4</a:t>
            </a:r>
            <a:r>
              <a:rPr kumimoji="1" lang="ja-JP" altLang="en-US"/>
              <a:t>と</a:t>
            </a:r>
            <a:r>
              <a:rPr kumimoji="1" lang="en-US" altLang="ja-JP" dirty="0"/>
              <a:t>2×2</a:t>
            </a:r>
            <a:r>
              <a:rPr kumimoji="1" lang="ja-JP" altLang="en-US"/>
              <a:t>の立体盤を配置します．</a:t>
            </a:r>
            <a:endParaRPr kumimoji="1" lang="en-US" altLang="ja-JP" dirty="0"/>
          </a:p>
          <a:p>
            <a:r>
              <a:rPr kumimoji="1" lang="ja-JP" altLang="en-US"/>
              <a:t>立体盤は側面にも石を置くことができます。</a:t>
            </a:r>
            <a:endParaRPr kumimoji="1" lang="en-US" altLang="ja-JP" dirty="0"/>
          </a:p>
          <a:p>
            <a:r>
              <a:rPr kumimoji="1" lang="ja-JP" altLang="en-US"/>
              <a:t>基本的なルールは、通常のオセロと同様であり、手番プレイヤーが石を置いた時に相手の石を挟んでいれば、その石をひっくり返し自分の色にすることができます。</a:t>
            </a:r>
            <a:endParaRPr kumimoji="1" lang="en-US" altLang="ja-JP" dirty="0"/>
          </a:p>
          <a:p>
            <a:r>
              <a:rPr kumimoji="1" lang="ja-JP" altLang="en-US"/>
              <a:t>初期盤面では、空きマスは</a:t>
            </a:r>
            <a:r>
              <a:rPr kumimoji="1" lang="en-US" altLang="ja-JP" dirty="0"/>
              <a:t>84</a:t>
            </a:r>
            <a:r>
              <a:rPr kumimoji="1" lang="ja-JP" altLang="en-US"/>
              <a:t>マスです。</a:t>
            </a:r>
            <a:endParaRPr kumimoji="1" lang="en-US" altLang="ja-JP" dirty="0"/>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3</a:t>
            </a:fld>
            <a:endParaRPr kumimoji="1" lang="ja-JP" altLang="en-US"/>
          </a:p>
        </p:txBody>
      </p:sp>
    </p:spTree>
    <p:extLst>
      <p:ext uri="{BB962C8B-B14F-4D97-AF65-F5344CB8AC3E}">
        <p14:creationId xmlns:p14="http://schemas.microsoft.com/office/powerpoint/2010/main" val="511720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図は到達可能局面数が増加したときに、プログラムの実行時間がどれだけ増加したかを表すグラフです。</a:t>
            </a:r>
            <a:endParaRPr kumimoji="1" lang="en-US" altLang="ja-JP" dirty="0"/>
          </a:p>
          <a:p>
            <a:r>
              <a:rPr kumimoji="1" lang="ja-JP" altLang="en-US"/>
              <a:t>このグラフから</a:t>
            </a:r>
            <a:r>
              <a:rPr kumimoji="1" lang="en-US" altLang="ja-JP" dirty="0"/>
              <a:t>N</a:t>
            </a:r>
            <a:r>
              <a:rPr kumimoji="1" lang="ja-JP" altLang="en-US"/>
              <a:t>の値を到達可能局面数、実行時間を</a:t>
            </a:r>
            <a:r>
              <a:rPr kumimoji="1" lang="en-US" altLang="ja-JP" dirty="0"/>
              <a:t>y</a:t>
            </a:r>
            <a:r>
              <a:rPr kumimoji="1" lang="ja-JP" altLang="en-US"/>
              <a:t>とする時、線形近似による近似式を求めると</a:t>
            </a:r>
            <a:endParaRPr kumimoji="1" lang="en-US" altLang="ja-JP" dirty="0"/>
          </a:p>
          <a:p>
            <a:r>
              <a:rPr kumimoji="1" lang="en-US" altLang="ja-JP" dirty="0"/>
              <a:t>y=0.0009x-7.0144</a:t>
            </a:r>
            <a:r>
              <a:rPr kumimoji="1" lang="ja-JP" altLang="en-US"/>
              <a:t>という式が得られます。</a:t>
            </a:r>
            <a:endParaRPr kumimoji="1" lang="en-US" altLang="ja-JP" dirty="0"/>
          </a:p>
          <a:p>
            <a:r>
              <a:rPr kumimoji="1" lang="ja-JP" altLang="en-US"/>
              <a:t>到達可能局面数に対応するプログラムの実行時間を予想します。</a:t>
            </a:r>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12</a:t>
            </a:fld>
            <a:endParaRPr kumimoji="1" lang="ja-JP" altLang="en-US"/>
          </a:p>
        </p:txBody>
      </p:sp>
    </p:spTree>
    <p:extLst>
      <p:ext uri="{BB962C8B-B14F-4D97-AF65-F5344CB8AC3E}">
        <p14:creationId xmlns:p14="http://schemas.microsoft.com/office/powerpoint/2010/main" val="1049950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到達可能局面数を求める式に</a:t>
            </a:r>
            <a:r>
              <a:rPr kumimoji="1" lang="en-US" altLang="ja-JP" dirty="0"/>
              <a:t>x=20</a:t>
            </a:r>
            <a:r>
              <a:rPr kumimoji="1" lang="ja-JP" altLang="en-US"/>
              <a:t>と</a:t>
            </a:r>
            <a:r>
              <a:rPr kumimoji="1" lang="en-US" altLang="ja-JP" dirty="0"/>
              <a:t>x=84</a:t>
            </a:r>
            <a:r>
              <a:rPr kumimoji="1" lang="ja-JP" altLang="en-US"/>
              <a:t>を代入した時の結果です。</a:t>
            </a:r>
            <a:endParaRPr kumimoji="1" lang="en-US" altLang="ja-JP" dirty="0"/>
          </a:p>
          <a:p>
            <a:r>
              <a:rPr kumimoji="1" lang="ja-JP" altLang="en-US"/>
              <a:t>この結果から、簡易盤立体オセロの到達可能局面数はおよそ</a:t>
            </a:r>
            <a:r>
              <a:rPr kumimoji="1" lang="en-US" altLang="ja-JP" dirty="0"/>
              <a:t>4.3×10</a:t>
            </a:r>
            <a:r>
              <a:rPr kumimoji="1" lang="ja-JP" altLang="en-US"/>
              <a:t>の</a:t>
            </a:r>
            <a:r>
              <a:rPr kumimoji="1" lang="en-US" altLang="ja-JP" dirty="0"/>
              <a:t>9</a:t>
            </a:r>
            <a:r>
              <a:rPr kumimoji="1" lang="ja-JP" altLang="en-US"/>
              <a:t>乗、</a:t>
            </a:r>
            <a:endParaRPr kumimoji="1" lang="en-US" altLang="ja-JP" dirty="0"/>
          </a:p>
          <a:p>
            <a:r>
              <a:rPr kumimoji="1" lang="en-US" altLang="ja-JP" dirty="0"/>
              <a:t>3D</a:t>
            </a:r>
            <a:r>
              <a:rPr kumimoji="1" lang="ja-JP" altLang="en-US"/>
              <a:t>立体オセロの到達可能局面数はおよそ</a:t>
            </a:r>
            <a:r>
              <a:rPr kumimoji="1" lang="en-US" altLang="ja-JP" dirty="0"/>
              <a:t>1.8×10</a:t>
            </a:r>
            <a:r>
              <a:rPr kumimoji="1" lang="ja-JP" altLang="en-US"/>
              <a:t>の</a:t>
            </a:r>
            <a:r>
              <a:rPr kumimoji="1" lang="en-US" altLang="ja-JP" dirty="0"/>
              <a:t>42</a:t>
            </a:r>
            <a:r>
              <a:rPr kumimoji="1" lang="ja-JP" altLang="en-US"/>
              <a:t>乗であると予想することができます。</a:t>
            </a:r>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13</a:t>
            </a:fld>
            <a:endParaRPr kumimoji="1" lang="ja-JP" altLang="en-US"/>
          </a:p>
        </p:txBody>
      </p:sp>
    </p:spTree>
    <p:extLst>
      <p:ext uri="{BB962C8B-B14F-4D97-AF65-F5344CB8AC3E}">
        <p14:creationId xmlns:p14="http://schemas.microsoft.com/office/powerpoint/2010/main" val="3859809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オセロは二人零和有限確定情報ゲームに分類されます。</a:t>
            </a:r>
            <a:endParaRPr kumimoji="1" lang="en-US" altLang="ja-JP" dirty="0"/>
          </a:p>
          <a:p>
            <a:r>
              <a:rPr kumimoji="1" lang="ja-JP" altLang="en-US"/>
              <a:t>このクラスに分類されるゲームは必ず先手必勝、後手必勝、引き分けのいずれかの結果になります。</a:t>
            </a:r>
            <a:endParaRPr kumimoji="1" lang="en-US" altLang="ja-JP" dirty="0"/>
          </a:p>
          <a:p>
            <a:r>
              <a:rPr kumimoji="1" lang="en-US" altLang="ja-JP" dirty="0"/>
              <a:t>3D</a:t>
            </a:r>
            <a:r>
              <a:rPr kumimoji="1" lang="ja-JP" altLang="en-US"/>
              <a:t>立体オセロも同様で、このクラスに分類されます。</a:t>
            </a:r>
            <a:endParaRPr kumimoji="1" lang="en-US" altLang="ja-JP" dirty="0"/>
          </a:p>
          <a:p>
            <a:endParaRPr kumimoji="1" lang="en-US" altLang="ja-JP" dirty="0"/>
          </a:p>
          <a:p>
            <a:r>
              <a:rPr kumimoji="1" lang="ja-JP" altLang="en-US"/>
              <a:t>通常のオセロは、とりうる局面の総数が多く、解析にかかる時間が膨大になることから初期局面の勝敗は判明していません。</a:t>
            </a:r>
            <a:endParaRPr kumimoji="1" lang="en-US" altLang="ja-JP" dirty="0"/>
          </a:p>
          <a:p>
            <a:r>
              <a:rPr kumimoji="1" lang="ja-JP" altLang="en-US"/>
              <a:t>しかし、盤面を縮小したミニオセロでは判明しているものがあります。</a:t>
            </a:r>
            <a:endParaRPr kumimoji="1" lang="en-US" altLang="ja-JP" dirty="0"/>
          </a:p>
          <a:p>
            <a:r>
              <a:rPr kumimoji="1" lang="ja-JP" altLang="en-US"/>
              <a:t>次のスライドでは、ミニオセロの完全解析の既知の結果について説明します。</a:t>
            </a:r>
            <a:endParaRPr kumimoji="1" lang="en-US" altLang="ja-JP" dirty="0"/>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4</a:t>
            </a:fld>
            <a:endParaRPr kumimoji="1" lang="ja-JP" altLang="en-US"/>
          </a:p>
        </p:txBody>
      </p:sp>
    </p:spTree>
    <p:extLst>
      <p:ext uri="{BB962C8B-B14F-4D97-AF65-F5344CB8AC3E}">
        <p14:creationId xmlns:p14="http://schemas.microsoft.com/office/powerpoint/2010/main" val="1780988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ミニオセロの完全解析に関する既知の結果は表のようになっています。</a:t>
            </a:r>
            <a:endParaRPr kumimoji="1" lang="en-US" altLang="ja-JP" dirty="0"/>
          </a:p>
          <a:p>
            <a:r>
              <a:rPr kumimoji="1" lang="ja-JP" altLang="en-US"/>
              <a:t>先行研究では、長方盤オセロは先手必勝であると予想がされています。</a:t>
            </a:r>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5</a:t>
            </a:fld>
            <a:endParaRPr kumimoji="1" lang="ja-JP" altLang="en-US"/>
          </a:p>
        </p:txBody>
      </p:sp>
    </p:spTree>
    <p:extLst>
      <p:ext uri="{BB962C8B-B14F-4D97-AF65-F5344CB8AC3E}">
        <p14:creationId xmlns:p14="http://schemas.microsoft.com/office/powerpoint/2010/main" val="3015565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現在、</a:t>
            </a:r>
            <a:r>
              <a:rPr kumimoji="1" lang="en-US" altLang="ja-JP" dirty="0"/>
              <a:t>8×8</a:t>
            </a:r>
            <a:r>
              <a:rPr kumimoji="1" lang="ja-JP" altLang="en-US"/>
              <a:t>の盤面の通常のオセロが完全解析されたいないことを考えると、それをさらに複雑にした</a:t>
            </a:r>
            <a:r>
              <a:rPr kumimoji="1" lang="en-US" altLang="ja-JP" dirty="0"/>
              <a:t>3D</a:t>
            </a:r>
            <a:r>
              <a:rPr kumimoji="1" lang="ja-JP" altLang="en-US"/>
              <a:t>立体オセロの完全解析も不可能であると考えられます。</a:t>
            </a:r>
            <a:endParaRPr kumimoji="1" lang="en-US" altLang="ja-JP" dirty="0"/>
          </a:p>
          <a:p>
            <a:r>
              <a:rPr kumimoji="1" lang="ja-JP" altLang="en-US"/>
              <a:t>そこで、</a:t>
            </a:r>
            <a:r>
              <a:rPr kumimoji="1" lang="en-US" altLang="ja-JP" dirty="0"/>
              <a:t>3D</a:t>
            </a:r>
            <a:r>
              <a:rPr kumimoji="1" lang="ja-JP" altLang="en-US"/>
              <a:t>立体オセロのうち、</a:t>
            </a:r>
            <a:r>
              <a:rPr kumimoji="1" lang="en-US" altLang="ja-JP" dirty="0"/>
              <a:t>2×2</a:t>
            </a:r>
            <a:r>
              <a:rPr kumimoji="1" lang="ja-JP" altLang="en-US"/>
              <a:t>と</a:t>
            </a:r>
            <a:r>
              <a:rPr kumimoji="1" lang="en-US" altLang="ja-JP" dirty="0"/>
              <a:t>4×4</a:t>
            </a:r>
            <a:r>
              <a:rPr kumimoji="1" lang="ja-JP" altLang="en-US"/>
              <a:t>の立体盤のみを解析の対象とします。</a:t>
            </a:r>
            <a:endParaRPr kumimoji="1" lang="en-US" altLang="ja-JP" dirty="0"/>
          </a:p>
          <a:p>
            <a:r>
              <a:rPr kumimoji="1" lang="ja-JP" altLang="en-US"/>
              <a:t>この時、空きマスは</a:t>
            </a:r>
            <a:r>
              <a:rPr kumimoji="1" lang="en-US" altLang="ja-JP" dirty="0"/>
              <a:t>20</a:t>
            </a:r>
            <a:r>
              <a:rPr kumimoji="1" lang="ja-JP" altLang="en-US"/>
              <a:t>マスです</a:t>
            </a:r>
            <a:endParaRPr kumimoji="1" lang="en-US" altLang="ja-JP" dirty="0"/>
          </a:p>
          <a:p>
            <a:r>
              <a:rPr kumimoji="1" lang="ja-JP" altLang="en-US"/>
              <a:t>解析には</a:t>
            </a:r>
            <a:r>
              <a:rPr kumimoji="1" lang="en-US" altLang="ja-JP" dirty="0"/>
              <a:t>αβ</a:t>
            </a:r>
            <a:r>
              <a:rPr kumimoji="1" lang="ja-JP" altLang="en-US"/>
              <a:t>法を用います。</a:t>
            </a:r>
            <a:endParaRPr kumimoji="1" lang="en-US" altLang="ja-JP" dirty="0"/>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6</a:t>
            </a:fld>
            <a:endParaRPr kumimoji="1" lang="ja-JP" altLang="en-US"/>
          </a:p>
        </p:txBody>
      </p:sp>
    </p:spTree>
    <p:extLst>
      <p:ext uri="{BB962C8B-B14F-4D97-AF65-F5344CB8AC3E}">
        <p14:creationId xmlns:p14="http://schemas.microsoft.com/office/powerpoint/2010/main" val="889938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本研究では、</a:t>
            </a:r>
            <a:r>
              <a:rPr kumimoji="1" lang="en-US" altLang="ja-JP" dirty="0"/>
              <a:t>4×4</a:t>
            </a:r>
            <a:r>
              <a:rPr kumimoji="1" lang="ja-JP" altLang="en-US"/>
              <a:t>と</a:t>
            </a:r>
            <a:r>
              <a:rPr kumimoji="1" lang="en-US" altLang="ja-JP" dirty="0"/>
              <a:t>2×2</a:t>
            </a:r>
            <a:r>
              <a:rPr kumimoji="1" lang="ja-JP" altLang="en-US"/>
              <a:t>の立体盤で完全解析を行ったが、それでも解析には多くの時間を要した。</a:t>
            </a:r>
            <a:endParaRPr kumimoji="1" lang="en-US" altLang="ja-JP" dirty="0"/>
          </a:p>
          <a:p>
            <a:r>
              <a:rPr kumimoji="1" lang="ja-JP" altLang="en-US"/>
              <a:t>そこで、両プレイヤーがゲーム中に置くことができる石の総数を制限することで、探索範囲を狭めて解析を行う。</a:t>
            </a:r>
            <a:endParaRPr kumimoji="1" lang="en-US" altLang="ja-JP" dirty="0"/>
          </a:p>
          <a:p>
            <a:r>
              <a:rPr kumimoji="1" lang="ja-JP" altLang="en-US"/>
              <a:t>少しずつこの石の数を増やしていき、その結果をまとめます。</a:t>
            </a:r>
            <a:endParaRPr kumimoji="1" lang="en-US" altLang="ja-JP" dirty="0"/>
          </a:p>
          <a:p>
            <a:r>
              <a:rPr kumimoji="1" lang="ja-JP" altLang="en-US"/>
              <a:t>この発表中は、両プレイヤーが盤面に置くことができる石の総数を</a:t>
            </a:r>
            <a:r>
              <a:rPr kumimoji="1" lang="en-US" altLang="ja-JP" dirty="0"/>
              <a:t>N</a:t>
            </a:r>
            <a:r>
              <a:rPr kumimoji="1" lang="ja-JP" altLang="en-US"/>
              <a:t>で表します。</a:t>
            </a:r>
            <a:endParaRPr kumimoji="1" lang="en-US" altLang="ja-JP" dirty="0"/>
          </a:p>
          <a:p>
            <a:r>
              <a:rPr kumimoji="1" lang="ja-JP" altLang="en-US"/>
              <a:t>本研究では</a:t>
            </a:r>
            <a:r>
              <a:rPr kumimoji="1" lang="en-US" altLang="ja-JP" dirty="0"/>
              <a:t>N</a:t>
            </a:r>
            <a:r>
              <a:rPr kumimoji="1" lang="ja-JP" altLang="en-US"/>
              <a:t>が</a:t>
            </a:r>
            <a:r>
              <a:rPr kumimoji="1" lang="en-US" altLang="ja-JP" dirty="0"/>
              <a:t>1</a:t>
            </a:r>
            <a:r>
              <a:rPr kumimoji="1" lang="ja-JP" altLang="en-US"/>
              <a:t>から</a:t>
            </a:r>
            <a:r>
              <a:rPr kumimoji="1" lang="en-US" altLang="ja-JP" dirty="0"/>
              <a:t>12</a:t>
            </a:r>
            <a:r>
              <a:rPr kumimoji="1" lang="ja-JP" altLang="en-US"/>
              <a:t>の範囲で解析を行うことができました。</a:t>
            </a:r>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7</a:t>
            </a:fld>
            <a:endParaRPr kumimoji="1" lang="ja-JP" altLang="en-US"/>
          </a:p>
        </p:txBody>
      </p:sp>
    </p:spTree>
    <p:extLst>
      <p:ext uri="{BB962C8B-B14F-4D97-AF65-F5344CB8AC3E}">
        <p14:creationId xmlns:p14="http://schemas.microsoft.com/office/powerpoint/2010/main" val="71590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N</a:t>
            </a:r>
            <a:r>
              <a:rPr kumimoji="1" lang="ja-JP" altLang="en-US"/>
              <a:t>、すなわち、盤面における石の総数が</a:t>
            </a:r>
            <a:r>
              <a:rPr kumimoji="1" lang="en-US" altLang="ja-JP" dirty="0"/>
              <a:t>1</a:t>
            </a:r>
            <a:r>
              <a:rPr kumimoji="1" lang="ja-JP" altLang="en-US"/>
              <a:t>から</a:t>
            </a:r>
            <a:r>
              <a:rPr kumimoji="1" lang="en-US" altLang="ja-JP" dirty="0"/>
              <a:t>12</a:t>
            </a:r>
            <a:r>
              <a:rPr kumimoji="1" lang="ja-JP" altLang="en-US"/>
              <a:t>の時の、解析結果です。</a:t>
            </a:r>
            <a:endParaRPr kumimoji="1" lang="en-US" altLang="ja-JP" dirty="0"/>
          </a:p>
          <a:p>
            <a:endParaRPr kumimoji="1" lang="en-US" altLang="ja-JP" dirty="0"/>
          </a:p>
          <a:p>
            <a:r>
              <a:rPr kumimoji="1" lang="ja-JP" altLang="en-US"/>
              <a:t>この解析では、ゲーム木の最終局面まで読み切らず、一定の深さで探索を打ち切っているため、先手必勝、後手必勝、引き分けと言い切ることができません。</a:t>
            </a:r>
            <a:endParaRPr kumimoji="1" lang="en-US" altLang="ja-JP" dirty="0"/>
          </a:p>
          <a:p>
            <a:r>
              <a:rPr kumimoji="1" lang="ja-JP" altLang="en-US"/>
              <a:t>従って、有利不利で表しています。</a:t>
            </a:r>
            <a:endParaRPr kumimoji="1" lang="en-US" altLang="ja-JP" dirty="0"/>
          </a:p>
          <a:p>
            <a:r>
              <a:rPr kumimoji="1" lang="ja-JP" altLang="en-US"/>
              <a:t>到達可能局面数は、初期局面から到達可能な局面の総数です。</a:t>
            </a:r>
            <a:endParaRPr kumimoji="1" lang="en-US" altLang="ja-JP" dirty="0"/>
          </a:p>
          <a:p>
            <a:r>
              <a:rPr kumimoji="1" lang="ja-JP" altLang="en-US"/>
              <a:t>違う手順で同じ局面に到達する場合は異なる局面と見なしています。</a:t>
            </a:r>
            <a:endParaRPr kumimoji="1" lang="en-US" altLang="ja-JP" dirty="0"/>
          </a:p>
          <a:p>
            <a:r>
              <a:rPr kumimoji="1" lang="ja-JP" altLang="en-US"/>
              <a:t>実行時間はプログラムを実行してから、終了するまでの時間を秒単位で表しています。</a:t>
            </a:r>
            <a:endParaRPr kumimoji="1" lang="en-US" altLang="ja-JP" dirty="0"/>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8</a:t>
            </a:fld>
            <a:endParaRPr kumimoji="1" lang="ja-JP" altLang="en-US"/>
          </a:p>
        </p:txBody>
      </p:sp>
    </p:spTree>
    <p:extLst>
      <p:ext uri="{BB962C8B-B14F-4D97-AF65-F5344CB8AC3E}">
        <p14:creationId xmlns:p14="http://schemas.microsoft.com/office/powerpoint/2010/main" val="1511649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解析結果をグラフで表し、近似曲線を求めることで</a:t>
            </a:r>
            <a:r>
              <a:rPr kumimoji="1" lang="en-US" altLang="ja-JP" dirty="0"/>
              <a:t>N</a:t>
            </a:r>
            <a:r>
              <a:rPr kumimoji="1" lang="ja-JP" altLang="en-US"/>
              <a:t>の値を大きくしたときの到達可能局面数と実行時間を予想する。</a:t>
            </a:r>
            <a:endParaRPr kumimoji="1" lang="en-US" altLang="ja-JP" dirty="0"/>
          </a:p>
          <a:p>
            <a:endParaRPr kumimoji="1" lang="en-US" altLang="ja-JP" dirty="0"/>
          </a:p>
          <a:p>
            <a:r>
              <a:rPr kumimoji="1" lang="ja-JP" altLang="en-US"/>
              <a:t>簡易盤立体オセロでは</a:t>
            </a:r>
            <a:r>
              <a:rPr kumimoji="1" lang="en-US" altLang="ja-JP" dirty="0"/>
              <a:t>N</a:t>
            </a:r>
            <a:r>
              <a:rPr kumimoji="1" lang="ja-JP" altLang="en-US"/>
              <a:t>の最大値が</a:t>
            </a:r>
            <a:r>
              <a:rPr kumimoji="1" lang="en-US" altLang="ja-JP" dirty="0"/>
              <a:t>20</a:t>
            </a:r>
            <a:r>
              <a:rPr kumimoji="1" lang="ja-JP" altLang="en-US"/>
              <a:t>であり、通常の</a:t>
            </a:r>
            <a:r>
              <a:rPr kumimoji="1" lang="en-US" altLang="ja-JP" dirty="0"/>
              <a:t>3D</a:t>
            </a:r>
            <a:r>
              <a:rPr kumimoji="1" lang="ja-JP" altLang="en-US"/>
              <a:t>立体オセロでは</a:t>
            </a:r>
            <a:r>
              <a:rPr kumimoji="1" lang="en-US" altLang="ja-JP" dirty="0"/>
              <a:t>N</a:t>
            </a:r>
            <a:r>
              <a:rPr kumimoji="1" lang="ja-JP" altLang="en-US"/>
              <a:t>の最大値が</a:t>
            </a:r>
            <a:r>
              <a:rPr kumimoji="1" lang="en-US" altLang="ja-JP" dirty="0"/>
              <a:t>84</a:t>
            </a:r>
            <a:r>
              <a:rPr kumimoji="1" lang="ja-JP" altLang="en-US"/>
              <a:t>であるため、</a:t>
            </a:r>
            <a:endParaRPr kumimoji="1" lang="en-US" altLang="ja-JP" dirty="0"/>
          </a:p>
          <a:p>
            <a:r>
              <a:rPr kumimoji="1" lang="en-US" altLang="ja-JP" dirty="0"/>
              <a:t>N=20</a:t>
            </a:r>
            <a:r>
              <a:rPr kumimoji="1" lang="ja-JP" altLang="en-US"/>
              <a:t>の時と</a:t>
            </a:r>
            <a:r>
              <a:rPr kumimoji="1" lang="en-US" altLang="ja-JP" dirty="0"/>
              <a:t>N=84</a:t>
            </a:r>
            <a:r>
              <a:rPr kumimoji="1" lang="ja-JP" altLang="en-US"/>
              <a:t>の時について考察する。</a:t>
            </a:r>
            <a:endParaRPr kumimoji="1" lang="en-US" altLang="ja-JP" dirty="0"/>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9</a:t>
            </a:fld>
            <a:endParaRPr kumimoji="1" lang="ja-JP" altLang="en-US"/>
          </a:p>
        </p:txBody>
      </p:sp>
    </p:spTree>
    <p:extLst>
      <p:ext uri="{BB962C8B-B14F-4D97-AF65-F5344CB8AC3E}">
        <p14:creationId xmlns:p14="http://schemas.microsoft.com/office/powerpoint/2010/main" val="396307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図は、</a:t>
            </a:r>
            <a:r>
              <a:rPr kumimoji="1" lang="en-US" altLang="ja-JP" dirty="0"/>
              <a:t>N</a:t>
            </a:r>
            <a:r>
              <a:rPr kumimoji="1" lang="ja-JP" altLang="en-US"/>
              <a:t>が増加した時に到達可能局面数がどれだけ増加するかを表したグラフです。</a:t>
            </a:r>
            <a:endParaRPr kumimoji="1" lang="en-US" altLang="ja-JP" dirty="0"/>
          </a:p>
          <a:p>
            <a:r>
              <a:rPr kumimoji="1" lang="ja-JP" altLang="en-US"/>
              <a:t>到達可能局面数は対数目盛で表している片対数グラフです。</a:t>
            </a:r>
            <a:endParaRPr kumimoji="1" lang="en-US" altLang="ja-JP" dirty="0"/>
          </a:p>
          <a:p>
            <a:r>
              <a:rPr kumimoji="1" lang="ja-JP" altLang="en-US"/>
              <a:t>このグラフから</a:t>
            </a:r>
            <a:r>
              <a:rPr kumimoji="1" lang="en-US" altLang="ja-JP" dirty="0"/>
              <a:t>N</a:t>
            </a:r>
            <a:r>
              <a:rPr kumimoji="1" lang="ja-JP" altLang="en-US"/>
              <a:t>の値を</a:t>
            </a:r>
            <a:r>
              <a:rPr kumimoji="1" lang="en-US" altLang="ja-JP" dirty="0"/>
              <a:t>x</a:t>
            </a:r>
            <a:r>
              <a:rPr kumimoji="1" lang="ja-JP" altLang="en-US"/>
              <a:t>、到達可能局面数を</a:t>
            </a:r>
            <a:r>
              <a:rPr kumimoji="1" lang="en-US" altLang="ja-JP" dirty="0"/>
              <a:t>y</a:t>
            </a:r>
            <a:r>
              <a:rPr kumimoji="1" lang="ja-JP" altLang="en-US"/>
              <a:t>とする時、指数近似による近似曲線を求めると</a:t>
            </a:r>
            <a:endParaRPr kumimoji="1" lang="en-US" altLang="ja-JP" dirty="0"/>
          </a:p>
          <a:p>
            <a:r>
              <a:rPr kumimoji="1" lang="en-US" altLang="ja-JP" dirty="0"/>
              <a:t>y=0.2745e^1.1743x</a:t>
            </a:r>
            <a:r>
              <a:rPr kumimoji="1" lang="ja-JP" altLang="en-US"/>
              <a:t>という式が得られます。</a:t>
            </a:r>
            <a:endParaRPr kumimoji="1" lang="en-US" altLang="ja-JP" dirty="0"/>
          </a:p>
          <a:p>
            <a:r>
              <a:rPr kumimoji="1" lang="ja-JP" altLang="en-US"/>
              <a:t>この式から、</a:t>
            </a:r>
            <a:r>
              <a:rPr kumimoji="1" lang="en-US" altLang="ja-JP" dirty="0"/>
              <a:t>N</a:t>
            </a:r>
            <a:r>
              <a:rPr kumimoji="1" lang="ja-JP" altLang="en-US"/>
              <a:t>の値に対応する到達可能局面数を予想します。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10</a:t>
            </a:fld>
            <a:endParaRPr kumimoji="1" lang="ja-JP" altLang="en-US"/>
          </a:p>
        </p:txBody>
      </p:sp>
    </p:spTree>
    <p:extLst>
      <p:ext uri="{BB962C8B-B14F-4D97-AF65-F5344CB8AC3E}">
        <p14:creationId xmlns:p14="http://schemas.microsoft.com/office/powerpoint/2010/main" val="2042314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到達可能局面数を求める式に</a:t>
            </a:r>
            <a:r>
              <a:rPr kumimoji="1" lang="en-US" altLang="ja-JP" dirty="0"/>
              <a:t>x=20</a:t>
            </a:r>
            <a:r>
              <a:rPr kumimoji="1" lang="ja-JP" altLang="en-US"/>
              <a:t>と</a:t>
            </a:r>
            <a:r>
              <a:rPr kumimoji="1" lang="en-US" altLang="ja-JP" dirty="0"/>
              <a:t>x=84</a:t>
            </a:r>
            <a:r>
              <a:rPr kumimoji="1" lang="ja-JP" altLang="en-US"/>
              <a:t>を代入した時の結果です。</a:t>
            </a:r>
            <a:endParaRPr kumimoji="1" lang="en-US" altLang="ja-JP" dirty="0"/>
          </a:p>
          <a:p>
            <a:r>
              <a:rPr kumimoji="1" lang="ja-JP" altLang="en-US"/>
              <a:t>この結果から、簡易盤立体オセロの到達可能局面数はおよそ</a:t>
            </a:r>
            <a:r>
              <a:rPr kumimoji="1" lang="en-US" altLang="ja-JP" dirty="0"/>
              <a:t>4.3×10</a:t>
            </a:r>
            <a:r>
              <a:rPr kumimoji="1" lang="ja-JP" altLang="en-US"/>
              <a:t>の</a:t>
            </a:r>
            <a:r>
              <a:rPr kumimoji="1" lang="en-US" altLang="ja-JP" dirty="0"/>
              <a:t>9</a:t>
            </a:r>
            <a:r>
              <a:rPr kumimoji="1" lang="ja-JP" altLang="en-US"/>
              <a:t>乗、</a:t>
            </a:r>
            <a:endParaRPr kumimoji="1" lang="en-US" altLang="ja-JP" dirty="0"/>
          </a:p>
          <a:p>
            <a:r>
              <a:rPr kumimoji="1" lang="en-US" altLang="ja-JP" dirty="0"/>
              <a:t>3D</a:t>
            </a:r>
            <a:r>
              <a:rPr kumimoji="1" lang="ja-JP" altLang="en-US"/>
              <a:t>立体オセロの到達可能局面数はおよそ</a:t>
            </a:r>
            <a:r>
              <a:rPr kumimoji="1" lang="en-US" altLang="ja-JP" dirty="0"/>
              <a:t>1.8×10</a:t>
            </a:r>
            <a:r>
              <a:rPr kumimoji="1" lang="ja-JP" altLang="en-US"/>
              <a:t>の</a:t>
            </a:r>
            <a:r>
              <a:rPr kumimoji="1" lang="en-US" altLang="ja-JP" dirty="0"/>
              <a:t>42</a:t>
            </a:r>
            <a:r>
              <a:rPr kumimoji="1" lang="ja-JP" altLang="en-US"/>
              <a:t>乗であると予想することができます。</a:t>
            </a:r>
          </a:p>
        </p:txBody>
      </p:sp>
      <p:sp>
        <p:nvSpPr>
          <p:cNvPr id="4" name="スライド番号プレースホルダー 3"/>
          <p:cNvSpPr>
            <a:spLocks noGrp="1"/>
          </p:cNvSpPr>
          <p:nvPr>
            <p:ph type="sldNum" sz="quarter" idx="5"/>
          </p:nvPr>
        </p:nvSpPr>
        <p:spPr/>
        <p:txBody>
          <a:bodyPr/>
          <a:lstStyle/>
          <a:p>
            <a:fld id="{570D5853-2A46-8849-9012-E8DDA85B20A3}" type="slidenum">
              <a:rPr kumimoji="1" lang="ja-JP" altLang="en-US" smtClean="0"/>
              <a:t>11</a:t>
            </a:fld>
            <a:endParaRPr kumimoji="1" lang="ja-JP" altLang="en-US"/>
          </a:p>
        </p:txBody>
      </p:sp>
    </p:spTree>
    <p:extLst>
      <p:ext uri="{BB962C8B-B14F-4D97-AF65-F5344CB8AC3E}">
        <p14:creationId xmlns:p14="http://schemas.microsoft.com/office/powerpoint/2010/main" val="2742997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C4E5A6-9FCB-6E9D-5301-4C8E3F375AF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3D3547E-7C63-0135-75C2-5A056F3DE8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8635C4F-9F11-BDBD-CCE7-14B4DA52BD03}"/>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5" name="フッター プレースホルダー 4">
            <a:extLst>
              <a:ext uri="{FF2B5EF4-FFF2-40B4-BE49-F238E27FC236}">
                <a16:creationId xmlns:a16="http://schemas.microsoft.com/office/drawing/2014/main" id="{B67F705E-EE76-21C5-823C-6A9D6157A0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EBD4E8F-7169-0B09-5B6B-FF9145C2FB55}"/>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2557204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EC5E65-CB9F-831D-0FC2-5D386FFB728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F94B1BD-53B6-97EB-4FEF-7BAA19E90EF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6F1706-C2B8-E546-C0E8-A907A643ECA7}"/>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5" name="フッター プレースホルダー 4">
            <a:extLst>
              <a:ext uri="{FF2B5EF4-FFF2-40B4-BE49-F238E27FC236}">
                <a16:creationId xmlns:a16="http://schemas.microsoft.com/office/drawing/2014/main" id="{BBB38A86-A5D9-B1D6-C466-C4EF5A1120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58B77BC-1B38-3CC2-193E-E1108B57571B}"/>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2184219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973271A-FF41-1B57-4A0C-A7014B2887D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6313D7-FAFE-88A8-D169-AD5C4EEC8EF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C3E403-F2B2-0EED-2FF0-2D1A6DA15B3A}"/>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5" name="フッター プレースホルダー 4">
            <a:extLst>
              <a:ext uri="{FF2B5EF4-FFF2-40B4-BE49-F238E27FC236}">
                <a16:creationId xmlns:a16="http://schemas.microsoft.com/office/drawing/2014/main" id="{44F78400-4164-5E01-8B3E-4D2DB9A2AB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60603F-DFBF-CD93-5462-96587415A2F9}"/>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2137927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24EF73-C33B-8E9E-D6E5-C1406ED5817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4E07A4D-87B6-9A3A-9641-9D9E033123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EC36AB-91AD-5E94-B5B8-9BD0B56619EE}"/>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5" name="フッター プレースホルダー 4">
            <a:extLst>
              <a:ext uri="{FF2B5EF4-FFF2-40B4-BE49-F238E27FC236}">
                <a16:creationId xmlns:a16="http://schemas.microsoft.com/office/drawing/2014/main" id="{2EB7C5B3-D2BF-FE8C-1249-83F4771E50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D42250-5D83-CE5A-8277-DD0E6B5014EE}"/>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26150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7CE133-3034-4983-ED6F-6190D0760B3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C71C56C-650C-FFBA-BBA1-FD7A62DDE8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8516950-2E8C-6C83-3DFA-18FEA3399DE6}"/>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5" name="フッター プレースホルダー 4">
            <a:extLst>
              <a:ext uri="{FF2B5EF4-FFF2-40B4-BE49-F238E27FC236}">
                <a16:creationId xmlns:a16="http://schemas.microsoft.com/office/drawing/2014/main" id="{283E475D-6404-50A8-3497-1128E4E69C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66020C6-9281-063C-E728-38741012E6FD}"/>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25024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A5390B-4A46-A509-4958-1FA3C9B4988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22D9AF-8EC4-9D09-7FE0-1C05D687060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73D38BE-0C7D-2862-EE94-7E543A924C7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E36D11-30B4-1775-4DA1-DDBE09F56DF0}"/>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6" name="フッター プレースホルダー 5">
            <a:extLst>
              <a:ext uri="{FF2B5EF4-FFF2-40B4-BE49-F238E27FC236}">
                <a16:creationId xmlns:a16="http://schemas.microsoft.com/office/drawing/2014/main" id="{B66742D1-15DE-5814-FB28-55A4FD09AA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AF1800-2A6E-7EED-6B7E-856F059FFD93}"/>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3511120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460B50-2C6C-CD1A-9CA0-F4F59132215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0C06DEC-5B05-56A7-261B-B74C59A7AD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201838E-C661-E232-0DC6-21201DAF65F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28BB1FA-72E8-C0AF-88E9-E33D46C349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F0EF563-573F-4E81-25AE-6BD2FE24B93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670FABE-37B0-F28B-FDC0-072BA16E675F}"/>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8" name="フッター プレースホルダー 7">
            <a:extLst>
              <a:ext uri="{FF2B5EF4-FFF2-40B4-BE49-F238E27FC236}">
                <a16:creationId xmlns:a16="http://schemas.microsoft.com/office/drawing/2014/main" id="{83AC58BA-3D82-A4DB-E4C4-091DEE6B600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99C0D7-BDC6-6D92-41E8-5DD21CA91254}"/>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3995699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6111CB-DDD4-B022-54E2-43FF54ACD86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C74A9AB-B46D-8513-87A2-B9BFEE62B13B}"/>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4" name="フッター プレースホルダー 3">
            <a:extLst>
              <a:ext uri="{FF2B5EF4-FFF2-40B4-BE49-F238E27FC236}">
                <a16:creationId xmlns:a16="http://schemas.microsoft.com/office/drawing/2014/main" id="{507CBA7E-0A69-082D-8BB5-01767333E87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4152CC7-F0EB-6546-3893-5AE1C0598DA4}"/>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108086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DC3D2FA-8339-5242-813A-B1FE89230D24}"/>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3" name="フッター プレースホルダー 2">
            <a:extLst>
              <a:ext uri="{FF2B5EF4-FFF2-40B4-BE49-F238E27FC236}">
                <a16:creationId xmlns:a16="http://schemas.microsoft.com/office/drawing/2014/main" id="{3F272F6D-7AF0-9CCA-8CFF-2C477230731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8221560-448E-F059-C5DB-C69ADBBAA024}"/>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395460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10587F-E16F-3888-583E-1711D5252F9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35C4A81-662F-298A-0C92-B0AD82DBC6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3078D06-B3CE-B55C-F118-CA485D3BED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82D6AAF-541E-6AB2-F769-38F99DC6C484}"/>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6" name="フッター プレースホルダー 5">
            <a:extLst>
              <a:ext uri="{FF2B5EF4-FFF2-40B4-BE49-F238E27FC236}">
                <a16:creationId xmlns:a16="http://schemas.microsoft.com/office/drawing/2014/main" id="{6995CBE7-DDF9-EA9B-042B-D1C3344ED1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814A93D-CEEA-246B-F035-C8F42F61DF66}"/>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49193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F4FDA6-5779-5BC9-0DC0-D573994B64C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6B5DBEE-B838-D053-9059-9731AF072B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51DDB07-A758-8AFB-9AE2-B18D84F6E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11A2C31-F8E2-6765-F932-9509A2469371}"/>
              </a:ext>
            </a:extLst>
          </p:cNvPr>
          <p:cNvSpPr>
            <a:spLocks noGrp="1"/>
          </p:cNvSpPr>
          <p:nvPr>
            <p:ph type="dt" sz="half" idx="10"/>
          </p:nvPr>
        </p:nvSpPr>
        <p:spPr/>
        <p:txBody>
          <a:bodyPr/>
          <a:lstStyle/>
          <a:p>
            <a:fld id="{BD3B2990-F86B-F645-B0A3-751C8D5CB8C8}" type="datetimeFigureOut">
              <a:rPr kumimoji="1" lang="ja-JP" altLang="en-US" smtClean="0"/>
              <a:t>2023/2/2</a:t>
            </a:fld>
            <a:endParaRPr kumimoji="1" lang="ja-JP" altLang="en-US"/>
          </a:p>
        </p:txBody>
      </p:sp>
      <p:sp>
        <p:nvSpPr>
          <p:cNvPr id="6" name="フッター プレースホルダー 5">
            <a:extLst>
              <a:ext uri="{FF2B5EF4-FFF2-40B4-BE49-F238E27FC236}">
                <a16:creationId xmlns:a16="http://schemas.microsoft.com/office/drawing/2014/main" id="{BE1B8C36-859A-6BDA-FB57-E48BE3C76E9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C9A96A7-AF51-B16E-BB5F-D48995CF85B9}"/>
              </a:ext>
            </a:extLst>
          </p:cNvPr>
          <p:cNvSpPr>
            <a:spLocks noGrp="1"/>
          </p:cNvSpPr>
          <p:nvPr>
            <p:ph type="sldNum" sz="quarter" idx="12"/>
          </p:nvPr>
        </p:nvSpPr>
        <p:spPr/>
        <p:txBody>
          <a:body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51378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E067245-F2B9-9618-2BE9-E496A2C2F3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EB8985-6A89-DE9B-3D63-84A59F7097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1A0240D-7FD4-23D2-E693-994C0CD26E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B2990-F86B-F645-B0A3-751C8D5CB8C8}" type="datetimeFigureOut">
              <a:rPr kumimoji="1" lang="ja-JP" altLang="en-US" smtClean="0"/>
              <a:t>2023/2/2</a:t>
            </a:fld>
            <a:endParaRPr kumimoji="1" lang="ja-JP" altLang="en-US"/>
          </a:p>
        </p:txBody>
      </p:sp>
      <p:sp>
        <p:nvSpPr>
          <p:cNvPr id="5" name="フッター プレースホルダー 4">
            <a:extLst>
              <a:ext uri="{FF2B5EF4-FFF2-40B4-BE49-F238E27FC236}">
                <a16:creationId xmlns:a16="http://schemas.microsoft.com/office/drawing/2014/main" id="{F5E0FDA8-BBFB-0462-D475-835AEC2220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C14EFC9-10B3-0AC2-BD9D-28B2BF73F5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E1AE8-379E-9B44-A1E6-641DFC32E286}" type="slidenum">
              <a:rPr kumimoji="1" lang="ja-JP" altLang="en-US" smtClean="0"/>
              <a:t>‹#›</a:t>
            </a:fld>
            <a:endParaRPr kumimoji="1" lang="ja-JP" altLang="en-US"/>
          </a:p>
        </p:txBody>
      </p:sp>
    </p:spTree>
    <p:extLst>
      <p:ext uri="{BB962C8B-B14F-4D97-AF65-F5344CB8AC3E}">
        <p14:creationId xmlns:p14="http://schemas.microsoft.com/office/powerpoint/2010/main" val="2436076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98C0FD-6729-9311-6142-30724F83EF8A}"/>
              </a:ext>
            </a:extLst>
          </p:cNvPr>
          <p:cNvSpPr>
            <a:spLocks noGrp="1"/>
          </p:cNvSpPr>
          <p:nvPr>
            <p:ph type="ctrTitle"/>
          </p:nvPr>
        </p:nvSpPr>
        <p:spPr/>
        <p:txBody>
          <a:bodyPr/>
          <a:lstStyle/>
          <a:p>
            <a:r>
              <a:rPr kumimoji="1" lang="ja-JP" altLang="en-US"/>
              <a:t>簡易版</a:t>
            </a:r>
            <a:r>
              <a:rPr kumimoji="1" lang="en-US" altLang="ja-JP" dirty="0"/>
              <a:t>3D</a:t>
            </a:r>
            <a:r>
              <a:rPr kumimoji="1" lang="ja-JP" altLang="en-US"/>
              <a:t>立体オセロの</a:t>
            </a:r>
            <a:br>
              <a:rPr kumimoji="1" lang="en-US" altLang="ja-JP" dirty="0"/>
            </a:br>
            <a:r>
              <a:rPr kumimoji="1" lang="ja-JP" altLang="en-US"/>
              <a:t>完全解析</a:t>
            </a:r>
          </a:p>
        </p:txBody>
      </p:sp>
      <p:sp>
        <p:nvSpPr>
          <p:cNvPr id="3" name="字幕 2">
            <a:extLst>
              <a:ext uri="{FF2B5EF4-FFF2-40B4-BE49-F238E27FC236}">
                <a16:creationId xmlns:a16="http://schemas.microsoft.com/office/drawing/2014/main" id="{77375744-D6EF-91B1-71CA-C36B0FF843F9}"/>
              </a:ext>
            </a:extLst>
          </p:cNvPr>
          <p:cNvSpPr>
            <a:spLocks noGrp="1"/>
          </p:cNvSpPr>
          <p:nvPr>
            <p:ph type="subTitle" idx="1"/>
          </p:nvPr>
        </p:nvSpPr>
        <p:spPr/>
        <p:txBody>
          <a:bodyPr/>
          <a:lstStyle/>
          <a:p>
            <a:pPr algn="r"/>
            <a:r>
              <a:rPr kumimoji="1" lang="ja-JP" altLang="en-US"/>
              <a:t>情報論理工学研究室</a:t>
            </a:r>
            <a:endParaRPr kumimoji="1" lang="en-US" altLang="ja-JP" dirty="0"/>
          </a:p>
          <a:p>
            <a:pPr algn="r"/>
            <a:r>
              <a:rPr lang="en-US" altLang="ja-JP" dirty="0"/>
              <a:t>19-1-037-0180</a:t>
            </a:r>
          </a:p>
          <a:p>
            <a:pPr algn="r"/>
            <a:r>
              <a:rPr lang="ja-JP" altLang="en-US"/>
              <a:t>礒崎</a:t>
            </a:r>
            <a:r>
              <a:rPr lang="en-US" altLang="ja-JP" dirty="0"/>
              <a:t> </a:t>
            </a:r>
            <a:r>
              <a:rPr lang="ja-JP" altLang="en-US"/>
              <a:t>祐成</a:t>
            </a:r>
            <a:endParaRPr lang="en-US" altLang="ja-JP" dirty="0"/>
          </a:p>
        </p:txBody>
      </p:sp>
    </p:spTree>
    <p:extLst>
      <p:ext uri="{BB962C8B-B14F-4D97-AF65-F5344CB8AC3E}">
        <p14:creationId xmlns:p14="http://schemas.microsoft.com/office/powerpoint/2010/main" val="318698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75EE11-8742-F8DB-828A-4943B351734F}"/>
              </a:ext>
            </a:extLst>
          </p:cNvPr>
          <p:cNvSpPr>
            <a:spLocks noGrp="1"/>
          </p:cNvSpPr>
          <p:nvPr>
            <p:ph type="title"/>
          </p:nvPr>
        </p:nvSpPr>
        <p:spPr/>
        <p:txBody>
          <a:bodyPr/>
          <a:lstStyle/>
          <a:p>
            <a:r>
              <a:rPr kumimoji="1" lang="ja-JP" altLang="en-US"/>
              <a:t>到達可能局面数の考察</a:t>
            </a:r>
          </a:p>
        </p:txBody>
      </p:sp>
      <p:pic>
        <p:nvPicPr>
          <p:cNvPr id="5" name="コンテンツ プレースホルダー 4" descr="グラフ, 折れ線グラフ&#10;&#10;自動的に生成された説明">
            <a:extLst>
              <a:ext uri="{FF2B5EF4-FFF2-40B4-BE49-F238E27FC236}">
                <a16:creationId xmlns:a16="http://schemas.microsoft.com/office/drawing/2014/main" id="{A184F237-1B74-6931-F108-A89463A814B6}"/>
              </a:ext>
            </a:extLst>
          </p:cNvPr>
          <p:cNvPicPr>
            <a:picLocks noGrp="1" noChangeAspect="1"/>
          </p:cNvPicPr>
          <p:nvPr>
            <p:ph idx="1"/>
          </p:nvPr>
        </p:nvPicPr>
        <p:blipFill>
          <a:blip r:embed="rId3"/>
          <a:stretch>
            <a:fillRect/>
          </a:stretch>
        </p:blipFill>
        <p:spPr>
          <a:xfrm>
            <a:off x="1736608" y="1399610"/>
            <a:ext cx="8718783" cy="5346878"/>
          </a:xfrm>
        </p:spPr>
      </p:pic>
    </p:spTree>
    <p:extLst>
      <p:ext uri="{BB962C8B-B14F-4D97-AF65-F5344CB8AC3E}">
        <p14:creationId xmlns:p14="http://schemas.microsoft.com/office/powerpoint/2010/main" val="1190434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9258E5-5F1A-4752-DD58-8155FB165B86}"/>
              </a:ext>
            </a:extLst>
          </p:cNvPr>
          <p:cNvSpPr>
            <a:spLocks noGrp="1"/>
          </p:cNvSpPr>
          <p:nvPr>
            <p:ph type="title"/>
          </p:nvPr>
        </p:nvSpPr>
        <p:spPr/>
        <p:txBody>
          <a:bodyPr/>
          <a:lstStyle/>
          <a:p>
            <a:r>
              <a:rPr kumimoji="1" lang="ja-JP" altLang="en-US"/>
              <a:t>到達可能局面数の考察</a:t>
            </a:r>
          </a:p>
        </p:txBody>
      </p:sp>
      <mc:AlternateContent xmlns:mc="http://schemas.openxmlformats.org/markup-compatibility/2006">
        <mc:Choice xmlns:a14="http://schemas.microsoft.com/office/drawing/2010/main" Requires="a14">
          <p:sp>
            <p:nvSpPr>
              <p:cNvPr id="3" name="コンテンツ プレースホルダー 2">
                <a:extLst>
                  <a:ext uri="{FF2B5EF4-FFF2-40B4-BE49-F238E27FC236}">
                    <a16:creationId xmlns:a16="http://schemas.microsoft.com/office/drawing/2014/main" id="{B7649C28-E610-7F1E-9CB3-57108183B5A0}"/>
                  </a:ext>
                </a:extLst>
              </p:cNvPr>
              <p:cNvSpPr>
                <a:spLocks noGrp="1"/>
              </p:cNvSpPr>
              <p:nvPr>
                <p:ph idx="1"/>
              </p:nvPr>
            </p:nvSpPr>
            <p:spPr/>
            <p:txBody>
              <a:bodyPr>
                <a:normAutofit fontScale="92500"/>
              </a:bodyPr>
              <a:lstStyle/>
              <a:p>
                <a:pPr marL="0" indent="0">
                  <a:buNone/>
                </a:pPr>
                <a14:m>
                  <m:oMathPara xmlns:m="http://schemas.openxmlformats.org/officeDocument/2006/math">
                    <m:oMathParaPr>
                      <m:jc m:val="left"/>
                    </m:oMathParaPr>
                    <m:oMath xmlns:m="http://schemas.openxmlformats.org/officeDocument/2006/math">
                      <m:r>
                        <a:rPr kumimoji="1" lang="en-US" altLang="ja-JP" b="0" i="1" smtClean="0">
                          <a:latin typeface="Cambria Math" panose="02040503050406030204" pitchFamily="18" charset="0"/>
                        </a:rPr>
                        <m:t>𝑦</m:t>
                      </m:r>
                      <m:r>
                        <a:rPr kumimoji="1" lang="en-US" altLang="ja-JP" b="0" i="1" smtClean="0">
                          <a:latin typeface="Cambria Math" panose="02040503050406030204" pitchFamily="18" charset="0"/>
                        </a:rPr>
                        <m:t>=0.2745</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ℯ</m:t>
                          </m:r>
                        </m:e>
                        <m:sup>
                          <m:r>
                            <a:rPr kumimoji="1" lang="en-US" altLang="ja-JP" b="0" i="1" smtClean="0">
                              <a:latin typeface="Cambria Math" panose="02040503050406030204" pitchFamily="18" charset="0"/>
                            </a:rPr>
                            <m:t>1.1743</m:t>
                          </m:r>
                          <m:r>
                            <a:rPr kumimoji="1" lang="en-US" altLang="ja-JP" b="0" i="1" smtClean="0">
                              <a:latin typeface="Cambria Math" panose="02040503050406030204" pitchFamily="18" charset="0"/>
                            </a:rPr>
                            <m:t>𝑥</m:t>
                          </m:r>
                        </m:sup>
                      </m:sSup>
                    </m:oMath>
                  </m:oMathPara>
                </a14:m>
                <a:endParaRPr kumimoji="1" lang="en-US" altLang="ja-JP" dirty="0"/>
              </a:p>
              <a:p>
                <a:pPr marL="0" indent="0">
                  <a:buNone/>
                </a:pPr>
                <a:endParaRPr kumimoji="1" lang="en-US" altLang="ja-JP" dirty="0"/>
              </a:p>
              <a:p>
                <a:pPr/>
                <a14:m>
                  <m:oMath xmlns:m="http://schemas.openxmlformats.org/officeDocument/2006/math">
                    <m:r>
                      <a:rPr lang="en-US" altLang="ja-JP" i="1" dirty="0" smtClean="0">
                        <a:latin typeface="Cambria Math" panose="02040503050406030204" pitchFamily="18" charset="0"/>
                      </a:rPr>
                      <m:t>𝑥</m:t>
                    </m:r>
                    <m:r>
                      <a:rPr lang="en-US" altLang="ja-JP" i="1" dirty="0" smtClean="0">
                        <a:latin typeface="Cambria Math" panose="02040503050406030204" pitchFamily="18" charset="0"/>
                      </a:rPr>
                      <m:t>=20</m:t>
                    </m:r>
                  </m:oMath>
                </a14:m>
                <a:r>
                  <a:rPr lang="ja-JP" altLang="en-US"/>
                  <a:t>のとき</a:t>
                </a:r>
                <a:endParaRPr lang="en-US" altLang="ja-JP" dirty="0"/>
              </a:p>
              <a:p>
                <a:pPr marL="0" indent="0">
                  <a:buNone/>
                </a:pPr>
                <a:r>
                  <a:rPr lang="en-US" altLang="ja-JP" dirty="0"/>
                  <a:t>	</a:t>
                </a:r>
                <a14:m>
                  <m:oMath xmlns:m="http://schemas.openxmlformats.org/officeDocument/2006/math">
                    <m:r>
                      <a:rPr lang="en-US" altLang="ja-JP" i="1" dirty="0" smtClean="0">
                        <a:latin typeface="Cambria Math" panose="02040503050406030204" pitchFamily="18" charset="0"/>
                      </a:rPr>
                      <m:t>𝑦</m:t>
                    </m:r>
                    <m:r>
                      <a:rPr lang="en-US" altLang="ja-JP" i="1" dirty="0" smtClean="0">
                        <a:latin typeface="Cambria Math" panose="02040503050406030204" pitchFamily="18" charset="0"/>
                      </a:rPr>
                      <m:t>=4348931335.94473092979997978877</m:t>
                    </m:r>
                  </m:oMath>
                </a14:m>
                <a:endParaRPr lang="en-US" altLang="ja-JP" dirty="0"/>
              </a:p>
              <a:p>
                <a:pPr marL="0" indent="0">
                  <a:buNone/>
                </a:pPr>
                <a:r>
                  <a:rPr lang="en-US" altLang="ja-JP" dirty="0"/>
                  <a:t>	   </a:t>
                </a:r>
                <a14:m>
                  <m:oMath xmlns:m="http://schemas.openxmlformats.org/officeDocument/2006/math">
                    <m:r>
                      <a:rPr lang="en-US" altLang="ja-JP"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4.3×</m:t>
                    </m:r>
                    <m:sSup>
                      <m:sSupPr>
                        <m:ctrlPr>
                          <a:rPr lang="en-US" altLang="ja-JP" b="0" i="1" smtClean="0">
                            <a:latin typeface="Cambria Math" panose="02040503050406030204" pitchFamily="18" charset="0"/>
                            <a:ea typeface="Cambria Math" panose="02040503050406030204" pitchFamily="18" charset="0"/>
                          </a:rPr>
                        </m:ctrlPr>
                      </m:sSupPr>
                      <m:e>
                        <m:r>
                          <a:rPr lang="en-US" altLang="ja-JP" b="0" i="1" smtClean="0">
                            <a:latin typeface="Cambria Math" panose="02040503050406030204" pitchFamily="18" charset="0"/>
                            <a:ea typeface="Cambria Math" panose="02040503050406030204" pitchFamily="18" charset="0"/>
                          </a:rPr>
                          <m:t>10</m:t>
                        </m:r>
                      </m:e>
                      <m:sup>
                        <m:r>
                          <a:rPr lang="en-US" altLang="ja-JP" b="0" i="1" smtClean="0">
                            <a:latin typeface="Cambria Math" panose="02040503050406030204" pitchFamily="18" charset="0"/>
                            <a:ea typeface="Cambria Math" panose="02040503050406030204" pitchFamily="18" charset="0"/>
                          </a:rPr>
                          <m:t>9</m:t>
                        </m:r>
                      </m:sup>
                    </m:sSup>
                  </m:oMath>
                </a14:m>
                <a:endParaRPr lang="en-US" altLang="ja-JP" dirty="0"/>
              </a:p>
              <a:p>
                <a:pPr marL="0" indent="0">
                  <a:buNone/>
                </a:pPr>
                <a:endParaRPr lang="en-US" altLang="ja-JP" dirty="0"/>
              </a:p>
              <a:p>
                <a:pPr/>
                <a14:m>
                  <m:oMath xmlns:m="http://schemas.openxmlformats.org/officeDocument/2006/math">
                    <m:r>
                      <a:rPr kumimoji="1" lang="en-US" altLang="ja-JP" i="1" dirty="0" smtClean="0">
                        <a:latin typeface="Cambria Math" panose="02040503050406030204" pitchFamily="18" charset="0"/>
                      </a:rPr>
                      <m:t>𝑥</m:t>
                    </m:r>
                    <m:r>
                      <a:rPr kumimoji="1" lang="en-US" altLang="ja-JP" i="1" dirty="0" smtClean="0">
                        <a:latin typeface="Cambria Math" panose="02040503050406030204" pitchFamily="18" charset="0"/>
                      </a:rPr>
                      <m:t>=84</m:t>
                    </m:r>
                    <m:r>
                      <a:rPr kumimoji="1" lang="ja-JP" altLang="en-US" i="1" smtClean="0">
                        <a:latin typeface="Cambria Math" panose="02040503050406030204" pitchFamily="18" charset="0"/>
                      </a:rPr>
                      <m:t>のとき</m:t>
                    </m:r>
                  </m:oMath>
                </a14:m>
                <a:endParaRPr kumimoji="1" lang="en-US" altLang="ja-JP" dirty="0"/>
              </a:p>
              <a:p>
                <a:pPr marL="457200" lvl="1" indent="0">
                  <a:buNone/>
                </a:pPr>
                <a:r>
                  <a:rPr lang="en-US" altLang="ja-JP" sz="2800" dirty="0"/>
                  <a:t>	</a:t>
                </a:r>
                <a14:m>
                  <m:oMath xmlns:m="http://schemas.openxmlformats.org/officeDocument/2006/math">
                    <m:r>
                      <a:rPr lang="en-US" altLang="ja-JP" sz="2800" i="1" dirty="0" smtClean="0">
                        <a:latin typeface="Cambria Math" panose="02040503050406030204" pitchFamily="18" charset="0"/>
                      </a:rPr>
                      <m:t>	</m:t>
                    </m:r>
                    <m:r>
                      <a:rPr lang="en-US" altLang="ja-JP" sz="2800" i="1" dirty="0" smtClean="0">
                        <a:latin typeface="Cambria Math" panose="02040503050406030204" pitchFamily="18" charset="0"/>
                      </a:rPr>
                      <m:t>𝑦</m:t>
                    </m:r>
                    <m:r>
                      <a:rPr lang="en-US" altLang="ja-JP" sz="2800" i="1" dirty="0" smtClean="0">
                        <a:latin typeface="Cambria Math" panose="02040503050406030204" pitchFamily="18" charset="0"/>
                      </a:rPr>
                      <m:t>=189614</m:t>
                    </m:r>
                    <m:r>
                      <a:rPr lang="en-US" altLang="ja-JP" sz="2800" i="1" dirty="0" smtClean="0">
                        <a:latin typeface="Cambria Math" panose="02040503050406030204" pitchFamily="18" charset="0"/>
                      </a:rPr>
                      <m:t>3480270068842236005439355872664981261.69</m:t>
                    </m:r>
                  </m:oMath>
                </a14:m>
                <a:endParaRPr lang="en-US" altLang="ja-JP" sz="2800" dirty="0"/>
              </a:p>
              <a:p>
                <a:pPr marL="457200" lvl="1" indent="0">
                  <a:buNone/>
                </a:pPr>
                <a:r>
                  <a:rPr lang="ja-JP" altLang="en-US" sz="2800"/>
                  <a:t>　　</a:t>
                </a:r>
                <a:r>
                  <a:rPr lang="en-US" altLang="ja-JP" sz="2800" dirty="0"/>
                  <a:t>  </a:t>
                </a:r>
                <a14:m>
                  <m:oMath xmlns:m="http://schemas.openxmlformats.org/officeDocument/2006/math">
                    <m:r>
                      <a:rPr lang="en-US" altLang="ja-JP" sz="2800" i="1" smtClean="0">
                        <a:latin typeface="Cambria Math" panose="02040503050406030204" pitchFamily="18" charset="0"/>
                        <a:ea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1.9×</m:t>
                    </m:r>
                    <m:sSup>
                      <m:sSupPr>
                        <m:ctrlPr>
                          <a:rPr lang="en-US" altLang="ja-JP" sz="2800" b="0" i="1" smtClean="0">
                            <a:latin typeface="Cambria Math" panose="02040503050406030204" pitchFamily="18" charset="0"/>
                            <a:ea typeface="Cambria Math" panose="02040503050406030204" pitchFamily="18" charset="0"/>
                          </a:rPr>
                        </m:ctrlPr>
                      </m:sSupPr>
                      <m:e>
                        <m:r>
                          <a:rPr lang="en-US" altLang="ja-JP" sz="2800" b="0" i="1" smtClean="0">
                            <a:latin typeface="Cambria Math" panose="02040503050406030204" pitchFamily="18" charset="0"/>
                            <a:ea typeface="Cambria Math" panose="02040503050406030204" pitchFamily="18" charset="0"/>
                          </a:rPr>
                          <m:t>10</m:t>
                        </m:r>
                      </m:e>
                      <m:sup>
                        <m:r>
                          <a:rPr lang="en-US" altLang="ja-JP" sz="2800" b="0" i="1" smtClean="0">
                            <a:latin typeface="Cambria Math" panose="02040503050406030204" pitchFamily="18" charset="0"/>
                            <a:ea typeface="Cambria Math" panose="02040503050406030204" pitchFamily="18" charset="0"/>
                          </a:rPr>
                          <m:t>42</m:t>
                        </m:r>
                      </m:sup>
                    </m:sSup>
                  </m:oMath>
                </a14:m>
                <a:endParaRPr kumimoji="1" lang="ja-JP" altLang="en-US" sz="2800"/>
              </a:p>
            </p:txBody>
          </p:sp>
        </mc:Choice>
        <mc:Fallback>
          <p:sp>
            <p:nvSpPr>
              <p:cNvPr id="3" name="コンテンツ プレースホルダー 2">
                <a:extLst>
                  <a:ext uri="{FF2B5EF4-FFF2-40B4-BE49-F238E27FC236}">
                    <a16:creationId xmlns:a16="http://schemas.microsoft.com/office/drawing/2014/main" id="{B7649C28-E610-7F1E-9CB3-57108183B5A0}"/>
                  </a:ext>
                </a:extLst>
              </p:cNvPr>
              <p:cNvSpPr>
                <a:spLocks noGrp="1" noRot="1" noChangeAspect="1" noMove="1" noResize="1" noEditPoints="1" noAdjustHandles="1" noChangeArrowheads="1" noChangeShapeType="1" noTextEdit="1"/>
              </p:cNvSpPr>
              <p:nvPr>
                <p:ph idx="1"/>
              </p:nvPr>
            </p:nvSpPr>
            <p:spPr>
              <a:blipFill>
                <a:blip r:embed="rId3"/>
                <a:stretch>
                  <a:fillRect l="-96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710891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6FC6B4-5BAD-B9F6-E117-1A9035F94FF4}"/>
              </a:ext>
            </a:extLst>
          </p:cNvPr>
          <p:cNvSpPr>
            <a:spLocks noGrp="1"/>
          </p:cNvSpPr>
          <p:nvPr>
            <p:ph type="title"/>
          </p:nvPr>
        </p:nvSpPr>
        <p:spPr/>
        <p:txBody>
          <a:bodyPr/>
          <a:lstStyle/>
          <a:p>
            <a:r>
              <a:rPr kumimoji="1" lang="ja-JP" altLang="en-US"/>
              <a:t>実行時間の考察</a:t>
            </a:r>
          </a:p>
        </p:txBody>
      </p:sp>
      <p:pic>
        <p:nvPicPr>
          <p:cNvPr id="13" name="コンテンツ プレースホルダー 12" descr="グラフ, 散布図&#10;&#10;自動的に生成された説明">
            <a:extLst>
              <a:ext uri="{FF2B5EF4-FFF2-40B4-BE49-F238E27FC236}">
                <a16:creationId xmlns:a16="http://schemas.microsoft.com/office/drawing/2014/main" id="{8F42BD1A-EDB8-D34E-3C9B-FB937C722FE9}"/>
              </a:ext>
            </a:extLst>
          </p:cNvPr>
          <p:cNvPicPr>
            <a:picLocks noGrp="1" noChangeAspect="1"/>
          </p:cNvPicPr>
          <p:nvPr>
            <p:ph idx="1"/>
          </p:nvPr>
        </p:nvPicPr>
        <p:blipFill>
          <a:blip r:embed="rId3"/>
          <a:stretch>
            <a:fillRect/>
          </a:stretch>
        </p:blipFill>
        <p:spPr>
          <a:xfrm>
            <a:off x="1805722" y="1420125"/>
            <a:ext cx="8580555" cy="5262108"/>
          </a:xfrm>
        </p:spPr>
      </p:pic>
    </p:spTree>
    <p:extLst>
      <p:ext uri="{BB962C8B-B14F-4D97-AF65-F5344CB8AC3E}">
        <p14:creationId xmlns:p14="http://schemas.microsoft.com/office/powerpoint/2010/main" val="973211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9258E5-5F1A-4752-DD58-8155FB165B86}"/>
              </a:ext>
            </a:extLst>
          </p:cNvPr>
          <p:cNvSpPr>
            <a:spLocks noGrp="1"/>
          </p:cNvSpPr>
          <p:nvPr>
            <p:ph type="title"/>
          </p:nvPr>
        </p:nvSpPr>
        <p:spPr/>
        <p:txBody>
          <a:bodyPr/>
          <a:lstStyle/>
          <a:p>
            <a:r>
              <a:rPr kumimoji="1" lang="ja-JP" altLang="en-US"/>
              <a:t>実行時間の考察</a:t>
            </a:r>
          </a:p>
        </p:txBody>
      </p:sp>
      <mc:AlternateContent xmlns:mc="http://schemas.openxmlformats.org/markup-compatibility/2006">
        <mc:Choice xmlns:a14="http://schemas.microsoft.com/office/drawing/2010/main" Requires="a14">
          <p:sp>
            <p:nvSpPr>
              <p:cNvPr id="3" name="コンテンツ プレースホルダー 2">
                <a:extLst>
                  <a:ext uri="{FF2B5EF4-FFF2-40B4-BE49-F238E27FC236}">
                    <a16:creationId xmlns:a16="http://schemas.microsoft.com/office/drawing/2014/main" id="{B7649C28-E610-7F1E-9CB3-57108183B5A0}"/>
                  </a:ext>
                </a:extLst>
              </p:cNvPr>
              <p:cNvSpPr>
                <a:spLocks noGrp="1"/>
              </p:cNvSpPr>
              <p:nvPr>
                <p:ph idx="1"/>
              </p:nvPr>
            </p:nvSpPr>
            <p:spPr/>
            <p:txBody>
              <a:bodyPr>
                <a:normAutofit/>
              </a:bodyPr>
              <a:lstStyle/>
              <a:p>
                <a:pPr marL="0" indent="0">
                  <a:buNone/>
                </a:pPr>
                <a14:m>
                  <m:oMathPara xmlns:m="http://schemas.openxmlformats.org/officeDocument/2006/math">
                    <m:oMathParaPr>
                      <m:jc m:val="left"/>
                    </m:oMathParaPr>
                    <m:oMath xmlns:m="http://schemas.openxmlformats.org/officeDocument/2006/math">
                      <m:r>
                        <a:rPr kumimoji="1" lang="en-US" altLang="ja-JP" sz="2600" b="0" i="1" smtClean="0">
                          <a:latin typeface="Cambria Math" panose="02040503050406030204" pitchFamily="18" charset="0"/>
                        </a:rPr>
                        <m:t>𝑦</m:t>
                      </m:r>
                      <m:r>
                        <a:rPr kumimoji="1" lang="en-US" altLang="ja-JP" sz="2600" b="0" i="1" smtClean="0">
                          <a:latin typeface="Cambria Math" panose="02040503050406030204" pitchFamily="18" charset="0"/>
                        </a:rPr>
                        <m:t>=0.0009</m:t>
                      </m:r>
                      <m:r>
                        <a:rPr kumimoji="1" lang="en-US" altLang="ja-JP" sz="2600" b="0" i="1" smtClean="0">
                          <a:latin typeface="Cambria Math" panose="02040503050406030204" pitchFamily="18" charset="0"/>
                        </a:rPr>
                        <m:t>𝑥</m:t>
                      </m:r>
                      <m:r>
                        <a:rPr kumimoji="1" lang="en-US" altLang="ja-JP" sz="2600" b="0" i="1" smtClean="0">
                          <a:latin typeface="Cambria Math" panose="02040503050406030204" pitchFamily="18" charset="0"/>
                        </a:rPr>
                        <m:t>−7.0144</m:t>
                      </m:r>
                    </m:oMath>
                  </m:oMathPara>
                </a14:m>
                <a:endParaRPr kumimoji="1" lang="en-US" altLang="ja-JP" sz="2600" dirty="0"/>
              </a:p>
              <a:p>
                <a:pPr marL="0" indent="0">
                  <a:buNone/>
                </a:pPr>
                <a:endParaRPr kumimoji="1" lang="en-US" altLang="ja-JP" sz="2600" dirty="0"/>
              </a:p>
              <a:p>
                <a14:m>
                  <m:oMath xmlns:m="http://schemas.openxmlformats.org/officeDocument/2006/math">
                    <m:r>
                      <a:rPr lang="en-US" altLang="ja-JP" sz="2600" i="1" dirty="0" smtClean="0">
                        <a:latin typeface="Cambria Math" panose="02040503050406030204" pitchFamily="18" charset="0"/>
                      </a:rPr>
                      <m:t>𝑥</m:t>
                    </m:r>
                    <m:r>
                      <a:rPr lang="en-US" altLang="ja-JP" sz="2600" i="1" dirty="0" smtClean="0">
                        <a:latin typeface="Cambria Math" panose="02040503050406030204" pitchFamily="18" charset="0"/>
                      </a:rPr>
                      <m:t>=4.3×</m:t>
                    </m:r>
                    <m:sSup>
                      <m:sSupPr>
                        <m:ctrlPr>
                          <a:rPr lang="en-US" altLang="ja-JP" sz="2600" b="0" i="1" dirty="0" smtClean="0">
                            <a:latin typeface="Cambria Math" panose="02040503050406030204" pitchFamily="18" charset="0"/>
                            <a:ea typeface="Cambria Math" panose="02040503050406030204" pitchFamily="18" charset="0"/>
                          </a:rPr>
                        </m:ctrlPr>
                      </m:sSupPr>
                      <m:e>
                        <m:r>
                          <a:rPr lang="en-US" altLang="ja-JP" sz="2600" b="0" i="1" dirty="0" smtClean="0">
                            <a:latin typeface="Cambria Math" panose="02040503050406030204" pitchFamily="18" charset="0"/>
                            <a:ea typeface="Cambria Math" panose="02040503050406030204" pitchFamily="18" charset="0"/>
                          </a:rPr>
                          <m:t>10</m:t>
                        </m:r>
                      </m:e>
                      <m:sup>
                        <m:r>
                          <a:rPr lang="en-US" altLang="ja-JP" sz="2600" b="0" i="1" dirty="0" smtClean="0">
                            <a:latin typeface="Cambria Math" panose="02040503050406030204" pitchFamily="18" charset="0"/>
                            <a:ea typeface="Cambria Math" panose="02040503050406030204" pitchFamily="18" charset="0"/>
                          </a:rPr>
                          <m:t>9</m:t>
                        </m:r>
                      </m:sup>
                    </m:sSup>
                  </m:oMath>
                </a14:m>
                <a:r>
                  <a:rPr lang="ja-JP" altLang="en-US" sz="2600"/>
                  <a:t>のとき</a:t>
                </a:r>
                <a:endParaRPr lang="en-US" altLang="ja-JP" sz="2600" dirty="0"/>
              </a:p>
              <a:p>
                <a:pPr marL="0" indent="0">
                  <a:buNone/>
                </a:pPr>
                <a:r>
                  <a:rPr lang="en-US" altLang="ja-JP" sz="2600" dirty="0"/>
                  <a:t>	</a:t>
                </a:r>
                <a14:m>
                  <m:oMath xmlns:m="http://schemas.openxmlformats.org/officeDocument/2006/math">
                    <m:r>
                      <a:rPr lang="en-US" altLang="ja-JP" sz="2600" i="1" dirty="0" smtClean="0">
                        <a:latin typeface="Cambria Math" panose="02040503050406030204" pitchFamily="18" charset="0"/>
                      </a:rPr>
                      <m:t>𝑦</m:t>
                    </m:r>
                    <m:r>
                      <a:rPr lang="en-US" altLang="ja-JP" sz="2600" i="1" dirty="0" smtClean="0">
                        <a:latin typeface="Cambria Math" panose="02040503050406030204" pitchFamily="18" charset="0"/>
                      </a:rPr>
                      <m:t>=3869</m:t>
                    </m:r>
                    <m:r>
                      <a:rPr lang="en-US" altLang="ja-JP" sz="2600" b="0" i="1" dirty="0" smtClean="0">
                        <a:latin typeface="Cambria Math" panose="02040503050406030204" pitchFamily="18" charset="0"/>
                      </a:rPr>
                      <m:t>992.986</m:t>
                    </m:r>
                  </m:oMath>
                </a14:m>
                <a:r>
                  <a:rPr lang="en-US" altLang="ja-JP" sz="2600" dirty="0"/>
                  <a:t>(</a:t>
                </a:r>
                <a:r>
                  <a:rPr lang="ja-JP" altLang="en-US" sz="2600"/>
                  <a:t>秒</a:t>
                </a:r>
                <a:r>
                  <a:rPr lang="en-US" altLang="ja-JP" sz="2600" dirty="0"/>
                  <a:t>)</a:t>
                </a:r>
              </a:p>
              <a:p>
                <a:pPr marL="0" indent="0">
                  <a:buNone/>
                </a:pPr>
                <a:r>
                  <a:rPr lang="en-US" altLang="ja-JP" sz="2600" dirty="0"/>
                  <a:t>	</a:t>
                </a:r>
                <a:r>
                  <a:rPr lang="ja-JP" altLang="en-US" sz="2600"/>
                  <a:t>　</a:t>
                </a:r>
                <a14:m>
                  <m:oMath xmlns:m="http://schemas.openxmlformats.org/officeDocument/2006/math">
                    <m:r>
                      <a:rPr lang="ja-JP" altLang="en-US" sz="2600" i="1" smtClean="0">
                        <a:latin typeface="Cambria Math" panose="02040503050406030204" pitchFamily="18" charset="0"/>
                      </a:rPr>
                      <m:t>≒</m:t>
                    </m:r>
                    <m:r>
                      <a:rPr lang="en-US" altLang="ja-JP" sz="2600" b="0" i="1" smtClean="0">
                        <a:latin typeface="Cambria Math" panose="02040503050406030204" pitchFamily="18" charset="0"/>
                      </a:rPr>
                      <m:t>44</m:t>
                    </m:r>
                  </m:oMath>
                </a14:m>
                <a:r>
                  <a:rPr lang="en-US" altLang="ja-JP" sz="2600" dirty="0"/>
                  <a:t>(</a:t>
                </a:r>
                <a:r>
                  <a:rPr lang="ja-JP" altLang="en-US" sz="2600"/>
                  <a:t>日</a:t>
                </a:r>
                <a:r>
                  <a:rPr lang="en-US" altLang="ja-JP" sz="2600" dirty="0"/>
                  <a:t>)</a:t>
                </a:r>
              </a:p>
              <a:p>
                <a:pPr marL="0" indent="0">
                  <a:buNone/>
                </a:pPr>
                <a:endParaRPr lang="en-US" altLang="ja-JP" sz="2600" dirty="0"/>
              </a:p>
              <a:p>
                <a14:m>
                  <m:oMath xmlns:m="http://schemas.openxmlformats.org/officeDocument/2006/math">
                    <m:r>
                      <a:rPr kumimoji="1" lang="en-US" altLang="ja-JP" sz="2600" i="1" dirty="0" smtClean="0">
                        <a:latin typeface="Cambria Math" panose="02040503050406030204" pitchFamily="18" charset="0"/>
                      </a:rPr>
                      <m:t>𝑥</m:t>
                    </m:r>
                    <m:r>
                      <a:rPr kumimoji="1" lang="en-US" altLang="ja-JP" sz="2600" i="1" dirty="0" smtClean="0">
                        <a:latin typeface="Cambria Math" panose="02040503050406030204" pitchFamily="18" charset="0"/>
                      </a:rPr>
                      <m:t>=1.9×</m:t>
                    </m:r>
                    <m:sSup>
                      <m:sSupPr>
                        <m:ctrlPr>
                          <a:rPr kumimoji="1" lang="en-US" altLang="ja-JP" sz="2600" b="0" i="1" dirty="0" smtClean="0">
                            <a:latin typeface="Cambria Math" panose="02040503050406030204" pitchFamily="18" charset="0"/>
                            <a:ea typeface="Cambria Math" panose="02040503050406030204" pitchFamily="18" charset="0"/>
                          </a:rPr>
                        </m:ctrlPr>
                      </m:sSupPr>
                      <m:e>
                        <m:r>
                          <a:rPr kumimoji="1" lang="en-US" altLang="ja-JP" sz="2600" b="0" i="1" dirty="0" smtClean="0">
                            <a:latin typeface="Cambria Math" panose="02040503050406030204" pitchFamily="18" charset="0"/>
                            <a:ea typeface="Cambria Math" panose="02040503050406030204" pitchFamily="18" charset="0"/>
                          </a:rPr>
                          <m:t>10</m:t>
                        </m:r>
                      </m:e>
                      <m:sup>
                        <m:r>
                          <a:rPr kumimoji="1" lang="en-US" altLang="ja-JP" sz="2600" b="0" i="1" dirty="0" smtClean="0">
                            <a:latin typeface="Cambria Math" panose="02040503050406030204" pitchFamily="18" charset="0"/>
                            <a:ea typeface="Cambria Math" panose="02040503050406030204" pitchFamily="18" charset="0"/>
                          </a:rPr>
                          <m:t>42</m:t>
                        </m:r>
                      </m:sup>
                    </m:sSup>
                    <m:r>
                      <a:rPr kumimoji="1" lang="ja-JP" altLang="en-US" sz="2600" i="1" smtClean="0">
                        <a:latin typeface="Cambria Math" panose="02040503050406030204" pitchFamily="18" charset="0"/>
                      </a:rPr>
                      <m:t>のとき</m:t>
                    </m:r>
                  </m:oMath>
                </a14:m>
                <a:endParaRPr kumimoji="1" lang="en-US" altLang="ja-JP" sz="2600" dirty="0"/>
              </a:p>
              <a:p>
                <a:pPr marL="457200" lvl="1" indent="0">
                  <a:buNone/>
                </a:pPr>
                <a:r>
                  <a:rPr lang="en-US" altLang="ja-JP" sz="2600" dirty="0"/>
                  <a:t>	</a:t>
                </a:r>
                <a14:m>
                  <m:oMath xmlns:m="http://schemas.openxmlformats.org/officeDocument/2006/math">
                    <m:r>
                      <a:rPr lang="en-US" altLang="ja-JP" sz="2600" i="1" dirty="0" smtClean="0">
                        <a:latin typeface="Cambria Math" panose="02040503050406030204" pitchFamily="18" charset="0"/>
                      </a:rPr>
                      <m:t>	</m:t>
                    </m:r>
                    <m:r>
                      <a:rPr lang="en-US" altLang="ja-JP" sz="2600" i="1" dirty="0" smtClean="0">
                        <a:latin typeface="Cambria Math" panose="02040503050406030204" pitchFamily="18" charset="0"/>
                      </a:rPr>
                      <m:t>𝑦</m:t>
                    </m:r>
                    <m:r>
                      <a:rPr lang="en-US" altLang="ja-JP" sz="2600" i="1" dirty="0" smtClean="0">
                        <a:latin typeface="Cambria Math" panose="02040503050406030204" pitchFamily="18" charset="0"/>
                      </a:rPr>
                      <m:t>=1.71×</m:t>
                    </m:r>
                    <m:sSup>
                      <m:sSupPr>
                        <m:ctrlPr>
                          <a:rPr lang="en-US" altLang="ja-JP" sz="2600" b="0" i="1" dirty="0" smtClean="0">
                            <a:latin typeface="Cambria Math" panose="02040503050406030204" pitchFamily="18" charset="0"/>
                            <a:ea typeface="Cambria Math" panose="02040503050406030204" pitchFamily="18" charset="0"/>
                          </a:rPr>
                        </m:ctrlPr>
                      </m:sSupPr>
                      <m:e>
                        <m:r>
                          <a:rPr lang="en-US" altLang="ja-JP" sz="2600" b="0" i="1" dirty="0" smtClean="0">
                            <a:latin typeface="Cambria Math" panose="02040503050406030204" pitchFamily="18" charset="0"/>
                            <a:ea typeface="Cambria Math" panose="02040503050406030204" pitchFamily="18" charset="0"/>
                          </a:rPr>
                          <m:t>10</m:t>
                        </m:r>
                      </m:e>
                      <m:sup>
                        <m:r>
                          <a:rPr lang="en-US" altLang="ja-JP" sz="2600" b="0" i="1" dirty="0" smtClean="0">
                            <a:latin typeface="Cambria Math" panose="02040503050406030204" pitchFamily="18" charset="0"/>
                            <a:ea typeface="Cambria Math" panose="02040503050406030204" pitchFamily="18" charset="0"/>
                          </a:rPr>
                          <m:t>39</m:t>
                        </m:r>
                      </m:sup>
                    </m:sSup>
                  </m:oMath>
                </a14:m>
                <a:r>
                  <a:rPr kumimoji="1" lang="en-US" altLang="ja-JP" sz="2600" dirty="0"/>
                  <a:t>(</a:t>
                </a:r>
                <a:r>
                  <a:rPr kumimoji="1" lang="ja-JP" altLang="en-US" sz="2600"/>
                  <a:t>秒</a:t>
                </a:r>
                <a:r>
                  <a:rPr kumimoji="1" lang="en-US" altLang="ja-JP" sz="2600" dirty="0"/>
                  <a:t>)</a:t>
                </a:r>
                <a:endParaRPr kumimoji="1" lang="ja-JP" altLang="en-US" sz="2600"/>
              </a:p>
            </p:txBody>
          </p:sp>
        </mc:Choice>
        <mc:Fallback>
          <p:sp>
            <p:nvSpPr>
              <p:cNvPr id="3" name="コンテンツ プレースホルダー 2">
                <a:extLst>
                  <a:ext uri="{FF2B5EF4-FFF2-40B4-BE49-F238E27FC236}">
                    <a16:creationId xmlns:a16="http://schemas.microsoft.com/office/drawing/2014/main" id="{B7649C28-E610-7F1E-9CB3-57108183B5A0}"/>
                  </a:ext>
                </a:extLst>
              </p:cNvPr>
              <p:cNvSpPr>
                <a:spLocks noGrp="1" noRot="1" noChangeAspect="1" noMove="1" noResize="1" noEditPoints="1" noAdjustHandles="1" noChangeArrowheads="1" noChangeShapeType="1" noTextEdit="1"/>
              </p:cNvSpPr>
              <p:nvPr>
                <p:ph idx="1"/>
              </p:nvPr>
            </p:nvSpPr>
            <p:spPr>
              <a:blipFill>
                <a:blip r:embed="rId3"/>
                <a:stretch>
                  <a:fillRect l="-96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56527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BBE837-3945-C29D-FACE-5EBA6E768713}"/>
              </a:ext>
            </a:extLst>
          </p:cNvPr>
          <p:cNvSpPr>
            <a:spLocks noGrp="1"/>
          </p:cNvSpPr>
          <p:nvPr>
            <p:ph type="title"/>
          </p:nvPr>
        </p:nvSpPr>
        <p:spPr/>
        <p:txBody>
          <a:bodyPr/>
          <a:lstStyle/>
          <a:p>
            <a:r>
              <a:rPr kumimoji="1" lang="ja-JP" altLang="en-US"/>
              <a:t>結論・今後の課題</a:t>
            </a:r>
          </a:p>
        </p:txBody>
      </p:sp>
      <p:sp>
        <p:nvSpPr>
          <p:cNvPr id="3" name="コンテンツ プレースホルダー 2">
            <a:extLst>
              <a:ext uri="{FF2B5EF4-FFF2-40B4-BE49-F238E27FC236}">
                <a16:creationId xmlns:a16="http://schemas.microsoft.com/office/drawing/2014/main" id="{0187FBCE-B906-B9AB-49D0-DBCC20236DE2}"/>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65710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E81074-DA6D-F22F-64A1-1A1006D749B6}"/>
              </a:ext>
            </a:extLst>
          </p:cNvPr>
          <p:cNvSpPr>
            <a:spLocks noGrp="1"/>
          </p:cNvSpPr>
          <p:nvPr>
            <p:ph type="title"/>
          </p:nvPr>
        </p:nvSpPr>
        <p:spPr/>
        <p:txBody>
          <a:bodyPr/>
          <a:lstStyle/>
          <a:p>
            <a:r>
              <a:rPr kumimoji="1" lang="ja-JP" altLang="en-US"/>
              <a:t>発表の流れ</a:t>
            </a:r>
          </a:p>
        </p:txBody>
      </p:sp>
      <p:sp>
        <p:nvSpPr>
          <p:cNvPr id="3" name="コンテンツ プレースホルダー 2">
            <a:extLst>
              <a:ext uri="{FF2B5EF4-FFF2-40B4-BE49-F238E27FC236}">
                <a16:creationId xmlns:a16="http://schemas.microsoft.com/office/drawing/2014/main" id="{C021D2FE-7CF3-999E-7E1A-0E4DE30D2F6B}"/>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54569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CB37F7-8BB1-F146-3ED1-805E4A5643D0}"/>
              </a:ext>
            </a:extLst>
          </p:cNvPr>
          <p:cNvSpPr>
            <a:spLocks noGrp="1"/>
          </p:cNvSpPr>
          <p:nvPr>
            <p:ph type="title"/>
          </p:nvPr>
        </p:nvSpPr>
        <p:spPr/>
        <p:txBody>
          <a:bodyPr/>
          <a:lstStyle/>
          <a:p>
            <a:r>
              <a:rPr kumimoji="1" lang="en-US" altLang="ja-JP" dirty="0"/>
              <a:t>3D</a:t>
            </a:r>
            <a:r>
              <a:rPr kumimoji="1" lang="ja-JP" altLang="en-US"/>
              <a:t>立体オセロ</a:t>
            </a:r>
          </a:p>
        </p:txBody>
      </p:sp>
      <p:sp>
        <p:nvSpPr>
          <p:cNvPr id="9" name="コンテンツ プレースホルダー 8">
            <a:extLst>
              <a:ext uri="{FF2B5EF4-FFF2-40B4-BE49-F238E27FC236}">
                <a16:creationId xmlns:a16="http://schemas.microsoft.com/office/drawing/2014/main" id="{B83D089A-7E63-D5D9-7ABB-106B123A0375}"/>
              </a:ext>
            </a:extLst>
          </p:cNvPr>
          <p:cNvSpPr>
            <a:spLocks noGrp="1"/>
          </p:cNvSpPr>
          <p:nvPr>
            <p:ph idx="1"/>
          </p:nvPr>
        </p:nvSpPr>
        <p:spPr/>
        <p:txBody>
          <a:bodyPr/>
          <a:lstStyle/>
          <a:p>
            <a:r>
              <a:rPr lang="ja-JP" altLang="en-US"/>
              <a:t>通常の</a:t>
            </a:r>
            <a:r>
              <a:rPr lang="en-US" altLang="ja-JP" dirty="0"/>
              <a:t>8×8</a:t>
            </a:r>
            <a:r>
              <a:rPr lang="ja-JP" altLang="en-US"/>
              <a:t>の盤面の上に，</a:t>
            </a:r>
            <a:r>
              <a:rPr lang="en-US" altLang="ja-JP" dirty="0"/>
              <a:t>4×4</a:t>
            </a:r>
            <a:r>
              <a:rPr lang="ja-JP" altLang="en-US"/>
              <a:t>と</a:t>
            </a:r>
            <a:r>
              <a:rPr lang="en-US" altLang="ja-JP" dirty="0"/>
              <a:t>2×2</a:t>
            </a:r>
            <a:r>
              <a:rPr lang="ja-JP" altLang="en-US"/>
              <a:t>の立体盤を配置</a:t>
            </a:r>
            <a:endParaRPr lang="en-US" altLang="ja-JP" dirty="0"/>
          </a:p>
          <a:p>
            <a:r>
              <a:rPr lang="ja-JP" altLang="en-US"/>
              <a:t>側面にも石を置くことが可能</a:t>
            </a:r>
            <a:endParaRPr lang="en-US" altLang="ja-JP" dirty="0"/>
          </a:p>
        </p:txBody>
      </p:sp>
      <p:pic>
        <p:nvPicPr>
          <p:cNvPr id="11" name="図 10" descr="図形&#10;&#10;低い精度で自動的に生成された説明">
            <a:extLst>
              <a:ext uri="{FF2B5EF4-FFF2-40B4-BE49-F238E27FC236}">
                <a16:creationId xmlns:a16="http://schemas.microsoft.com/office/drawing/2014/main" id="{E7529932-7C4D-8AA0-A958-030A1B445B0C}"/>
              </a:ext>
            </a:extLst>
          </p:cNvPr>
          <p:cNvPicPr>
            <a:picLocks noChangeAspect="1"/>
          </p:cNvPicPr>
          <p:nvPr/>
        </p:nvPicPr>
        <p:blipFill>
          <a:blip r:embed="rId3"/>
          <a:stretch>
            <a:fillRect/>
          </a:stretch>
        </p:blipFill>
        <p:spPr>
          <a:xfrm>
            <a:off x="2624726" y="3564210"/>
            <a:ext cx="5858705" cy="2304143"/>
          </a:xfrm>
          <a:prstGeom prst="rect">
            <a:avLst/>
          </a:prstGeom>
        </p:spPr>
      </p:pic>
    </p:spTree>
    <p:extLst>
      <p:ext uri="{BB962C8B-B14F-4D97-AF65-F5344CB8AC3E}">
        <p14:creationId xmlns:p14="http://schemas.microsoft.com/office/powerpoint/2010/main" val="3468489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099C87-02BB-FE43-4EA8-227AF537DAC7}"/>
              </a:ext>
            </a:extLst>
          </p:cNvPr>
          <p:cNvSpPr>
            <a:spLocks noGrp="1"/>
          </p:cNvSpPr>
          <p:nvPr>
            <p:ph type="title"/>
          </p:nvPr>
        </p:nvSpPr>
        <p:spPr/>
        <p:txBody>
          <a:bodyPr/>
          <a:lstStyle/>
          <a:p>
            <a:r>
              <a:rPr kumimoji="1" lang="ja-JP" altLang="en-US"/>
              <a:t>オセロの完全解析に関する既知の結果</a:t>
            </a:r>
          </a:p>
        </p:txBody>
      </p:sp>
      <p:sp>
        <p:nvSpPr>
          <p:cNvPr id="3" name="コンテンツ プレースホルダー 2">
            <a:extLst>
              <a:ext uri="{FF2B5EF4-FFF2-40B4-BE49-F238E27FC236}">
                <a16:creationId xmlns:a16="http://schemas.microsoft.com/office/drawing/2014/main" id="{67181519-7F71-0AE2-DEDD-D408615B9F28}"/>
              </a:ext>
            </a:extLst>
          </p:cNvPr>
          <p:cNvSpPr>
            <a:spLocks noGrp="1"/>
          </p:cNvSpPr>
          <p:nvPr>
            <p:ph idx="1"/>
          </p:nvPr>
        </p:nvSpPr>
        <p:spPr/>
        <p:txBody>
          <a:bodyPr/>
          <a:lstStyle/>
          <a:p>
            <a:r>
              <a:rPr kumimoji="1" lang="ja-JP" altLang="en-US"/>
              <a:t>オセロは二人零和有限確定情報ゲーム</a:t>
            </a:r>
            <a:endParaRPr kumimoji="1" lang="en-US" altLang="ja-JP" dirty="0"/>
          </a:p>
          <a:p>
            <a:pPr marL="0" indent="0">
              <a:buNone/>
            </a:pPr>
            <a:r>
              <a:rPr kumimoji="1" lang="ja-JP" altLang="en-US"/>
              <a:t>　→先手必勝，後手必勝，引き分けのいずれかの結果になる</a:t>
            </a:r>
            <a:endParaRPr kumimoji="1" lang="en-US" altLang="ja-JP" dirty="0"/>
          </a:p>
          <a:p>
            <a:pPr marL="0" indent="0">
              <a:buNone/>
            </a:pPr>
            <a:endParaRPr lang="en-US" altLang="ja-JP" dirty="0"/>
          </a:p>
          <a:p>
            <a:r>
              <a:rPr kumimoji="1" lang="ja-JP" altLang="en-US"/>
              <a:t>通常のオセロは，初期局面の勝敗は判明していない</a:t>
            </a:r>
            <a:endParaRPr kumimoji="1" lang="en-US" altLang="ja-JP" dirty="0"/>
          </a:p>
          <a:p>
            <a:endParaRPr lang="en-US" altLang="ja-JP" dirty="0"/>
          </a:p>
          <a:p>
            <a:r>
              <a:rPr kumimoji="1" lang="ja-JP" altLang="en-US"/>
              <a:t>盤面を縮小したミニオセロでは，判明しているものもある</a:t>
            </a:r>
            <a:endParaRPr kumimoji="1" lang="en-US" altLang="ja-JP" dirty="0"/>
          </a:p>
        </p:txBody>
      </p:sp>
    </p:spTree>
    <p:extLst>
      <p:ext uri="{BB962C8B-B14F-4D97-AF65-F5344CB8AC3E}">
        <p14:creationId xmlns:p14="http://schemas.microsoft.com/office/powerpoint/2010/main" val="2291297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F88228-09F4-D57F-DFA9-713828BB98FF}"/>
              </a:ext>
            </a:extLst>
          </p:cNvPr>
          <p:cNvSpPr>
            <a:spLocks noGrp="1"/>
          </p:cNvSpPr>
          <p:nvPr>
            <p:ph type="title"/>
          </p:nvPr>
        </p:nvSpPr>
        <p:spPr/>
        <p:txBody>
          <a:bodyPr/>
          <a:lstStyle/>
          <a:p>
            <a:r>
              <a:rPr kumimoji="1" lang="ja-JP" altLang="en-US"/>
              <a:t>オセロの完全解析に関する既知の結果</a:t>
            </a:r>
          </a:p>
        </p:txBody>
      </p:sp>
      <p:graphicFrame>
        <p:nvGraphicFramePr>
          <p:cNvPr id="4" name="表 4">
            <a:extLst>
              <a:ext uri="{FF2B5EF4-FFF2-40B4-BE49-F238E27FC236}">
                <a16:creationId xmlns:a16="http://schemas.microsoft.com/office/drawing/2014/main" id="{5B7D8283-20D4-46C5-58F8-854DD973BE97}"/>
              </a:ext>
            </a:extLst>
          </p:cNvPr>
          <p:cNvGraphicFramePr>
            <a:graphicFrameLocks noGrp="1"/>
          </p:cNvGraphicFramePr>
          <p:nvPr>
            <p:ph idx="1"/>
            <p:extLst>
              <p:ext uri="{D42A27DB-BD31-4B8C-83A1-F6EECF244321}">
                <p14:modId xmlns:p14="http://schemas.microsoft.com/office/powerpoint/2010/main" val="3563461349"/>
              </p:ext>
            </p:extLst>
          </p:nvPr>
        </p:nvGraphicFramePr>
        <p:xfrm>
          <a:off x="1009650" y="1885950"/>
          <a:ext cx="10515597" cy="389763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075204269"/>
                    </a:ext>
                  </a:extLst>
                </a:gridCol>
                <a:gridCol w="3505199">
                  <a:extLst>
                    <a:ext uri="{9D8B030D-6E8A-4147-A177-3AD203B41FA5}">
                      <a16:colId xmlns:a16="http://schemas.microsoft.com/office/drawing/2014/main" val="60081559"/>
                    </a:ext>
                  </a:extLst>
                </a:gridCol>
                <a:gridCol w="3505199">
                  <a:extLst>
                    <a:ext uri="{9D8B030D-6E8A-4147-A177-3AD203B41FA5}">
                      <a16:colId xmlns:a16="http://schemas.microsoft.com/office/drawing/2014/main" val="3342243071"/>
                    </a:ext>
                  </a:extLst>
                </a:gridCol>
              </a:tblGrid>
              <a:tr h="649605">
                <a:tc>
                  <a:txBody>
                    <a:bodyPr/>
                    <a:lstStyle/>
                    <a:p>
                      <a:r>
                        <a:rPr kumimoji="1" lang="ja-JP" altLang="en-US">
                          <a:solidFill>
                            <a:sysClr val="windowText" lastClr="000000"/>
                          </a:solidFill>
                        </a:rPr>
                        <a:t>サイズ</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a:solidFill>
                            <a:sysClr val="windowText" lastClr="000000"/>
                          </a:solidFill>
                        </a:rPr>
                        <a:t>勝敗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a:solidFill>
                            <a:sysClr val="windowText" lastClr="000000"/>
                          </a:solidFill>
                        </a:rPr>
                        <a:t>石数</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1043635"/>
                  </a:ext>
                </a:extLst>
              </a:tr>
              <a:tr h="649605">
                <a:tc>
                  <a:txBody>
                    <a:bodyPr/>
                    <a:lstStyle/>
                    <a:p>
                      <a:r>
                        <a:rPr kumimoji="1" lang="en-US" altLang="ja-JP" dirty="0"/>
                        <a:t>4×4</a:t>
                      </a:r>
                      <a:endParaRPr kumimoji="1" lang="ja-JP" altLang="en-US"/>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a:t>後手必勝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a:t>黒</a:t>
                      </a:r>
                      <a:r>
                        <a:rPr kumimoji="1" lang="en-US" altLang="ja-JP" dirty="0"/>
                        <a:t>3</a:t>
                      </a:r>
                      <a:r>
                        <a:rPr kumimoji="1" lang="ja-JP" altLang="en-US"/>
                        <a:t>白</a:t>
                      </a:r>
                      <a:r>
                        <a:rPr kumimoji="1" lang="en-US" altLang="ja-JP" dirty="0"/>
                        <a:t>11</a:t>
                      </a:r>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2527040093"/>
                  </a:ext>
                </a:extLst>
              </a:tr>
              <a:tr h="649605">
                <a:tc>
                  <a:txBody>
                    <a:bodyPr/>
                    <a:lstStyle/>
                    <a:p>
                      <a:r>
                        <a:rPr kumimoji="1" lang="en-US" altLang="ja-JP" dirty="0"/>
                        <a:t>4×6</a:t>
                      </a:r>
                      <a:endParaRPr kumimoji="1" lang="ja-JP" altLang="en-US"/>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a:t>先手必勝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a:t>黒</a:t>
                      </a:r>
                      <a:r>
                        <a:rPr kumimoji="1" lang="en-US" altLang="ja-JP" dirty="0"/>
                        <a:t>20</a:t>
                      </a:r>
                      <a:r>
                        <a:rPr kumimoji="1" lang="ja-JP" altLang="en-US"/>
                        <a:t>白</a:t>
                      </a:r>
                      <a:r>
                        <a:rPr kumimoji="1" lang="en-US" altLang="ja-JP" dirty="0"/>
                        <a:t>4</a:t>
                      </a:r>
                      <a:endParaRPr kumimoji="1" lang="ja-JP" altLang="en-US"/>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770227186"/>
                  </a:ext>
                </a:extLst>
              </a:tr>
              <a:tr h="649605">
                <a:tc>
                  <a:txBody>
                    <a:bodyPr/>
                    <a:lstStyle/>
                    <a:p>
                      <a:r>
                        <a:rPr kumimoji="1" lang="en-US" altLang="ja-JP" dirty="0"/>
                        <a:t>4×8</a:t>
                      </a:r>
                      <a:endParaRPr kumimoji="1" lang="ja-JP" altLang="en-US"/>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a:t>先手必勝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a:t>黒</a:t>
                      </a:r>
                      <a:r>
                        <a:rPr kumimoji="1" lang="en-US" altLang="ja-JP" dirty="0"/>
                        <a:t>28</a:t>
                      </a:r>
                      <a:r>
                        <a:rPr kumimoji="1" lang="ja-JP" altLang="en-US"/>
                        <a:t>白</a:t>
                      </a:r>
                      <a:r>
                        <a:rPr kumimoji="1" lang="en-US" altLang="ja-JP" dirty="0"/>
                        <a:t>0</a:t>
                      </a:r>
                      <a:endParaRPr kumimoji="1" lang="ja-JP" altLang="en-US"/>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682140391"/>
                  </a:ext>
                </a:extLst>
              </a:tr>
              <a:tr h="649605">
                <a:tc>
                  <a:txBody>
                    <a:bodyPr/>
                    <a:lstStyle/>
                    <a:p>
                      <a:r>
                        <a:rPr kumimoji="1" lang="en-US" altLang="ja-JP" dirty="0"/>
                        <a:t>4×10</a:t>
                      </a:r>
                      <a:endParaRPr kumimoji="1" lang="ja-JP" altLang="en-US"/>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a:t>先手必勝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a:t>黒</a:t>
                      </a:r>
                      <a:r>
                        <a:rPr kumimoji="1" lang="en-US" altLang="ja-JP" dirty="0"/>
                        <a:t>39</a:t>
                      </a:r>
                      <a:r>
                        <a:rPr kumimoji="1" lang="ja-JP" altLang="en-US"/>
                        <a:t>白</a:t>
                      </a:r>
                      <a:r>
                        <a:rPr kumimoji="1" lang="en-US" altLang="ja-JP" dirty="0"/>
                        <a:t>0</a:t>
                      </a:r>
                      <a:endParaRPr kumimoji="1" lang="ja-JP" altLang="en-US"/>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201549336"/>
                  </a:ext>
                </a:extLst>
              </a:tr>
              <a:tr h="649605">
                <a:tc>
                  <a:txBody>
                    <a:bodyPr/>
                    <a:lstStyle/>
                    <a:p>
                      <a:r>
                        <a:rPr kumimoji="1" lang="en-US" altLang="ja-JP" dirty="0"/>
                        <a:t>6×6</a:t>
                      </a:r>
                      <a:endParaRPr kumimoji="1" lang="ja-JP" altLang="en-US"/>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tc>
                  <a:txBody>
                    <a:bodyPr/>
                    <a:lstStyle/>
                    <a:p>
                      <a:r>
                        <a:rPr kumimoji="1" lang="ja-JP" altLang="en-US"/>
                        <a:t>後手必勝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solidFill>
                  </a:tcPr>
                </a:tc>
                <a:tc>
                  <a:txBody>
                    <a:bodyPr/>
                    <a:lstStyle/>
                    <a:p>
                      <a:r>
                        <a:rPr kumimoji="1" lang="ja-JP" altLang="en-US"/>
                        <a:t>黒</a:t>
                      </a:r>
                      <a:r>
                        <a:rPr kumimoji="1" lang="en-US" altLang="ja-JP" dirty="0"/>
                        <a:t>16</a:t>
                      </a:r>
                      <a:r>
                        <a:rPr kumimoji="1" lang="ja-JP" altLang="en-US"/>
                        <a:t>白</a:t>
                      </a:r>
                      <a:r>
                        <a:rPr kumimoji="1" lang="en-US" altLang="ja-JP" dirty="0"/>
                        <a:t>20</a:t>
                      </a:r>
                      <a:endParaRPr kumimoji="1" lang="ja-JP" altLang="en-US"/>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solidFill>
                  </a:tcPr>
                </a:tc>
                <a:extLst>
                  <a:ext uri="{0D108BD9-81ED-4DB2-BD59-A6C34878D82A}">
                    <a16:rowId xmlns:a16="http://schemas.microsoft.com/office/drawing/2014/main" val="1539681562"/>
                  </a:ext>
                </a:extLst>
              </a:tr>
            </a:tbl>
          </a:graphicData>
        </a:graphic>
      </p:graphicFrame>
    </p:spTree>
    <p:extLst>
      <p:ext uri="{BB962C8B-B14F-4D97-AF65-F5344CB8AC3E}">
        <p14:creationId xmlns:p14="http://schemas.microsoft.com/office/powerpoint/2010/main" val="1465846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24188F-7F5F-D1B4-CEE2-954B295186C3}"/>
              </a:ext>
            </a:extLst>
          </p:cNvPr>
          <p:cNvSpPr>
            <a:spLocks noGrp="1"/>
          </p:cNvSpPr>
          <p:nvPr>
            <p:ph type="title"/>
          </p:nvPr>
        </p:nvSpPr>
        <p:spPr/>
        <p:txBody>
          <a:bodyPr/>
          <a:lstStyle/>
          <a:p>
            <a:r>
              <a:rPr kumimoji="1" lang="ja-JP" altLang="en-US"/>
              <a:t>研究内容</a:t>
            </a:r>
          </a:p>
        </p:txBody>
      </p:sp>
      <p:sp>
        <p:nvSpPr>
          <p:cNvPr id="3" name="コンテンツ プレースホルダー 2">
            <a:extLst>
              <a:ext uri="{FF2B5EF4-FFF2-40B4-BE49-F238E27FC236}">
                <a16:creationId xmlns:a16="http://schemas.microsoft.com/office/drawing/2014/main" id="{674B75E1-3698-6F65-1150-A252EB9C08D7}"/>
              </a:ext>
            </a:extLst>
          </p:cNvPr>
          <p:cNvSpPr>
            <a:spLocks noGrp="1"/>
          </p:cNvSpPr>
          <p:nvPr>
            <p:ph idx="1"/>
          </p:nvPr>
        </p:nvSpPr>
        <p:spPr/>
        <p:txBody>
          <a:bodyPr/>
          <a:lstStyle/>
          <a:p>
            <a:pPr>
              <a:lnSpc>
                <a:spcPct val="100000"/>
              </a:lnSpc>
            </a:pPr>
            <a:r>
              <a:rPr kumimoji="1" lang="ja-JP" altLang="en-US"/>
              <a:t>縮小化した</a:t>
            </a:r>
            <a:r>
              <a:rPr kumimoji="1" lang="en-US" altLang="ja-JP" dirty="0"/>
              <a:t>3D</a:t>
            </a:r>
            <a:r>
              <a:rPr kumimoji="1" lang="ja-JP" altLang="en-US"/>
              <a:t>立体オセロを対象とした完全解析</a:t>
            </a:r>
            <a:endParaRPr kumimoji="1" lang="en-US" altLang="ja-JP" dirty="0"/>
          </a:p>
          <a:p>
            <a:pPr>
              <a:lnSpc>
                <a:spcPct val="100000"/>
              </a:lnSpc>
            </a:pPr>
            <a:r>
              <a:rPr lang="en-US" altLang="ja-JP" dirty="0"/>
              <a:t>αβ</a:t>
            </a:r>
            <a:r>
              <a:rPr lang="ja-JP" altLang="en-US"/>
              <a:t>法を用いる</a:t>
            </a:r>
            <a:endParaRPr lang="en-US" altLang="ja-JP" dirty="0"/>
          </a:p>
        </p:txBody>
      </p:sp>
      <p:pic>
        <p:nvPicPr>
          <p:cNvPr id="5" name="図 4" descr="スポーツゲーム, 選手, テーブル, 傘 が含まれている画像&#10;&#10;自動的に生成された説明">
            <a:extLst>
              <a:ext uri="{FF2B5EF4-FFF2-40B4-BE49-F238E27FC236}">
                <a16:creationId xmlns:a16="http://schemas.microsoft.com/office/drawing/2014/main" id="{ADB844A7-C0CC-15A2-FED6-4DD3379208B7}"/>
              </a:ext>
            </a:extLst>
          </p:cNvPr>
          <p:cNvPicPr>
            <a:picLocks noChangeAspect="1"/>
          </p:cNvPicPr>
          <p:nvPr/>
        </p:nvPicPr>
        <p:blipFill>
          <a:blip r:embed="rId3"/>
          <a:stretch>
            <a:fillRect/>
          </a:stretch>
        </p:blipFill>
        <p:spPr>
          <a:xfrm>
            <a:off x="3219450" y="3429000"/>
            <a:ext cx="5295900" cy="2312194"/>
          </a:xfrm>
          <a:prstGeom prst="rect">
            <a:avLst/>
          </a:prstGeom>
        </p:spPr>
      </p:pic>
    </p:spTree>
    <p:extLst>
      <p:ext uri="{BB962C8B-B14F-4D97-AF65-F5344CB8AC3E}">
        <p14:creationId xmlns:p14="http://schemas.microsoft.com/office/powerpoint/2010/main" val="263187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75F3DD-8A02-1DC5-5952-EDDAF20BDB01}"/>
              </a:ext>
            </a:extLst>
          </p:cNvPr>
          <p:cNvSpPr>
            <a:spLocks noGrp="1"/>
          </p:cNvSpPr>
          <p:nvPr>
            <p:ph type="title"/>
          </p:nvPr>
        </p:nvSpPr>
        <p:spPr/>
        <p:txBody>
          <a:bodyPr/>
          <a:lstStyle/>
          <a:p>
            <a:r>
              <a:rPr kumimoji="1" lang="ja-JP" altLang="en-US"/>
              <a:t>解析結果</a:t>
            </a:r>
          </a:p>
        </p:txBody>
      </p:sp>
      <mc:AlternateContent xmlns:mc="http://schemas.openxmlformats.org/markup-compatibility/2006">
        <mc:Choice xmlns:a14="http://schemas.microsoft.com/office/drawing/2010/main" Requires="a14">
          <p:sp>
            <p:nvSpPr>
              <p:cNvPr id="3" name="コンテンツ プレースホルダー 2">
                <a:extLst>
                  <a:ext uri="{FF2B5EF4-FFF2-40B4-BE49-F238E27FC236}">
                    <a16:creationId xmlns:a16="http://schemas.microsoft.com/office/drawing/2014/main" id="{11B319AB-033B-6D3F-F8C4-5F606596D25A}"/>
                  </a:ext>
                </a:extLst>
              </p:cNvPr>
              <p:cNvSpPr>
                <a:spLocks noGrp="1"/>
              </p:cNvSpPr>
              <p:nvPr>
                <p:ph idx="1"/>
              </p:nvPr>
            </p:nvSpPr>
            <p:spPr/>
            <p:txBody>
              <a:bodyPr/>
              <a:lstStyle/>
              <a:p>
                <a:r>
                  <a:rPr kumimoji="1" lang="ja-JP" altLang="en-US"/>
                  <a:t>簡易盤立体オセロでも、解析に時間がかかった</a:t>
                </a:r>
                <a:endParaRPr kumimoji="1" lang="en-US" altLang="ja-JP" dirty="0"/>
              </a:p>
              <a:p>
                <a:r>
                  <a:rPr lang="ja-JP" altLang="en-US"/>
                  <a:t>両プレイヤーが盤面に置くことができる石の総数を制限</a:t>
                </a:r>
                <a:endParaRPr lang="en-US" altLang="ja-JP" dirty="0"/>
              </a:p>
              <a:p>
                <a:endParaRPr lang="en-US" altLang="ja-JP" dirty="0"/>
              </a:p>
              <a:p>
                <a:r>
                  <a:rPr lang="ja-JP" altLang="en-US"/>
                  <a:t>両プレイヤーが盤面に置くことができる石の総数を</a:t>
                </a:r>
                <a14:m>
                  <m:oMath xmlns:m="http://schemas.openxmlformats.org/officeDocument/2006/math">
                    <m:r>
                      <a:rPr lang="en-US" altLang="ja-JP" i="1" dirty="0" smtClean="0">
                        <a:latin typeface="Cambria Math" panose="02040503050406030204" pitchFamily="18" charset="0"/>
                      </a:rPr>
                      <m:t>𝑁</m:t>
                    </m:r>
                  </m:oMath>
                </a14:m>
                <a:r>
                  <a:rPr lang="ja-JP" altLang="en-US"/>
                  <a:t>と表す</a:t>
                </a:r>
                <a:endParaRPr lang="en-US" altLang="ja-JP" dirty="0"/>
              </a:p>
              <a:p>
                <a:pPr lvl="1"/>
                <a:r>
                  <a:rPr lang="ja-JP" altLang="en-US"/>
                  <a:t>簡易盤立体オセロでは</a:t>
                </a:r>
                <a14:m>
                  <m:oMath xmlns:m="http://schemas.openxmlformats.org/officeDocument/2006/math">
                    <m:r>
                      <a:rPr lang="en-US" altLang="ja-JP" b="0" i="1" smtClean="0">
                        <a:latin typeface="Cambria Math" panose="02040503050406030204" pitchFamily="18" charset="0"/>
                      </a:rPr>
                      <m:t>𝑁</m:t>
                    </m:r>
                  </m:oMath>
                </a14:m>
                <a:r>
                  <a:rPr lang="ja-JP" altLang="en-US" dirty="0"/>
                  <a:t>の</a:t>
                </a:r>
                <a:r>
                  <a:rPr lang="ja-JP" altLang="en-US"/>
                  <a:t>最大値は</a:t>
                </a:r>
                <a:r>
                  <a:rPr lang="en-US" altLang="ja-JP" dirty="0"/>
                  <a:t>20</a:t>
                </a:r>
              </a:p>
              <a:p>
                <a:pPr lvl="1"/>
                <a:r>
                  <a:rPr lang="ja-JP" altLang="en-US"/>
                  <a:t>本来の</a:t>
                </a:r>
                <a:r>
                  <a:rPr lang="en-US" altLang="ja-JP" dirty="0"/>
                  <a:t>3D</a:t>
                </a:r>
                <a:r>
                  <a:rPr lang="ja-JP" altLang="en-US"/>
                  <a:t>立体オセロでは</a:t>
                </a:r>
                <a14:m>
                  <m:oMath xmlns:m="http://schemas.openxmlformats.org/officeDocument/2006/math">
                    <m:r>
                      <a:rPr lang="en-US" altLang="ja-JP" b="0" i="1" smtClean="0">
                        <a:latin typeface="Cambria Math" panose="02040503050406030204" pitchFamily="18" charset="0"/>
                      </a:rPr>
                      <m:t>𝑁</m:t>
                    </m:r>
                  </m:oMath>
                </a14:m>
                <a:r>
                  <a:rPr lang="ja-JP" altLang="en-US" dirty="0"/>
                  <a:t>の</a:t>
                </a:r>
                <a:r>
                  <a:rPr lang="ja-JP" altLang="en-US"/>
                  <a:t>最大値は</a:t>
                </a:r>
                <a:r>
                  <a:rPr lang="en-US" altLang="ja-JP" dirty="0"/>
                  <a:t>84</a:t>
                </a:r>
              </a:p>
              <a:p>
                <a:pPr lvl="1"/>
                <a:endParaRPr lang="en-US" altLang="ja-JP" dirty="0"/>
              </a:p>
              <a:p>
                <a:r>
                  <a:rPr lang="ja-JP" altLang="en-US"/>
                  <a:t>本研究では、</a:t>
                </a:r>
                <a14:m>
                  <m:oMath xmlns:m="http://schemas.openxmlformats.org/officeDocument/2006/math">
                    <m:r>
                      <a:rPr lang="en-US" altLang="ja-JP" b="0" i="1" smtClean="0">
                        <a:latin typeface="Cambria Math" panose="02040503050406030204" pitchFamily="18" charset="0"/>
                      </a:rPr>
                      <m:t>1</m:t>
                    </m:r>
                    <m:r>
                      <a:rPr lang="en-US" altLang="ja-JP" b="0" i="1" smtClean="0">
                        <a:latin typeface="Cambria Math" panose="02040503050406030204" pitchFamily="18" charset="0"/>
                        <a:ea typeface="Cambria Math" panose="02040503050406030204" pitchFamily="18" charset="0"/>
                      </a:rPr>
                      <m:t>≤</m:t>
                    </m:r>
                    <m:r>
                      <a:rPr lang="en-US" altLang="ja-JP" b="0" i="1" smtClean="0">
                        <a:latin typeface="Cambria Math" panose="02040503050406030204" pitchFamily="18" charset="0"/>
                        <a:ea typeface="Cambria Math" panose="02040503050406030204" pitchFamily="18" charset="0"/>
                      </a:rPr>
                      <m:t>𝑁</m:t>
                    </m:r>
                    <m:r>
                      <a:rPr lang="en-US" altLang="ja-JP" b="0" i="1" smtClean="0">
                        <a:latin typeface="Cambria Math" panose="02040503050406030204" pitchFamily="18" charset="0"/>
                        <a:ea typeface="Cambria Math" panose="02040503050406030204" pitchFamily="18" charset="0"/>
                      </a:rPr>
                      <m:t>≤12</m:t>
                    </m:r>
                  </m:oMath>
                </a14:m>
                <a:r>
                  <a:rPr lang="ja-JP" altLang="en-US"/>
                  <a:t>の範囲で解析を行った。</a:t>
                </a:r>
                <a:endParaRPr lang="en-US" altLang="ja-JP" dirty="0"/>
              </a:p>
            </p:txBody>
          </p:sp>
        </mc:Choice>
        <mc:Fallback>
          <p:sp>
            <p:nvSpPr>
              <p:cNvPr id="3" name="コンテンツ プレースホルダー 2">
                <a:extLst>
                  <a:ext uri="{FF2B5EF4-FFF2-40B4-BE49-F238E27FC236}">
                    <a16:creationId xmlns:a16="http://schemas.microsoft.com/office/drawing/2014/main" id="{11B319AB-033B-6D3F-F8C4-5F606596D25A}"/>
                  </a:ext>
                </a:extLst>
              </p:cNvPr>
              <p:cNvSpPr>
                <a:spLocks noGrp="1" noRot="1" noChangeAspect="1" noMove="1" noResize="1" noEditPoints="1" noAdjustHandles="1" noChangeArrowheads="1" noChangeShapeType="1" noTextEdit="1"/>
              </p:cNvSpPr>
              <p:nvPr>
                <p:ph idx="1"/>
              </p:nvPr>
            </p:nvSpPr>
            <p:spPr>
              <a:blipFill>
                <a:blip r:embed="rId3"/>
                <a:stretch>
                  <a:fillRect l="-1086" t="-232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136237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046553-B45D-F387-0367-6FAD8FFF0CC8}"/>
              </a:ext>
            </a:extLst>
          </p:cNvPr>
          <p:cNvSpPr>
            <a:spLocks noGrp="1"/>
          </p:cNvSpPr>
          <p:nvPr>
            <p:ph type="title"/>
          </p:nvPr>
        </p:nvSpPr>
        <p:spPr/>
        <p:txBody>
          <a:bodyPr/>
          <a:lstStyle/>
          <a:p>
            <a:r>
              <a:rPr kumimoji="1" lang="ja-JP" altLang="en-US"/>
              <a:t>解析結果</a:t>
            </a:r>
          </a:p>
        </p:txBody>
      </p:sp>
      <p:graphicFrame>
        <p:nvGraphicFramePr>
          <p:cNvPr id="7" name="表 7">
            <a:extLst>
              <a:ext uri="{FF2B5EF4-FFF2-40B4-BE49-F238E27FC236}">
                <a16:creationId xmlns:a16="http://schemas.microsoft.com/office/drawing/2014/main" id="{9678F73E-3819-7D9F-93D7-36A1D4E46038}"/>
              </a:ext>
            </a:extLst>
          </p:cNvPr>
          <p:cNvGraphicFramePr>
            <a:graphicFrameLocks noGrp="1"/>
          </p:cNvGraphicFramePr>
          <p:nvPr>
            <p:ph idx="1"/>
            <p:extLst>
              <p:ext uri="{D42A27DB-BD31-4B8C-83A1-F6EECF244321}">
                <p14:modId xmlns:p14="http://schemas.microsoft.com/office/powerpoint/2010/main" val="2900053968"/>
              </p:ext>
            </p:extLst>
          </p:nvPr>
        </p:nvGraphicFramePr>
        <p:xfrm>
          <a:off x="814039" y="1825625"/>
          <a:ext cx="10539761" cy="4820920"/>
        </p:xfrm>
        <a:graphic>
          <a:graphicData uri="http://schemas.openxmlformats.org/drawingml/2006/table">
            <a:tbl>
              <a:tblPr firstRow="1" bandRow="1">
                <a:tableStyleId>{5C22544A-7EE6-4342-B048-85BDC9FD1C3A}</a:tableStyleId>
              </a:tblPr>
              <a:tblGrid>
                <a:gridCol w="2185639">
                  <a:extLst>
                    <a:ext uri="{9D8B030D-6E8A-4147-A177-3AD203B41FA5}">
                      <a16:colId xmlns:a16="http://schemas.microsoft.com/office/drawing/2014/main" val="2486861659"/>
                    </a:ext>
                  </a:extLst>
                </a:gridCol>
                <a:gridCol w="2174488">
                  <a:extLst>
                    <a:ext uri="{9D8B030D-6E8A-4147-A177-3AD203B41FA5}">
                      <a16:colId xmlns:a16="http://schemas.microsoft.com/office/drawing/2014/main" val="1038308365"/>
                    </a:ext>
                  </a:extLst>
                </a:gridCol>
                <a:gridCol w="2174488">
                  <a:extLst>
                    <a:ext uri="{9D8B030D-6E8A-4147-A177-3AD203B41FA5}">
                      <a16:colId xmlns:a16="http://schemas.microsoft.com/office/drawing/2014/main" val="1357050524"/>
                    </a:ext>
                  </a:extLst>
                </a:gridCol>
                <a:gridCol w="4005146">
                  <a:extLst>
                    <a:ext uri="{9D8B030D-6E8A-4147-A177-3AD203B41FA5}">
                      <a16:colId xmlns:a16="http://schemas.microsoft.com/office/drawing/2014/main" val="3464040675"/>
                    </a:ext>
                  </a:extLst>
                </a:gridCol>
              </a:tblGrid>
              <a:tr h="370840">
                <a:tc>
                  <a:txBody>
                    <a:bodyPr/>
                    <a:lstStyle/>
                    <a:p>
                      <a:r>
                        <a:rPr kumimoji="1" lang="en-US" altLang="ja-JP" dirty="0">
                          <a:solidFill>
                            <a:schemeClr val="tx1"/>
                          </a:solidFill>
                        </a:rPr>
                        <a:t>N</a:t>
                      </a:r>
                      <a:endParaRPr kumimoji="1" lang="ja-JP" altLang="en-US">
                        <a:solidFill>
                          <a:schemeClr val="tx1"/>
                        </a:solidFill>
                      </a:endParaRPr>
                    </a:p>
                  </a:txBody>
                  <a:tcPr>
                    <a:lnB w="12700" cap="flat" cmpd="sng" algn="ctr">
                      <a:solidFill>
                        <a:schemeClr val="tx1"/>
                      </a:solidFill>
                      <a:prstDash val="solid"/>
                      <a:round/>
                      <a:headEnd type="none" w="med" len="med"/>
                      <a:tailEnd type="none" w="med" len="med"/>
                    </a:lnB>
                    <a:noFill/>
                  </a:tcPr>
                </a:tc>
                <a:tc>
                  <a:txBody>
                    <a:bodyPr/>
                    <a:lstStyle/>
                    <a:p>
                      <a:r>
                        <a:rPr kumimoji="1" lang="ja-JP" altLang="en-US">
                          <a:solidFill>
                            <a:schemeClr val="tx1"/>
                          </a:solidFill>
                        </a:rPr>
                        <a:t>有利不利</a:t>
                      </a:r>
                    </a:p>
                  </a:txBody>
                  <a:tcPr>
                    <a:lnB w="12700" cap="flat" cmpd="sng" algn="ctr">
                      <a:solidFill>
                        <a:schemeClr val="tx1"/>
                      </a:solidFill>
                      <a:prstDash val="solid"/>
                      <a:round/>
                      <a:headEnd type="none" w="med" len="med"/>
                      <a:tailEnd type="none" w="med" len="med"/>
                    </a:lnB>
                    <a:noFill/>
                  </a:tcPr>
                </a:tc>
                <a:tc>
                  <a:txBody>
                    <a:bodyPr/>
                    <a:lstStyle/>
                    <a:p>
                      <a:r>
                        <a:rPr kumimoji="1" lang="ja-JP" altLang="en-US">
                          <a:solidFill>
                            <a:schemeClr val="tx1"/>
                          </a:solidFill>
                        </a:rPr>
                        <a:t>到達可能局面数</a:t>
                      </a:r>
                    </a:p>
                  </a:txBody>
                  <a:tcPr>
                    <a:lnB w="12700" cap="flat" cmpd="sng" algn="ctr">
                      <a:solidFill>
                        <a:schemeClr val="tx1"/>
                      </a:solidFill>
                      <a:prstDash val="solid"/>
                      <a:round/>
                      <a:headEnd type="none" w="med" len="med"/>
                      <a:tailEnd type="none" w="med" len="med"/>
                    </a:lnB>
                    <a:noFill/>
                  </a:tcPr>
                </a:tc>
                <a:tc>
                  <a:txBody>
                    <a:bodyPr/>
                    <a:lstStyle/>
                    <a:p>
                      <a:r>
                        <a:rPr kumimoji="1" lang="ja-JP" altLang="en-US">
                          <a:solidFill>
                            <a:schemeClr val="tx1"/>
                          </a:solidFill>
                        </a:rPr>
                        <a:t>実行時間</a:t>
                      </a:r>
                      <a:r>
                        <a:rPr kumimoji="1" lang="en-US" altLang="ja-JP" dirty="0">
                          <a:solidFill>
                            <a:schemeClr val="tx1"/>
                          </a:solidFill>
                        </a:rPr>
                        <a:t>(</a:t>
                      </a:r>
                      <a:r>
                        <a:rPr kumimoji="1" lang="ja-JP" altLang="en-US">
                          <a:solidFill>
                            <a:schemeClr val="tx1"/>
                          </a:solidFill>
                        </a:rPr>
                        <a:t>秒</a:t>
                      </a:r>
                      <a:r>
                        <a:rPr kumimoji="1" lang="en-US" altLang="ja-JP" dirty="0">
                          <a:solidFill>
                            <a:schemeClr val="tx1"/>
                          </a:solidFill>
                        </a:rPr>
                        <a:t>)</a:t>
                      </a:r>
                      <a:endParaRPr kumimoji="1" lang="ja-JP" altLang="en-US">
                        <a:solidFill>
                          <a:schemeClr val="tx1"/>
                        </a:solidFill>
                      </a:endParaRPr>
                    </a:p>
                  </a:txBody>
                  <a:tcP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2221071"/>
                  </a:ext>
                </a:extLst>
              </a:tr>
              <a:tr h="370840">
                <a:tc>
                  <a:txBody>
                    <a:bodyPr/>
                    <a:lstStyle/>
                    <a:p>
                      <a:r>
                        <a:rPr kumimoji="1" lang="en-US" altLang="ja-JP" dirty="0"/>
                        <a:t>1</a:t>
                      </a:r>
                    </a:p>
                  </a:txBody>
                  <a:tcPr>
                    <a:lnT w="12700" cap="flat" cmpd="sng" algn="ctr">
                      <a:solidFill>
                        <a:schemeClr val="tx1"/>
                      </a:solidFill>
                      <a:prstDash val="solid"/>
                      <a:round/>
                      <a:headEnd type="none" w="med" len="med"/>
                      <a:tailEnd type="none" w="med" len="med"/>
                    </a:lnT>
                    <a:noFill/>
                  </a:tcPr>
                </a:tc>
                <a:tc>
                  <a:txBody>
                    <a:bodyPr/>
                    <a:lstStyle/>
                    <a:p>
                      <a:r>
                        <a:rPr kumimoji="1" lang="ja-JP" altLang="en-US"/>
                        <a:t>先手有利</a:t>
                      </a:r>
                    </a:p>
                  </a:txBody>
                  <a:tcPr>
                    <a:lnT w="12700" cap="flat" cmpd="sng" algn="ctr">
                      <a:solidFill>
                        <a:schemeClr val="tx1"/>
                      </a:solidFill>
                      <a:prstDash val="solid"/>
                      <a:round/>
                      <a:headEnd type="none" w="med" len="med"/>
                      <a:tailEnd type="none" w="med" len="med"/>
                    </a:lnT>
                    <a:noFill/>
                  </a:tcPr>
                </a:tc>
                <a:tc>
                  <a:txBody>
                    <a:bodyPr/>
                    <a:lstStyle/>
                    <a:p>
                      <a:r>
                        <a:rPr kumimoji="1" lang="en-US" altLang="ja-JP" dirty="0"/>
                        <a:t>2</a:t>
                      </a:r>
                      <a:endParaRPr kumimoji="1" lang="ja-JP" altLang="en-US"/>
                    </a:p>
                  </a:txBody>
                  <a:tcPr>
                    <a:lnT w="12700" cap="flat" cmpd="sng" algn="ctr">
                      <a:solidFill>
                        <a:schemeClr val="tx1"/>
                      </a:solidFill>
                      <a:prstDash val="solid"/>
                      <a:round/>
                      <a:headEnd type="none" w="med" len="med"/>
                      <a:tailEnd type="none" w="med" len="med"/>
                    </a:lnT>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0.0017757589999999948</a:t>
                      </a:r>
                    </a:p>
                  </a:txBody>
                  <a:tcP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3632201378"/>
                  </a:ext>
                </a:extLst>
              </a:tr>
              <a:tr h="370840">
                <a:tc>
                  <a:txBody>
                    <a:bodyPr/>
                    <a:lstStyle/>
                    <a:p>
                      <a:r>
                        <a:rPr kumimoji="1" lang="en-US" altLang="ja-JP" dirty="0"/>
                        <a:t>2</a:t>
                      </a:r>
                      <a:endParaRPr kumimoji="1" lang="ja-JP" altLang="en-US"/>
                    </a:p>
                  </a:txBody>
                  <a:tcPr>
                    <a:noFill/>
                  </a:tcPr>
                </a:tc>
                <a:tc>
                  <a:txBody>
                    <a:bodyPr/>
                    <a:lstStyle/>
                    <a:p>
                      <a:r>
                        <a:rPr kumimoji="1" lang="ja-JP" altLang="en-US"/>
                        <a:t>拮抗</a:t>
                      </a:r>
                    </a:p>
                  </a:txBody>
                  <a:tcPr>
                    <a:noFill/>
                  </a:tcPr>
                </a:tc>
                <a:tc>
                  <a:txBody>
                    <a:bodyPr/>
                    <a:lstStyle/>
                    <a:p>
                      <a:r>
                        <a:rPr kumimoji="1" lang="en-US" altLang="ja-JP" dirty="0"/>
                        <a:t>4</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0.003636258999999996</a:t>
                      </a:r>
                    </a:p>
                  </a:txBody>
                  <a:tcPr>
                    <a:noFill/>
                  </a:tcPr>
                </a:tc>
                <a:extLst>
                  <a:ext uri="{0D108BD9-81ED-4DB2-BD59-A6C34878D82A}">
                    <a16:rowId xmlns:a16="http://schemas.microsoft.com/office/drawing/2014/main" val="2598212546"/>
                  </a:ext>
                </a:extLst>
              </a:tr>
              <a:tr h="370840">
                <a:tc>
                  <a:txBody>
                    <a:bodyPr/>
                    <a:lstStyle/>
                    <a:p>
                      <a:r>
                        <a:rPr kumimoji="1" lang="en-US" altLang="ja-JP" dirty="0"/>
                        <a:t>3</a:t>
                      </a:r>
                      <a:endParaRPr kumimoji="1" lang="ja-JP" altLang="en-US"/>
                    </a:p>
                  </a:txBody>
                  <a:tcPr>
                    <a:noFill/>
                  </a:tcPr>
                </a:tc>
                <a:tc>
                  <a:txBody>
                    <a:bodyPr/>
                    <a:lstStyle/>
                    <a:p>
                      <a:r>
                        <a:rPr kumimoji="1" lang="ja-JP" altLang="en-US"/>
                        <a:t>先手有利</a:t>
                      </a:r>
                    </a:p>
                  </a:txBody>
                  <a:tcPr>
                    <a:noFill/>
                  </a:tcPr>
                </a:tc>
                <a:tc>
                  <a:txBody>
                    <a:bodyPr/>
                    <a:lstStyle/>
                    <a:p>
                      <a:r>
                        <a:rPr kumimoji="1" lang="en-US" altLang="ja-JP" dirty="0"/>
                        <a:t>8</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0.006096402000000001</a:t>
                      </a:r>
                    </a:p>
                  </a:txBody>
                  <a:tcPr>
                    <a:noFill/>
                  </a:tcPr>
                </a:tc>
                <a:extLst>
                  <a:ext uri="{0D108BD9-81ED-4DB2-BD59-A6C34878D82A}">
                    <a16:rowId xmlns:a16="http://schemas.microsoft.com/office/drawing/2014/main" val="2099488314"/>
                  </a:ext>
                </a:extLst>
              </a:tr>
              <a:tr h="370840">
                <a:tc>
                  <a:txBody>
                    <a:bodyPr/>
                    <a:lstStyle/>
                    <a:p>
                      <a:r>
                        <a:rPr kumimoji="1" lang="en-US" altLang="ja-JP" dirty="0"/>
                        <a:t>4</a:t>
                      </a:r>
                      <a:endParaRPr kumimoji="1" lang="ja-JP" altLang="en-US"/>
                    </a:p>
                  </a:txBody>
                  <a:tcPr>
                    <a:noFill/>
                  </a:tcPr>
                </a:tc>
                <a:tc>
                  <a:txBody>
                    <a:bodyPr/>
                    <a:lstStyle/>
                    <a:p>
                      <a:r>
                        <a:rPr kumimoji="1" lang="ja-JP" altLang="en-US"/>
                        <a:t>後手有利</a:t>
                      </a:r>
                    </a:p>
                  </a:txBody>
                  <a:tcPr>
                    <a:noFill/>
                  </a:tcPr>
                </a:tc>
                <a:tc>
                  <a:txBody>
                    <a:bodyPr/>
                    <a:lstStyle/>
                    <a:p>
                      <a:r>
                        <a:rPr kumimoji="1" lang="en-US" altLang="ja-JP" dirty="0"/>
                        <a:t>19</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0.013661193000000002</a:t>
                      </a:r>
                    </a:p>
                  </a:txBody>
                  <a:tcPr>
                    <a:noFill/>
                  </a:tcPr>
                </a:tc>
                <a:extLst>
                  <a:ext uri="{0D108BD9-81ED-4DB2-BD59-A6C34878D82A}">
                    <a16:rowId xmlns:a16="http://schemas.microsoft.com/office/drawing/2014/main" val="1045719648"/>
                  </a:ext>
                </a:extLst>
              </a:tr>
              <a:tr h="370840">
                <a:tc>
                  <a:txBody>
                    <a:bodyPr/>
                    <a:lstStyle/>
                    <a:p>
                      <a:r>
                        <a:rPr kumimoji="1" lang="en-US" altLang="ja-JP" dirty="0"/>
                        <a:t>5</a:t>
                      </a:r>
                      <a:endParaRPr kumimoji="1" lang="ja-JP" altLang="en-US"/>
                    </a:p>
                  </a:txBody>
                  <a:tcPr>
                    <a:noFill/>
                  </a:tcPr>
                </a:tc>
                <a:tc>
                  <a:txBody>
                    <a:bodyPr/>
                    <a:lstStyle/>
                    <a:p>
                      <a:r>
                        <a:rPr kumimoji="1" lang="ja-JP" altLang="en-US"/>
                        <a:t>先手有利</a:t>
                      </a:r>
                    </a:p>
                  </a:txBody>
                  <a:tcPr>
                    <a:noFill/>
                  </a:tcPr>
                </a:tc>
                <a:tc>
                  <a:txBody>
                    <a:bodyPr/>
                    <a:lstStyle/>
                    <a:p>
                      <a:r>
                        <a:rPr kumimoji="1" lang="en-US" altLang="ja-JP" dirty="0"/>
                        <a:t>58</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0.023269815</a:t>
                      </a:r>
                    </a:p>
                  </a:txBody>
                  <a:tcPr>
                    <a:noFill/>
                  </a:tcPr>
                </a:tc>
                <a:extLst>
                  <a:ext uri="{0D108BD9-81ED-4DB2-BD59-A6C34878D82A}">
                    <a16:rowId xmlns:a16="http://schemas.microsoft.com/office/drawing/2014/main" val="3410406344"/>
                  </a:ext>
                </a:extLst>
              </a:tr>
              <a:tr h="370840">
                <a:tc>
                  <a:txBody>
                    <a:bodyPr/>
                    <a:lstStyle/>
                    <a:p>
                      <a:r>
                        <a:rPr kumimoji="1" lang="en-US" altLang="ja-JP" dirty="0"/>
                        <a:t>6</a:t>
                      </a:r>
                      <a:endParaRPr kumimoji="1" lang="ja-JP" altLang="en-US"/>
                    </a:p>
                  </a:txBody>
                  <a:tcPr>
                    <a:noFill/>
                  </a:tcPr>
                </a:tc>
                <a:tc>
                  <a:txBody>
                    <a:bodyPr/>
                    <a:lstStyle/>
                    <a:p>
                      <a:r>
                        <a:rPr kumimoji="1" lang="ja-JP" altLang="en-US"/>
                        <a:t>後手有利</a:t>
                      </a:r>
                    </a:p>
                  </a:txBody>
                  <a:tcPr>
                    <a:noFill/>
                  </a:tcPr>
                </a:tc>
                <a:tc>
                  <a:txBody>
                    <a:bodyPr/>
                    <a:lstStyle/>
                    <a:p>
                      <a:r>
                        <a:rPr kumimoji="1" lang="en-US" altLang="ja-JP" dirty="0"/>
                        <a:t>212</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0.086804095</a:t>
                      </a:r>
                    </a:p>
                  </a:txBody>
                  <a:tcPr>
                    <a:noFill/>
                  </a:tcPr>
                </a:tc>
                <a:extLst>
                  <a:ext uri="{0D108BD9-81ED-4DB2-BD59-A6C34878D82A}">
                    <a16:rowId xmlns:a16="http://schemas.microsoft.com/office/drawing/2014/main" val="4101406434"/>
                  </a:ext>
                </a:extLst>
              </a:tr>
              <a:tr h="370840">
                <a:tc>
                  <a:txBody>
                    <a:bodyPr/>
                    <a:lstStyle/>
                    <a:p>
                      <a:r>
                        <a:rPr kumimoji="1" lang="en-US" altLang="ja-JP" dirty="0"/>
                        <a:t>7</a:t>
                      </a:r>
                      <a:endParaRPr kumimoji="1" lang="ja-JP" altLang="en-US"/>
                    </a:p>
                  </a:txBody>
                  <a:tcPr>
                    <a:noFill/>
                  </a:tcPr>
                </a:tc>
                <a:tc>
                  <a:txBody>
                    <a:bodyPr/>
                    <a:lstStyle/>
                    <a:p>
                      <a:r>
                        <a:rPr kumimoji="1" lang="ja-JP" altLang="en-US"/>
                        <a:t>先手有利</a:t>
                      </a:r>
                    </a:p>
                  </a:txBody>
                  <a:tcPr>
                    <a:noFill/>
                  </a:tcPr>
                </a:tc>
                <a:tc>
                  <a:txBody>
                    <a:bodyPr/>
                    <a:lstStyle/>
                    <a:p>
                      <a:r>
                        <a:rPr kumimoji="1" lang="en-US" altLang="ja-JP" dirty="0"/>
                        <a:t>769</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0.20400526600000002</a:t>
                      </a:r>
                    </a:p>
                  </a:txBody>
                  <a:tcPr>
                    <a:noFill/>
                  </a:tcPr>
                </a:tc>
                <a:extLst>
                  <a:ext uri="{0D108BD9-81ED-4DB2-BD59-A6C34878D82A}">
                    <a16:rowId xmlns:a16="http://schemas.microsoft.com/office/drawing/2014/main" val="1543516306"/>
                  </a:ext>
                </a:extLst>
              </a:tr>
              <a:tr h="370840">
                <a:tc>
                  <a:txBody>
                    <a:bodyPr/>
                    <a:lstStyle/>
                    <a:p>
                      <a:r>
                        <a:rPr kumimoji="1" lang="en-US" altLang="ja-JP" dirty="0"/>
                        <a:t>8</a:t>
                      </a:r>
                      <a:endParaRPr kumimoji="1" lang="ja-JP" altLang="en-US"/>
                    </a:p>
                  </a:txBody>
                  <a:tcPr>
                    <a:noFill/>
                  </a:tcPr>
                </a:tc>
                <a:tc>
                  <a:txBody>
                    <a:bodyPr/>
                    <a:lstStyle/>
                    <a:p>
                      <a:r>
                        <a:rPr kumimoji="1" lang="ja-JP" altLang="en-US"/>
                        <a:t>後手有利</a:t>
                      </a:r>
                    </a:p>
                  </a:txBody>
                  <a:tcPr>
                    <a:noFill/>
                  </a:tcPr>
                </a:tc>
                <a:tc>
                  <a:txBody>
                    <a:bodyPr/>
                    <a:lstStyle/>
                    <a:p>
                      <a:r>
                        <a:rPr kumimoji="1" lang="en-US" altLang="ja-JP" dirty="0"/>
                        <a:t>2964</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0.648352071</a:t>
                      </a:r>
                    </a:p>
                  </a:txBody>
                  <a:tcPr>
                    <a:noFill/>
                  </a:tcPr>
                </a:tc>
                <a:extLst>
                  <a:ext uri="{0D108BD9-81ED-4DB2-BD59-A6C34878D82A}">
                    <a16:rowId xmlns:a16="http://schemas.microsoft.com/office/drawing/2014/main" val="791691206"/>
                  </a:ext>
                </a:extLst>
              </a:tr>
              <a:tr h="370840">
                <a:tc>
                  <a:txBody>
                    <a:bodyPr/>
                    <a:lstStyle/>
                    <a:p>
                      <a:r>
                        <a:rPr kumimoji="1" lang="en-US" altLang="ja-JP" dirty="0"/>
                        <a:t>9</a:t>
                      </a:r>
                      <a:endParaRPr kumimoji="1" lang="ja-JP" altLang="en-US"/>
                    </a:p>
                  </a:txBody>
                  <a:tcPr>
                    <a:noFill/>
                  </a:tcPr>
                </a:tc>
                <a:tc>
                  <a:txBody>
                    <a:bodyPr/>
                    <a:lstStyle/>
                    <a:p>
                      <a:r>
                        <a:rPr kumimoji="1" lang="ja-JP" altLang="en-US"/>
                        <a:t>先手有利</a:t>
                      </a:r>
                    </a:p>
                  </a:txBody>
                  <a:tcPr>
                    <a:noFill/>
                  </a:tcPr>
                </a:tc>
                <a:tc>
                  <a:txBody>
                    <a:bodyPr/>
                    <a:lstStyle/>
                    <a:p>
                      <a:r>
                        <a:rPr kumimoji="1" lang="en-US" altLang="ja-JP" dirty="0"/>
                        <a:t>10880</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2.060185748</a:t>
                      </a:r>
                    </a:p>
                  </a:txBody>
                  <a:tcPr>
                    <a:noFill/>
                  </a:tcPr>
                </a:tc>
                <a:extLst>
                  <a:ext uri="{0D108BD9-81ED-4DB2-BD59-A6C34878D82A}">
                    <a16:rowId xmlns:a16="http://schemas.microsoft.com/office/drawing/2014/main" val="1214313768"/>
                  </a:ext>
                </a:extLst>
              </a:tr>
              <a:tr h="370840">
                <a:tc>
                  <a:txBody>
                    <a:bodyPr/>
                    <a:lstStyle/>
                    <a:p>
                      <a:r>
                        <a:rPr kumimoji="1" lang="en-US" altLang="ja-JP" dirty="0"/>
                        <a:t>10</a:t>
                      </a:r>
                      <a:endParaRPr kumimoji="1" lang="ja-JP" altLang="en-US"/>
                    </a:p>
                  </a:txBody>
                  <a:tcPr>
                    <a:noFill/>
                  </a:tcPr>
                </a:tc>
                <a:tc>
                  <a:txBody>
                    <a:bodyPr/>
                    <a:lstStyle/>
                    <a:p>
                      <a:r>
                        <a:rPr kumimoji="1" lang="ja-JP" altLang="en-US"/>
                        <a:t>後手有利</a:t>
                      </a:r>
                    </a:p>
                  </a:txBody>
                  <a:tcPr>
                    <a:noFill/>
                  </a:tcPr>
                </a:tc>
                <a:tc>
                  <a:txBody>
                    <a:bodyPr/>
                    <a:lstStyle/>
                    <a:p>
                      <a:r>
                        <a:rPr kumimoji="1" lang="en-US" altLang="ja-JP" dirty="0"/>
                        <a:t>41268</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11.130156449</a:t>
                      </a:r>
                    </a:p>
                  </a:txBody>
                  <a:tcPr>
                    <a:noFill/>
                  </a:tcPr>
                </a:tc>
                <a:extLst>
                  <a:ext uri="{0D108BD9-81ED-4DB2-BD59-A6C34878D82A}">
                    <a16:rowId xmlns:a16="http://schemas.microsoft.com/office/drawing/2014/main" val="1398298696"/>
                  </a:ext>
                </a:extLst>
              </a:tr>
              <a:tr h="370840">
                <a:tc>
                  <a:txBody>
                    <a:bodyPr/>
                    <a:lstStyle/>
                    <a:p>
                      <a:r>
                        <a:rPr kumimoji="1" lang="en-US" altLang="ja-JP" dirty="0"/>
                        <a:t>11</a:t>
                      </a:r>
                      <a:endParaRPr kumimoji="1" lang="ja-JP" altLang="en-US"/>
                    </a:p>
                  </a:txBody>
                  <a:tcPr>
                    <a:noFill/>
                  </a:tcPr>
                </a:tc>
                <a:tc>
                  <a:txBody>
                    <a:bodyPr/>
                    <a:lstStyle/>
                    <a:p>
                      <a:r>
                        <a:rPr kumimoji="1" lang="ja-JP" altLang="en-US"/>
                        <a:t>先手有利</a:t>
                      </a:r>
                    </a:p>
                  </a:txBody>
                  <a:tcPr>
                    <a:noFill/>
                  </a:tcPr>
                </a:tc>
                <a:tc>
                  <a:txBody>
                    <a:bodyPr/>
                    <a:lstStyle/>
                    <a:p>
                      <a:r>
                        <a:rPr kumimoji="1" lang="en-US" altLang="ja-JP" dirty="0"/>
                        <a:t>144661</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65.393522394</a:t>
                      </a:r>
                    </a:p>
                  </a:txBody>
                  <a:tcPr>
                    <a:noFill/>
                  </a:tcPr>
                </a:tc>
                <a:extLst>
                  <a:ext uri="{0D108BD9-81ED-4DB2-BD59-A6C34878D82A}">
                    <a16:rowId xmlns:a16="http://schemas.microsoft.com/office/drawing/2014/main" val="2900299020"/>
                  </a:ext>
                </a:extLst>
              </a:tr>
              <a:tr h="370840">
                <a:tc>
                  <a:txBody>
                    <a:bodyPr/>
                    <a:lstStyle/>
                    <a:p>
                      <a:r>
                        <a:rPr kumimoji="1" lang="en-US" altLang="ja-JP" dirty="0"/>
                        <a:t>12</a:t>
                      </a:r>
                      <a:endParaRPr kumimoji="1" lang="ja-JP" altLang="en-US"/>
                    </a:p>
                  </a:txBody>
                  <a:tcPr>
                    <a:noFill/>
                  </a:tcPr>
                </a:tc>
                <a:tc>
                  <a:txBody>
                    <a:bodyPr/>
                    <a:lstStyle/>
                    <a:p>
                      <a:r>
                        <a:rPr kumimoji="1" lang="ja-JP" altLang="en-US"/>
                        <a:t>後手有利</a:t>
                      </a:r>
                    </a:p>
                  </a:txBody>
                  <a:tcPr>
                    <a:noFill/>
                  </a:tcPr>
                </a:tc>
                <a:tc>
                  <a:txBody>
                    <a:bodyPr/>
                    <a:lstStyle/>
                    <a:p>
                      <a:r>
                        <a:rPr kumimoji="1" lang="en-US" altLang="ja-JP" dirty="0"/>
                        <a:t>499916</a:t>
                      </a:r>
                      <a:endParaRPr kumimoji="1" lang="ja-JP" altLang="en-US"/>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kern="1200" dirty="0">
                          <a:solidFill>
                            <a:schemeClr val="dk1"/>
                          </a:solidFill>
                          <a:effectLst/>
                          <a:latin typeface="+mn-lt"/>
                          <a:ea typeface="+mn-ea"/>
                          <a:cs typeface="+mn-cs"/>
                        </a:rPr>
                        <a:t>440.91187852</a:t>
                      </a:r>
                    </a:p>
                  </a:txBody>
                  <a:tcPr>
                    <a:noFill/>
                  </a:tcPr>
                </a:tc>
                <a:extLst>
                  <a:ext uri="{0D108BD9-81ED-4DB2-BD59-A6C34878D82A}">
                    <a16:rowId xmlns:a16="http://schemas.microsoft.com/office/drawing/2014/main" val="436027160"/>
                  </a:ext>
                </a:extLst>
              </a:tr>
            </a:tbl>
          </a:graphicData>
        </a:graphic>
      </p:graphicFrame>
    </p:spTree>
    <p:extLst>
      <p:ext uri="{BB962C8B-B14F-4D97-AF65-F5344CB8AC3E}">
        <p14:creationId xmlns:p14="http://schemas.microsoft.com/office/powerpoint/2010/main" val="2656736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A2F39B-C5ED-6E12-B452-535D1DC7519F}"/>
              </a:ext>
            </a:extLst>
          </p:cNvPr>
          <p:cNvSpPr>
            <a:spLocks noGrp="1"/>
          </p:cNvSpPr>
          <p:nvPr>
            <p:ph type="title"/>
          </p:nvPr>
        </p:nvSpPr>
        <p:spPr/>
        <p:txBody>
          <a:bodyPr/>
          <a:lstStyle/>
          <a:p>
            <a:r>
              <a:rPr kumimoji="1" lang="ja-JP" altLang="en-US"/>
              <a:t>考察</a:t>
            </a:r>
          </a:p>
        </p:txBody>
      </p:sp>
      <p:sp>
        <p:nvSpPr>
          <p:cNvPr id="3" name="コンテンツ プレースホルダー 2">
            <a:extLst>
              <a:ext uri="{FF2B5EF4-FFF2-40B4-BE49-F238E27FC236}">
                <a16:creationId xmlns:a16="http://schemas.microsoft.com/office/drawing/2014/main" id="{B90340E1-D322-0D89-7806-10C61C420FEB}"/>
              </a:ext>
            </a:extLst>
          </p:cNvPr>
          <p:cNvSpPr>
            <a:spLocks noGrp="1"/>
          </p:cNvSpPr>
          <p:nvPr>
            <p:ph idx="1"/>
          </p:nvPr>
        </p:nvSpPr>
        <p:spPr/>
        <p:txBody>
          <a:bodyPr/>
          <a:lstStyle/>
          <a:p>
            <a:r>
              <a:rPr kumimoji="1" lang="ja-JP" altLang="en-US"/>
              <a:t>解析結果から、</a:t>
            </a:r>
            <a:r>
              <a:rPr kumimoji="1" lang="en-US" altLang="ja-JP" dirty="0"/>
              <a:t>N</a:t>
            </a:r>
            <a:r>
              <a:rPr kumimoji="1" lang="ja-JP" altLang="en-US"/>
              <a:t>の値を大きく</a:t>
            </a:r>
            <a:r>
              <a:rPr lang="ja-JP" altLang="en-US"/>
              <a:t>した時の</a:t>
            </a:r>
            <a:endParaRPr lang="en-US" altLang="ja-JP" dirty="0"/>
          </a:p>
          <a:p>
            <a:endParaRPr lang="en-US" altLang="ja-JP" dirty="0"/>
          </a:p>
          <a:p>
            <a:pPr lvl="1"/>
            <a:r>
              <a:rPr kumimoji="1" lang="ja-JP" altLang="en-US" sz="2800"/>
              <a:t>到達可能局面数</a:t>
            </a:r>
            <a:endParaRPr kumimoji="1" lang="en-US" altLang="ja-JP" sz="2800" dirty="0"/>
          </a:p>
          <a:p>
            <a:pPr lvl="1"/>
            <a:endParaRPr kumimoji="1" lang="en-US" altLang="ja-JP" sz="2800" dirty="0"/>
          </a:p>
          <a:p>
            <a:pPr lvl="1"/>
            <a:r>
              <a:rPr lang="ja-JP" altLang="en-US" sz="2800"/>
              <a:t>実行時間</a:t>
            </a:r>
            <a:endParaRPr lang="en-US" altLang="ja-JP" sz="2800" dirty="0"/>
          </a:p>
          <a:p>
            <a:pPr lvl="1"/>
            <a:endParaRPr lang="en-US" altLang="ja-JP" dirty="0"/>
          </a:p>
          <a:p>
            <a:pPr marL="0" indent="0">
              <a:buNone/>
            </a:pPr>
            <a:r>
              <a:rPr lang="ja-JP" altLang="en-US"/>
              <a:t>を考察する</a:t>
            </a:r>
            <a:endParaRPr kumimoji="1" lang="ja-JP" altLang="en-US"/>
          </a:p>
        </p:txBody>
      </p:sp>
    </p:spTree>
    <p:extLst>
      <p:ext uri="{BB962C8B-B14F-4D97-AF65-F5344CB8AC3E}">
        <p14:creationId xmlns:p14="http://schemas.microsoft.com/office/powerpoint/2010/main" val="19153033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1386</Words>
  <Application>Microsoft Macintosh PowerPoint</Application>
  <PresentationFormat>ワイド画面</PresentationFormat>
  <Paragraphs>190</Paragraphs>
  <Slides>14</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游ゴシック</vt:lpstr>
      <vt:lpstr>游ゴシック Light</vt:lpstr>
      <vt:lpstr>Arial</vt:lpstr>
      <vt:lpstr>Cambria Math</vt:lpstr>
      <vt:lpstr>Office テーマ</vt:lpstr>
      <vt:lpstr>簡易版3D立体オセロの 完全解析</vt:lpstr>
      <vt:lpstr>発表の流れ</vt:lpstr>
      <vt:lpstr>3D立体オセロ</vt:lpstr>
      <vt:lpstr>オセロの完全解析に関する既知の結果</vt:lpstr>
      <vt:lpstr>オセロの完全解析に関する既知の結果</vt:lpstr>
      <vt:lpstr>研究内容</vt:lpstr>
      <vt:lpstr>解析結果</vt:lpstr>
      <vt:lpstr>解析結果</vt:lpstr>
      <vt:lpstr>考察</vt:lpstr>
      <vt:lpstr>到達可能局面数の考察</vt:lpstr>
      <vt:lpstr>到達可能局面数の考察</vt:lpstr>
      <vt:lpstr>実行時間の考察</vt:lpstr>
      <vt:lpstr>実行時間の考察</vt:lpstr>
      <vt:lpstr>結論・今後の課題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簡易版3D立体オセロの 完全解析</dc:title>
  <dc:creator>礒崎祐成</dc:creator>
  <cp:lastModifiedBy>礒崎祐成</cp:lastModifiedBy>
  <cp:revision>3</cp:revision>
  <dcterms:created xsi:type="dcterms:W3CDTF">2023-02-01T21:26:45Z</dcterms:created>
  <dcterms:modified xsi:type="dcterms:W3CDTF">2023-02-02T05:57:33Z</dcterms:modified>
</cp:coreProperties>
</file>