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1"/>
  </p:sldMasterIdLst>
  <p:notesMasterIdLst>
    <p:notesMasterId r:id="rId16"/>
  </p:notesMasterIdLst>
  <p:sldIdLst>
    <p:sldId id="256" r:id="rId2"/>
    <p:sldId id="257" r:id="rId3"/>
    <p:sldId id="269" r:id="rId4"/>
    <p:sldId id="262" r:id="rId5"/>
    <p:sldId id="270" r:id="rId6"/>
    <p:sldId id="264" r:id="rId7"/>
    <p:sldId id="265" r:id="rId8"/>
    <p:sldId id="266" r:id="rId9"/>
    <p:sldId id="272" r:id="rId10"/>
    <p:sldId id="268" r:id="rId11"/>
    <p:sldId id="267" r:id="rId12"/>
    <p:sldId id="259" r:id="rId13"/>
    <p:sldId id="274"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5"/>
    <p:restoredTop sz="95736"/>
  </p:normalViewPr>
  <p:slideViewPr>
    <p:cSldViewPr snapToGrid="0" snapToObjects="1">
      <p:cViewPr varScale="1">
        <p:scale>
          <a:sx n="106" d="100"/>
          <a:sy n="106"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6913E-777B-9A48-A364-3770AFAD6169}" type="datetimeFigureOut">
              <a:rPr kumimoji="1" lang="ja-JP" altLang="en-US" smtClean="0"/>
              <a:t>2023/2/3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EC58B-3FEA-2645-9FE9-CC69D8C3C330}" type="slidenum">
              <a:rPr kumimoji="1" lang="ja-JP" altLang="en-US" smtClean="0"/>
              <a:t>‹#›</a:t>
            </a:fld>
            <a:endParaRPr kumimoji="1" lang="ja-JP" altLang="en-US"/>
          </a:p>
        </p:txBody>
      </p:sp>
    </p:spTree>
    <p:extLst>
      <p:ext uri="{BB962C8B-B14F-4D97-AF65-F5344CB8AC3E}">
        <p14:creationId xmlns:p14="http://schemas.microsoft.com/office/powerpoint/2010/main" val="1984963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完全解析とはについてお話しします．</a:t>
            </a:r>
            <a:endParaRPr kumimoji="1" lang="en-US" altLang="ja-JP" dirty="0"/>
          </a:p>
          <a:p>
            <a:endParaRPr kumimoji="1" lang="en-US" altLang="ja-JP" dirty="0"/>
          </a:p>
          <a:p>
            <a:r>
              <a:rPr kumimoji="1" lang="ja-JP" altLang="en-US"/>
              <a:t>今回，オセロの初期局面を図に表しています．</a:t>
            </a:r>
            <a:endParaRPr kumimoji="1" lang="en-US" altLang="ja-JP" dirty="0"/>
          </a:p>
          <a:p>
            <a:endParaRPr kumimoji="1" lang="en-US" altLang="ja-JP" dirty="0"/>
          </a:p>
          <a:p>
            <a:r>
              <a:rPr kumimoji="1" lang="ja-JP" altLang="en-US"/>
              <a:t>この初期局面を双方が最善手を打った場合に様々な終局局面が現れます．</a:t>
            </a:r>
            <a:endParaRPr kumimoji="1" lang="en-US" altLang="ja-JP" dirty="0"/>
          </a:p>
          <a:p>
            <a:endParaRPr kumimoji="1" lang="en-US" altLang="ja-JP" dirty="0"/>
          </a:p>
          <a:p>
            <a:r>
              <a:rPr kumimoji="1" lang="ja-JP" altLang="en-US"/>
              <a:t>このようなゲームには条件があります．</a:t>
            </a:r>
            <a:endParaRPr kumimoji="1" lang="en-US" altLang="ja-JP" dirty="0"/>
          </a:p>
          <a:p>
            <a:endParaRPr kumimoji="1" lang="en-US" altLang="ja-JP" dirty="0"/>
          </a:p>
          <a:p>
            <a:r>
              <a:rPr kumimoji="1" lang="ja-JP" altLang="en-US"/>
              <a:t>その条件は初期局面から「先手必勝・後手必勝・引き分け」のいずれかが確定していることがです．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初期局面からの勝敗が</a:t>
            </a:r>
            <a:r>
              <a:rPr lang="ja-JP" altLang="en-US" sz="1200">
                <a:effectLst/>
                <a:latin typeface="Meiryo" panose="020B0604030504040204" pitchFamily="34" charset="-128"/>
                <a:ea typeface="Meiryo" panose="020B0604030504040204" pitchFamily="34" charset="-128"/>
              </a:rPr>
              <a:t>総局面数の勝敗を全て求めることができれば完全解析が可能であると言えます．</a:t>
            </a:r>
            <a:endParaRPr lang="ja-JP" altLang="en-US" sz="1200">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1">
              <a:latin typeface="Meiryo" panose="020B0604030504040204" pitchFamily="34" charset="-128"/>
              <a:ea typeface="Meiryo" panose="020B0604030504040204" pitchFamily="34" charset="-128"/>
            </a:endParaRPr>
          </a:p>
          <a:p>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3</a:t>
            </a:fld>
            <a:endParaRPr kumimoji="1" lang="ja-JP" altLang="en-US"/>
          </a:p>
        </p:txBody>
      </p:sp>
    </p:spTree>
    <p:extLst>
      <p:ext uri="{BB962C8B-B14F-4D97-AF65-F5344CB8AC3E}">
        <p14:creationId xmlns:p14="http://schemas.microsoft.com/office/powerpoint/2010/main" val="15603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参考文献です．</a:t>
            </a:r>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12</a:t>
            </a:fld>
            <a:endParaRPr kumimoji="1" lang="ja-JP" altLang="en-US"/>
          </a:p>
        </p:txBody>
      </p:sp>
    </p:spTree>
    <p:extLst>
      <p:ext uri="{BB962C8B-B14F-4D97-AF65-F5344CB8AC3E}">
        <p14:creationId xmlns:p14="http://schemas.microsoft.com/office/powerpoint/2010/main" val="193387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13</a:t>
            </a:fld>
            <a:endParaRPr kumimoji="1" lang="ja-JP" altLang="en-US"/>
          </a:p>
        </p:txBody>
      </p:sp>
    </p:spTree>
    <p:extLst>
      <p:ext uri="{BB962C8B-B14F-4D97-AF65-F5344CB8AC3E}">
        <p14:creationId xmlns:p14="http://schemas.microsoft.com/office/powerpoint/2010/main" val="2140318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ご静聴ありがとうございました．</a:t>
            </a:r>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14</a:t>
            </a:fld>
            <a:endParaRPr kumimoji="1" lang="ja-JP" altLang="en-US"/>
          </a:p>
        </p:txBody>
      </p:sp>
    </p:spTree>
    <p:extLst>
      <p:ext uri="{BB962C8B-B14F-4D97-AF65-F5344CB8AC3E}">
        <p14:creationId xmlns:p14="http://schemas.microsoft.com/office/powerpoint/2010/main" val="174370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続いて，ニップとはについてお話しします．</a:t>
            </a:r>
            <a:endParaRPr kumimoji="1" lang="en-US" altLang="ja-JP" dirty="0"/>
          </a:p>
          <a:p>
            <a:endParaRPr kumimoji="1" lang="en-US" altLang="ja-JP" dirty="0"/>
          </a:p>
          <a:p>
            <a:r>
              <a:rPr kumimoji="1" lang="ja-JP" altLang="en-US"/>
              <a:t>ニップとはオセロのバリエーションの一つです．</a:t>
            </a:r>
            <a:endParaRPr kumimoji="1" lang="en-US" altLang="ja-JP" dirty="0"/>
          </a:p>
          <a:p>
            <a:endParaRPr kumimoji="1" lang="en-US" altLang="ja-JP" dirty="0"/>
          </a:p>
          <a:p>
            <a:r>
              <a:rPr kumimoji="1" lang="ja-JP" altLang="en-US"/>
              <a:t>そして，オセロの違いでもある盤面の外周が円形であり，円形オセロと呼ばれています．</a:t>
            </a:r>
            <a:endParaRPr kumimoji="1" lang="en-US" altLang="ja-JP" dirty="0"/>
          </a:p>
          <a:p>
            <a:endParaRPr kumimoji="1" lang="en-US" altLang="ja-JP" dirty="0"/>
          </a:p>
          <a:p>
            <a:r>
              <a:rPr kumimoji="1" lang="ja-JP" altLang="en-US"/>
              <a:t>ゲームの分類は完全解析が可能な</a:t>
            </a: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二人零和有限確定完全情報</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ゲームであります．</a:t>
            </a:r>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r>
              <a:rPr kumimoji="1" lang="ja-JP" altLang="en-US" sz="1200" kern="100">
                <a:effectLst/>
                <a:latin typeface="Meiryo" panose="020B0604030504040204" pitchFamily="34" charset="-128"/>
                <a:ea typeface="Meiryo" panose="020B0604030504040204" pitchFamily="34" charset="-128"/>
                <a:cs typeface="Times New Roman" panose="02020603050405020304" pitchFamily="18" charset="0"/>
              </a:rPr>
              <a:t>完全解析についてはされていない．</a:t>
            </a:r>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r>
              <a:rPr kumimoji="1" lang="ja-JP" altLang="en-US" sz="1200" kern="100">
                <a:effectLst/>
                <a:latin typeface="Meiryo" panose="020B0604030504040204" pitchFamily="34" charset="-128"/>
                <a:ea typeface="Meiryo" panose="020B0604030504040204" pitchFamily="34" charset="-128"/>
                <a:cs typeface="Times New Roman" panose="02020603050405020304" pitchFamily="18" charset="0"/>
              </a:rPr>
              <a:t>次に，オセロとの違いについてです．</a:t>
            </a:r>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r>
              <a:rPr kumimoji="1" lang="ja-JP" altLang="en-US" sz="1200" kern="100">
                <a:effectLst/>
                <a:latin typeface="Meiryo" panose="020B0604030504040204" pitchFamily="34" charset="-128"/>
                <a:ea typeface="Meiryo" panose="020B0604030504040204" pitchFamily="34" charset="-128"/>
                <a:cs typeface="Times New Roman" panose="02020603050405020304" pitchFamily="18" charset="0"/>
              </a:rPr>
              <a:t>盤面の外周に違い，外周も自石で囲めばひっくり返すことが可能です．</a:t>
            </a:r>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r>
              <a:rPr kumimoji="1"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そして，終局まで逆転が起きやすいという特徴もあります．</a:t>
            </a:r>
            <a:endParaRPr kumimoji="1"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4</a:t>
            </a:fld>
            <a:endParaRPr kumimoji="1" lang="ja-JP" altLang="en-US"/>
          </a:p>
        </p:txBody>
      </p:sp>
    </p:spTree>
    <p:extLst>
      <p:ext uri="{BB962C8B-B14F-4D97-AF65-F5344CB8AC3E}">
        <p14:creationId xmlns:p14="http://schemas.microsoft.com/office/powerpoint/2010/main" val="53677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a:effectLst/>
                <a:latin typeface="Meiryo" panose="020B0604030504040204" pitchFamily="34" charset="-128"/>
                <a:ea typeface="Meiryo" panose="020B0604030504040204" pitchFamily="34" charset="-128"/>
              </a:rPr>
              <a:t>次に，完全解析が可能なゲームの例を示します．</a:t>
            </a:r>
            <a:endParaRPr kumimoji="1" lang="en-US" altLang="ja-JP" sz="1200" dirty="0">
              <a:effectLst/>
              <a:latin typeface="Meiryo" panose="020B0604030504040204" pitchFamily="34" charset="-128"/>
              <a:ea typeface="Meiryo" panose="020B0604030504040204" pitchFamily="34" charset="-128"/>
            </a:endParaRPr>
          </a:p>
          <a:p>
            <a:endParaRPr kumimoji="1" lang="en-US" altLang="ja-JP" sz="1200" dirty="0">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panose="020B0604030504040204" pitchFamily="34" charset="-128"/>
                <a:ea typeface="Meiryo" panose="020B0604030504040204" pitchFamily="34" charset="-128"/>
              </a:rPr>
              <a:t>膨大な局面数ほど</a:t>
            </a:r>
            <a:r>
              <a:rPr lang="ja-JP" altLang="en-US" sz="1200">
                <a:effectLst/>
                <a:latin typeface="Meiryo" panose="020B0604030504040204" pitchFamily="34" charset="-128"/>
                <a:ea typeface="Meiryo" panose="020B0604030504040204" pitchFamily="34" charset="-128"/>
              </a:rPr>
              <a:t>完全解析することは難しい </a:t>
            </a:r>
            <a:endParaRPr lang="en-US" altLang="ja-JP" sz="1200" dirty="0">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effectLst/>
              <a:latin typeface="Meiryo" panose="020B0604030504040204" pitchFamily="34" charset="-128"/>
              <a:ea typeface="Meiryo" panose="020B060403050404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通常盤では完全解析が難しいゲームも縮小版であれば可能なゲームもあリます．</a:t>
            </a:r>
            <a:endParaRPr kumimoji="1" lang="en-US" altLang="ja-JP" sz="1200" dirty="0">
              <a:effectLst/>
              <a:latin typeface="Meiryo" panose="020B0604030504040204" pitchFamily="34" charset="-128"/>
              <a:ea typeface="Meiryo" panose="020B0604030504040204" pitchFamily="34" charset="-128"/>
            </a:endParaRPr>
          </a:p>
          <a:p>
            <a:endParaRPr kumimoji="1" lang="en-US" altLang="ja-JP" dirty="0"/>
          </a:p>
          <a:p>
            <a:r>
              <a:rPr kumimoji="1" lang="ja-JP" altLang="en-US"/>
              <a:t>縮小版にしたミニオセロやミニ囲碁が挙げられます．</a:t>
            </a:r>
            <a:endParaRPr kumimoji="1" lang="en-US" altLang="ja-JP" dirty="0"/>
          </a:p>
          <a:p>
            <a:endParaRPr kumimoji="1" lang="en-US" altLang="ja-JP" dirty="0"/>
          </a:p>
          <a:p>
            <a:r>
              <a:rPr kumimoji="1" lang="ja-JP" altLang="en-US"/>
              <a:t>他には，総局面数を少ないコネクト４（４目並べ）などが挙げられます．</a:t>
            </a:r>
            <a:endParaRPr kumimoji="1" lang="en-US" altLang="ja-JP" dirty="0"/>
          </a:p>
          <a:p>
            <a:endParaRPr kumimoji="1" lang="en-US" altLang="ja-JP" dirty="0"/>
          </a:p>
          <a:p>
            <a:endParaRPr kumimoji="1" lang="en-US" altLang="ja-JP" dirty="0"/>
          </a:p>
          <a:p>
            <a:r>
              <a:rPr kumimoji="1" lang="ja-JP" altLang="en-US"/>
              <a:t>ニップは通常盤も縮小版も完全解析されていない．</a:t>
            </a:r>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5</a:t>
            </a:fld>
            <a:endParaRPr kumimoji="1" lang="ja-JP" altLang="en-US"/>
          </a:p>
        </p:txBody>
      </p:sp>
    </p:spTree>
    <p:extLst>
      <p:ext uri="{BB962C8B-B14F-4D97-AF65-F5344CB8AC3E}">
        <p14:creationId xmlns:p14="http://schemas.microsoft.com/office/powerpoint/2010/main" val="376895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続きまして，研究内容についてお話しします．</a:t>
            </a:r>
            <a:endParaRPr kumimoji="1" lang="en-US" altLang="ja-JP" dirty="0"/>
          </a:p>
          <a:p>
            <a:endParaRPr kumimoji="1" lang="en-US" altLang="ja-JP" dirty="0"/>
          </a:p>
          <a:p>
            <a:r>
              <a:rPr kumimoji="1" lang="ja-JP" altLang="en-US"/>
              <a:t>本研究では２つの課題を行う．</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解析＆検証を行うためのゲーム</a:t>
            </a:r>
            <a:r>
              <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rPr>
              <a:t>AI</a:t>
            </a: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を作成</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すること．</a:t>
            </a:r>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ゲーム</a:t>
            </a:r>
            <a:r>
              <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rPr>
              <a:t>AI</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には探索アルゴリズムとしてアルファベータ法を用いて行う．</a:t>
            </a:r>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dirty="0"/>
          </a:p>
          <a:p>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異なる盤サイズの解析</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と</a:t>
            </a: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検証</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を行うこと</a:t>
            </a:r>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endParaRPr lang="en-US" altLang="ja-JP" sz="1200" kern="100" dirty="0">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この２点を行う．</a:t>
            </a:r>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6</a:t>
            </a:fld>
            <a:endParaRPr kumimoji="1" lang="ja-JP" altLang="en-US"/>
          </a:p>
        </p:txBody>
      </p:sp>
    </p:spTree>
    <p:extLst>
      <p:ext uri="{BB962C8B-B14F-4D97-AF65-F5344CB8AC3E}">
        <p14:creationId xmlns:p14="http://schemas.microsoft.com/office/powerpoint/2010/main" val="162492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次に，解析と検証の手法についてお話しします．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本研究では最善手を求める手法を３つ使用</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します．</a:t>
            </a:r>
            <a:endParaRPr lang="ja-JP" altLang="ja-JP" sz="1200" kern="10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dirty="0"/>
          </a:p>
          <a:p>
            <a:r>
              <a:rPr kumimoji="1" lang="ja-JP" altLang="en-US"/>
              <a:t>１つ目は完全読み切りです．</a:t>
            </a:r>
            <a:endParaRPr kumimoji="1" lang="en-US" altLang="ja-JP" dirty="0"/>
          </a:p>
          <a:p>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探索し</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た</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全局面を</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終局局面で</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自石が最も多くなる手を求める</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手法です．</a:t>
            </a:r>
            <a:endParaRPr lang="ja-JP" altLang="ja-JP" kern="10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dirty="0"/>
          </a:p>
          <a:p>
            <a:r>
              <a:rPr kumimoji="1" lang="en-US" altLang="ja-JP" dirty="0"/>
              <a:t>2</a:t>
            </a:r>
            <a:r>
              <a:rPr kumimoji="1" lang="ja-JP" altLang="en-US"/>
              <a:t>つ目は必勝読み切りです．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探索し</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た</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全局面を勝敗のみに絞って勝つ手を求める</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手法です．</a:t>
            </a:r>
            <a:endParaRPr kumimoji="1" lang="en-US" altLang="ja-JP" dirty="0"/>
          </a:p>
          <a:p>
            <a:endParaRPr kumimoji="1" lang="en-US" altLang="ja-JP" dirty="0"/>
          </a:p>
          <a:p>
            <a:r>
              <a:rPr kumimoji="1" lang="en-US" altLang="ja-JP" dirty="0"/>
              <a:t>3</a:t>
            </a:r>
            <a:r>
              <a:rPr kumimoji="1" lang="ja-JP" altLang="en-US"/>
              <a:t>つ目は一定手数の先読みです．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一定手数先まで読ん</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だ中で</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評価し有望な手を求め</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ます</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．発見した有望な手</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をさらに</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深く探索し</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て</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最も優れていると思われる手を</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求める手法です．</a:t>
            </a:r>
            <a:endParaRPr lang="ja-JP" altLang="ja-JP" kern="100">
              <a:effectLst/>
              <a:latin typeface="Meiryo" panose="020B0604030504040204" pitchFamily="34" charset="-128"/>
              <a:ea typeface="Meiryo" panose="020B0604030504040204" pitchFamily="34" charset="-128"/>
              <a:cs typeface="Times New Roman" panose="02020603050405020304" pitchFamily="18" charset="0"/>
            </a:endParaRPr>
          </a:p>
          <a:p>
            <a:endParaRPr kumimoji="1" lang="en-US" altLang="ja-JP" dirty="0"/>
          </a:p>
          <a:p>
            <a:r>
              <a:rPr kumimoji="1" lang="ja-JP" altLang="en-US"/>
              <a:t>この３つで解析と検証を行います．</a:t>
            </a:r>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7</a:t>
            </a:fld>
            <a:endParaRPr kumimoji="1" lang="ja-JP" altLang="en-US"/>
          </a:p>
        </p:txBody>
      </p:sp>
    </p:spTree>
    <p:extLst>
      <p:ext uri="{BB962C8B-B14F-4D97-AF65-F5344CB8AC3E}">
        <p14:creationId xmlns:p14="http://schemas.microsoft.com/office/powerpoint/2010/main" val="154634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続きまして，解析と検証結果にお話しします．</a:t>
            </a:r>
            <a:endParaRPr kumimoji="1" lang="en-US" altLang="ja-JP" dirty="0"/>
          </a:p>
          <a:p>
            <a:endParaRPr kumimoji="1" lang="en-US" altLang="ja-JP" dirty="0"/>
          </a:p>
          <a:p>
            <a:r>
              <a:rPr kumimoji="1" lang="ja-JP" altLang="en-US"/>
              <a:t>完全読み切りは正方形盤だと６</a:t>
            </a:r>
            <a:r>
              <a:rPr kumimoji="1" lang="en-US" altLang="ja-JP" dirty="0"/>
              <a:t>x</a:t>
            </a:r>
            <a:r>
              <a:rPr kumimoji="1" lang="ja-JP" altLang="en-US"/>
              <a:t>６まで，長方形盤だと４</a:t>
            </a:r>
            <a:r>
              <a:rPr kumimoji="1" lang="en-US" altLang="ja-JP" dirty="0"/>
              <a:t>x</a:t>
            </a:r>
            <a:r>
              <a:rPr kumimoji="1" lang="ja-JP" altLang="en-US"/>
              <a:t>８まで解析でき，</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必勝読み切り正方形盤だと６</a:t>
            </a:r>
            <a:r>
              <a:rPr kumimoji="1" lang="en-US" altLang="ja-JP" dirty="0"/>
              <a:t>x</a:t>
            </a:r>
            <a:r>
              <a:rPr kumimoji="1" lang="ja-JP" altLang="en-US"/>
              <a:t>６まで，長方形盤だと４</a:t>
            </a:r>
            <a:r>
              <a:rPr kumimoji="1" lang="en-US" altLang="ja-JP" dirty="0"/>
              <a:t>x</a:t>
            </a:r>
            <a:r>
              <a:rPr kumimoji="1" lang="ja-JP" altLang="en-US"/>
              <a:t>１０まで解析できました．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一定手数の先読みは表の</a:t>
            </a: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５つの盤サイズで行い，必勝読み切りの</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勝敗</a:t>
            </a:r>
            <a:r>
              <a:rPr lang="ja-JP" altLang="ja-JP" sz="1200" kern="100">
                <a:effectLst/>
                <a:latin typeface="Meiryo" panose="020B0604030504040204" pitchFamily="34" charset="-128"/>
                <a:ea typeface="Meiryo" panose="020B0604030504040204" pitchFamily="34" charset="-128"/>
                <a:cs typeface="Times New Roman" panose="02020603050405020304" pitchFamily="18" charset="0"/>
              </a:rPr>
              <a:t>結果と全て一致</a:t>
            </a:r>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しました．</a:t>
            </a:r>
            <a:endParaRPr kumimoji="1" lang="en-US" altLang="ja-JP" dirty="0"/>
          </a:p>
          <a:p>
            <a:endParaRPr kumimoji="1" lang="en-US" altLang="ja-JP" dirty="0"/>
          </a:p>
          <a:p>
            <a:r>
              <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rPr>
              <a:t>一定手数の探索の勝敗予想</a:t>
            </a:r>
            <a:r>
              <a:rPr lang="ja-JP" altLang="en-US" sz="1800" kern="100">
                <a:effectLst/>
                <a:latin typeface="Century" panose="02040604050505020304" pitchFamily="18" charset="0"/>
                <a:ea typeface="ＭＳ 明朝" panose="02020609040205080304" pitchFamily="49" charset="-128"/>
                <a:cs typeface="Times New Roman" panose="02020603050405020304" pitchFamily="18" charset="0"/>
              </a:rPr>
              <a:t>は</a:t>
            </a:r>
            <a:r>
              <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rPr>
              <a:t>妥当な結果であると言え</a:t>
            </a:r>
            <a:r>
              <a:rPr lang="ja-JP" altLang="en-US" sz="1800" kern="100">
                <a:effectLst/>
                <a:latin typeface="Century" panose="02040604050505020304" pitchFamily="18" charset="0"/>
                <a:ea typeface="ＭＳ 明朝" panose="02020609040205080304" pitchFamily="49" charset="-128"/>
                <a:cs typeface="Times New Roman" panose="02020603050405020304" pitchFamily="18" charset="0"/>
              </a:rPr>
              <a:t>ます．　</a:t>
            </a:r>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8</a:t>
            </a:fld>
            <a:endParaRPr kumimoji="1" lang="ja-JP" altLang="en-US"/>
          </a:p>
        </p:txBody>
      </p:sp>
    </p:spTree>
    <p:extLst>
      <p:ext uri="{BB962C8B-B14F-4D97-AF65-F5344CB8AC3E}">
        <p14:creationId xmlns:p14="http://schemas.microsoft.com/office/powerpoint/2010/main" val="104147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オセロとの比較についてお話しします．</a:t>
            </a:r>
            <a:endParaRPr kumimoji="1" lang="en-US" altLang="ja-JP" dirty="0"/>
          </a:p>
          <a:p>
            <a:endParaRPr kumimoji="1" lang="en-US" altLang="ja-JP" dirty="0"/>
          </a:p>
          <a:p>
            <a:r>
              <a:rPr kumimoji="1" lang="ja-JP" altLang="en-US"/>
              <a:t>オセロの完全解析の結果とニップの完全解析の結果から先手必勝と後手必勝が一致していることが確認できました．</a:t>
            </a:r>
            <a:endParaRPr kumimoji="1" lang="en-US" altLang="ja-JP" dirty="0"/>
          </a:p>
          <a:p>
            <a:endParaRPr kumimoji="1" lang="en-US" altLang="ja-JP" dirty="0"/>
          </a:p>
          <a:p>
            <a:r>
              <a:rPr kumimoji="1" lang="ja-JP" altLang="en-US"/>
              <a:t>そのため，ニップとオセロは傾向が似ていることがわかります．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9</a:t>
            </a:fld>
            <a:endParaRPr kumimoji="1" lang="ja-JP" altLang="en-US"/>
          </a:p>
        </p:txBody>
      </p:sp>
    </p:spTree>
    <p:extLst>
      <p:ext uri="{BB962C8B-B14F-4D97-AF65-F5344CB8AC3E}">
        <p14:creationId xmlns:p14="http://schemas.microsoft.com/office/powerpoint/2010/main" val="420009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a:effectLst/>
                <a:latin typeface="Meiryo" panose="020B0604030504040204" pitchFamily="34" charset="-128"/>
                <a:ea typeface="Meiryo" panose="020B0604030504040204" pitchFamily="34" charset="-128"/>
              </a:rPr>
              <a:t>続いて，考察です．</a:t>
            </a:r>
            <a:endParaRPr lang="en-US" altLang="ja-JP" sz="1200" dirty="0">
              <a:effectLst/>
              <a:latin typeface="Meiryo" panose="020B0604030504040204" pitchFamily="34" charset="-128"/>
              <a:ea typeface="Meiryo" panose="020B0604030504040204" pitchFamily="34" charset="-128"/>
            </a:endParaRPr>
          </a:p>
          <a:p>
            <a:r>
              <a:rPr lang="ja-JP" altLang="en-US" sz="1200">
                <a:effectLst/>
                <a:latin typeface="Meiryo" panose="020B0604030504040204" pitchFamily="34" charset="-128"/>
                <a:ea typeface="Meiryo" panose="020B0604030504040204" pitchFamily="34" charset="-128"/>
              </a:rPr>
              <a:t>・盤のサイズの違いに依る先手・後手有利の差は見られませんでした．</a:t>
            </a:r>
            <a:endParaRPr lang="en-US" altLang="ja-JP" sz="1200" dirty="0">
              <a:effectLst/>
              <a:latin typeface="Meiryo" panose="020B0604030504040204" pitchFamily="34" charset="-128"/>
              <a:ea typeface="Meiryo" panose="020B0604030504040204" pitchFamily="34" charset="-128"/>
            </a:endParaRPr>
          </a:p>
          <a:p>
            <a:r>
              <a:rPr lang="ja-JP" altLang="en-US" sz="1200">
                <a:effectLst/>
                <a:latin typeface="Meiryo" panose="020B0604030504040204" pitchFamily="34" charset="-128"/>
                <a:ea typeface="Meiryo" panose="020B0604030504040204" pitchFamily="34" charset="-128"/>
              </a:rPr>
              <a:t>・正方形盤は後手有利，長方形盤は先手有利の傾向が見られました</a:t>
            </a:r>
            <a:r>
              <a:rPr lang="ja-JP" altLang="en-US" sz="1200">
                <a:latin typeface="Meiryo" panose="020B0604030504040204" pitchFamily="34" charset="-128"/>
                <a:ea typeface="Meiryo" panose="020B0604030504040204" pitchFamily="34" charset="-128"/>
              </a:rPr>
              <a:t>．</a:t>
            </a:r>
            <a:endParaRPr lang="en-US" altLang="ja-JP" sz="1200" dirty="0">
              <a:latin typeface="Meiryo" panose="020B0604030504040204" pitchFamily="34" charset="-128"/>
              <a:ea typeface="Meiryo" panose="020B0604030504040204" pitchFamily="34" charset="-128"/>
            </a:endParaRPr>
          </a:p>
          <a:p>
            <a:r>
              <a:rPr lang="ja-JP" altLang="en-US" sz="1200">
                <a:effectLst/>
                <a:latin typeface="Meiryo" panose="020B0604030504040204" pitchFamily="34" charset="-128"/>
                <a:ea typeface="Meiryo" panose="020B0604030504040204" pitchFamily="34" charset="-128"/>
              </a:rPr>
              <a:t>・ニップとオセロは先手・後手有利の傾向が似ていることわかりました．</a:t>
            </a:r>
            <a:endParaRPr lang="en-US" altLang="ja-JP" sz="1200" dirty="0">
              <a:effectLst/>
              <a:latin typeface="Meiryo" panose="020B0604030504040204" pitchFamily="34" charset="-128"/>
              <a:ea typeface="Meiryo" panose="020B0604030504040204" pitchFamily="34" charset="-128"/>
            </a:endParaRPr>
          </a:p>
          <a:p>
            <a:endParaRPr kumimoji="1" lang="en-US" altLang="ja-JP" sz="1200" dirty="0">
              <a:effectLst/>
              <a:latin typeface="Meiryo" panose="020B0604030504040204" pitchFamily="34" charset="-128"/>
              <a:ea typeface="Meiryo" panose="020B0604030504040204" pitchFamily="34" charset="-128"/>
            </a:endParaRPr>
          </a:p>
          <a:p>
            <a:r>
              <a:rPr kumimoji="1" lang="ja-JP" altLang="en-US" sz="1200">
                <a:effectLst/>
                <a:latin typeface="Meiryo" panose="020B0604030504040204" pitchFamily="34" charset="-128"/>
                <a:ea typeface="Meiryo" panose="020B0604030504040204" pitchFamily="34" charset="-128"/>
              </a:rPr>
              <a:t>このことより，</a:t>
            </a:r>
            <a:endParaRPr kumimoji="1" lang="en-US" altLang="ja-JP" sz="1200" dirty="0">
              <a:effectLst/>
              <a:latin typeface="Meiryo" panose="020B0604030504040204" pitchFamily="34" charset="-128"/>
              <a:ea typeface="Meiryo" panose="020B0604030504040204" pitchFamily="34" charset="-128"/>
            </a:endParaRPr>
          </a:p>
          <a:p>
            <a:r>
              <a:rPr kumimoji="1" lang="en-US" altLang="ja-JP" sz="1200" dirty="0">
                <a:effectLst/>
                <a:latin typeface="Meiryo" panose="020B0604030504040204" pitchFamily="34" charset="-128"/>
                <a:ea typeface="Meiryo" panose="020B0604030504040204" pitchFamily="34" charset="-128"/>
              </a:rPr>
              <a:t>[</a:t>
            </a:r>
            <a:r>
              <a:rPr kumimoji="1" lang="ja-JP" altLang="en-US" sz="1200">
                <a:effectLst/>
                <a:latin typeface="Meiryo" panose="020B0604030504040204" pitchFamily="34" charset="-128"/>
                <a:ea typeface="Meiryo" panose="020B0604030504040204" pitchFamily="34" charset="-128"/>
              </a:rPr>
              <a:t>推測</a:t>
            </a:r>
            <a:r>
              <a:rPr kumimoji="1" lang="en-US" altLang="ja-JP" sz="1200" dirty="0">
                <a:effectLst/>
                <a:latin typeface="Meiryo" panose="020B0604030504040204" pitchFamily="34" charset="-128"/>
                <a:ea typeface="Meiryo" panose="020B0604030504040204" pitchFamily="34" charset="-128"/>
              </a:rPr>
              <a:t>]</a:t>
            </a:r>
            <a:endParaRPr lang="en-US" altLang="ja-JP" sz="1200" dirty="0">
              <a:effectLst/>
              <a:latin typeface="Meiryo" panose="020B0604030504040204" pitchFamily="34" charset="-128"/>
              <a:ea typeface="Meiryo" panose="020B0604030504040204" pitchFamily="34" charset="-128"/>
            </a:endParaRPr>
          </a:p>
          <a:p>
            <a:pPr>
              <a:lnSpc>
                <a:spcPts val="3660"/>
              </a:lnSpc>
            </a:pPr>
            <a:r>
              <a:rPr lang="ja-JP" altLang="en-US" sz="1200">
                <a:effectLst/>
                <a:latin typeface="Meiryo" panose="020B0604030504040204" pitchFamily="34" charset="-128"/>
                <a:ea typeface="Meiryo" panose="020B0604030504040204" pitchFamily="34" charset="-128"/>
              </a:rPr>
              <a:t>・盤サイズ</a:t>
            </a:r>
            <a:r>
              <a:rPr lang="en-US" altLang="ja-JP" sz="1200" dirty="0">
                <a:effectLst/>
                <a:latin typeface="Meiryo" panose="020B0604030504040204" pitchFamily="34" charset="-128"/>
                <a:ea typeface="Meiryo" panose="020B0604030504040204" pitchFamily="34" charset="-128"/>
              </a:rPr>
              <a:t>6</a:t>
            </a:r>
            <a:r>
              <a:rPr lang="en" altLang="ja-JP" sz="1200" dirty="0">
                <a:effectLst/>
                <a:latin typeface="Meiryo" panose="020B0604030504040204" pitchFamily="34" charset="-128"/>
                <a:ea typeface="Meiryo" panose="020B0604030504040204" pitchFamily="34" charset="-128"/>
              </a:rPr>
              <a:t>x8(</a:t>
            </a:r>
            <a:r>
              <a:rPr lang="en-US" altLang="ja-JP" sz="1200" dirty="0">
                <a:effectLst/>
                <a:latin typeface="Meiryo" panose="020B0604030504040204" pitchFamily="34" charset="-128"/>
                <a:ea typeface="Meiryo" panose="020B0604030504040204" pitchFamily="34" charset="-128"/>
              </a:rPr>
              <a:t>36)</a:t>
            </a:r>
            <a:r>
              <a:rPr lang="ja-JP" altLang="en-US" sz="1200">
                <a:effectLst/>
                <a:latin typeface="Meiryo" panose="020B0604030504040204" pitchFamily="34" charset="-128"/>
                <a:ea typeface="Meiryo" panose="020B0604030504040204" pitchFamily="34" charset="-128"/>
              </a:rPr>
              <a:t>と</a:t>
            </a:r>
            <a:r>
              <a:rPr lang="en-US" altLang="ja-JP" sz="1200" dirty="0">
                <a:effectLst/>
                <a:latin typeface="Meiryo" panose="020B0604030504040204" pitchFamily="34" charset="-128"/>
                <a:ea typeface="Meiryo" panose="020B0604030504040204" pitchFamily="34" charset="-128"/>
              </a:rPr>
              <a:t>4</a:t>
            </a:r>
            <a:r>
              <a:rPr lang="en" altLang="ja-JP" sz="1200" dirty="0">
                <a:effectLst/>
                <a:latin typeface="Meiryo" panose="020B0604030504040204" pitchFamily="34" charset="-128"/>
                <a:ea typeface="Meiryo" panose="020B0604030504040204" pitchFamily="34" charset="-128"/>
              </a:rPr>
              <a:t>x12(</a:t>
            </a:r>
            <a:r>
              <a:rPr lang="en-US" altLang="ja-JP" sz="1200" dirty="0">
                <a:effectLst/>
                <a:latin typeface="Meiryo" panose="020B0604030504040204" pitchFamily="34" charset="-128"/>
                <a:ea typeface="Meiryo" panose="020B0604030504040204" pitchFamily="34" charset="-128"/>
              </a:rPr>
              <a:t>44)</a:t>
            </a:r>
            <a:r>
              <a:rPr lang="ja-JP" altLang="en-US" sz="1200">
                <a:effectLst/>
                <a:latin typeface="Meiryo" panose="020B0604030504040204" pitchFamily="34" charset="-128"/>
                <a:ea typeface="Meiryo" panose="020B0604030504040204" pitchFamily="34" charset="-128"/>
              </a:rPr>
              <a:t>が先手有利，通常盤の</a:t>
            </a:r>
            <a:r>
              <a:rPr lang="en-US" altLang="ja-JP" sz="1200" dirty="0">
                <a:effectLst/>
                <a:latin typeface="Meiryo" panose="020B0604030504040204" pitchFamily="34" charset="-128"/>
                <a:ea typeface="Meiryo" panose="020B0604030504040204" pitchFamily="34" charset="-128"/>
              </a:rPr>
              <a:t>8</a:t>
            </a:r>
            <a:r>
              <a:rPr lang="en" altLang="ja-JP" sz="1200" dirty="0">
                <a:effectLst/>
                <a:latin typeface="Meiryo" panose="020B0604030504040204" pitchFamily="34" charset="-128"/>
                <a:ea typeface="Meiryo" panose="020B0604030504040204" pitchFamily="34" charset="-128"/>
              </a:rPr>
              <a:t>x8(</a:t>
            </a:r>
            <a:r>
              <a:rPr lang="en-US" altLang="ja-JP" sz="1200" dirty="0">
                <a:effectLst/>
                <a:latin typeface="Meiryo" panose="020B0604030504040204" pitchFamily="34" charset="-128"/>
                <a:ea typeface="Meiryo" panose="020B0604030504040204" pitchFamily="34" charset="-128"/>
              </a:rPr>
              <a:t>52)</a:t>
            </a:r>
            <a:r>
              <a:rPr lang="ja-JP" altLang="en-US" sz="1200">
                <a:effectLst/>
                <a:latin typeface="Meiryo" panose="020B0604030504040204" pitchFamily="34" charset="-128"/>
                <a:ea typeface="Meiryo" panose="020B0604030504040204" pitchFamily="34" charset="-128"/>
              </a:rPr>
              <a:t>が後手有利と推測できます．</a:t>
            </a:r>
            <a:endParaRPr lang="en-US" altLang="ja-JP" sz="1200" dirty="0">
              <a:effectLst/>
              <a:latin typeface="Meiryo" panose="020B0604030504040204" pitchFamily="34" charset="-128"/>
              <a:ea typeface="Meiryo" panose="020B0604030504040204" pitchFamily="34" charset="-128"/>
            </a:endParaRPr>
          </a:p>
          <a:p>
            <a:pPr>
              <a:lnSpc>
                <a:spcPts val="3660"/>
              </a:lnSpc>
            </a:pPr>
            <a:r>
              <a:rPr lang="ja-JP" altLang="en-US" sz="1200">
                <a:effectLst/>
                <a:latin typeface="Meiryo" panose="020B0604030504040204" pitchFamily="34" charset="-128"/>
                <a:ea typeface="Meiryo" panose="020B0604030504040204" pitchFamily="34" charset="-128"/>
              </a:rPr>
              <a:t>・ニップの先読数はオセロより少ないため，</a:t>
            </a:r>
            <a:r>
              <a:rPr lang="ja-JP" altLang="en-US">
                <a:latin typeface="Meiryo" panose="020B0604030504040204" pitchFamily="34" charset="-128"/>
                <a:ea typeface="Meiryo" panose="020B0604030504040204" pitchFamily="34" charset="-128"/>
              </a:rPr>
              <a:t>ニップが完全解析の結果が判明すれば，オセロの結果も解明ができると推測できます．</a:t>
            </a:r>
          </a:p>
          <a:p>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10</a:t>
            </a:fld>
            <a:endParaRPr kumimoji="1" lang="ja-JP" altLang="en-US"/>
          </a:p>
        </p:txBody>
      </p:sp>
    </p:spTree>
    <p:extLst>
      <p:ext uri="{BB962C8B-B14F-4D97-AF65-F5344CB8AC3E}">
        <p14:creationId xmlns:p14="http://schemas.microsoft.com/office/powerpoint/2010/main" val="2322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最後に結論と課題です．</a:t>
            </a:r>
            <a:endParaRPr kumimoji="1" lang="en-US" altLang="ja-JP" dirty="0"/>
          </a:p>
          <a:p>
            <a:endParaRPr kumimoji="1" lang="en-US" altLang="ja-JP" dirty="0"/>
          </a:p>
          <a:p>
            <a:r>
              <a:rPr lang="ja-JP" altLang="en-US" sz="1200">
                <a:latin typeface="Meiryo" panose="020B0604030504040204" pitchFamily="34" charset="-128"/>
                <a:ea typeface="Meiryo" panose="020B0604030504040204" pitchFamily="34" charset="-128"/>
              </a:rPr>
              <a:t>正方形盤は</a:t>
            </a:r>
            <a:r>
              <a:rPr lang="ja-JP" altLang="en-US" sz="1400" b="1">
                <a:latin typeface="Meiryo" panose="020B0604030504040204" pitchFamily="34" charset="-128"/>
                <a:ea typeface="Meiryo" panose="020B0604030504040204" pitchFamily="34" charset="-128"/>
              </a:rPr>
              <a:t>後手有利</a:t>
            </a:r>
            <a:r>
              <a:rPr lang="ja-JP" altLang="en-US" sz="1200">
                <a:latin typeface="Meiryo" panose="020B0604030504040204" pitchFamily="34" charset="-128"/>
                <a:ea typeface="Meiryo" panose="020B0604030504040204" pitchFamily="34" charset="-128"/>
              </a:rPr>
              <a:t>，長方形盤は</a:t>
            </a:r>
            <a:r>
              <a:rPr lang="ja-JP" altLang="en-US" sz="1400" b="1">
                <a:latin typeface="Meiryo" panose="020B0604030504040204" pitchFamily="34" charset="-128"/>
                <a:ea typeface="Meiryo" panose="020B0604030504040204" pitchFamily="34" charset="-128"/>
              </a:rPr>
              <a:t>先手有利</a:t>
            </a:r>
            <a:r>
              <a:rPr lang="ja-JP" altLang="en-US" sz="1200">
                <a:latin typeface="Meiryo" panose="020B0604030504040204" pitchFamily="34" charset="-128"/>
                <a:ea typeface="Meiryo" panose="020B0604030504040204" pitchFamily="34" charset="-128"/>
              </a:rPr>
              <a:t>の傾向だと推測できます．</a:t>
            </a:r>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今回の研究から処理時間がネックでした．今後，いかに分散処理させるかが重要だと考えます．そのため，並列化をして処理させることが必要だと考えます，</a:t>
            </a:r>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9FFEC58B-3FEA-2645-9FE9-CC69D8C3C330}" type="slidenum">
              <a:rPr kumimoji="1" lang="ja-JP" altLang="en-US" smtClean="0"/>
              <a:t>11</a:t>
            </a:fld>
            <a:endParaRPr kumimoji="1" lang="ja-JP" altLang="en-US"/>
          </a:p>
        </p:txBody>
      </p:sp>
    </p:spTree>
    <p:extLst>
      <p:ext uri="{BB962C8B-B14F-4D97-AF65-F5344CB8AC3E}">
        <p14:creationId xmlns:p14="http://schemas.microsoft.com/office/powerpoint/2010/main" val="1973498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77F794-F887-D94A-AFA4-C9BBCA859CF8}"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126407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4BF3D6-5B39-3249-8E6C-EA6BB78ACC85}"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254587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DFDF07E-F96F-E547-BF07-CD50C1A4CA09}"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220150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E0D519-0B7F-094C-BC31-101B9EC9D74C}"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475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B09165-DF6D-B944-BFAB-4D6E7898A12D}"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420913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8F989E6-36CF-AC40-8A9B-4239F8C19221}" type="datetime1">
              <a:rPr kumimoji="1" lang="ja-JP" altLang="en-US" smtClean="0"/>
              <a:t>2023/2/3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169291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92A1A51E-5883-4C47-B4D8-4088C0FD5237}" type="datetime1">
              <a:rPr kumimoji="1" lang="ja-JP" altLang="en-US" smtClean="0"/>
              <a:t>2023/2/3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19730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675C3F-87C7-F847-9278-727142D6D99F}"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946610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74550A-6693-2442-8690-BF318580B045}"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424486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38E312-1F99-E740-9A2B-2C5076FA2F44}"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285678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F7FFBC5-DF78-5448-8BA0-774EE7AD2293}" type="datetime1">
              <a:rPr kumimoji="1" lang="ja-JP" altLang="en-US" smtClean="0"/>
              <a:t>2023/2/3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9091000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0B8B6D-DD4B-DD44-988F-51BBA7ACACBC}"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17746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7CE111A-DAA9-B44B-B025-839CA6F716B4}" type="datetime1">
              <a:rPr kumimoji="1" lang="ja-JP" altLang="en-US" smtClean="0"/>
              <a:t>2023/2/3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41918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526303-46D1-104D-99B9-0516B44C2378}"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24180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FA0784-FF21-904C-9003-374165579F87}" type="datetime1">
              <a:rPr kumimoji="1" lang="ja-JP" altLang="en-US" smtClean="0"/>
              <a:t>2023/2/3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249952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208153-8A22-0F4E-9FEA-6BFF26929CB5}" type="datetime1">
              <a:rPr kumimoji="1" lang="ja-JP" altLang="en-US" smtClean="0"/>
              <a:t>2023/2/3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47207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AC7BA4A-2987-C747-9CB3-97E7CB7C43AF}" type="datetime1">
              <a:rPr kumimoji="1" lang="ja-JP" altLang="en-US" smtClean="0"/>
              <a:t>2023/2/3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359015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BC67AE-3BEC-C943-8D39-0B956D273083}"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110824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E8E0CD-6936-E244-B6F5-73C673ACD0D0}" type="datetime1">
              <a:rPr kumimoji="1" lang="ja-JP" altLang="en-US" smtClean="0"/>
              <a:t>2023/2/3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112397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038F67C-D192-4A4F-9034-9C14854BC64C}" type="datetime1">
              <a:rPr kumimoji="1" lang="ja-JP" altLang="en-US" smtClean="0"/>
              <a:t>2023/2/3</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9C02BE0-12E0-A546-A891-43B450343CDE}" type="slidenum">
              <a:rPr kumimoji="1" lang="ja-JP" altLang="en-US" smtClean="0"/>
              <a:t>‹#›</a:t>
            </a:fld>
            <a:endParaRPr kumimoji="1" lang="ja-JP" altLang="en-US"/>
          </a:p>
        </p:txBody>
      </p:sp>
    </p:spTree>
    <p:extLst>
      <p:ext uri="{BB962C8B-B14F-4D97-AF65-F5344CB8AC3E}">
        <p14:creationId xmlns:p14="http://schemas.microsoft.com/office/powerpoint/2010/main" val="247191241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 id="2147484100" r:id="rId18"/>
    <p:sldLayoutId id="2147484101" r:id="rId19"/>
  </p:sldLayoutIdLst>
  <p:hf hdr="0" ftr="0" dt="0"/>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psj-kyushu.jp/page/ronbun/hinokuni/1004/1A/1A-2.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researchgate.net/publication/2925531_Solving_Go_On_Small_Boards/link/0fcfd511dfb651482c000000/download" TargetMode="External"/><Relationship Id="rId4" Type="http://schemas.openxmlformats.org/officeDocument/2006/relationships/hyperlink" Target="http://www.britishothello.org.uk/fbnall.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nformatik.uni-trier.de/~fernau/DSL0607/Masterthesis-Viergewinnt.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A31234-D936-804D-9554-2D2335398AC4}"/>
              </a:ext>
            </a:extLst>
          </p:cNvPr>
          <p:cNvSpPr>
            <a:spLocks noGrp="1"/>
          </p:cNvSpPr>
          <p:nvPr>
            <p:ph type="ctrTitle"/>
          </p:nvPr>
        </p:nvSpPr>
        <p:spPr>
          <a:xfrm>
            <a:off x="1751012" y="2166859"/>
            <a:ext cx="8689976" cy="1031873"/>
          </a:xfrm>
        </p:spPr>
        <p:txBody>
          <a:bodyPr>
            <a:normAutofit/>
          </a:bodyPr>
          <a:lstStyle/>
          <a:p>
            <a:r>
              <a:rPr kumimoji="1" lang="ja-JP" altLang="en-US" sz="5400">
                <a:latin typeface="Meiryo" panose="020B0604030504040204" pitchFamily="34" charset="-128"/>
                <a:ea typeface="Meiryo" panose="020B0604030504040204" pitchFamily="34" charset="-128"/>
              </a:rPr>
              <a:t>縮小版ニップの完全解析</a:t>
            </a:r>
          </a:p>
        </p:txBody>
      </p:sp>
      <p:sp>
        <p:nvSpPr>
          <p:cNvPr id="3" name="字幕 2">
            <a:extLst>
              <a:ext uri="{FF2B5EF4-FFF2-40B4-BE49-F238E27FC236}">
                <a16:creationId xmlns:a16="http://schemas.microsoft.com/office/drawing/2014/main" id="{F4821C35-5755-2446-9848-5F98F9206691}"/>
              </a:ext>
            </a:extLst>
          </p:cNvPr>
          <p:cNvSpPr>
            <a:spLocks noGrp="1"/>
          </p:cNvSpPr>
          <p:nvPr>
            <p:ph type="subTitle" idx="1"/>
          </p:nvPr>
        </p:nvSpPr>
        <p:spPr>
          <a:xfrm>
            <a:off x="1481989" y="3508015"/>
            <a:ext cx="8913542" cy="1110889"/>
          </a:xfrm>
        </p:spPr>
        <p:txBody>
          <a:bodyPr>
            <a:normAutofit/>
          </a:bodyPr>
          <a:lstStyle/>
          <a:p>
            <a:pPr algn="r"/>
            <a:r>
              <a:rPr lang="ja-JP" altLang="en-US" sz="2400">
                <a:solidFill>
                  <a:schemeClr val="tx1"/>
                </a:solidFill>
                <a:latin typeface="Meiryo" panose="020B0604030504040204" pitchFamily="34" charset="-128"/>
                <a:ea typeface="Meiryo" panose="020B0604030504040204" pitchFamily="34" charset="-128"/>
              </a:rPr>
              <a:t>情報論理工学研究室</a:t>
            </a:r>
            <a:endParaRPr lang="en-US" altLang="ja-JP" sz="2400" dirty="0">
              <a:solidFill>
                <a:schemeClr val="tx1"/>
              </a:solidFill>
              <a:latin typeface="Meiryo" panose="020B0604030504040204" pitchFamily="34" charset="-128"/>
              <a:ea typeface="Meiryo" panose="020B0604030504040204" pitchFamily="34" charset="-128"/>
            </a:endParaRPr>
          </a:p>
          <a:p>
            <a:pPr algn="r"/>
            <a:r>
              <a:rPr kumimoji="1" lang="en-US" altLang="ja-JP" sz="2400" dirty="0">
                <a:solidFill>
                  <a:schemeClr val="tx1"/>
                </a:solidFill>
                <a:latin typeface="Meiryo" panose="020B0604030504040204" pitchFamily="34" charset="-128"/>
                <a:ea typeface="Meiryo" panose="020B0604030504040204" pitchFamily="34" charset="-128"/>
              </a:rPr>
              <a:t>19-</a:t>
            </a:r>
            <a:r>
              <a:rPr lang="en-US" altLang="ja-JP" sz="2400" dirty="0">
                <a:solidFill>
                  <a:schemeClr val="tx1"/>
                </a:solidFill>
                <a:latin typeface="Meiryo" panose="020B0604030504040204" pitchFamily="34" charset="-128"/>
                <a:ea typeface="Meiryo" panose="020B0604030504040204" pitchFamily="34" charset="-128"/>
              </a:rPr>
              <a:t>037-0143</a:t>
            </a:r>
            <a:r>
              <a:rPr lang="ja-JP" altLang="en-US" sz="240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山本</a:t>
            </a:r>
            <a:r>
              <a:rPr kumimoji="1" lang="en-US" altLang="ja-JP" sz="2400" dirty="0">
                <a:solidFill>
                  <a:schemeClr val="tx1"/>
                </a:solidFill>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巧</a:t>
            </a:r>
          </a:p>
        </p:txBody>
      </p:sp>
      <p:sp>
        <p:nvSpPr>
          <p:cNvPr id="5" name="スライド番号プレースホルダー 4">
            <a:extLst>
              <a:ext uri="{FF2B5EF4-FFF2-40B4-BE49-F238E27FC236}">
                <a16:creationId xmlns:a16="http://schemas.microsoft.com/office/drawing/2014/main" id="{A6FFBC04-7F47-2941-BEC8-DC60C3DEBF9C}"/>
              </a:ext>
            </a:extLst>
          </p:cNvPr>
          <p:cNvSpPr>
            <a:spLocks noGrp="1"/>
          </p:cNvSpPr>
          <p:nvPr>
            <p:ph type="sldNum" sz="quarter" idx="12"/>
          </p:nvPr>
        </p:nvSpPr>
        <p:spPr/>
        <p:txBody>
          <a:bodyPr/>
          <a:lstStyle/>
          <a:p>
            <a:fld id="{09C02BE0-12E0-A546-A891-43B450343CDE}" type="slidenum">
              <a:rPr kumimoji="1" lang="ja-JP" altLang="en-US" sz="1600" smtClean="0"/>
              <a:t>1</a:t>
            </a:fld>
            <a:endParaRPr kumimoji="1" lang="ja-JP" altLang="en-US" sz="1600"/>
          </a:p>
        </p:txBody>
      </p:sp>
    </p:spTree>
    <p:extLst>
      <p:ext uri="{BB962C8B-B14F-4D97-AF65-F5344CB8AC3E}">
        <p14:creationId xmlns:p14="http://schemas.microsoft.com/office/powerpoint/2010/main" val="320787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3C55C-8788-F248-B92F-A180B6CA347D}"/>
              </a:ext>
            </a:extLst>
          </p:cNvPr>
          <p:cNvSpPr>
            <a:spLocks noGrp="1"/>
          </p:cNvSpPr>
          <p:nvPr>
            <p:ph type="title" idx="4294967295"/>
          </p:nvPr>
        </p:nvSpPr>
        <p:spPr>
          <a:xfrm>
            <a:off x="913774" y="261938"/>
            <a:ext cx="10363200" cy="1595437"/>
          </a:xfrm>
        </p:spPr>
        <p:txBody>
          <a:bodyPr>
            <a:normAutofit/>
          </a:bodyPr>
          <a:lstStyle/>
          <a:p>
            <a:r>
              <a:rPr kumimoji="1" lang="ja-JP" altLang="en-US" sz="4800">
                <a:latin typeface="Meiryo" panose="020B0604030504040204" pitchFamily="34" charset="-128"/>
                <a:ea typeface="Meiryo" panose="020B0604030504040204" pitchFamily="34" charset="-128"/>
              </a:rPr>
              <a:t>考察</a:t>
            </a:r>
          </a:p>
        </p:txBody>
      </p:sp>
      <p:sp>
        <p:nvSpPr>
          <p:cNvPr id="3" name="コンテンツ プレースホルダー 2">
            <a:extLst>
              <a:ext uri="{FF2B5EF4-FFF2-40B4-BE49-F238E27FC236}">
                <a16:creationId xmlns:a16="http://schemas.microsoft.com/office/drawing/2014/main" id="{F8B81736-CF96-1548-8EFD-A7AF1F365BC1}"/>
              </a:ext>
            </a:extLst>
          </p:cNvPr>
          <p:cNvSpPr>
            <a:spLocks noGrp="1"/>
          </p:cNvSpPr>
          <p:nvPr>
            <p:ph idx="4294967295"/>
          </p:nvPr>
        </p:nvSpPr>
        <p:spPr>
          <a:xfrm>
            <a:off x="913774" y="1650378"/>
            <a:ext cx="10877550" cy="1878012"/>
          </a:xfrm>
        </p:spPr>
        <p:txBody>
          <a:bodyPr>
            <a:noAutofit/>
          </a:bodyPr>
          <a:lstStyle/>
          <a:p>
            <a:r>
              <a:rPr lang="ja-JP" altLang="en-US" sz="2800">
                <a:effectLst/>
                <a:latin typeface="Meiryo" panose="020B0604030504040204" pitchFamily="34" charset="-128"/>
                <a:ea typeface="Meiryo" panose="020B0604030504040204" pitchFamily="34" charset="-128"/>
              </a:rPr>
              <a:t>正方形盤は後手有利，長方形盤は先手有利の傾向が見られた</a:t>
            </a:r>
            <a:r>
              <a:rPr lang="ja-JP" altLang="en-US" sz="2800">
                <a:latin typeface="Meiryo" panose="020B0604030504040204" pitchFamily="34" charset="-128"/>
                <a:ea typeface="Meiryo" panose="020B0604030504040204" pitchFamily="34" charset="-128"/>
              </a:rPr>
              <a:t>．</a:t>
            </a:r>
            <a:endParaRPr lang="en-US" altLang="ja-JP" sz="2800" dirty="0">
              <a:latin typeface="Meiryo" panose="020B0604030504040204" pitchFamily="34" charset="-128"/>
              <a:ea typeface="Meiryo" panose="020B0604030504040204" pitchFamily="34" charset="-128"/>
            </a:endParaRPr>
          </a:p>
          <a:p>
            <a:r>
              <a:rPr lang="ja-JP" altLang="en-US" sz="2800">
                <a:effectLst/>
                <a:latin typeface="Meiryo" panose="020B0604030504040204" pitchFamily="34" charset="-128"/>
                <a:ea typeface="Meiryo" panose="020B0604030504040204" pitchFamily="34" charset="-128"/>
              </a:rPr>
              <a:t>ニップとオセロは先手・後手有利の傾向が似ている</a:t>
            </a:r>
            <a:r>
              <a:rPr lang="ja-JP" altLang="en-US" sz="2800">
                <a:latin typeface="Meiryo" panose="020B0604030504040204" pitchFamily="34" charset="-128"/>
                <a:ea typeface="Meiryo" panose="020B0604030504040204" pitchFamily="34" charset="-128"/>
              </a:rPr>
              <a:t>．</a:t>
            </a:r>
            <a:endParaRPr lang="en-US" altLang="ja-JP" sz="2800" dirty="0">
              <a:latin typeface="Meiryo" panose="020B0604030504040204" pitchFamily="34" charset="-128"/>
              <a:ea typeface="Meiryo" panose="020B0604030504040204" pitchFamily="34" charset="-128"/>
            </a:endParaRPr>
          </a:p>
          <a:p>
            <a:endParaRPr kumimoji="1" lang="ja-JP" altLang="en-US" sz="2800">
              <a:latin typeface="Meiryo" panose="020B0604030504040204" pitchFamily="34" charset="-128"/>
              <a:ea typeface="Meiryo" panose="020B0604030504040204" pitchFamily="34" charset="-128"/>
            </a:endParaRPr>
          </a:p>
        </p:txBody>
      </p:sp>
      <p:sp>
        <p:nvSpPr>
          <p:cNvPr id="6" name="下矢印 5">
            <a:extLst>
              <a:ext uri="{FF2B5EF4-FFF2-40B4-BE49-F238E27FC236}">
                <a16:creationId xmlns:a16="http://schemas.microsoft.com/office/drawing/2014/main" id="{4539AF50-2505-6A48-A0FE-8072D47C4F0D}"/>
              </a:ext>
            </a:extLst>
          </p:cNvPr>
          <p:cNvSpPr/>
          <p:nvPr/>
        </p:nvSpPr>
        <p:spPr>
          <a:xfrm>
            <a:off x="5525054" y="3045184"/>
            <a:ext cx="753826" cy="9494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a:extLst>
              <a:ext uri="{FF2B5EF4-FFF2-40B4-BE49-F238E27FC236}">
                <a16:creationId xmlns:a16="http://schemas.microsoft.com/office/drawing/2014/main" id="{471A8EF4-727F-0345-8ECE-0DDD607EDB42}"/>
              </a:ext>
            </a:extLst>
          </p:cNvPr>
          <p:cNvSpPr txBox="1">
            <a:spLocks/>
          </p:cNvSpPr>
          <p:nvPr/>
        </p:nvSpPr>
        <p:spPr>
          <a:xfrm>
            <a:off x="913774" y="3722335"/>
            <a:ext cx="11170920" cy="2755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latin typeface="Meiryo" panose="020B0604030504040204" pitchFamily="34" charset="-128"/>
                <a:ea typeface="Meiryo" panose="020B0604030504040204" pitchFamily="34" charset="-128"/>
              </a:rPr>
              <a:t>[</a:t>
            </a:r>
            <a:r>
              <a:rPr lang="ja-JP" altLang="en-US" sz="2800">
                <a:effectLst/>
                <a:latin typeface="Meiryo" panose="020B0604030504040204" pitchFamily="34" charset="-128"/>
                <a:ea typeface="Meiryo" panose="020B0604030504040204" pitchFamily="34" charset="-128"/>
              </a:rPr>
              <a:t>推測</a:t>
            </a:r>
            <a:r>
              <a:rPr lang="en-US" altLang="ja-JP" sz="2800" dirty="0">
                <a:effectLst/>
                <a:latin typeface="Meiryo" panose="020B0604030504040204" pitchFamily="34" charset="-128"/>
                <a:ea typeface="Meiryo" panose="020B0604030504040204" pitchFamily="34" charset="-128"/>
              </a:rPr>
              <a:t>]</a:t>
            </a:r>
          </a:p>
          <a:p>
            <a:pPr>
              <a:lnSpc>
                <a:spcPts val="3660"/>
              </a:lnSpc>
            </a:pPr>
            <a:r>
              <a:rPr lang="ja-JP" altLang="en-US" sz="2800">
                <a:effectLst/>
                <a:latin typeface="Meiryo" panose="020B0604030504040204" pitchFamily="34" charset="-128"/>
                <a:ea typeface="Meiryo" panose="020B0604030504040204" pitchFamily="34" charset="-128"/>
              </a:rPr>
              <a:t>拡大盤の</a:t>
            </a:r>
            <a:r>
              <a:rPr lang="en-US" altLang="ja-JP" sz="2800" dirty="0">
                <a:effectLst/>
                <a:latin typeface="Meiryo" panose="020B0604030504040204" pitchFamily="34" charset="-128"/>
                <a:ea typeface="Meiryo" panose="020B0604030504040204" pitchFamily="34" charset="-128"/>
              </a:rPr>
              <a:t>6</a:t>
            </a:r>
            <a:r>
              <a:rPr lang="en" altLang="ja-JP" sz="2800" dirty="0">
                <a:effectLst/>
                <a:latin typeface="Meiryo" panose="020B0604030504040204" pitchFamily="34" charset="-128"/>
                <a:ea typeface="Meiryo" panose="020B0604030504040204" pitchFamily="34" charset="-128"/>
              </a:rPr>
              <a:t>x8(</a:t>
            </a:r>
            <a:r>
              <a:rPr lang="en-US" altLang="ja-JP" sz="2800" dirty="0">
                <a:effectLst/>
                <a:latin typeface="Meiryo" panose="020B0604030504040204" pitchFamily="34" charset="-128"/>
                <a:ea typeface="Meiryo" panose="020B0604030504040204" pitchFamily="34" charset="-128"/>
              </a:rPr>
              <a:t>36)</a:t>
            </a:r>
            <a:r>
              <a:rPr lang="ja-JP" altLang="en-US" sz="2800">
                <a:effectLst/>
                <a:latin typeface="Meiryo" panose="020B0604030504040204" pitchFamily="34" charset="-128"/>
                <a:ea typeface="Meiryo" panose="020B0604030504040204" pitchFamily="34" charset="-128"/>
              </a:rPr>
              <a:t>と</a:t>
            </a:r>
            <a:r>
              <a:rPr lang="en-US" altLang="ja-JP" sz="2800" dirty="0">
                <a:effectLst/>
                <a:latin typeface="Meiryo" panose="020B0604030504040204" pitchFamily="34" charset="-128"/>
                <a:ea typeface="Meiryo" panose="020B0604030504040204" pitchFamily="34" charset="-128"/>
              </a:rPr>
              <a:t>4</a:t>
            </a:r>
            <a:r>
              <a:rPr lang="en" altLang="ja-JP" sz="2800" dirty="0">
                <a:effectLst/>
                <a:latin typeface="Meiryo" panose="020B0604030504040204" pitchFamily="34" charset="-128"/>
                <a:ea typeface="Meiryo" panose="020B0604030504040204" pitchFamily="34" charset="-128"/>
              </a:rPr>
              <a:t>x12(</a:t>
            </a:r>
            <a:r>
              <a:rPr lang="en-US" altLang="ja-JP" sz="2800" dirty="0">
                <a:effectLst/>
                <a:latin typeface="Meiryo" panose="020B0604030504040204" pitchFamily="34" charset="-128"/>
                <a:ea typeface="Meiryo" panose="020B0604030504040204" pitchFamily="34" charset="-128"/>
              </a:rPr>
              <a:t>44)</a:t>
            </a:r>
            <a:r>
              <a:rPr lang="ja-JP" altLang="en-US" sz="2800">
                <a:effectLst/>
                <a:latin typeface="Meiryo" panose="020B0604030504040204" pitchFamily="34" charset="-128"/>
                <a:ea typeface="Meiryo" panose="020B0604030504040204" pitchFamily="34" charset="-128"/>
              </a:rPr>
              <a:t>が先手有利</a:t>
            </a:r>
            <a:endParaRPr lang="en-US" altLang="ja-JP" sz="2800" dirty="0">
              <a:effectLst/>
              <a:latin typeface="Meiryo" panose="020B0604030504040204" pitchFamily="34" charset="-128"/>
              <a:ea typeface="Meiryo" panose="020B0604030504040204" pitchFamily="34" charset="-128"/>
            </a:endParaRPr>
          </a:p>
          <a:p>
            <a:pPr>
              <a:lnSpc>
                <a:spcPts val="3660"/>
              </a:lnSpc>
            </a:pPr>
            <a:r>
              <a:rPr lang="ja-JP" altLang="en-US" sz="2800">
                <a:effectLst/>
                <a:latin typeface="Meiryo" panose="020B0604030504040204" pitchFamily="34" charset="-128"/>
                <a:ea typeface="Meiryo" panose="020B0604030504040204" pitchFamily="34" charset="-128"/>
              </a:rPr>
              <a:t>通常盤の</a:t>
            </a:r>
            <a:r>
              <a:rPr lang="en-US" altLang="ja-JP" sz="2800" dirty="0">
                <a:effectLst/>
                <a:latin typeface="Meiryo" panose="020B0604030504040204" pitchFamily="34" charset="-128"/>
                <a:ea typeface="Meiryo" panose="020B0604030504040204" pitchFamily="34" charset="-128"/>
              </a:rPr>
              <a:t>8</a:t>
            </a:r>
            <a:r>
              <a:rPr lang="en" altLang="ja-JP" sz="2800" dirty="0">
                <a:effectLst/>
                <a:latin typeface="Meiryo" panose="020B0604030504040204" pitchFamily="34" charset="-128"/>
                <a:ea typeface="Meiryo" panose="020B0604030504040204" pitchFamily="34" charset="-128"/>
              </a:rPr>
              <a:t>x8(</a:t>
            </a:r>
            <a:r>
              <a:rPr lang="en-US" altLang="ja-JP" sz="2800" dirty="0">
                <a:effectLst/>
                <a:latin typeface="Meiryo" panose="020B0604030504040204" pitchFamily="34" charset="-128"/>
                <a:ea typeface="Meiryo" panose="020B0604030504040204" pitchFamily="34" charset="-128"/>
              </a:rPr>
              <a:t>52)</a:t>
            </a:r>
            <a:r>
              <a:rPr lang="ja-JP" altLang="en-US" sz="2800">
                <a:effectLst/>
                <a:latin typeface="Meiryo" panose="020B0604030504040204" pitchFamily="34" charset="-128"/>
                <a:ea typeface="Meiryo" panose="020B0604030504040204" pitchFamily="34" charset="-128"/>
              </a:rPr>
              <a:t>が後手有利</a:t>
            </a:r>
            <a:r>
              <a:rPr lang="en-US" altLang="ja-JP" sz="2800" dirty="0">
                <a:effectLst/>
                <a:latin typeface="Meiryo" panose="020B0604030504040204" pitchFamily="34" charset="-128"/>
                <a:ea typeface="Meiryo" panose="020B0604030504040204" pitchFamily="34" charset="-128"/>
              </a:rPr>
              <a:t>	</a:t>
            </a:r>
            <a:r>
              <a:rPr lang="ja-JP" altLang="en-US" sz="2800">
                <a:effectLst/>
                <a:latin typeface="Meiryo" panose="020B0604030504040204" pitchFamily="34" charset="-128"/>
                <a:ea typeface="Meiryo" panose="020B0604030504040204" pitchFamily="34" charset="-128"/>
              </a:rPr>
              <a:t>　　</a:t>
            </a:r>
            <a:r>
              <a:rPr kumimoji="1" lang="ja-JP" altLang="en-US" sz="2400">
                <a:latin typeface="Meiryo" panose="020B0604030504040204" pitchFamily="34" charset="-128"/>
                <a:ea typeface="Meiryo" panose="020B0604030504040204" pitchFamily="34" charset="-128"/>
              </a:rPr>
              <a:t>＊</a:t>
            </a:r>
            <a:r>
              <a:rPr kumimoji="1" lang="en-US" altLang="ja-JP" sz="2400" dirty="0">
                <a:latin typeface="Meiryo" panose="020B0604030504040204" pitchFamily="34" charset="-128"/>
                <a:ea typeface="Meiryo" panose="020B0604030504040204" pitchFamily="34" charset="-128"/>
              </a:rPr>
              <a:t>(</a:t>
            </a:r>
            <a:r>
              <a:rPr kumimoji="1" lang="ja-JP" altLang="en-US" sz="2400">
                <a:latin typeface="Meiryo" panose="020B0604030504040204" pitchFamily="34" charset="-128"/>
                <a:ea typeface="Meiryo" panose="020B0604030504040204" pitchFamily="34" charset="-128"/>
              </a:rPr>
              <a:t>数字</a:t>
            </a:r>
            <a:r>
              <a:rPr kumimoji="1" lang="en-US" altLang="ja-JP" sz="2400" dirty="0">
                <a:latin typeface="Meiryo" panose="020B0604030504040204" pitchFamily="34" charset="-128"/>
                <a:ea typeface="Meiryo" panose="020B0604030504040204" pitchFamily="34" charset="-128"/>
              </a:rPr>
              <a:t>)</a:t>
            </a:r>
            <a:r>
              <a:rPr lang="ja-JP" altLang="en-US" sz="2400">
                <a:latin typeface="Meiryo" panose="020B0604030504040204" pitchFamily="34" charset="-128"/>
                <a:ea typeface="Meiryo" panose="020B0604030504040204" pitchFamily="34" charset="-128"/>
              </a:rPr>
              <a:t>は</a:t>
            </a:r>
            <a:r>
              <a:rPr lang="ja-JP" altLang="en-US" sz="2400">
                <a:effectLst/>
                <a:latin typeface="Meiryo" panose="020B0604030504040204" pitchFamily="34" charset="-128"/>
                <a:ea typeface="Meiryo" panose="020B0604030504040204" pitchFamily="34" charset="-128"/>
              </a:rPr>
              <a:t>マス目の総数</a:t>
            </a:r>
            <a:endParaRPr lang="en-US" altLang="ja-JP" dirty="0">
              <a:latin typeface="Meiryo" panose="020B0604030504040204" pitchFamily="34" charset="-128"/>
              <a:ea typeface="Meiryo" panose="020B0604030504040204" pitchFamily="34" charset="-128"/>
            </a:endParaRPr>
          </a:p>
          <a:p>
            <a:pPr>
              <a:lnSpc>
                <a:spcPts val="3660"/>
              </a:lnSpc>
            </a:pPr>
            <a:r>
              <a:rPr lang="ja-JP" altLang="en-US">
                <a:latin typeface="Meiryo" panose="020B0604030504040204" pitchFamily="34" charset="-128"/>
                <a:ea typeface="Meiryo" panose="020B0604030504040204" pitchFamily="34" charset="-128"/>
              </a:rPr>
              <a:t>ニップが先手・後手有利が判明すれば，オセロも解明ができる</a:t>
            </a:r>
          </a:p>
        </p:txBody>
      </p:sp>
      <p:sp>
        <p:nvSpPr>
          <p:cNvPr id="5" name="スライド番号プレースホルダー 4">
            <a:extLst>
              <a:ext uri="{FF2B5EF4-FFF2-40B4-BE49-F238E27FC236}">
                <a16:creationId xmlns:a16="http://schemas.microsoft.com/office/drawing/2014/main" id="{AFEE890E-8F63-C441-A933-2039F9E89161}"/>
              </a:ext>
            </a:extLst>
          </p:cNvPr>
          <p:cNvSpPr>
            <a:spLocks noGrp="1"/>
          </p:cNvSpPr>
          <p:nvPr>
            <p:ph type="sldNum" sz="quarter" idx="12"/>
          </p:nvPr>
        </p:nvSpPr>
        <p:spPr/>
        <p:txBody>
          <a:bodyPr/>
          <a:lstStyle/>
          <a:p>
            <a:fld id="{09C02BE0-12E0-A546-A891-43B450343CDE}" type="slidenum">
              <a:rPr kumimoji="1" lang="ja-JP" altLang="en-US" sz="1600" smtClean="0"/>
              <a:t>10</a:t>
            </a:fld>
            <a:endParaRPr kumimoji="1" lang="ja-JP" altLang="en-US" sz="1600"/>
          </a:p>
        </p:txBody>
      </p:sp>
    </p:spTree>
    <p:custDataLst>
      <p:tags r:id="rId1"/>
    </p:custDataLst>
    <p:extLst>
      <p:ext uri="{BB962C8B-B14F-4D97-AF65-F5344CB8AC3E}">
        <p14:creationId xmlns:p14="http://schemas.microsoft.com/office/powerpoint/2010/main" val="591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1A947-B8E4-8E4C-9A7C-FF2366B3F429}"/>
              </a:ext>
            </a:extLst>
          </p:cNvPr>
          <p:cNvSpPr>
            <a:spLocks noGrp="1"/>
          </p:cNvSpPr>
          <p:nvPr>
            <p:ph type="title" idx="4294967295"/>
          </p:nvPr>
        </p:nvSpPr>
        <p:spPr>
          <a:xfrm>
            <a:off x="990600" y="376277"/>
            <a:ext cx="10515600" cy="1325563"/>
          </a:xfrm>
        </p:spPr>
        <p:txBody>
          <a:bodyPr>
            <a:normAutofit/>
          </a:bodyPr>
          <a:lstStyle/>
          <a:p>
            <a:r>
              <a:rPr lang="ja-JP" altLang="en-US" sz="4800">
                <a:latin typeface="Meiryo" panose="020B0604030504040204" pitchFamily="34" charset="-128"/>
                <a:ea typeface="Meiryo" panose="020B0604030504040204" pitchFamily="34" charset="-128"/>
              </a:rPr>
              <a:t>結論・今後の課題</a:t>
            </a:r>
            <a:endParaRPr kumimoji="1" lang="ja-JP" altLang="en-US" sz="480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AABE11F9-FC30-7A4E-8633-7E959EA8B071}"/>
              </a:ext>
            </a:extLst>
          </p:cNvPr>
          <p:cNvSpPr>
            <a:spLocks noGrp="1"/>
          </p:cNvSpPr>
          <p:nvPr>
            <p:ph idx="4294967295"/>
          </p:nvPr>
        </p:nvSpPr>
        <p:spPr>
          <a:xfrm>
            <a:off x="913774" y="1667812"/>
            <a:ext cx="10515600" cy="677656"/>
          </a:xfrm>
        </p:spPr>
        <p:txBody>
          <a:bodyPr>
            <a:normAutofit/>
          </a:bodyPr>
          <a:lstStyle/>
          <a:p>
            <a:pPr marL="0" indent="0">
              <a:buNone/>
            </a:pPr>
            <a:r>
              <a:rPr lang="ja-JP" altLang="en-US" sz="3000">
                <a:effectLst/>
                <a:latin typeface="Meiryo" panose="020B0604030504040204" pitchFamily="34" charset="-128"/>
                <a:ea typeface="Meiryo" panose="020B0604030504040204" pitchFamily="34" charset="-128"/>
              </a:rPr>
              <a:t>結論</a:t>
            </a:r>
            <a:endParaRPr lang="en-US" altLang="ja-JP" sz="3000" dirty="0">
              <a:effectLst/>
              <a:latin typeface="Meiryo" panose="020B0604030504040204" pitchFamily="34" charset="-128"/>
              <a:ea typeface="Meiryo" panose="020B0604030504040204" pitchFamily="34" charset="-128"/>
            </a:endParaRPr>
          </a:p>
        </p:txBody>
      </p:sp>
      <p:sp>
        <p:nvSpPr>
          <p:cNvPr id="5" name="コンテンツ プレースホルダー 2">
            <a:extLst>
              <a:ext uri="{FF2B5EF4-FFF2-40B4-BE49-F238E27FC236}">
                <a16:creationId xmlns:a16="http://schemas.microsoft.com/office/drawing/2014/main" id="{705F9F45-A5C1-654D-9A55-D27B82316D6E}"/>
              </a:ext>
            </a:extLst>
          </p:cNvPr>
          <p:cNvSpPr txBox="1">
            <a:spLocks/>
          </p:cNvSpPr>
          <p:nvPr/>
        </p:nvSpPr>
        <p:spPr>
          <a:xfrm>
            <a:off x="75574" y="2480664"/>
            <a:ext cx="12192000" cy="677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600">
                <a:latin typeface="Meiryo" panose="020B0604030504040204" pitchFamily="34" charset="-128"/>
                <a:ea typeface="Meiryo" panose="020B0604030504040204" pitchFamily="34" charset="-128"/>
              </a:rPr>
              <a:t>正方形盤は</a:t>
            </a:r>
            <a:r>
              <a:rPr lang="ja-JP" altLang="en-US" sz="4000" b="1">
                <a:latin typeface="Meiryo" panose="020B0604030504040204" pitchFamily="34" charset="-128"/>
                <a:ea typeface="Meiryo" panose="020B0604030504040204" pitchFamily="34" charset="-128"/>
              </a:rPr>
              <a:t>後手有利</a:t>
            </a:r>
            <a:r>
              <a:rPr lang="ja-JP" altLang="en-US" sz="3600">
                <a:latin typeface="Meiryo" panose="020B0604030504040204" pitchFamily="34" charset="-128"/>
                <a:ea typeface="Meiryo" panose="020B0604030504040204" pitchFamily="34" charset="-128"/>
              </a:rPr>
              <a:t>，長方形盤は</a:t>
            </a:r>
            <a:r>
              <a:rPr lang="ja-JP" altLang="en-US" sz="4000" b="1">
                <a:latin typeface="Meiryo" panose="020B0604030504040204" pitchFamily="34" charset="-128"/>
                <a:ea typeface="Meiryo" panose="020B0604030504040204" pitchFamily="34" charset="-128"/>
              </a:rPr>
              <a:t>先手有利</a:t>
            </a:r>
            <a:r>
              <a:rPr lang="ja-JP" altLang="en-US" sz="3600">
                <a:latin typeface="Meiryo" panose="020B0604030504040204" pitchFamily="34" charset="-128"/>
                <a:ea typeface="Meiryo" panose="020B0604030504040204" pitchFamily="34" charset="-128"/>
              </a:rPr>
              <a:t>の傾向</a:t>
            </a:r>
          </a:p>
        </p:txBody>
      </p:sp>
      <p:sp>
        <p:nvSpPr>
          <p:cNvPr id="8" name="コンテンツ プレースホルダー 2">
            <a:extLst>
              <a:ext uri="{FF2B5EF4-FFF2-40B4-BE49-F238E27FC236}">
                <a16:creationId xmlns:a16="http://schemas.microsoft.com/office/drawing/2014/main" id="{8B9F342F-CC03-564C-A8FA-C14E2DB53E94}"/>
              </a:ext>
            </a:extLst>
          </p:cNvPr>
          <p:cNvSpPr txBox="1">
            <a:spLocks/>
          </p:cNvSpPr>
          <p:nvPr/>
        </p:nvSpPr>
        <p:spPr>
          <a:xfrm>
            <a:off x="913774" y="3293515"/>
            <a:ext cx="10969487" cy="356448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800">
                <a:latin typeface="Meiryo" panose="020B0604030504040204" pitchFamily="34" charset="-128"/>
                <a:ea typeface="Meiryo" panose="020B0604030504040204" pitchFamily="34" charset="-128"/>
              </a:rPr>
              <a:t>今後の課題</a:t>
            </a:r>
            <a:endParaRPr lang="en-US" altLang="ja-JP" sz="28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拡大盤の完全解析</a:t>
            </a:r>
            <a:endParaRPr lang="en-US" altLang="ja-JP" sz="2800" dirty="0">
              <a:latin typeface="Meiryo" panose="020B0604030504040204" pitchFamily="34" charset="-128"/>
              <a:ea typeface="Meiryo" panose="020B0604030504040204" pitchFamily="34" charset="-128"/>
            </a:endParaRPr>
          </a:p>
          <a:p>
            <a:pPr marL="457200" lvl="1" indent="0">
              <a:buNone/>
            </a:pPr>
            <a:r>
              <a:rPr lang="ja-JP" altLang="en-US" sz="2600">
                <a:latin typeface="Meiryo" panose="020B0604030504040204" pitchFamily="34" charset="-128"/>
                <a:ea typeface="Meiryo" panose="020B0604030504040204" pitchFamily="34" charset="-128"/>
              </a:rPr>
              <a:t>サイズ</a:t>
            </a:r>
            <a:r>
              <a:rPr lang="en-US" altLang="ja-JP" sz="2600" dirty="0">
                <a:effectLst/>
                <a:latin typeface="Meiryo" panose="020B0604030504040204" pitchFamily="34" charset="-128"/>
                <a:ea typeface="Meiryo" panose="020B0604030504040204" pitchFamily="34" charset="-128"/>
              </a:rPr>
              <a:t>4</a:t>
            </a:r>
            <a:r>
              <a:rPr kumimoji="0" lang="en" altLang="ja-JP" sz="2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x</a:t>
            </a:r>
            <a:r>
              <a:rPr lang="en" altLang="ja-JP" sz="2600" dirty="0">
                <a:effectLst/>
                <a:latin typeface="Meiryo" panose="020B0604030504040204" pitchFamily="34" charset="-128"/>
                <a:ea typeface="Meiryo" panose="020B0604030504040204" pitchFamily="34" charset="-128"/>
              </a:rPr>
              <a:t>10</a:t>
            </a:r>
            <a:r>
              <a:rPr lang="ja-JP" altLang="en-US" sz="2600">
                <a:latin typeface="Meiryo" panose="020B0604030504040204" pitchFamily="34" charset="-128"/>
                <a:ea typeface="Meiryo" panose="020B0604030504040204" pitchFamily="34" charset="-128"/>
              </a:rPr>
              <a:t>の完全読み切り，サイズ</a:t>
            </a:r>
            <a:r>
              <a:rPr lang="en-US" altLang="ja-JP" sz="2600" dirty="0">
                <a:effectLst/>
                <a:latin typeface="Meiryo" panose="020B0604030504040204" pitchFamily="34" charset="-128"/>
                <a:ea typeface="Meiryo" panose="020B0604030504040204" pitchFamily="34" charset="-128"/>
              </a:rPr>
              <a:t> 6</a:t>
            </a:r>
            <a:r>
              <a:rPr kumimoji="0" lang="en" altLang="ja-JP" sz="2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x</a:t>
            </a:r>
            <a:r>
              <a:rPr kumimoji="0" lang="en" altLang="ja-JP" sz="2600" b="0" i="0" u="none" strike="noStrike" kern="1200" cap="none" spc="0" normalizeH="0" baseline="0" noProof="0" dirty="0">
                <a:ln>
                  <a:noFill/>
                </a:ln>
                <a:solidFill>
                  <a:prstClr val="black"/>
                </a:solidFill>
                <a:uLnTx/>
                <a:uFillTx/>
                <a:latin typeface="Meiryo" panose="020B0604030504040204" pitchFamily="34" charset="-128"/>
                <a:ea typeface="Meiryo" panose="020B0604030504040204" pitchFamily="34" charset="-128"/>
                <a:cs typeface="+mn-cs"/>
              </a:rPr>
              <a:t>8</a:t>
            </a:r>
            <a:r>
              <a:rPr lang="ja-JP" altLang="en" sz="2600">
                <a:latin typeface="Meiryo" panose="020B0604030504040204" pitchFamily="34" charset="-128"/>
                <a:ea typeface="Meiryo" panose="020B0604030504040204" pitchFamily="34" charset="-128"/>
              </a:rPr>
              <a:t>，</a:t>
            </a:r>
            <a:r>
              <a:rPr lang="en-US" altLang="ja-JP" sz="2600" dirty="0">
                <a:effectLst/>
                <a:latin typeface="Meiryo" panose="020B0604030504040204" pitchFamily="34" charset="-128"/>
                <a:ea typeface="Meiryo" panose="020B0604030504040204" pitchFamily="34" charset="-128"/>
              </a:rPr>
              <a:t>4</a:t>
            </a:r>
            <a:r>
              <a:rPr kumimoji="0" lang="en" altLang="ja-JP" sz="26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rPr>
              <a:t>x</a:t>
            </a:r>
            <a:r>
              <a:rPr lang="en" altLang="ja-JP" sz="2600" dirty="0">
                <a:effectLst/>
                <a:latin typeface="Meiryo" panose="020B0604030504040204" pitchFamily="34" charset="-128"/>
                <a:ea typeface="Meiryo" panose="020B0604030504040204" pitchFamily="34" charset="-128"/>
              </a:rPr>
              <a:t>12</a:t>
            </a:r>
            <a:r>
              <a:rPr lang="ja-JP" altLang="en-US" sz="2600">
                <a:latin typeface="Meiryo" panose="020B0604030504040204" pitchFamily="34" charset="-128"/>
                <a:ea typeface="Meiryo" panose="020B0604030504040204" pitchFamily="34" charset="-128"/>
              </a:rPr>
              <a:t>の必勝読み切り</a:t>
            </a:r>
            <a:endParaRPr lang="en-US" altLang="ja-JP" sz="2600" dirty="0">
              <a:latin typeface="Meiryo" panose="020B0604030504040204" pitchFamily="34" charset="-128"/>
              <a:ea typeface="Meiryo" panose="020B0604030504040204" pitchFamily="34" charset="-128"/>
            </a:endParaRPr>
          </a:p>
          <a:p>
            <a:r>
              <a:rPr lang="ja-JP" altLang="en-US" sz="2800">
                <a:latin typeface="Meiryo" panose="020B0604030504040204" pitchFamily="34" charset="-128"/>
                <a:ea typeface="Meiryo" panose="020B0604030504040204" pitchFamily="34" charset="-128"/>
              </a:rPr>
              <a:t>分散処理</a:t>
            </a:r>
            <a:endParaRPr lang="en-US" altLang="ja-JP" sz="2800" dirty="0">
              <a:latin typeface="Meiryo" panose="020B0604030504040204" pitchFamily="34" charset="-128"/>
              <a:ea typeface="Meiryo" panose="020B0604030504040204" pitchFamily="34" charset="-128"/>
            </a:endParaRPr>
          </a:p>
          <a:p>
            <a:pPr marL="457200" lvl="1" indent="0">
              <a:buNone/>
            </a:pPr>
            <a:r>
              <a:rPr lang="ja-JP" altLang="en-US" sz="2600">
                <a:latin typeface="Meiryo" panose="020B0604030504040204" pitchFamily="34" charset="-128"/>
                <a:ea typeface="Meiryo" panose="020B0604030504040204" pitchFamily="34" charset="-128"/>
              </a:rPr>
              <a:t>探索時間削減</a:t>
            </a:r>
          </a:p>
        </p:txBody>
      </p:sp>
      <p:sp>
        <p:nvSpPr>
          <p:cNvPr id="6" name="スライド番号プレースホルダー 5">
            <a:extLst>
              <a:ext uri="{FF2B5EF4-FFF2-40B4-BE49-F238E27FC236}">
                <a16:creationId xmlns:a16="http://schemas.microsoft.com/office/drawing/2014/main" id="{14EB3B2E-D53E-C542-BB3D-41876C80C975}"/>
              </a:ext>
            </a:extLst>
          </p:cNvPr>
          <p:cNvSpPr>
            <a:spLocks noGrp="1"/>
          </p:cNvSpPr>
          <p:nvPr>
            <p:ph type="sldNum" sz="quarter" idx="12"/>
          </p:nvPr>
        </p:nvSpPr>
        <p:spPr/>
        <p:txBody>
          <a:bodyPr/>
          <a:lstStyle/>
          <a:p>
            <a:fld id="{09C02BE0-12E0-A546-A891-43B450343CDE}" type="slidenum">
              <a:rPr kumimoji="1" lang="ja-JP" altLang="en-US" sz="1600" smtClean="0"/>
              <a:t>11</a:t>
            </a:fld>
            <a:endParaRPr kumimoji="1" lang="ja-JP" altLang="en-US" sz="1600"/>
          </a:p>
        </p:txBody>
      </p:sp>
    </p:spTree>
    <p:custDataLst>
      <p:tags r:id="rId1"/>
    </p:custDataLst>
    <p:extLst>
      <p:ext uri="{BB962C8B-B14F-4D97-AF65-F5344CB8AC3E}">
        <p14:creationId xmlns:p14="http://schemas.microsoft.com/office/powerpoint/2010/main" val="321480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722D7-AFE5-0943-8DAD-62BE028A0B1B}"/>
              </a:ext>
            </a:extLst>
          </p:cNvPr>
          <p:cNvSpPr>
            <a:spLocks noGrp="1"/>
          </p:cNvSpPr>
          <p:nvPr>
            <p:ph type="title" idx="4294967295"/>
          </p:nvPr>
        </p:nvSpPr>
        <p:spPr>
          <a:xfrm>
            <a:off x="914400" y="206858"/>
            <a:ext cx="10363200" cy="1595438"/>
          </a:xfrm>
        </p:spPr>
        <p:txBody>
          <a:bodyPr>
            <a:normAutofit/>
          </a:bodyPr>
          <a:lstStyle/>
          <a:p>
            <a:r>
              <a:rPr kumimoji="1" lang="ja-JP" altLang="en-US" sz="4800">
                <a:latin typeface="Meiryo" panose="020B0604030504040204" pitchFamily="34" charset="-128"/>
                <a:ea typeface="Meiryo" panose="020B0604030504040204" pitchFamily="34" charset="-128"/>
              </a:rPr>
              <a:t>参考文献</a:t>
            </a:r>
          </a:p>
        </p:txBody>
      </p:sp>
      <p:sp>
        <p:nvSpPr>
          <p:cNvPr id="3" name="コンテンツ プレースホルダー 2">
            <a:extLst>
              <a:ext uri="{FF2B5EF4-FFF2-40B4-BE49-F238E27FC236}">
                <a16:creationId xmlns:a16="http://schemas.microsoft.com/office/drawing/2014/main" id="{13770956-D044-B246-B925-D753492BF2E8}"/>
              </a:ext>
            </a:extLst>
          </p:cNvPr>
          <p:cNvSpPr>
            <a:spLocks noGrp="1"/>
          </p:cNvSpPr>
          <p:nvPr>
            <p:ph idx="4294967295"/>
          </p:nvPr>
        </p:nvSpPr>
        <p:spPr>
          <a:xfrm>
            <a:off x="540372" y="1709530"/>
            <a:ext cx="11476037" cy="4688371"/>
          </a:xfrm>
        </p:spPr>
        <p:txBody>
          <a:bodyPr>
            <a:normAutofit/>
          </a:bodyPr>
          <a:lstStyle/>
          <a:p>
            <a:pPr marL="342900" marR="0" lvl="0" indent="-342900" defTabSz="914400" rtl="0" eaLnBrk="1" fontAlgn="auto" latinLnBrk="0" hangingPunct="1">
              <a:lnSpc>
                <a:spcPct val="90000"/>
              </a:lnSpc>
              <a:spcBef>
                <a:spcPts val="1000"/>
              </a:spcBef>
              <a:spcAft>
                <a:spcPts val="0"/>
              </a:spcAft>
              <a:buClrTx/>
              <a:buSzPct val="100000"/>
              <a:buFont typeface="+mj-lt"/>
              <a:buAutoNum type="arabicPeriod"/>
              <a:tabLst>
                <a:tab pos="260985" algn="l"/>
              </a:tabLst>
              <a:defRPr/>
            </a:pP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竹下拓輝</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池田諭</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坂本眞人</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伊藤隆夫</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縮小盤オセロにおける完全解析</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br>
              <a:rPr lang="en-US" altLang="ja-JP" sz="2400" kern="100" cap="none" dirty="0">
                <a:solidFill>
                  <a:prstClr val="black"/>
                </a:solidFill>
                <a:latin typeface="Meiryo" panose="020B0604030504040204" pitchFamily="34" charset="-128"/>
                <a:ea typeface="Meiryo" panose="020B0604030504040204" pitchFamily="34" charset="-128"/>
                <a:cs typeface="Times New Roman" panose="02020603050405020304" pitchFamily="18" charset="0"/>
              </a:rPr>
            </a:b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情報処理学会九州支部火の国情 報シンポジウム</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No.1A-2, pp.1-6 (2015)</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t>
            </a:r>
            <a:b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br>
            <a:r>
              <a:rPr kumimoji="1" lang="en-US" altLang="ja-JP" sz="2400" b="0" i="0" u="sng" strike="noStrike" kern="100" cap="none" spc="0" normalizeH="0" baseline="0" noProof="0" dirty="0">
                <a:ln>
                  <a:noFill/>
                </a:ln>
                <a:solidFill>
                  <a:srgbClr val="0000FF"/>
                </a:solidFill>
                <a:effectLst/>
                <a:uLnTx/>
                <a:uFillTx/>
                <a:latin typeface="Meiryo" panose="020B0604030504040204" pitchFamily="34" charset="-128"/>
                <a:ea typeface="Meiryo" panose="020B0604030504040204" pitchFamily="34" charset="-128"/>
                <a:cs typeface="Times New Roman" panose="02020603050405020304" pitchFamily="18" charset="0"/>
                <a:hlinkClick r:id="rId3"/>
              </a:rPr>
              <a:t>https://www.ipsj-kyushu.jp/page/ronbun/hinokuni/1004/1A/1A-2.pdf</a:t>
            </a:r>
            <a:endParaRPr lang="en-US" altLang="ja-JP" sz="2400" u="sng" kern="100" cap="none" dirty="0">
              <a:solidFill>
                <a:srgbClr val="0000FF"/>
              </a:solidFill>
              <a:latin typeface="Meiryo" panose="020B0604030504040204" pitchFamily="34" charset="-128"/>
              <a:ea typeface="Meiryo" panose="020B0604030504040204" pitchFamily="34" charset="-128"/>
              <a:cs typeface="Times New Roman" panose="02020603050405020304" pitchFamily="18" charset="0"/>
            </a:endParaRPr>
          </a:p>
          <a:p>
            <a:pPr marL="342900" marR="0" lvl="0" indent="-342900" defTabSz="914400" rtl="0" eaLnBrk="1" fontAlgn="auto" latinLnBrk="0" hangingPunct="1">
              <a:lnSpc>
                <a:spcPct val="90000"/>
              </a:lnSpc>
              <a:spcBef>
                <a:spcPts val="1000"/>
              </a:spcBef>
              <a:spcAft>
                <a:spcPts val="0"/>
              </a:spcAft>
              <a:buClrTx/>
              <a:buSzPct val="100000"/>
              <a:buFont typeface="+mj-lt"/>
              <a:buAutoNum type="arabicPeriod"/>
              <a:tabLst>
                <a:tab pos="260985" algn="l"/>
              </a:tabLst>
              <a:defRPr/>
            </a:pPr>
            <a:r>
              <a:rPr kumimoji="0"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Joel Feinstein : </a:t>
            </a:r>
            <a:r>
              <a:rPr kumimoji="0"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Amenor</a:t>
            </a:r>
            <a:r>
              <a:rPr kumimoji="0"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Wins World 6x6 Championships!, Forty billion noted under the tree (July 1993), pp.6-8, British Othello Federation‘s newsletter, (1993)</a:t>
            </a:r>
            <a:r>
              <a:rPr kumimoji="0" lang="ja-JP" altLang="en-US"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t>
            </a:r>
            <a:r>
              <a:rPr kumimoji="0"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br>
              <a:rPr kumimoji="0"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br>
            <a:r>
              <a:rPr kumimoji="0" lang="en-US" altLang="ja-JP" sz="2400" b="0" i="0" u="sng" strike="noStrike" kern="100" cap="none" spc="0" normalizeH="0" baseline="0" noProof="0" dirty="0">
                <a:ln>
                  <a:noFill/>
                </a:ln>
                <a:solidFill>
                  <a:srgbClr val="0000FF"/>
                </a:solidFill>
                <a:effectLst/>
                <a:uLnTx/>
                <a:uFillTx/>
                <a:latin typeface="Meiryo" panose="020B0604030504040204" pitchFamily="34" charset="-128"/>
                <a:ea typeface="Meiryo" panose="020B0604030504040204" pitchFamily="34" charset="-128"/>
                <a:cs typeface="Times New Roman" panose="02020603050405020304" pitchFamily="18" charset="0"/>
                <a:hlinkClick r:id="rId4"/>
              </a:rPr>
              <a:t>http://www.britishothello.org.uk/fbnall.pdf</a:t>
            </a:r>
            <a:endPar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a:p>
            <a:pPr marL="342900" marR="0" lvl="0" indent="-342900" defTabSz="914400" rtl="0" eaLnBrk="1" fontAlgn="auto" latinLnBrk="0" hangingPunct="1">
              <a:lnSpc>
                <a:spcPct val="90000"/>
              </a:lnSpc>
              <a:spcBef>
                <a:spcPts val="1000"/>
              </a:spcBef>
              <a:spcAft>
                <a:spcPts val="0"/>
              </a:spcAft>
              <a:buClrTx/>
              <a:buSzPct val="100000"/>
              <a:buFont typeface="+mj-lt"/>
              <a:buAutoNum type="arabicPeriod"/>
              <a:tabLst>
                <a:tab pos="260985" algn="l"/>
              </a:tabLst>
              <a:defRPr/>
            </a:pP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Eric C.D. van der </a:t>
            </a:r>
            <a:r>
              <a:rPr kumimoji="0" lang="en" altLang="ja-JP" sz="2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Welf</a:t>
            </a: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r>
              <a:rPr kumimoji="0" lang="en" altLang="ja-JP" sz="2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H.Jaap</a:t>
            </a: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van den </a:t>
            </a:r>
            <a:r>
              <a:rPr kumimoji="0" lang="en" altLang="ja-JP" sz="2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Herik</a:t>
            </a: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and Jos </a:t>
            </a:r>
            <a:r>
              <a:rPr kumimoji="0" lang="en" altLang="ja-JP" sz="2400" b="0" i="0" u="none" strike="noStrike" kern="12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rPr>
              <a:t>W.H.M.Uiterwijk</a:t>
            </a: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 Solving Go on Small Boards, ICGA Journal, Vol.26, No.2, pp.92-107 (2003)</a:t>
            </a:r>
            <a:r>
              <a:rPr kumimoji="0"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rPr>
              <a:t>，</a:t>
            </a:r>
            <a:b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hlinkClick r:id="rId5"/>
              </a:rPr>
            </a:b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hlinkClick r:id="rId5"/>
              </a:rPr>
              <a:t>https://www.researchgate.net/publication/2925531_Solving_</a:t>
            </a:r>
            <a:b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hlinkClick r:id="rId5"/>
              </a:rPr>
            </a:b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hlinkClick r:id="rId5"/>
              </a:rPr>
              <a:t>Go_On_Small_Boards/link/0fcfd511dfb651482c000000/download</a:t>
            </a:r>
            <a:r>
              <a:rPr kumimoji="0" lang="en" altLang="ja-JP" sz="24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rPr>
              <a:t>	</a:t>
            </a:r>
            <a:endParaRPr kumimoji="1" lang="en-US" altLang="ja-JP" sz="2400" b="0" i="0" u="sng" strike="noStrike" kern="100" cap="none" spc="0" normalizeH="0" baseline="0" noProof="0" dirty="0">
              <a:ln>
                <a:noFill/>
              </a:ln>
              <a:solidFill>
                <a:srgbClr val="0000FF"/>
              </a:solidFill>
              <a:effectLst/>
              <a:uLnTx/>
              <a:uFillTx/>
              <a:latin typeface="Meiryo" panose="020B0604030504040204" pitchFamily="34" charset="-128"/>
              <a:ea typeface="Meiryo" panose="020B0604030504040204" pitchFamily="34"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E18C165A-71C4-0441-AE32-DA047A1172B3}"/>
              </a:ext>
            </a:extLst>
          </p:cNvPr>
          <p:cNvSpPr>
            <a:spLocks noGrp="1"/>
          </p:cNvSpPr>
          <p:nvPr>
            <p:ph type="sldNum" sz="quarter" idx="12"/>
          </p:nvPr>
        </p:nvSpPr>
        <p:spPr/>
        <p:txBody>
          <a:bodyPr/>
          <a:lstStyle/>
          <a:p>
            <a:fld id="{09C02BE0-12E0-A546-A891-43B450343CDE}" type="slidenum">
              <a:rPr kumimoji="1" lang="ja-JP" altLang="en-US" sz="1600" smtClean="0"/>
              <a:t>12</a:t>
            </a:fld>
            <a:endParaRPr kumimoji="1" lang="ja-JP" altLang="en-US" sz="1600"/>
          </a:p>
        </p:txBody>
      </p:sp>
    </p:spTree>
    <p:extLst>
      <p:ext uri="{BB962C8B-B14F-4D97-AF65-F5344CB8AC3E}">
        <p14:creationId xmlns:p14="http://schemas.microsoft.com/office/powerpoint/2010/main" val="124765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722D7-AFE5-0943-8DAD-62BE028A0B1B}"/>
              </a:ext>
            </a:extLst>
          </p:cNvPr>
          <p:cNvSpPr>
            <a:spLocks noGrp="1"/>
          </p:cNvSpPr>
          <p:nvPr>
            <p:ph type="title" idx="4294967295"/>
          </p:nvPr>
        </p:nvSpPr>
        <p:spPr>
          <a:xfrm>
            <a:off x="914400" y="206858"/>
            <a:ext cx="10363200" cy="1595438"/>
          </a:xfrm>
        </p:spPr>
        <p:txBody>
          <a:bodyPr>
            <a:normAutofit/>
          </a:bodyPr>
          <a:lstStyle/>
          <a:p>
            <a:r>
              <a:rPr kumimoji="1" lang="ja-JP" altLang="en-US" sz="4800">
                <a:latin typeface="Meiryo" panose="020B0604030504040204" pitchFamily="34" charset="-128"/>
                <a:ea typeface="Meiryo" panose="020B0604030504040204" pitchFamily="34" charset="-128"/>
              </a:rPr>
              <a:t>参考文献</a:t>
            </a:r>
          </a:p>
        </p:txBody>
      </p:sp>
      <p:sp>
        <p:nvSpPr>
          <p:cNvPr id="3" name="コンテンツ プレースホルダー 2">
            <a:extLst>
              <a:ext uri="{FF2B5EF4-FFF2-40B4-BE49-F238E27FC236}">
                <a16:creationId xmlns:a16="http://schemas.microsoft.com/office/drawing/2014/main" id="{13770956-D044-B246-B925-D753492BF2E8}"/>
              </a:ext>
            </a:extLst>
          </p:cNvPr>
          <p:cNvSpPr>
            <a:spLocks noGrp="1"/>
          </p:cNvSpPr>
          <p:nvPr>
            <p:ph idx="4294967295"/>
          </p:nvPr>
        </p:nvSpPr>
        <p:spPr>
          <a:xfrm>
            <a:off x="540372" y="1709530"/>
            <a:ext cx="11476037" cy="4688371"/>
          </a:xfrm>
        </p:spPr>
        <p:txBody>
          <a:bodyPr>
            <a:normAutofit/>
          </a:bodyPr>
          <a:lstStyle/>
          <a:p>
            <a:pPr marL="457200" marR="0" lvl="0" indent="-457200" defTabSz="914400" rtl="0" eaLnBrk="1" fontAlgn="auto" latinLnBrk="0" hangingPunct="1">
              <a:lnSpc>
                <a:spcPct val="90000"/>
              </a:lnSpc>
              <a:spcBef>
                <a:spcPts val="1000"/>
              </a:spcBef>
              <a:spcAft>
                <a:spcPts val="0"/>
              </a:spcAft>
              <a:buClrTx/>
              <a:buSzPct val="100000"/>
              <a:buFont typeface="+mj-lt"/>
              <a:buAutoNum type="arabicPeriod" startAt="4"/>
              <a:tabLst>
                <a:tab pos="260985" algn="l"/>
              </a:tabLst>
              <a:defRPr/>
            </a:pP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Victor Allis, A Knowledge-based Approach of Connect-Four, The Game is Solved: White Wins, Vrije Universiteit, </a:t>
            </a:r>
            <a:r>
              <a:rPr kumimoji="1"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Subfaculteit</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Wiskunde</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r>
              <a:rPr kumimoji="1"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en</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Informatica, (1998)</a:t>
            </a:r>
            <a:r>
              <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t>
            </a:r>
            <a:b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br>
            <a:r>
              <a:rPr kumimoji="1" lang="en-US" altLang="ja-JP" sz="2400" b="0" i="0" u="sng" strike="noStrike" kern="100" cap="none" spc="0" normalizeH="0" baseline="0" noProof="0" dirty="0">
                <a:ln>
                  <a:noFill/>
                </a:ln>
                <a:solidFill>
                  <a:srgbClr val="0000FF"/>
                </a:solidFill>
                <a:effectLst/>
                <a:uLnTx/>
                <a:uFillTx/>
                <a:latin typeface="Meiryo" panose="020B0604030504040204" pitchFamily="34" charset="-128"/>
                <a:ea typeface="Meiryo" panose="020B0604030504040204" pitchFamily="34" charset="-128"/>
                <a:cs typeface="Times New Roman" panose="02020603050405020304" pitchFamily="18" charset="0"/>
                <a:hlinkClick r:id="rId3"/>
              </a:rPr>
              <a:t>http://www.informatik.uni-trier.de/~fernau/DSL0607/Masterthesis-Viergewinnt.pdf</a:t>
            </a:r>
            <a:r>
              <a:rPr kumimoji="1" lang="en-US" altLang="ja-JP" sz="2400" b="0" i="0" u="none" strike="noStrike" kern="1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	</a:t>
            </a:r>
            <a:endParaRPr kumimoji="1" lang="ja-JP" altLang="ja-JP" sz="2400" b="0" i="0" u="none" strike="noStrike" kern="1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endParaRPr>
          </a:p>
        </p:txBody>
      </p:sp>
      <p:sp>
        <p:nvSpPr>
          <p:cNvPr id="5" name="スライド番号プレースホルダー 4">
            <a:extLst>
              <a:ext uri="{FF2B5EF4-FFF2-40B4-BE49-F238E27FC236}">
                <a16:creationId xmlns:a16="http://schemas.microsoft.com/office/drawing/2014/main" id="{5F21B968-C636-3749-A562-83ED4969C1C7}"/>
              </a:ext>
            </a:extLst>
          </p:cNvPr>
          <p:cNvSpPr>
            <a:spLocks noGrp="1"/>
          </p:cNvSpPr>
          <p:nvPr>
            <p:ph type="sldNum" sz="quarter" idx="12"/>
          </p:nvPr>
        </p:nvSpPr>
        <p:spPr/>
        <p:txBody>
          <a:bodyPr/>
          <a:lstStyle/>
          <a:p>
            <a:fld id="{09C02BE0-12E0-A546-A891-43B450343CDE}" type="slidenum">
              <a:rPr kumimoji="1" lang="ja-JP" altLang="en-US" sz="1600" smtClean="0"/>
              <a:t>13</a:t>
            </a:fld>
            <a:endParaRPr kumimoji="1" lang="ja-JP" altLang="en-US" sz="1600"/>
          </a:p>
        </p:txBody>
      </p:sp>
    </p:spTree>
    <p:extLst>
      <p:ext uri="{BB962C8B-B14F-4D97-AF65-F5344CB8AC3E}">
        <p14:creationId xmlns:p14="http://schemas.microsoft.com/office/powerpoint/2010/main" val="2127763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201B76D-F845-6742-978A-D9FAC3FE23F7}"/>
              </a:ext>
            </a:extLst>
          </p:cNvPr>
          <p:cNvSpPr>
            <a:spLocks noGrp="1"/>
          </p:cNvSpPr>
          <p:nvPr>
            <p:ph type="title"/>
          </p:nvPr>
        </p:nvSpPr>
        <p:spPr>
          <a:xfrm>
            <a:off x="838200" y="687609"/>
            <a:ext cx="10515600" cy="5482782"/>
          </a:xfrm>
        </p:spPr>
        <p:txBody>
          <a:bodyPr>
            <a:normAutofit/>
          </a:bodyPr>
          <a:lstStyle/>
          <a:p>
            <a:pPr algn="ctr"/>
            <a:r>
              <a:rPr lang="ja-JP" altLang="en-US" sz="4800"/>
              <a:t>ご静聴ありがとうございました。</a:t>
            </a:r>
          </a:p>
        </p:txBody>
      </p:sp>
    </p:spTree>
    <p:extLst>
      <p:ext uri="{BB962C8B-B14F-4D97-AF65-F5344CB8AC3E}">
        <p14:creationId xmlns:p14="http://schemas.microsoft.com/office/powerpoint/2010/main" val="59642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EDE0DD3-5BC8-3746-9808-9B913AA6BECB}"/>
              </a:ext>
            </a:extLst>
          </p:cNvPr>
          <p:cNvSpPr>
            <a:spLocks noGrp="1"/>
          </p:cNvSpPr>
          <p:nvPr>
            <p:ph type="title" idx="4294967295"/>
          </p:nvPr>
        </p:nvSpPr>
        <p:spPr>
          <a:xfrm>
            <a:off x="914400" y="328083"/>
            <a:ext cx="10363200" cy="1054100"/>
          </a:xfrm>
        </p:spPr>
        <p:txBody>
          <a:bodyPr>
            <a:normAutofit/>
          </a:bodyPr>
          <a:lstStyle/>
          <a:p>
            <a:r>
              <a:rPr lang="ja-JP" altLang="en-US" sz="4800">
                <a:latin typeface="Meiryo" panose="020B0604030504040204" pitchFamily="34" charset="-128"/>
                <a:ea typeface="Meiryo" panose="020B0604030504040204" pitchFamily="34" charset="-128"/>
              </a:rPr>
              <a:t>目次</a:t>
            </a:r>
          </a:p>
        </p:txBody>
      </p:sp>
      <p:sp>
        <p:nvSpPr>
          <p:cNvPr id="5" name="コンテンツ プレースホルダー 4">
            <a:extLst>
              <a:ext uri="{FF2B5EF4-FFF2-40B4-BE49-F238E27FC236}">
                <a16:creationId xmlns:a16="http://schemas.microsoft.com/office/drawing/2014/main" id="{EECD613D-3343-7A4F-902F-F5274BCC4FB4}"/>
              </a:ext>
            </a:extLst>
          </p:cNvPr>
          <p:cNvSpPr>
            <a:spLocks noGrp="1"/>
          </p:cNvSpPr>
          <p:nvPr>
            <p:ph idx="4294967295"/>
          </p:nvPr>
        </p:nvSpPr>
        <p:spPr>
          <a:xfrm>
            <a:off x="1409700" y="1419225"/>
            <a:ext cx="10782300" cy="5438775"/>
          </a:xfrm>
        </p:spPr>
        <p:txBody>
          <a:bodyPr>
            <a:normAutofit/>
          </a:bodyPr>
          <a:lstStyle/>
          <a:p>
            <a:r>
              <a:rPr lang="ja-JP" altLang="en-US" sz="2400">
                <a:latin typeface="Meiryo" panose="020B0604030504040204" pitchFamily="34" charset="-128"/>
                <a:ea typeface="Meiryo" panose="020B0604030504040204" pitchFamily="34" charset="-128"/>
              </a:rPr>
              <a:t>完全解析とは</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ニップとは</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完全解析に関する既知の結果（</a:t>
            </a:r>
            <a:r>
              <a:rPr lang="ja-JP" altLang="en-US" sz="2400">
                <a:effectLst/>
                <a:latin typeface="Meiryo" panose="020B0604030504040204" pitchFamily="34" charset="-128"/>
                <a:ea typeface="Meiryo" panose="020B0604030504040204" pitchFamily="34" charset="-128"/>
              </a:rPr>
              <a:t>二人零和有限確定完全情報ゲーム</a:t>
            </a:r>
            <a:r>
              <a:rPr lang="ja-JP" altLang="en-US" sz="2400">
                <a:latin typeface="Meiryo" panose="020B0604030504040204" pitchFamily="34" charset="-128"/>
                <a:ea typeface="Meiryo" panose="020B0604030504040204" pitchFamily="34" charset="-128"/>
              </a:rPr>
              <a:t>）</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研究内容</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解析＆検証の手法</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解析＆検証の結果（オセロの解析比較）</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考察</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結論・今後の課題</a:t>
            </a:r>
            <a:endParaRPr lang="en-US" altLang="ja-JP" sz="2400" dirty="0">
              <a:latin typeface="Meiryo" panose="020B0604030504040204" pitchFamily="34" charset="-128"/>
              <a:ea typeface="Meiryo" panose="020B0604030504040204" pitchFamily="34" charset="-128"/>
            </a:endParaRPr>
          </a:p>
          <a:p>
            <a:r>
              <a:rPr lang="ja-JP" altLang="en-US" sz="2400">
                <a:latin typeface="Meiryo" panose="020B0604030504040204" pitchFamily="34" charset="-128"/>
                <a:ea typeface="Meiryo" panose="020B0604030504040204" pitchFamily="34" charset="-128"/>
              </a:rPr>
              <a:t>参考文献</a:t>
            </a:r>
          </a:p>
        </p:txBody>
      </p:sp>
      <p:sp>
        <p:nvSpPr>
          <p:cNvPr id="3" name="スライド番号プレースホルダー 2">
            <a:extLst>
              <a:ext uri="{FF2B5EF4-FFF2-40B4-BE49-F238E27FC236}">
                <a16:creationId xmlns:a16="http://schemas.microsoft.com/office/drawing/2014/main" id="{E8AD3563-A6BF-814F-87BF-6CA779CFEE46}"/>
              </a:ext>
            </a:extLst>
          </p:cNvPr>
          <p:cNvSpPr>
            <a:spLocks noGrp="1"/>
          </p:cNvSpPr>
          <p:nvPr>
            <p:ph type="sldNum" sz="quarter" idx="12"/>
          </p:nvPr>
        </p:nvSpPr>
        <p:spPr/>
        <p:txBody>
          <a:bodyPr/>
          <a:lstStyle/>
          <a:p>
            <a:fld id="{09C02BE0-12E0-A546-A891-43B450343CDE}" type="slidenum">
              <a:rPr kumimoji="1" lang="ja-JP" altLang="en-US" sz="1800" smtClean="0"/>
              <a:t>2</a:t>
            </a:fld>
            <a:endParaRPr kumimoji="1" lang="ja-JP" altLang="en-US" sz="1800"/>
          </a:p>
        </p:txBody>
      </p:sp>
    </p:spTree>
    <p:extLst>
      <p:ext uri="{BB962C8B-B14F-4D97-AF65-F5344CB8AC3E}">
        <p14:creationId xmlns:p14="http://schemas.microsoft.com/office/powerpoint/2010/main" val="35207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292A0-873E-8F47-9F4C-2AFCC96175A8}"/>
              </a:ext>
            </a:extLst>
          </p:cNvPr>
          <p:cNvSpPr>
            <a:spLocks noGrp="1"/>
          </p:cNvSpPr>
          <p:nvPr>
            <p:ph type="title" idx="4294967295"/>
          </p:nvPr>
        </p:nvSpPr>
        <p:spPr>
          <a:xfrm>
            <a:off x="3576650" y="500302"/>
            <a:ext cx="4860925" cy="1325562"/>
          </a:xfrm>
        </p:spPr>
        <p:txBody>
          <a:bodyPr>
            <a:normAutofit/>
          </a:bodyPr>
          <a:lstStyle/>
          <a:p>
            <a:pPr algn="ctr"/>
            <a:r>
              <a:rPr kumimoji="1" lang="ja-JP" altLang="en-US" sz="4800">
                <a:latin typeface="Meiryo" panose="020B0604030504040204" pitchFamily="34" charset="-128"/>
                <a:ea typeface="Meiryo" panose="020B0604030504040204" pitchFamily="34" charset="-128"/>
              </a:rPr>
              <a:t>完全解析とは</a:t>
            </a:r>
          </a:p>
        </p:txBody>
      </p:sp>
      <p:sp>
        <p:nvSpPr>
          <p:cNvPr id="13" name="コンテンツ プレースホルダー 12">
            <a:extLst>
              <a:ext uri="{FF2B5EF4-FFF2-40B4-BE49-F238E27FC236}">
                <a16:creationId xmlns:a16="http://schemas.microsoft.com/office/drawing/2014/main" id="{289E5C33-FF1A-C445-AD4B-20E2B4B1C70F}"/>
              </a:ext>
            </a:extLst>
          </p:cNvPr>
          <p:cNvSpPr>
            <a:spLocks noGrp="1"/>
          </p:cNvSpPr>
          <p:nvPr>
            <p:ph idx="4294967295"/>
          </p:nvPr>
        </p:nvSpPr>
        <p:spPr>
          <a:xfrm>
            <a:off x="1192836" y="4048962"/>
            <a:ext cx="1627188" cy="663575"/>
          </a:xfrm>
        </p:spPr>
        <p:txBody>
          <a:bodyPr>
            <a:normAutofit/>
          </a:bodyPr>
          <a:lstStyle/>
          <a:p>
            <a:pPr marL="0" indent="0">
              <a:buNone/>
            </a:pPr>
            <a:r>
              <a:rPr lang="ja-JP" altLang="en-US" sz="2800">
                <a:latin typeface="Meiryo" panose="020B0604030504040204" pitchFamily="34" charset="-128"/>
                <a:ea typeface="Meiryo" panose="020B0604030504040204" pitchFamily="34" charset="-128"/>
              </a:rPr>
              <a:t>初期局面</a:t>
            </a:r>
          </a:p>
        </p:txBody>
      </p:sp>
      <p:sp>
        <p:nvSpPr>
          <p:cNvPr id="5" name="テキスト ボックス 4">
            <a:extLst>
              <a:ext uri="{FF2B5EF4-FFF2-40B4-BE49-F238E27FC236}">
                <a16:creationId xmlns:a16="http://schemas.microsoft.com/office/drawing/2014/main" id="{3E5F1595-A7B6-464E-A250-9098F7B79FBD}"/>
              </a:ext>
            </a:extLst>
          </p:cNvPr>
          <p:cNvSpPr txBox="1"/>
          <p:nvPr/>
        </p:nvSpPr>
        <p:spPr>
          <a:xfrm>
            <a:off x="3799617" y="1943065"/>
            <a:ext cx="4575291" cy="523220"/>
          </a:xfrm>
          <a:prstGeom prst="rect">
            <a:avLst/>
          </a:prstGeom>
          <a:noFill/>
        </p:spPr>
        <p:txBody>
          <a:bodyPr wrap="none" rtlCol="0">
            <a:spAutoFit/>
          </a:bodyPr>
          <a:lstStyle/>
          <a:p>
            <a:r>
              <a:rPr lang="ja-JP" altLang="en-US" sz="2800">
                <a:effectLst/>
                <a:latin typeface="Meiryo" panose="020B0604030504040204" pitchFamily="34" charset="-128"/>
                <a:ea typeface="Meiryo" panose="020B0604030504040204" pitchFamily="34" charset="-128"/>
              </a:rPr>
              <a:t>双方が最善手を打った場合 </a:t>
            </a:r>
            <a:endParaRPr lang="ja-JP" altLang="en-US" sz="28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7F22265-697B-024B-9145-06649C0B869C}"/>
              </a:ext>
            </a:extLst>
          </p:cNvPr>
          <p:cNvSpPr txBox="1"/>
          <p:nvPr/>
        </p:nvSpPr>
        <p:spPr>
          <a:xfrm>
            <a:off x="3175735" y="2835892"/>
            <a:ext cx="5885723" cy="1384995"/>
          </a:xfrm>
          <a:prstGeom prst="rect">
            <a:avLst/>
          </a:prstGeom>
          <a:noFill/>
        </p:spPr>
        <p:txBody>
          <a:bodyPr wrap="square" rtlCol="0">
            <a:spAutoFit/>
          </a:bodyPr>
          <a:lstStyle/>
          <a:p>
            <a:pPr algn="ctr"/>
            <a:r>
              <a:rPr lang="ja-JP" altLang="en-US" sz="2800">
                <a:effectLst/>
                <a:latin typeface="Meiryo" panose="020B0604030504040204" pitchFamily="34" charset="-128"/>
                <a:ea typeface="Meiryo" panose="020B0604030504040204" pitchFamily="34" charset="-128"/>
              </a:rPr>
              <a:t>初期局面から</a:t>
            </a:r>
          </a:p>
          <a:p>
            <a:pPr algn="ctr"/>
            <a:r>
              <a:rPr lang="ja-JP" altLang="en-US" sz="2800">
                <a:effectLst/>
                <a:latin typeface="Meiryo" panose="020B0604030504040204" pitchFamily="34" charset="-128"/>
                <a:ea typeface="Meiryo" panose="020B0604030504040204" pitchFamily="34" charset="-128"/>
              </a:rPr>
              <a:t>「先手必勝・後手必勝・引き分け」</a:t>
            </a:r>
            <a:endParaRPr lang="en-US" altLang="ja-JP" sz="2800" dirty="0">
              <a:effectLst/>
              <a:latin typeface="Meiryo" panose="020B0604030504040204" pitchFamily="34" charset="-128"/>
              <a:ea typeface="Meiryo" panose="020B0604030504040204" pitchFamily="34" charset="-128"/>
            </a:endParaRPr>
          </a:p>
          <a:p>
            <a:pPr algn="ctr"/>
            <a:r>
              <a:rPr lang="ja-JP" altLang="en-US" sz="2800">
                <a:effectLst/>
                <a:latin typeface="Meiryo" panose="020B0604030504040204" pitchFamily="34" charset="-128"/>
                <a:ea typeface="Meiryo" panose="020B0604030504040204" pitchFamily="34" charset="-128"/>
              </a:rPr>
              <a:t>いずれかが確定 </a:t>
            </a:r>
            <a:endParaRPr lang="ja-JP" altLang="en-US" sz="2800">
              <a:latin typeface="Meiryo" panose="020B0604030504040204" pitchFamily="34" charset="-128"/>
              <a:ea typeface="Meiryo" panose="020B0604030504040204" pitchFamily="34" charset="-128"/>
            </a:endParaRPr>
          </a:p>
        </p:txBody>
      </p:sp>
      <p:cxnSp>
        <p:nvCxnSpPr>
          <p:cNvPr id="15" name="直線矢印コネクタ 14">
            <a:extLst>
              <a:ext uri="{FF2B5EF4-FFF2-40B4-BE49-F238E27FC236}">
                <a16:creationId xmlns:a16="http://schemas.microsoft.com/office/drawing/2014/main" id="{9AA0AAF7-6582-5043-8826-32A967D605F2}"/>
              </a:ext>
            </a:extLst>
          </p:cNvPr>
          <p:cNvCxnSpPr>
            <a:cxnSpLocks/>
          </p:cNvCxnSpPr>
          <p:nvPr/>
        </p:nvCxnSpPr>
        <p:spPr>
          <a:xfrm>
            <a:off x="3507638" y="2610063"/>
            <a:ext cx="5062654" cy="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コンテンツ プレースホルダー 12">
            <a:extLst>
              <a:ext uri="{FF2B5EF4-FFF2-40B4-BE49-F238E27FC236}">
                <a16:creationId xmlns:a16="http://schemas.microsoft.com/office/drawing/2014/main" id="{6196B5D8-EE88-9E46-B1DF-23A53F8AC59F}"/>
              </a:ext>
            </a:extLst>
          </p:cNvPr>
          <p:cNvSpPr txBox="1">
            <a:spLocks/>
          </p:cNvSpPr>
          <p:nvPr/>
        </p:nvSpPr>
        <p:spPr>
          <a:xfrm>
            <a:off x="9668561" y="4127736"/>
            <a:ext cx="1626220" cy="664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a:latin typeface="Meiryo" panose="020B0604030504040204" pitchFamily="34" charset="-128"/>
                <a:ea typeface="Meiryo" panose="020B0604030504040204" pitchFamily="34" charset="-128"/>
              </a:rPr>
              <a:t>終局局面</a:t>
            </a:r>
          </a:p>
        </p:txBody>
      </p:sp>
      <p:grpSp>
        <p:nvGrpSpPr>
          <p:cNvPr id="4" name="グループ化 3">
            <a:extLst>
              <a:ext uri="{FF2B5EF4-FFF2-40B4-BE49-F238E27FC236}">
                <a16:creationId xmlns:a16="http://schemas.microsoft.com/office/drawing/2014/main" id="{01D5CEFF-935F-D947-A3F0-FE689347D2C7}"/>
              </a:ext>
            </a:extLst>
          </p:cNvPr>
          <p:cNvGrpSpPr/>
          <p:nvPr/>
        </p:nvGrpSpPr>
        <p:grpSpPr>
          <a:xfrm>
            <a:off x="5709073" y="4336669"/>
            <a:ext cx="5454227" cy="1129611"/>
            <a:chOff x="5702412" y="4618102"/>
            <a:chExt cx="5454227" cy="1129611"/>
          </a:xfrm>
        </p:grpSpPr>
        <p:sp>
          <p:nvSpPr>
            <p:cNvPr id="20" name="テキスト ボックス 19">
              <a:extLst>
                <a:ext uri="{FF2B5EF4-FFF2-40B4-BE49-F238E27FC236}">
                  <a16:creationId xmlns:a16="http://schemas.microsoft.com/office/drawing/2014/main" id="{157437FD-F6AF-E844-875B-6DAB5D12905C}"/>
                </a:ext>
              </a:extLst>
            </p:cNvPr>
            <p:cNvSpPr txBox="1"/>
            <p:nvPr/>
          </p:nvSpPr>
          <p:spPr>
            <a:xfrm>
              <a:off x="6304029" y="5224493"/>
              <a:ext cx="4852610" cy="523220"/>
            </a:xfrm>
            <a:prstGeom prst="rect">
              <a:avLst/>
            </a:prstGeom>
            <a:noFill/>
          </p:spPr>
          <p:txBody>
            <a:bodyPr wrap="none" rtlCol="0">
              <a:spAutoFit/>
            </a:bodyPr>
            <a:lstStyle/>
            <a:p>
              <a:r>
                <a:rPr lang="ja-JP" altLang="en-US" sz="2800">
                  <a:effectLst/>
                  <a:latin typeface="Meiryo" panose="020B0604030504040204" pitchFamily="34" charset="-128"/>
                  <a:ea typeface="Meiryo" panose="020B0604030504040204" pitchFamily="34" charset="-128"/>
                </a:rPr>
                <a:t>総局面数の勝敗を求めた結果</a:t>
              </a:r>
              <a:endParaRPr lang="ja-JP" altLang="en-US" sz="2800">
                <a:latin typeface="Meiryo" panose="020B0604030504040204" pitchFamily="34" charset="-128"/>
                <a:ea typeface="Meiryo" panose="020B0604030504040204" pitchFamily="34" charset="-128"/>
              </a:endParaRPr>
            </a:p>
          </p:txBody>
        </p:sp>
        <p:sp>
          <p:nvSpPr>
            <p:cNvPr id="21" name="下矢印 20">
              <a:extLst>
                <a:ext uri="{FF2B5EF4-FFF2-40B4-BE49-F238E27FC236}">
                  <a16:creationId xmlns:a16="http://schemas.microsoft.com/office/drawing/2014/main" id="{E0BE7811-190F-CA42-8B04-A741A1BC635A}"/>
                </a:ext>
              </a:extLst>
            </p:cNvPr>
            <p:cNvSpPr/>
            <p:nvPr/>
          </p:nvSpPr>
          <p:spPr>
            <a:xfrm>
              <a:off x="5702412" y="4618102"/>
              <a:ext cx="596078" cy="1019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E99B5AFC-3794-BE4D-ABB6-488C1697A14F}"/>
              </a:ext>
            </a:extLst>
          </p:cNvPr>
          <p:cNvSpPr txBox="1"/>
          <p:nvPr/>
        </p:nvSpPr>
        <p:spPr>
          <a:xfrm>
            <a:off x="5006049" y="5659608"/>
            <a:ext cx="2031325" cy="646331"/>
          </a:xfrm>
          <a:prstGeom prst="rect">
            <a:avLst/>
          </a:prstGeom>
          <a:noFill/>
        </p:spPr>
        <p:txBody>
          <a:bodyPr wrap="none" rtlCol="0">
            <a:spAutoFit/>
          </a:bodyPr>
          <a:lstStyle/>
          <a:p>
            <a:r>
              <a:rPr kumimoji="1" lang="ja-JP" altLang="en-US" sz="3600" b="1">
                <a:latin typeface="Meiryo" panose="020B0604030504040204" pitchFamily="34" charset="-128"/>
                <a:ea typeface="Meiryo" panose="020B0604030504040204" pitchFamily="34" charset="-128"/>
              </a:rPr>
              <a:t>完全解析</a:t>
            </a:r>
          </a:p>
        </p:txBody>
      </p:sp>
      <p:pic>
        <p:nvPicPr>
          <p:cNvPr id="6" name="図 5" descr="グラフ, 図形&#10;&#10;自動的に生成された説明">
            <a:extLst>
              <a:ext uri="{FF2B5EF4-FFF2-40B4-BE49-F238E27FC236}">
                <a16:creationId xmlns:a16="http://schemas.microsoft.com/office/drawing/2014/main" id="{257AFF63-D01D-3747-8CDF-F33F137021CA}"/>
              </a:ext>
            </a:extLst>
          </p:cNvPr>
          <p:cNvPicPr>
            <a:picLocks noChangeAspect="1"/>
          </p:cNvPicPr>
          <p:nvPr/>
        </p:nvPicPr>
        <p:blipFill>
          <a:blip r:embed="rId4"/>
          <a:stretch>
            <a:fillRect/>
          </a:stretch>
        </p:blipFill>
        <p:spPr>
          <a:xfrm>
            <a:off x="584171" y="1326355"/>
            <a:ext cx="2717858" cy="2729778"/>
          </a:xfrm>
          <a:prstGeom prst="rect">
            <a:avLst/>
          </a:prstGeom>
        </p:spPr>
      </p:pic>
      <p:pic>
        <p:nvPicPr>
          <p:cNvPr id="10" name="図 9" descr="図形&#10;&#10;自動的に生成された説明">
            <a:extLst>
              <a:ext uri="{FF2B5EF4-FFF2-40B4-BE49-F238E27FC236}">
                <a16:creationId xmlns:a16="http://schemas.microsoft.com/office/drawing/2014/main" id="{85DBE812-0F03-954E-A003-15B2BCC2754D}"/>
              </a:ext>
            </a:extLst>
          </p:cNvPr>
          <p:cNvPicPr>
            <a:picLocks noChangeAspect="1"/>
          </p:cNvPicPr>
          <p:nvPr/>
        </p:nvPicPr>
        <p:blipFill>
          <a:blip r:embed="rId5"/>
          <a:stretch>
            <a:fillRect/>
          </a:stretch>
        </p:blipFill>
        <p:spPr>
          <a:xfrm>
            <a:off x="8935163" y="1327523"/>
            <a:ext cx="2717858" cy="2729778"/>
          </a:xfrm>
          <a:prstGeom prst="rect">
            <a:avLst/>
          </a:prstGeom>
        </p:spPr>
      </p:pic>
      <p:sp>
        <p:nvSpPr>
          <p:cNvPr id="8" name="スライド番号プレースホルダー 7">
            <a:extLst>
              <a:ext uri="{FF2B5EF4-FFF2-40B4-BE49-F238E27FC236}">
                <a16:creationId xmlns:a16="http://schemas.microsoft.com/office/drawing/2014/main" id="{6648A76E-9EF5-1940-9A6E-40FA49D391B5}"/>
              </a:ext>
            </a:extLst>
          </p:cNvPr>
          <p:cNvSpPr>
            <a:spLocks noGrp="1"/>
          </p:cNvSpPr>
          <p:nvPr>
            <p:ph type="sldNum" sz="quarter" idx="12"/>
          </p:nvPr>
        </p:nvSpPr>
        <p:spPr/>
        <p:txBody>
          <a:bodyPr/>
          <a:lstStyle/>
          <a:p>
            <a:fld id="{09C02BE0-12E0-A546-A891-43B450343CDE}" type="slidenum">
              <a:rPr kumimoji="1" lang="ja-JP" altLang="en-US" sz="1800" smtClean="0"/>
              <a:t>3</a:t>
            </a:fld>
            <a:endParaRPr kumimoji="1" lang="ja-JP" altLang="en-US" sz="1800"/>
          </a:p>
        </p:txBody>
      </p:sp>
    </p:spTree>
    <p:custDataLst>
      <p:tags r:id="rId1"/>
    </p:custDataLst>
    <p:extLst>
      <p:ext uri="{BB962C8B-B14F-4D97-AF65-F5344CB8AC3E}">
        <p14:creationId xmlns:p14="http://schemas.microsoft.com/office/powerpoint/2010/main" val="26342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E1379-9DB8-CA4C-A9E3-A76C2AFDC75D}"/>
              </a:ext>
            </a:extLst>
          </p:cNvPr>
          <p:cNvSpPr>
            <a:spLocks noGrp="1"/>
          </p:cNvSpPr>
          <p:nvPr>
            <p:ph type="title" idx="4294967295"/>
          </p:nvPr>
        </p:nvSpPr>
        <p:spPr>
          <a:xfrm>
            <a:off x="1691915" y="686169"/>
            <a:ext cx="3433763" cy="1031875"/>
          </a:xfrm>
        </p:spPr>
        <p:txBody>
          <a:bodyPr>
            <a:normAutofit/>
          </a:bodyPr>
          <a:lstStyle/>
          <a:p>
            <a:pPr algn="ctr"/>
            <a:r>
              <a:rPr kumimoji="1" lang="ja-JP" altLang="en-US" sz="4800">
                <a:latin typeface="Meiryo" panose="020B0604030504040204" pitchFamily="34" charset="-128"/>
                <a:ea typeface="Meiryo" panose="020B0604030504040204" pitchFamily="34" charset="-128"/>
              </a:rPr>
              <a:t>ニップとは</a:t>
            </a:r>
          </a:p>
        </p:txBody>
      </p:sp>
      <p:sp>
        <p:nvSpPr>
          <p:cNvPr id="3" name="コンテンツ プレースホルダー 2">
            <a:extLst>
              <a:ext uri="{FF2B5EF4-FFF2-40B4-BE49-F238E27FC236}">
                <a16:creationId xmlns:a16="http://schemas.microsoft.com/office/drawing/2014/main" id="{3E57643A-2677-794C-B915-D72A8E7CB16D}"/>
              </a:ext>
            </a:extLst>
          </p:cNvPr>
          <p:cNvSpPr>
            <a:spLocks noGrp="1"/>
          </p:cNvSpPr>
          <p:nvPr>
            <p:ph idx="4294967295"/>
          </p:nvPr>
        </p:nvSpPr>
        <p:spPr>
          <a:xfrm>
            <a:off x="716280" y="1718044"/>
            <a:ext cx="6082085" cy="3101939"/>
          </a:xfrm>
        </p:spPr>
        <p:txBody>
          <a:bodyPr>
            <a:noAutofit/>
          </a:bodyPr>
          <a:lstStyle/>
          <a:p>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オセロのバリエーションの一つ</a:t>
            </a:r>
            <a:endParaRPr lang="en-US" altLang="ja-JP" sz="2800" kern="100" dirty="0">
              <a:latin typeface="Meiryo" panose="020B0604030504040204" pitchFamily="34" charset="-128"/>
              <a:ea typeface="Meiryo" panose="020B0604030504040204" pitchFamily="34" charset="-128"/>
              <a:cs typeface="Times New Roman" panose="02020603050405020304" pitchFamily="18" charset="0"/>
            </a:endParaRPr>
          </a:p>
          <a:p>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盤面の外周</a:t>
            </a:r>
            <a:r>
              <a:rPr lang="ja-JP" altLang="en-US" sz="2800" kern="100">
                <a:effectLst/>
                <a:latin typeface="Meiryo" panose="020B0604030504040204" pitchFamily="34" charset="-128"/>
                <a:ea typeface="Meiryo" panose="020B0604030504040204" pitchFamily="34" charset="-128"/>
                <a:cs typeface="Times New Roman" panose="02020603050405020304" pitchFamily="18" charset="0"/>
              </a:rPr>
              <a:t>が</a:t>
            </a:r>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円形</a:t>
            </a:r>
            <a:r>
              <a:rPr lang="ja-JP" altLang="en-US" sz="2800" kern="100">
                <a:latin typeface="Meiryo" panose="020B0604030504040204" pitchFamily="34" charset="-128"/>
                <a:ea typeface="Meiryo" panose="020B0604030504040204" pitchFamily="34" charset="-128"/>
                <a:cs typeface="Times New Roman" panose="02020603050405020304" pitchFamily="18" charset="0"/>
              </a:rPr>
              <a:t>を使用</a:t>
            </a:r>
            <a:endParaRPr lang="en-US" altLang="ja-JP" sz="2800" kern="100" dirty="0">
              <a:latin typeface="Meiryo" panose="020B0604030504040204" pitchFamily="34" charset="-128"/>
              <a:ea typeface="Meiryo" panose="020B0604030504040204" pitchFamily="34" charset="-128"/>
              <a:cs typeface="Times New Roman" panose="02020603050405020304" pitchFamily="18" charset="0"/>
            </a:endParaRPr>
          </a:p>
          <a:p>
            <a:r>
              <a:rPr lang="ja-JP" altLang="en-US" sz="2800" kern="100">
                <a:latin typeface="Meiryo" panose="020B0604030504040204" pitchFamily="34" charset="-128"/>
                <a:ea typeface="Meiryo" panose="020B0604030504040204" pitchFamily="34" charset="-128"/>
                <a:cs typeface="Times New Roman" panose="02020603050405020304" pitchFamily="18" charset="0"/>
              </a:rPr>
              <a:t>円形オセロと呼ばれる</a:t>
            </a:r>
            <a:endParaRPr lang="en-US" altLang="ja-JP" sz="2800" kern="100" dirty="0">
              <a:latin typeface="Meiryo" panose="020B0604030504040204" pitchFamily="34" charset="-128"/>
              <a:ea typeface="Meiryo" panose="020B0604030504040204" pitchFamily="34" charset="-128"/>
              <a:cs typeface="Times New Roman" panose="02020603050405020304" pitchFamily="18" charset="0"/>
            </a:endParaRPr>
          </a:p>
          <a:p>
            <a:r>
              <a:rPr lang="ja-JP" altLang="ja-JP" sz="2800" kern="100">
                <a:latin typeface="Meiryo" panose="020B0604030504040204" pitchFamily="34" charset="-128"/>
                <a:ea typeface="Meiryo" panose="020B0604030504040204" pitchFamily="34" charset="-128"/>
                <a:cs typeface="Times New Roman" panose="02020603050405020304" pitchFamily="18" charset="0"/>
              </a:rPr>
              <a:t>終局まで逆転が起きやすい</a:t>
            </a:r>
            <a:endParaRPr lang="en-US" altLang="ja-JP" sz="2800" kern="100" dirty="0">
              <a:latin typeface="Meiryo" panose="020B0604030504040204" pitchFamily="34" charset="-128"/>
              <a:ea typeface="Meiryo" panose="020B0604030504040204" pitchFamily="34" charset="-128"/>
              <a:cs typeface="Times New Roman" panose="02020603050405020304" pitchFamily="18" charset="0"/>
            </a:endParaRPr>
          </a:p>
          <a:p>
            <a:r>
              <a:rPr lang="ja-JP" altLang="en-US" sz="2800" kern="100">
                <a:latin typeface="Meiryo" panose="020B0604030504040204" pitchFamily="34" charset="-128"/>
                <a:ea typeface="Meiryo" panose="020B0604030504040204" pitchFamily="34" charset="-128"/>
                <a:cs typeface="Times New Roman" panose="02020603050405020304" pitchFamily="18" charset="0"/>
              </a:rPr>
              <a:t>完全解析：至っていない</a:t>
            </a:r>
            <a:endParaRPr lang="en-US" altLang="ja-JP" sz="2800"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95EA886E-222A-6349-8EFA-BC4E658A9B14}"/>
              </a:ext>
            </a:extLst>
          </p:cNvPr>
          <p:cNvSpPr txBox="1">
            <a:spLocks/>
          </p:cNvSpPr>
          <p:nvPr/>
        </p:nvSpPr>
        <p:spPr>
          <a:xfrm>
            <a:off x="716280" y="6009963"/>
            <a:ext cx="10837645" cy="560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kern="100">
                <a:latin typeface="Meiryo" panose="020B0604030504040204" pitchFamily="34" charset="-128"/>
                <a:ea typeface="Meiryo" panose="020B0604030504040204" pitchFamily="34" charset="-128"/>
                <a:cs typeface="Times New Roman" panose="02020603050405020304" pitchFamily="18" charset="0"/>
              </a:rPr>
              <a:t>縦横斜め方向</a:t>
            </a:r>
            <a:r>
              <a:rPr lang="ja-JP" altLang="en-US" kern="100">
                <a:latin typeface="Meiryo" panose="020B0604030504040204" pitchFamily="34" charset="-128"/>
                <a:ea typeface="Meiryo" panose="020B0604030504040204" pitchFamily="34" charset="-128"/>
                <a:cs typeface="Times New Roman" panose="02020603050405020304" pitchFamily="18" charset="0"/>
              </a:rPr>
              <a:t>に含め外周も自石で囲めばひっくり返しが可能</a:t>
            </a:r>
            <a:endParaRPr lang="en-US" altLang="ja-JP"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8" name="タイトル 1">
            <a:extLst>
              <a:ext uri="{FF2B5EF4-FFF2-40B4-BE49-F238E27FC236}">
                <a16:creationId xmlns:a16="http://schemas.microsoft.com/office/drawing/2014/main" id="{89152044-98EA-6645-A008-F4E3555BEE2B}"/>
              </a:ext>
            </a:extLst>
          </p:cNvPr>
          <p:cNvSpPr txBox="1">
            <a:spLocks/>
          </p:cNvSpPr>
          <p:nvPr/>
        </p:nvSpPr>
        <p:spPr>
          <a:xfrm>
            <a:off x="1691915" y="5026944"/>
            <a:ext cx="4585554" cy="983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a:latin typeface="Meiryo" panose="020B0604030504040204" pitchFamily="34" charset="-128"/>
                <a:ea typeface="Meiryo" panose="020B0604030504040204" pitchFamily="34" charset="-128"/>
              </a:rPr>
              <a:t>オセロとの違い</a:t>
            </a:r>
          </a:p>
        </p:txBody>
      </p:sp>
      <p:pic>
        <p:nvPicPr>
          <p:cNvPr id="10" name="図 9" descr="ダイアグラム が含まれている画像&#10;&#10;自動的に生成された説明">
            <a:extLst>
              <a:ext uri="{FF2B5EF4-FFF2-40B4-BE49-F238E27FC236}">
                <a16:creationId xmlns:a16="http://schemas.microsoft.com/office/drawing/2014/main" id="{14A26DF3-B333-7740-B81D-0A91EBCFEDFE}"/>
              </a:ext>
            </a:extLst>
          </p:cNvPr>
          <p:cNvPicPr>
            <a:picLocks noChangeAspect="1"/>
          </p:cNvPicPr>
          <p:nvPr/>
        </p:nvPicPr>
        <p:blipFill>
          <a:blip r:embed="rId4"/>
          <a:stretch>
            <a:fillRect/>
          </a:stretch>
        </p:blipFill>
        <p:spPr>
          <a:xfrm>
            <a:off x="7601803" y="373274"/>
            <a:ext cx="4374297" cy="4521195"/>
          </a:xfrm>
          <a:prstGeom prst="rect">
            <a:avLst/>
          </a:prstGeom>
        </p:spPr>
      </p:pic>
      <p:sp>
        <p:nvSpPr>
          <p:cNvPr id="12" name="テキスト ボックス 6">
            <a:extLst>
              <a:ext uri="{FF2B5EF4-FFF2-40B4-BE49-F238E27FC236}">
                <a16:creationId xmlns:a16="http://schemas.microsoft.com/office/drawing/2014/main" id="{15CFF9E8-E52A-1C42-B960-9A58BE7197C7}"/>
              </a:ext>
            </a:extLst>
          </p:cNvPr>
          <p:cNvSpPr txBox="1"/>
          <p:nvPr/>
        </p:nvSpPr>
        <p:spPr>
          <a:xfrm>
            <a:off x="7637075" y="4760222"/>
            <a:ext cx="4374297" cy="618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2800" kern="100">
                <a:effectLst/>
                <a:latin typeface="Meiryo" panose="020B0604030504040204" pitchFamily="34" charset="-128"/>
                <a:ea typeface="Meiryo" panose="020B0604030504040204" pitchFamily="34" charset="-128"/>
                <a:cs typeface="Times New Roman" panose="02020603050405020304" pitchFamily="18" charset="0"/>
              </a:rPr>
              <a:t>ニップの盤面＆初期配置</a:t>
            </a:r>
            <a:endParaRPr lang="ja-JP" sz="36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7" name="スライド番号プレースホルダー 6">
            <a:extLst>
              <a:ext uri="{FF2B5EF4-FFF2-40B4-BE49-F238E27FC236}">
                <a16:creationId xmlns:a16="http://schemas.microsoft.com/office/drawing/2014/main" id="{4225D336-E11A-6C4B-801A-33F0B4B924C8}"/>
              </a:ext>
            </a:extLst>
          </p:cNvPr>
          <p:cNvSpPr>
            <a:spLocks noGrp="1"/>
          </p:cNvSpPr>
          <p:nvPr>
            <p:ph type="sldNum" sz="quarter" idx="12"/>
          </p:nvPr>
        </p:nvSpPr>
        <p:spPr/>
        <p:txBody>
          <a:bodyPr/>
          <a:lstStyle/>
          <a:p>
            <a:fld id="{09C02BE0-12E0-A546-A891-43B450343CDE}" type="slidenum">
              <a:rPr kumimoji="1" lang="ja-JP" altLang="en-US" sz="1600" smtClean="0"/>
              <a:t>4</a:t>
            </a:fld>
            <a:endParaRPr kumimoji="1" lang="ja-JP" altLang="en-US" sz="1600"/>
          </a:p>
        </p:txBody>
      </p:sp>
    </p:spTree>
    <p:custDataLst>
      <p:tags r:id="rId1"/>
    </p:custDataLst>
    <p:extLst>
      <p:ext uri="{BB962C8B-B14F-4D97-AF65-F5344CB8AC3E}">
        <p14:creationId xmlns:p14="http://schemas.microsoft.com/office/powerpoint/2010/main" val="23184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001FB22-14C6-354F-A3DC-DDD454C92653}"/>
              </a:ext>
            </a:extLst>
          </p:cNvPr>
          <p:cNvSpPr>
            <a:spLocks noGrp="1"/>
          </p:cNvSpPr>
          <p:nvPr>
            <p:ph type="title" idx="4294967295"/>
          </p:nvPr>
        </p:nvSpPr>
        <p:spPr>
          <a:xfrm>
            <a:off x="980104" y="658989"/>
            <a:ext cx="10172700" cy="1001362"/>
          </a:xfrm>
        </p:spPr>
        <p:txBody>
          <a:bodyPr>
            <a:normAutofit/>
          </a:bodyPr>
          <a:lstStyle/>
          <a:p>
            <a:pPr algn="ctr"/>
            <a:r>
              <a:rPr lang="ja-JP" altLang="en-US" sz="4800">
                <a:latin typeface="Meiryo" panose="020B0604030504040204" pitchFamily="34" charset="-128"/>
                <a:ea typeface="Meiryo" panose="020B0604030504040204" pitchFamily="34" charset="-128"/>
              </a:rPr>
              <a:t>完全解析に関する既知の結果</a:t>
            </a:r>
          </a:p>
        </p:txBody>
      </p:sp>
      <p:sp>
        <p:nvSpPr>
          <p:cNvPr id="7" name="テキスト プレースホルダー 6">
            <a:extLst>
              <a:ext uri="{FF2B5EF4-FFF2-40B4-BE49-F238E27FC236}">
                <a16:creationId xmlns:a16="http://schemas.microsoft.com/office/drawing/2014/main" id="{0307BDB9-A67B-6E42-82E3-F0918979EE29}"/>
              </a:ext>
            </a:extLst>
          </p:cNvPr>
          <p:cNvSpPr>
            <a:spLocks noGrp="1"/>
          </p:cNvSpPr>
          <p:nvPr>
            <p:ph type="body" idx="4294967295"/>
          </p:nvPr>
        </p:nvSpPr>
        <p:spPr>
          <a:xfrm>
            <a:off x="-126384" y="2198926"/>
            <a:ext cx="6192838" cy="823913"/>
          </a:xfrm>
        </p:spPr>
        <p:txBody>
          <a:bodyPr>
            <a:noAutofit/>
          </a:bodyPr>
          <a:lstStyle/>
          <a:p>
            <a:pPr marL="0" indent="0" algn="ctr">
              <a:buNone/>
            </a:pPr>
            <a:r>
              <a:rPr lang="ja-JP" altLang="en-US" sz="2800" b="0">
                <a:solidFill>
                  <a:schemeClr val="tx1"/>
                </a:solidFill>
                <a:latin typeface="Meiryo" panose="020B0604030504040204" pitchFamily="34" charset="-128"/>
                <a:ea typeface="Meiryo" panose="020B0604030504040204" pitchFamily="34" charset="-128"/>
              </a:rPr>
              <a:t>ミニオセロ</a:t>
            </a:r>
            <a:r>
              <a:rPr lang="en-US" altLang="ja-JP" sz="2800" b="0" dirty="0">
                <a:solidFill>
                  <a:schemeClr val="tx1"/>
                </a:solidFill>
                <a:latin typeface="Meiryo" panose="020B0604030504040204" pitchFamily="34" charset="-128"/>
                <a:ea typeface="Meiryo" panose="020B0604030504040204" pitchFamily="34" charset="-128"/>
              </a:rPr>
              <a:t>(</a:t>
            </a:r>
            <a:r>
              <a:rPr lang="ja-JP" altLang="en-US" sz="2800" b="0">
                <a:solidFill>
                  <a:schemeClr val="tx1"/>
                </a:solidFill>
                <a:latin typeface="Meiryo" panose="020B0604030504040204" pitchFamily="34" charset="-128"/>
                <a:ea typeface="Meiryo" panose="020B0604030504040204" pitchFamily="34" charset="-128"/>
              </a:rPr>
              <a:t>初期配置：交差</a:t>
            </a:r>
            <a:r>
              <a:rPr lang="en-US" altLang="ja-JP" sz="2800" b="0" dirty="0">
                <a:solidFill>
                  <a:schemeClr val="tx1"/>
                </a:solidFill>
                <a:latin typeface="Meiryo" panose="020B0604030504040204" pitchFamily="34" charset="-128"/>
                <a:ea typeface="Meiryo" panose="020B0604030504040204" pitchFamily="34" charset="-128"/>
              </a:rPr>
              <a:t>)[1][2]</a:t>
            </a:r>
            <a:endParaRPr lang="ja-JP" altLang="en-US" sz="2800" b="0">
              <a:solidFill>
                <a:schemeClr val="tx1"/>
              </a:solidFill>
              <a:latin typeface="Meiryo" panose="020B0604030504040204" pitchFamily="34" charset="-128"/>
              <a:ea typeface="Meiryo" panose="020B0604030504040204" pitchFamily="34" charset="-128"/>
            </a:endParaRPr>
          </a:p>
        </p:txBody>
      </p:sp>
      <p:graphicFrame>
        <p:nvGraphicFramePr>
          <p:cNvPr id="19" name="表 19">
            <a:extLst>
              <a:ext uri="{FF2B5EF4-FFF2-40B4-BE49-F238E27FC236}">
                <a16:creationId xmlns:a16="http://schemas.microsoft.com/office/drawing/2014/main" id="{1D0B423C-7058-3045-A7E1-3426EF5E400A}"/>
              </a:ext>
            </a:extLst>
          </p:cNvPr>
          <p:cNvGraphicFramePr>
            <a:graphicFrameLocks noGrp="1"/>
          </p:cNvGraphicFramePr>
          <p:nvPr>
            <p:ph sz="half" idx="4294967295"/>
            <p:extLst>
              <p:ext uri="{D42A27DB-BD31-4B8C-83A1-F6EECF244321}">
                <p14:modId xmlns:p14="http://schemas.microsoft.com/office/powerpoint/2010/main" val="428490008"/>
              </p:ext>
            </p:extLst>
          </p:nvPr>
        </p:nvGraphicFramePr>
        <p:xfrm>
          <a:off x="441248" y="2793339"/>
          <a:ext cx="4738372" cy="2743200"/>
        </p:xfrm>
        <a:graphic>
          <a:graphicData uri="http://schemas.openxmlformats.org/drawingml/2006/table">
            <a:tbl>
              <a:tblPr>
                <a:tableStyleId>{5C22544A-7EE6-4342-B048-85BDC9FD1C3A}</a:tableStyleId>
              </a:tblPr>
              <a:tblGrid>
                <a:gridCol w="1489393">
                  <a:extLst>
                    <a:ext uri="{9D8B030D-6E8A-4147-A177-3AD203B41FA5}">
                      <a16:colId xmlns:a16="http://schemas.microsoft.com/office/drawing/2014/main" val="748562863"/>
                    </a:ext>
                  </a:extLst>
                </a:gridCol>
                <a:gridCol w="1489393">
                  <a:extLst>
                    <a:ext uri="{9D8B030D-6E8A-4147-A177-3AD203B41FA5}">
                      <a16:colId xmlns:a16="http://schemas.microsoft.com/office/drawing/2014/main" val="3733346871"/>
                    </a:ext>
                  </a:extLst>
                </a:gridCol>
                <a:gridCol w="879793">
                  <a:extLst>
                    <a:ext uri="{9D8B030D-6E8A-4147-A177-3AD203B41FA5}">
                      <a16:colId xmlns:a16="http://schemas.microsoft.com/office/drawing/2014/main" val="3292125401"/>
                    </a:ext>
                  </a:extLst>
                </a:gridCol>
                <a:gridCol w="879793">
                  <a:extLst>
                    <a:ext uri="{9D8B030D-6E8A-4147-A177-3AD203B41FA5}">
                      <a16:colId xmlns:a16="http://schemas.microsoft.com/office/drawing/2014/main" val="1056226807"/>
                    </a:ext>
                  </a:extLst>
                </a:gridCol>
              </a:tblGrid>
              <a:tr h="370840">
                <a:tc>
                  <a:txBody>
                    <a:bodyPr/>
                    <a:lstStyle/>
                    <a:p>
                      <a:pPr algn="ctr"/>
                      <a:r>
                        <a:rPr kumimoji="1" lang="ja-JP" altLang="en-US" sz="2400">
                          <a:latin typeface="Meiryo" panose="020B0604030504040204" pitchFamily="34" charset="-128"/>
                          <a:ea typeface="Meiryo" panose="020B0604030504040204" pitchFamily="34" charset="-128"/>
                        </a:rPr>
                        <a:t>盤面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400">
                          <a:latin typeface="Meiryo" panose="020B0604030504040204" pitchFamily="34" charset="-128"/>
                          <a:ea typeface="Meiryo" panose="020B0604030504040204" pitchFamily="34" charset="-128"/>
                        </a:rPr>
                        <a:t>勝敗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400">
                          <a:latin typeface="Meiryo" panose="020B0604030504040204" pitchFamily="34" charset="-128"/>
                          <a:ea typeface="Meiryo" panose="020B0604030504040204" pitchFamily="34" charset="-128"/>
                        </a:rPr>
                        <a:t>黒石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400">
                          <a:latin typeface="Meiryo" panose="020B0604030504040204" pitchFamily="34" charset="-128"/>
                          <a:ea typeface="Meiryo" panose="020B0604030504040204" pitchFamily="34" charset="-128"/>
                        </a:rPr>
                        <a:t>白石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00994467"/>
                  </a:ext>
                </a:extLst>
              </a:tr>
              <a:tr h="370840">
                <a:tc>
                  <a:txBody>
                    <a:bodyPr/>
                    <a:lstStyle/>
                    <a:p>
                      <a:pPr algn="ctr"/>
                      <a:r>
                        <a:rPr kumimoji="1" lang="ja-JP" altLang="en-US" sz="2400">
                          <a:latin typeface="Meiryo" panose="020B0604030504040204" pitchFamily="34" charset="-128"/>
                          <a:ea typeface="Meiryo" panose="020B0604030504040204" pitchFamily="34" charset="-128"/>
                        </a:rPr>
                        <a:t>４ｘ４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400">
                          <a:latin typeface="Meiryo" panose="020B0604030504040204" pitchFamily="34" charset="-128"/>
                          <a:ea typeface="Meiryo" panose="020B0604030504040204" pitchFamily="34" charset="-128"/>
                        </a:rPr>
                        <a:t>後手必勝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latin typeface="Meiryo" panose="020B0604030504040204" pitchFamily="34" charset="-128"/>
                          <a:ea typeface="Meiryo" panose="020B0604030504040204" pitchFamily="34" charset="-128"/>
                        </a:rPr>
                        <a:t>3</a:t>
                      </a:r>
                      <a:endParaRPr kumimoji="1" lang="ja-JP" altLang="en-US" sz="2400">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latin typeface="Meiryo" panose="020B0604030504040204" pitchFamily="34" charset="-128"/>
                          <a:ea typeface="Meiryo" panose="020B0604030504040204" pitchFamily="34" charset="-128"/>
                        </a:rPr>
                        <a:t>11</a:t>
                      </a:r>
                      <a:endParaRPr kumimoji="1" lang="ja-JP" altLang="en-US" sz="2400">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58606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latin typeface="Meiryo" panose="020B0604030504040204" pitchFamily="34" charset="-128"/>
                          <a:ea typeface="Meiryo" panose="020B0604030504040204" pitchFamily="34" charset="-128"/>
                        </a:rPr>
                        <a:t>４ｘ６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2400">
                          <a:solidFill>
                            <a:schemeClr val="bg1"/>
                          </a:solidFill>
                          <a:latin typeface="Meiryo" panose="020B0604030504040204" pitchFamily="34" charset="-128"/>
                          <a:ea typeface="Meiryo" panose="020B0604030504040204" pitchFamily="34" charset="-128"/>
                        </a:rPr>
                        <a:t>先手必勝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20</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4</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12640917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６ｘ６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latin typeface="Meiryo" panose="020B0604030504040204" pitchFamily="34" charset="-128"/>
                          <a:ea typeface="Meiryo" panose="020B0604030504040204" pitchFamily="34" charset="-128"/>
                        </a:rPr>
                        <a:t>後手必勝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latin typeface="Meiryo" panose="020B0604030504040204" pitchFamily="34" charset="-128"/>
                          <a:ea typeface="Meiryo" panose="020B0604030504040204" pitchFamily="34" charset="-128"/>
                        </a:rPr>
                        <a:t>16</a:t>
                      </a:r>
                      <a:endParaRPr kumimoji="1" lang="ja-JP" altLang="en-US" sz="2400">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2400" dirty="0">
                          <a:latin typeface="Meiryo" panose="020B0604030504040204" pitchFamily="34" charset="-128"/>
                          <a:ea typeface="Meiryo" panose="020B0604030504040204" pitchFamily="34" charset="-128"/>
                        </a:rPr>
                        <a:t>20</a:t>
                      </a:r>
                      <a:endParaRPr kumimoji="1" lang="ja-JP" altLang="en-US" sz="2400">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7071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４ｘ８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solidFill>
                            <a:schemeClr val="bg1"/>
                          </a:solidFill>
                          <a:latin typeface="Meiryo" panose="020B0604030504040204" pitchFamily="34" charset="-128"/>
                          <a:ea typeface="Meiryo" panose="020B0604030504040204" pitchFamily="34" charset="-128"/>
                        </a:rPr>
                        <a:t>先手必勝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28</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0</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57255085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n-cs"/>
                        </a:rPr>
                        <a:t>４ｘ１０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solidFill>
                            <a:schemeClr val="bg1"/>
                          </a:solidFill>
                          <a:latin typeface="Meiryo" panose="020B0604030504040204" pitchFamily="34" charset="-128"/>
                          <a:ea typeface="Meiryo" panose="020B0604030504040204" pitchFamily="34" charset="-128"/>
                        </a:rPr>
                        <a:t>先手必勝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39</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algn="ctr"/>
                      <a:r>
                        <a:rPr kumimoji="1" lang="en-US" altLang="ja-JP" sz="2400" dirty="0">
                          <a:solidFill>
                            <a:schemeClr val="bg1"/>
                          </a:solidFill>
                          <a:latin typeface="Meiryo" panose="020B0604030504040204" pitchFamily="34" charset="-128"/>
                          <a:ea typeface="Meiryo" panose="020B0604030504040204" pitchFamily="34" charset="-128"/>
                        </a:rPr>
                        <a:t>0</a:t>
                      </a:r>
                      <a:endParaRPr kumimoji="1" lang="ja-JP" altLang="en-US" sz="2400">
                        <a:solidFill>
                          <a:schemeClr val="bg1"/>
                        </a:solidFill>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extLst>
                  <a:ext uri="{0D108BD9-81ED-4DB2-BD59-A6C34878D82A}">
                    <a16:rowId xmlns:a16="http://schemas.microsoft.com/office/drawing/2014/main" val="51934918"/>
                  </a:ext>
                </a:extLst>
              </a:tr>
            </a:tbl>
          </a:graphicData>
        </a:graphic>
      </p:graphicFrame>
      <p:sp>
        <p:nvSpPr>
          <p:cNvPr id="9" name="テキスト プレースホルダー 8">
            <a:extLst>
              <a:ext uri="{FF2B5EF4-FFF2-40B4-BE49-F238E27FC236}">
                <a16:creationId xmlns:a16="http://schemas.microsoft.com/office/drawing/2014/main" id="{4084E317-0592-9F45-801E-F80EFB5E1315}"/>
              </a:ext>
            </a:extLst>
          </p:cNvPr>
          <p:cNvSpPr>
            <a:spLocks noGrp="1"/>
          </p:cNvSpPr>
          <p:nvPr>
            <p:ph type="body" sz="quarter" idx="4294967295"/>
          </p:nvPr>
        </p:nvSpPr>
        <p:spPr>
          <a:xfrm>
            <a:off x="6873866" y="2093937"/>
            <a:ext cx="2244944" cy="636587"/>
          </a:xfrm>
        </p:spPr>
        <p:txBody>
          <a:bodyPr>
            <a:noAutofit/>
          </a:bodyPr>
          <a:lstStyle/>
          <a:p>
            <a:pPr marL="0" indent="0" algn="ctr">
              <a:buNone/>
            </a:pPr>
            <a:r>
              <a:rPr lang="ja-JP" altLang="en-US" sz="2800" b="0">
                <a:solidFill>
                  <a:schemeClr val="tx1"/>
                </a:solidFill>
                <a:latin typeface="Meiryo" panose="020B0604030504040204" pitchFamily="34" charset="-128"/>
                <a:ea typeface="Meiryo" panose="020B0604030504040204" pitchFamily="34" charset="-128"/>
              </a:rPr>
              <a:t>ミニ囲碁</a:t>
            </a:r>
            <a:r>
              <a:rPr lang="en-US" altLang="ja-JP" sz="2800" b="0" dirty="0">
                <a:solidFill>
                  <a:schemeClr val="tx1"/>
                </a:solidFill>
                <a:latin typeface="Meiryo" panose="020B0604030504040204" pitchFamily="34" charset="-128"/>
                <a:ea typeface="Meiryo" panose="020B0604030504040204" pitchFamily="34" charset="-128"/>
              </a:rPr>
              <a:t>[3]</a:t>
            </a:r>
            <a:endParaRPr lang="ja-JP" altLang="en-US" sz="2800" b="0">
              <a:solidFill>
                <a:schemeClr val="tx1"/>
              </a:solidFill>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C05F1A50-B84B-5840-8DAA-266435C99560}"/>
              </a:ext>
            </a:extLst>
          </p:cNvPr>
          <p:cNvSpPr txBox="1"/>
          <p:nvPr/>
        </p:nvSpPr>
        <p:spPr>
          <a:xfrm>
            <a:off x="2369513" y="5695360"/>
            <a:ext cx="2810107" cy="461665"/>
          </a:xfrm>
          <a:prstGeom prst="rect">
            <a:avLst/>
          </a:prstGeom>
          <a:noFill/>
        </p:spPr>
        <p:txBody>
          <a:bodyPr wrap="square" rtlCol="0">
            <a:spAutoFit/>
          </a:bodyPr>
          <a:lstStyle/>
          <a:p>
            <a:r>
              <a:rPr lang="en-US" altLang="ja-JP" sz="2400" i="0" dirty="0">
                <a:effectLst/>
                <a:latin typeface="Meiryo" panose="020B0604030504040204" pitchFamily="34" charset="-128"/>
                <a:ea typeface="Meiryo" panose="020B0604030504040204" pitchFamily="34" charset="-128"/>
              </a:rPr>
              <a:t>[1] </a:t>
            </a:r>
            <a:r>
              <a:rPr lang="ja-JP" altLang="en-US" sz="2400" i="0">
                <a:effectLst/>
                <a:latin typeface="Meiryo" panose="020B0604030504040204" pitchFamily="34" charset="-128"/>
                <a:ea typeface="Meiryo" panose="020B0604030504040204" pitchFamily="34" charset="-128"/>
              </a:rPr>
              <a:t>竹下ら，</a:t>
            </a:r>
            <a:r>
              <a:rPr lang="en-US" altLang="ja-JP" sz="2400" i="0" dirty="0">
                <a:effectLst/>
                <a:latin typeface="Meiryo" panose="020B0604030504040204" pitchFamily="34" charset="-128"/>
                <a:ea typeface="Meiryo" panose="020B0604030504040204" pitchFamily="34" charset="-128"/>
              </a:rPr>
              <a:t>2015</a:t>
            </a:r>
            <a:endParaRPr kumimoji="1" lang="ja-JP" altLang="en-US" sz="240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D7517B49-8695-4B4F-9CDA-7EC89DABC123}"/>
              </a:ext>
            </a:extLst>
          </p:cNvPr>
          <p:cNvSpPr txBox="1"/>
          <p:nvPr/>
        </p:nvSpPr>
        <p:spPr>
          <a:xfrm>
            <a:off x="6411985" y="3460479"/>
            <a:ext cx="2809980" cy="830997"/>
          </a:xfrm>
          <a:prstGeom prst="rect">
            <a:avLst/>
          </a:prstGeom>
          <a:noFill/>
        </p:spPr>
        <p:txBody>
          <a:bodyPr wrap="square" rtlCol="0">
            <a:spAutoFit/>
          </a:bodyPr>
          <a:lstStyle/>
          <a:p>
            <a:r>
              <a:rPr lang="en-US" altLang="ja-JP" sz="2400" i="0" dirty="0">
                <a:effectLst/>
                <a:latin typeface="Meiryo" panose="020B0604030504040204" pitchFamily="34" charset="-128"/>
                <a:ea typeface="Meiryo" panose="020B0604030504040204" pitchFamily="34" charset="-128"/>
              </a:rPr>
              <a:t>[</a:t>
            </a:r>
            <a:r>
              <a:rPr lang="en-US" altLang="ja-JP" sz="2400" dirty="0">
                <a:latin typeface="Meiryo" panose="020B0604030504040204" pitchFamily="34" charset="-128"/>
                <a:ea typeface="Meiryo" panose="020B0604030504040204" pitchFamily="34" charset="-128"/>
              </a:rPr>
              <a:t>3</a:t>
            </a:r>
            <a:r>
              <a:rPr lang="en-US" altLang="ja-JP" sz="2400" i="0" dirty="0">
                <a:effectLst/>
                <a:latin typeface="Meiryo" panose="020B0604030504040204" pitchFamily="34" charset="-128"/>
                <a:ea typeface="Meiryo" panose="020B0604030504040204" pitchFamily="34" charset="-128"/>
              </a:rPr>
              <a:t>]</a:t>
            </a:r>
            <a:r>
              <a:rPr lang="en" altLang="ja-JP" sz="2400" b="0" i="0" dirty="0">
                <a:effectLst/>
                <a:latin typeface="NotoSansJP"/>
              </a:rPr>
              <a:t> Eric C.D. van der  	</a:t>
            </a:r>
            <a:r>
              <a:rPr lang="en" altLang="ja-JP" sz="2400" b="0" i="0" dirty="0" err="1">
                <a:effectLst/>
                <a:latin typeface="NotoSansJP"/>
              </a:rPr>
              <a:t>Welf</a:t>
            </a:r>
            <a:r>
              <a:rPr lang="en" altLang="ja-JP" sz="2400" b="0" i="0" dirty="0">
                <a:effectLst/>
                <a:latin typeface="NotoSansJP"/>
              </a:rPr>
              <a:t>, </a:t>
            </a:r>
            <a:r>
              <a:rPr lang="en" altLang="ja-JP" sz="2400" b="0" i="0" dirty="0" err="1">
                <a:effectLst/>
                <a:latin typeface="NotoSansJP"/>
              </a:rPr>
              <a:t>et.al</a:t>
            </a:r>
            <a:r>
              <a:rPr lang="en" altLang="ja-JP" sz="2400" b="0" i="0" dirty="0">
                <a:effectLst/>
                <a:latin typeface="NotoSansJP"/>
              </a:rPr>
              <a:t> </a:t>
            </a:r>
            <a:r>
              <a:rPr lang="ja-JP" altLang="en-US" sz="2400" b="0" i="0">
                <a:effectLst/>
                <a:latin typeface="NotoSansJP"/>
              </a:rPr>
              <a:t>，</a:t>
            </a:r>
            <a:r>
              <a:rPr lang="en" altLang="ja-JP" sz="2400" b="0" i="0" dirty="0">
                <a:effectLst/>
                <a:latin typeface="NotoSansJP"/>
              </a:rPr>
              <a:t>2003</a:t>
            </a:r>
            <a:endParaRPr kumimoji="1" lang="ja-JP" altLang="en-US" sz="2400">
              <a:latin typeface="Meiryo" panose="020B0604030504040204" pitchFamily="34" charset="-128"/>
              <a:ea typeface="Meiryo" panose="020B0604030504040204" pitchFamily="34" charset="-128"/>
            </a:endParaRPr>
          </a:p>
        </p:txBody>
      </p:sp>
      <p:grpSp>
        <p:nvGrpSpPr>
          <p:cNvPr id="14" name="グループ化 13">
            <a:extLst>
              <a:ext uri="{FF2B5EF4-FFF2-40B4-BE49-F238E27FC236}">
                <a16:creationId xmlns:a16="http://schemas.microsoft.com/office/drawing/2014/main" id="{B930CD6E-5CF4-2840-807C-C1D2CF808A96}"/>
              </a:ext>
            </a:extLst>
          </p:cNvPr>
          <p:cNvGrpSpPr/>
          <p:nvPr/>
        </p:nvGrpSpPr>
        <p:grpSpPr>
          <a:xfrm>
            <a:off x="5637330" y="4292200"/>
            <a:ext cx="5675803" cy="2470827"/>
            <a:chOff x="5789730" y="4306421"/>
            <a:chExt cx="5675803" cy="2470827"/>
          </a:xfrm>
        </p:grpSpPr>
        <p:sp>
          <p:nvSpPr>
            <p:cNvPr id="11" name="テキスト プレースホルダー 8">
              <a:extLst>
                <a:ext uri="{FF2B5EF4-FFF2-40B4-BE49-F238E27FC236}">
                  <a16:creationId xmlns:a16="http://schemas.microsoft.com/office/drawing/2014/main" id="{D0F30074-685C-8C4F-92FF-B4FDF0455F01}"/>
                </a:ext>
              </a:extLst>
            </p:cNvPr>
            <p:cNvSpPr txBox="1">
              <a:spLocks/>
            </p:cNvSpPr>
            <p:nvPr/>
          </p:nvSpPr>
          <p:spPr>
            <a:xfrm>
              <a:off x="8740531" y="4306421"/>
              <a:ext cx="2690095" cy="112397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algn="ctr"/>
              <a:r>
                <a:rPr lang="ja-JP" altLang="en-US" sz="2800" b="0">
                  <a:effectLst/>
                  <a:latin typeface="Meiryo" panose="020B0604030504040204" pitchFamily="34" charset="-128"/>
                  <a:ea typeface="Meiryo" panose="020B0604030504040204" pitchFamily="34" charset="-128"/>
                </a:rPr>
                <a:t>コネクト </a:t>
              </a:r>
              <a:r>
                <a:rPr lang="en-US" altLang="ja-JP" sz="2800" b="0" dirty="0">
                  <a:effectLst/>
                  <a:latin typeface="Meiryo" panose="020B0604030504040204" pitchFamily="34" charset="-128"/>
                  <a:ea typeface="Meiryo" panose="020B0604030504040204" pitchFamily="34" charset="-128"/>
                </a:rPr>
                <a:t>4[4]</a:t>
              </a:r>
            </a:p>
            <a:p>
              <a:pPr algn="ctr"/>
              <a:r>
                <a:rPr lang="ja-JP" altLang="en-US" sz="2800" b="0">
                  <a:effectLst/>
                  <a:latin typeface="Meiryo" panose="020B0604030504040204" pitchFamily="34" charset="-128"/>
                  <a:ea typeface="Meiryo" panose="020B0604030504040204" pitchFamily="34" charset="-128"/>
                </a:rPr>
                <a:t>　　</a:t>
              </a:r>
              <a:r>
                <a:rPr lang="en-US" altLang="ja-JP" sz="2800" b="0" dirty="0">
                  <a:effectLst/>
                  <a:latin typeface="Meiryo" panose="020B0604030504040204" pitchFamily="34" charset="-128"/>
                  <a:ea typeface="Meiryo" panose="020B0604030504040204" pitchFamily="34" charset="-128"/>
                </a:rPr>
                <a:t>(</a:t>
              </a:r>
              <a:r>
                <a:rPr lang="ja-JP" altLang="en-US" sz="2800" b="0">
                  <a:effectLst/>
                  <a:latin typeface="Meiryo" panose="020B0604030504040204" pitchFamily="34" charset="-128"/>
                  <a:ea typeface="Meiryo" panose="020B0604030504040204" pitchFamily="34" charset="-128"/>
                </a:rPr>
                <a:t>４目並べ</a:t>
              </a:r>
              <a:r>
                <a:rPr lang="en-US" altLang="ja-JP" sz="2800" b="0" dirty="0">
                  <a:effectLst/>
                  <a:latin typeface="Meiryo" panose="020B0604030504040204" pitchFamily="34" charset="-128"/>
                  <a:ea typeface="Meiryo" panose="020B0604030504040204" pitchFamily="34" charset="-128"/>
                </a:rPr>
                <a:t>) </a:t>
              </a:r>
              <a:endParaRPr lang="ja-JP" altLang="en-US" sz="2800" b="0">
                <a:latin typeface="Meiryo" panose="020B0604030504040204" pitchFamily="34" charset="-128"/>
                <a:ea typeface="Meiryo" panose="020B0604030504040204" pitchFamily="34" charset="-128"/>
              </a:endParaRPr>
            </a:p>
          </p:txBody>
        </p:sp>
        <p:sp>
          <p:nvSpPr>
            <p:cNvPr id="12" name="コンテンツ プレースホルダー 9">
              <a:extLst>
                <a:ext uri="{FF2B5EF4-FFF2-40B4-BE49-F238E27FC236}">
                  <a16:creationId xmlns:a16="http://schemas.microsoft.com/office/drawing/2014/main" id="{23758174-B09B-6E45-B67A-BBA03A1DCD77}"/>
                </a:ext>
              </a:extLst>
            </p:cNvPr>
            <p:cNvSpPr txBox="1">
              <a:spLocks/>
            </p:cNvSpPr>
            <p:nvPr/>
          </p:nvSpPr>
          <p:spPr>
            <a:xfrm>
              <a:off x="8816453" y="5431119"/>
              <a:ext cx="2057400" cy="1007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en-US" altLang="ja-JP" sz="2400" dirty="0">
                  <a:latin typeface="Meiryo" panose="020B0604030504040204" pitchFamily="34" charset="-128"/>
                  <a:ea typeface="Meiryo" panose="020B0604030504040204" pitchFamily="34" charset="-128"/>
                </a:rPr>
                <a:t>41</a:t>
              </a:r>
              <a:r>
                <a:rPr lang="ja-JP" altLang="en-US" sz="2400">
                  <a:latin typeface="Meiryo" panose="020B0604030504040204" pitchFamily="34" charset="-128"/>
                  <a:ea typeface="Meiryo" panose="020B0604030504040204" pitchFamily="34" charset="-128"/>
                </a:rPr>
                <a:t>手</a:t>
              </a:r>
              <a:endParaRPr lang="en-US" altLang="ja-JP" sz="2400" dirty="0">
                <a:latin typeface="Meiryo" panose="020B0604030504040204" pitchFamily="34" charset="-128"/>
                <a:ea typeface="Meiryo" panose="020B0604030504040204" pitchFamily="34" charset="-128"/>
              </a:endParaRPr>
            </a:p>
            <a:p>
              <a:pPr marL="0" indent="0" algn="ctr">
                <a:buFont typeface="Arial" panose="020B0604020202020204" pitchFamily="34" charset="0"/>
                <a:buNone/>
              </a:pPr>
              <a:r>
                <a:rPr lang="ja-JP" altLang="en-US" sz="2400">
                  <a:latin typeface="Meiryo" panose="020B0604030504040204" pitchFamily="34" charset="-128"/>
                  <a:ea typeface="Meiryo" panose="020B0604030504040204" pitchFamily="34" charset="-128"/>
                </a:rPr>
                <a:t>先手勝利</a:t>
              </a:r>
              <a:endParaRPr lang="en" altLang="ja-JP" sz="2400" dirty="0">
                <a:latin typeface="Meiryo" panose="020B0604030504040204" pitchFamily="34" charset="-128"/>
                <a:ea typeface="Meiryo" panose="020B0604030504040204" pitchFamily="34" charset="-128"/>
              </a:endParaRPr>
            </a:p>
          </p:txBody>
        </p:sp>
        <p:pic>
          <p:nvPicPr>
            <p:cNvPr id="17" name="図 16" descr="円 が含まれている画像&#10;&#10;自動的に生成された説明">
              <a:extLst>
                <a:ext uri="{FF2B5EF4-FFF2-40B4-BE49-F238E27FC236}">
                  <a16:creationId xmlns:a16="http://schemas.microsoft.com/office/drawing/2014/main" id="{8FF81282-A5A0-F54A-B8C7-F49C6D0DA499}"/>
                </a:ext>
              </a:extLst>
            </p:cNvPr>
            <p:cNvPicPr>
              <a:picLocks noChangeAspect="1"/>
            </p:cNvPicPr>
            <p:nvPr/>
          </p:nvPicPr>
          <p:blipFill>
            <a:blip r:embed="rId3"/>
            <a:stretch>
              <a:fillRect/>
            </a:stretch>
          </p:blipFill>
          <p:spPr>
            <a:xfrm>
              <a:off x="5789730" y="4324272"/>
              <a:ext cx="2845187" cy="2452976"/>
            </a:xfrm>
            <a:prstGeom prst="rect">
              <a:avLst/>
            </a:prstGeom>
          </p:spPr>
        </p:pic>
        <p:sp>
          <p:nvSpPr>
            <p:cNvPr id="3" name="テキスト ボックス 2">
              <a:extLst>
                <a:ext uri="{FF2B5EF4-FFF2-40B4-BE49-F238E27FC236}">
                  <a16:creationId xmlns:a16="http://schemas.microsoft.com/office/drawing/2014/main" id="{229AB81B-3317-864D-B15E-FDD8A885CE20}"/>
                </a:ext>
              </a:extLst>
            </p:cNvPr>
            <p:cNvSpPr txBox="1"/>
            <p:nvPr/>
          </p:nvSpPr>
          <p:spPr>
            <a:xfrm>
              <a:off x="8775438" y="6262042"/>
              <a:ext cx="2690095" cy="461665"/>
            </a:xfrm>
            <a:prstGeom prst="rect">
              <a:avLst/>
            </a:prstGeom>
            <a:noFill/>
          </p:spPr>
          <p:txBody>
            <a:bodyPr wrap="none" rtlCol="0">
              <a:spAutoFit/>
            </a:bodyPr>
            <a:lstStyle/>
            <a:p>
              <a:r>
                <a:rPr kumimoji="1" lang="en-US" altLang="ja-JP" sz="2400" dirty="0">
                  <a:latin typeface="Meiryo" panose="020B0604030504040204" pitchFamily="34" charset="-128"/>
                  <a:ea typeface="Meiryo" panose="020B0604030504040204" pitchFamily="34" charset="-128"/>
                </a:rPr>
                <a:t>[4]</a:t>
              </a:r>
              <a:r>
                <a:rPr kumimoji="1" lang="en-US" altLang="ja-JP" sz="2400" i="0" u="none" strike="noStrike" kern="100" cap="none" spc="0" normalizeH="0" baseline="0" noProof="0" dirty="0">
                  <a:ln>
                    <a:noFill/>
                  </a:ln>
                  <a:effectLst/>
                  <a:uLnTx/>
                  <a:uFillTx/>
                  <a:latin typeface="Meiryo" panose="020B0604030504040204" pitchFamily="34" charset="-128"/>
                  <a:ea typeface="Meiryo" panose="020B0604030504040204" pitchFamily="34" charset="-128"/>
                  <a:cs typeface="Times New Roman" panose="02020603050405020304" pitchFamily="18" charset="0"/>
                </a:rPr>
                <a:t> </a:t>
              </a:r>
              <a:r>
                <a:rPr lang="en" altLang="ja-JP" sz="2400" i="0" dirty="0" err="1">
                  <a:effectLst/>
                  <a:latin typeface="Meiryo" panose="020B0604030504040204" pitchFamily="34" charset="-128"/>
                  <a:ea typeface="Meiryo" panose="020B0604030504040204" pitchFamily="34" charset="-128"/>
                </a:rPr>
                <a:t>V.Allis</a:t>
              </a:r>
              <a:r>
                <a:rPr lang="ja-JP" altLang="en-US" sz="2400" i="0">
                  <a:effectLst/>
                  <a:latin typeface="Meiryo" panose="020B0604030504040204" pitchFamily="34" charset="-128"/>
                  <a:ea typeface="Meiryo" panose="020B0604030504040204" pitchFamily="34" charset="-128"/>
                </a:rPr>
                <a:t>，</a:t>
              </a:r>
              <a:r>
                <a:rPr lang="en-US" altLang="ja-JP" sz="2400" i="0" dirty="0">
                  <a:effectLst/>
                  <a:latin typeface="Meiryo" panose="020B0604030504040204" pitchFamily="34" charset="-128"/>
                  <a:ea typeface="Meiryo" panose="020B0604030504040204" pitchFamily="34" charset="-128"/>
                </a:rPr>
                <a:t>1998</a:t>
              </a:r>
              <a:endParaRPr kumimoji="1" lang="ja-JP" altLang="en-US" sz="2400">
                <a:latin typeface="Meiryo" panose="020B0604030504040204" pitchFamily="34" charset="-128"/>
                <a:ea typeface="Meiryo" panose="020B0604030504040204" pitchFamily="34" charset="-128"/>
              </a:endParaRPr>
            </a:p>
          </p:txBody>
        </p:sp>
      </p:grpSp>
      <p:sp>
        <p:nvSpPr>
          <p:cNvPr id="5" name="テキスト ボックス 4">
            <a:extLst>
              <a:ext uri="{FF2B5EF4-FFF2-40B4-BE49-F238E27FC236}">
                <a16:creationId xmlns:a16="http://schemas.microsoft.com/office/drawing/2014/main" id="{EB25A486-B0DA-D64A-B7CE-B2F54540F7F5}"/>
              </a:ext>
            </a:extLst>
          </p:cNvPr>
          <p:cNvSpPr txBox="1"/>
          <p:nvPr/>
        </p:nvSpPr>
        <p:spPr>
          <a:xfrm>
            <a:off x="7013746" y="2699133"/>
            <a:ext cx="2105064" cy="830997"/>
          </a:xfrm>
          <a:prstGeom prst="rect">
            <a:avLst/>
          </a:prstGeom>
          <a:noFill/>
        </p:spPr>
        <p:txBody>
          <a:bodyPr wrap="none" rtlCol="0">
            <a:spAutoFit/>
          </a:bodyPr>
          <a:lstStyle/>
          <a:p>
            <a:pPr algn="ctr"/>
            <a:r>
              <a:rPr kumimoji="1" lang="ja-JP" altLang="en-US" sz="2400">
                <a:latin typeface="Meiryo" panose="020B0604030504040204" pitchFamily="34" charset="-128"/>
                <a:ea typeface="Meiryo" panose="020B0604030504040204" pitchFamily="34" charset="-128"/>
              </a:rPr>
              <a:t>５ｘ５</a:t>
            </a:r>
            <a:br>
              <a:rPr kumimoji="1" lang="en-US" altLang="ja-JP" sz="2400" dirty="0">
                <a:latin typeface="Meiryo" panose="020B0604030504040204" pitchFamily="34" charset="-128"/>
                <a:ea typeface="Meiryo" panose="020B0604030504040204" pitchFamily="34" charset="-128"/>
              </a:rPr>
            </a:br>
            <a:r>
              <a:rPr kumimoji="1" lang="ja-JP" altLang="en-US" sz="2400">
                <a:latin typeface="Meiryo" panose="020B0604030504040204" pitchFamily="34" charset="-128"/>
                <a:ea typeface="Meiryo" panose="020B0604030504040204" pitchFamily="34" charset="-128"/>
              </a:rPr>
              <a:t>黒，</a:t>
            </a:r>
            <a:r>
              <a:rPr kumimoji="1" lang="en-US" altLang="ja-JP" sz="2400" dirty="0">
                <a:latin typeface="Meiryo" panose="020B0604030504040204" pitchFamily="34" charset="-128"/>
                <a:ea typeface="Meiryo" panose="020B0604030504040204" pitchFamily="34" charset="-128"/>
              </a:rPr>
              <a:t>24</a:t>
            </a:r>
            <a:r>
              <a:rPr kumimoji="1" lang="ja-JP" altLang="en-US" sz="2400">
                <a:latin typeface="Meiryo" panose="020B0604030504040204" pitchFamily="34" charset="-128"/>
                <a:ea typeface="Meiryo" panose="020B0604030504040204" pitchFamily="34" charset="-128"/>
              </a:rPr>
              <a:t>目勝ち</a:t>
            </a:r>
            <a:endParaRPr kumimoji="1" lang="ja-JP" altLang="en-US" sz="2400"/>
          </a:p>
        </p:txBody>
      </p:sp>
      <p:pic>
        <p:nvPicPr>
          <p:cNvPr id="15" name="図 14" descr="ダイアグラム が含まれている画像&#10;&#10;自動的に生成された説明">
            <a:extLst>
              <a:ext uri="{FF2B5EF4-FFF2-40B4-BE49-F238E27FC236}">
                <a16:creationId xmlns:a16="http://schemas.microsoft.com/office/drawing/2014/main" id="{95FC3F76-0B10-DC41-BAB0-E044681E2A49}"/>
              </a:ext>
            </a:extLst>
          </p:cNvPr>
          <p:cNvPicPr>
            <a:picLocks noChangeAspect="1"/>
          </p:cNvPicPr>
          <p:nvPr/>
        </p:nvPicPr>
        <p:blipFill>
          <a:blip r:embed="rId4"/>
          <a:stretch>
            <a:fillRect/>
          </a:stretch>
        </p:blipFill>
        <p:spPr>
          <a:xfrm>
            <a:off x="9380956" y="2198926"/>
            <a:ext cx="1932177" cy="1919751"/>
          </a:xfrm>
          <a:prstGeom prst="rect">
            <a:avLst/>
          </a:prstGeom>
          <a:ln w="38100">
            <a:solidFill>
              <a:srgbClr val="92D050"/>
            </a:solidFill>
          </a:ln>
        </p:spPr>
      </p:pic>
      <p:sp>
        <p:nvSpPr>
          <p:cNvPr id="16" name="テキスト ボックス 15">
            <a:extLst>
              <a:ext uri="{FF2B5EF4-FFF2-40B4-BE49-F238E27FC236}">
                <a16:creationId xmlns:a16="http://schemas.microsoft.com/office/drawing/2014/main" id="{D37EAD1A-FF28-0B42-9647-55C5DDC4A221}"/>
              </a:ext>
            </a:extLst>
          </p:cNvPr>
          <p:cNvSpPr txBox="1"/>
          <p:nvPr/>
        </p:nvSpPr>
        <p:spPr>
          <a:xfrm>
            <a:off x="1737837" y="6085013"/>
            <a:ext cx="3498338" cy="461665"/>
          </a:xfrm>
          <a:prstGeom prst="rect">
            <a:avLst/>
          </a:prstGeom>
          <a:noFill/>
        </p:spPr>
        <p:txBody>
          <a:bodyPr wrap="square" rtlCol="0">
            <a:spAutoFit/>
          </a:bodyPr>
          <a:lstStyle/>
          <a:p>
            <a:r>
              <a:rPr lang="en-US" altLang="ja-JP" sz="2400" i="0" dirty="0">
                <a:effectLst/>
                <a:latin typeface="Meiryo" panose="020B0604030504040204" pitchFamily="34" charset="-128"/>
                <a:ea typeface="Meiryo" panose="020B0604030504040204" pitchFamily="34" charset="-128"/>
              </a:rPr>
              <a:t>[2] </a:t>
            </a:r>
            <a:r>
              <a:rPr kumimoji="0"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J.Feinstein</a:t>
            </a:r>
            <a:r>
              <a:rPr lang="ja-JP" altLang="en-US" sz="2400" i="0">
                <a:effectLst/>
                <a:latin typeface="Meiryo" panose="020B0604030504040204" pitchFamily="34" charset="-128"/>
                <a:ea typeface="Meiryo" panose="020B0604030504040204" pitchFamily="34" charset="-128"/>
              </a:rPr>
              <a:t>，</a:t>
            </a:r>
            <a:r>
              <a:rPr lang="en-US" altLang="ja-JP" sz="2400" i="0" dirty="0">
                <a:effectLst/>
                <a:latin typeface="Meiryo" panose="020B0604030504040204" pitchFamily="34" charset="-128"/>
                <a:ea typeface="Meiryo" panose="020B0604030504040204" pitchFamily="34" charset="-128"/>
              </a:rPr>
              <a:t>1993</a:t>
            </a:r>
            <a:endParaRPr kumimoji="1" lang="ja-JP" altLang="en-US" sz="2400">
              <a:latin typeface="Meiryo" panose="020B0604030504040204" pitchFamily="34" charset="-128"/>
              <a:ea typeface="Meiryo" panose="020B0604030504040204" pitchFamily="34" charset="-128"/>
            </a:endParaRPr>
          </a:p>
        </p:txBody>
      </p:sp>
      <p:sp>
        <p:nvSpPr>
          <p:cNvPr id="8" name="スライド番号プレースホルダー 7">
            <a:extLst>
              <a:ext uri="{FF2B5EF4-FFF2-40B4-BE49-F238E27FC236}">
                <a16:creationId xmlns:a16="http://schemas.microsoft.com/office/drawing/2014/main" id="{B50E5DCA-8124-224A-A5B3-E8F4B3C599DB}"/>
              </a:ext>
            </a:extLst>
          </p:cNvPr>
          <p:cNvSpPr>
            <a:spLocks noGrp="1"/>
          </p:cNvSpPr>
          <p:nvPr>
            <p:ph type="sldNum" sz="quarter" idx="12"/>
          </p:nvPr>
        </p:nvSpPr>
        <p:spPr/>
        <p:txBody>
          <a:bodyPr/>
          <a:lstStyle/>
          <a:p>
            <a:r>
              <a:rPr kumimoji="1" lang="en-US" altLang="ja-JP" sz="1600" dirty="0"/>
              <a:t>5</a:t>
            </a:r>
            <a:endParaRPr kumimoji="1" lang="ja-JP" altLang="en-US" sz="1600"/>
          </a:p>
        </p:txBody>
      </p:sp>
      <p:sp>
        <p:nvSpPr>
          <p:cNvPr id="10" name="テキスト ボックス 9">
            <a:extLst>
              <a:ext uri="{FF2B5EF4-FFF2-40B4-BE49-F238E27FC236}">
                <a16:creationId xmlns:a16="http://schemas.microsoft.com/office/drawing/2014/main" id="{54C5CFD8-160C-0649-9B1D-55A1143D781B}"/>
              </a:ext>
            </a:extLst>
          </p:cNvPr>
          <p:cNvSpPr txBox="1"/>
          <p:nvPr/>
        </p:nvSpPr>
        <p:spPr>
          <a:xfrm>
            <a:off x="3148303" y="1455031"/>
            <a:ext cx="8844088" cy="707886"/>
          </a:xfrm>
          <a:prstGeom prst="rect">
            <a:avLst/>
          </a:prstGeom>
          <a:noFill/>
        </p:spPr>
        <p:txBody>
          <a:bodyPr wrap="none" rtlCol="0">
            <a:spAutoFit/>
          </a:bodyPr>
          <a:lstStyle/>
          <a:p>
            <a:r>
              <a:rPr lang="ja-JP" altLang="en-US" sz="4000">
                <a:latin typeface="Meiryo" panose="020B0604030504040204" pitchFamily="34" charset="-128"/>
                <a:ea typeface="Meiryo" panose="020B0604030504040204" pitchFamily="34" charset="-128"/>
              </a:rPr>
              <a:t>縮小版や総局面数が少ないゲーム</a:t>
            </a:r>
            <a:r>
              <a:rPr lang="en-US" altLang="ja-JP" sz="4000" dirty="0">
                <a:latin typeface="Meiryo" panose="020B0604030504040204" pitchFamily="34" charset="-128"/>
                <a:ea typeface="Meiryo" panose="020B0604030504040204" pitchFamily="34" charset="-128"/>
              </a:rPr>
              <a:t>(</a:t>
            </a:r>
            <a:r>
              <a:rPr lang="ja-JP" altLang="en-US" sz="4000">
                <a:latin typeface="Meiryo" panose="020B0604030504040204" pitchFamily="34" charset="-128"/>
                <a:ea typeface="Meiryo" panose="020B0604030504040204" pitchFamily="34" charset="-128"/>
              </a:rPr>
              <a:t>例</a:t>
            </a:r>
            <a:r>
              <a:rPr lang="en-US" altLang="ja-JP" sz="4000" dirty="0">
                <a:latin typeface="Meiryo" panose="020B0604030504040204" pitchFamily="34" charset="-128"/>
                <a:ea typeface="Meiryo" panose="020B0604030504040204" pitchFamily="34" charset="-128"/>
              </a:rPr>
              <a:t>)</a:t>
            </a:r>
            <a:endParaRPr kumimoji="1" lang="ja-JP" altLang="en-US" sz="4000"/>
          </a:p>
        </p:txBody>
      </p:sp>
    </p:spTree>
    <p:extLst>
      <p:ext uri="{BB962C8B-B14F-4D97-AF65-F5344CB8AC3E}">
        <p14:creationId xmlns:p14="http://schemas.microsoft.com/office/powerpoint/2010/main" val="176630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5A4F0B-66DC-0D45-9C53-B5015FE63BD9}"/>
              </a:ext>
            </a:extLst>
          </p:cNvPr>
          <p:cNvSpPr>
            <a:spLocks noGrp="1"/>
          </p:cNvSpPr>
          <p:nvPr>
            <p:ph type="title" idx="4294967295"/>
          </p:nvPr>
        </p:nvSpPr>
        <p:spPr>
          <a:xfrm>
            <a:off x="914400" y="343082"/>
            <a:ext cx="10363200" cy="935037"/>
          </a:xfrm>
        </p:spPr>
        <p:txBody>
          <a:bodyPr>
            <a:normAutofit/>
          </a:bodyPr>
          <a:lstStyle/>
          <a:p>
            <a:r>
              <a:rPr kumimoji="1" lang="ja-JP" altLang="en-US" sz="4800">
                <a:latin typeface="Meiryo" panose="020B0604030504040204" pitchFamily="34" charset="-128"/>
                <a:ea typeface="Meiryo" panose="020B0604030504040204" pitchFamily="34" charset="-128"/>
              </a:rPr>
              <a:t>研究内容</a:t>
            </a:r>
          </a:p>
        </p:txBody>
      </p:sp>
      <p:sp>
        <p:nvSpPr>
          <p:cNvPr id="3" name="コンテンツ プレースホルダー 2">
            <a:extLst>
              <a:ext uri="{FF2B5EF4-FFF2-40B4-BE49-F238E27FC236}">
                <a16:creationId xmlns:a16="http://schemas.microsoft.com/office/drawing/2014/main" id="{1FEB4373-A493-5644-97D6-B3BA86D8E5BD}"/>
              </a:ext>
            </a:extLst>
          </p:cNvPr>
          <p:cNvSpPr>
            <a:spLocks noGrp="1"/>
          </p:cNvSpPr>
          <p:nvPr>
            <p:ph idx="4294967295"/>
          </p:nvPr>
        </p:nvSpPr>
        <p:spPr>
          <a:xfrm>
            <a:off x="1077544" y="1627808"/>
            <a:ext cx="10879137" cy="4610100"/>
          </a:xfrm>
        </p:spPr>
        <p:txBody>
          <a:bodyPr>
            <a:normAutofit/>
          </a:bodyPr>
          <a:lstStyle/>
          <a:p>
            <a:pPr marL="342900" lvl="0" indent="-342900" algn="just">
              <a:lnSpc>
                <a:spcPct val="250000"/>
              </a:lnSpc>
              <a:buFont typeface="Wingdings" pitchFamily="2" charset="2"/>
              <a:buChar char=""/>
            </a:pPr>
            <a:r>
              <a:rPr lang="ja-JP" altLang="ja-JP" sz="3600" kern="100">
                <a:effectLst/>
                <a:latin typeface="Meiryo" panose="020B0604030504040204" pitchFamily="34" charset="-128"/>
                <a:ea typeface="Meiryo" panose="020B0604030504040204" pitchFamily="34" charset="-128"/>
                <a:cs typeface="Times New Roman" panose="02020603050405020304" pitchFamily="18" charset="0"/>
              </a:rPr>
              <a:t>解析＆検証を行うためのゲーム</a:t>
            </a:r>
            <a:r>
              <a:rPr lang="en-US" altLang="ja-JP" sz="3600" kern="100" dirty="0">
                <a:effectLst/>
                <a:latin typeface="Meiryo" panose="020B0604030504040204" pitchFamily="34" charset="-128"/>
                <a:ea typeface="Meiryo" panose="020B0604030504040204" pitchFamily="34" charset="-128"/>
                <a:cs typeface="Times New Roman" panose="02020603050405020304" pitchFamily="18" charset="0"/>
              </a:rPr>
              <a:t>AI</a:t>
            </a:r>
            <a:r>
              <a:rPr lang="ja-JP" altLang="ja-JP" sz="3600" kern="100">
                <a:effectLst/>
                <a:latin typeface="Meiryo" panose="020B0604030504040204" pitchFamily="34" charset="-128"/>
                <a:ea typeface="Meiryo" panose="020B0604030504040204" pitchFamily="34" charset="-128"/>
                <a:cs typeface="Times New Roman" panose="02020603050405020304" pitchFamily="18" charset="0"/>
              </a:rPr>
              <a:t>を作成</a:t>
            </a:r>
            <a:endParaRPr lang="en-US" altLang="ja-JP" sz="3600" kern="100" dirty="0">
              <a:effectLst/>
              <a:latin typeface="Meiryo" panose="020B0604030504040204" pitchFamily="34" charset="-128"/>
              <a:ea typeface="Meiryo" panose="020B0604030504040204" pitchFamily="34" charset="-128"/>
              <a:cs typeface="Times New Roman" panose="02020603050405020304" pitchFamily="18" charset="0"/>
            </a:endParaRPr>
          </a:p>
          <a:p>
            <a:pPr marL="0" lvl="0" indent="0" algn="just">
              <a:lnSpc>
                <a:spcPct val="250000"/>
              </a:lnSpc>
              <a:buNone/>
            </a:pPr>
            <a:endParaRPr lang="ja-JP" altLang="ja-JP" sz="4000" kern="100">
              <a:effectLst/>
              <a:latin typeface="Meiryo" panose="020B0604030504040204" pitchFamily="34" charset="-128"/>
              <a:ea typeface="Meiryo" panose="020B0604030504040204" pitchFamily="34" charset="-128"/>
              <a:cs typeface="Times New Roman" panose="02020603050405020304" pitchFamily="18" charset="0"/>
            </a:endParaRPr>
          </a:p>
          <a:p>
            <a:pPr marL="342900" lvl="0" indent="-342900" algn="just">
              <a:lnSpc>
                <a:spcPct val="250000"/>
              </a:lnSpc>
              <a:buFont typeface="Wingdings" pitchFamily="2" charset="2"/>
              <a:buChar char=""/>
            </a:pPr>
            <a:r>
              <a:rPr lang="ja-JP" altLang="en-US" sz="3600" kern="100">
                <a:effectLst/>
                <a:latin typeface="Meiryo" panose="020B0604030504040204" pitchFamily="34" charset="-128"/>
                <a:ea typeface="Meiryo" panose="020B0604030504040204" pitchFamily="34" charset="-128"/>
                <a:cs typeface="Times New Roman" panose="02020603050405020304" pitchFamily="18" charset="0"/>
              </a:rPr>
              <a:t>縮小版</a:t>
            </a:r>
            <a:r>
              <a:rPr lang="ja-JP" altLang="ja-JP" sz="3600" kern="100">
                <a:effectLst/>
                <a:latin typeface="Meiryo" panose="020B0604030504040204" pitchFamily="34" charset="-128"/>
                <a:ea typeface="Meiryo" panose="020B0604030504040204" pitchFamily="34" charset="-128"/>
                <a:cs typeface="Times New Roman" panose="02020603050405020304" pitchFamily="18" charset="0"/>
              </a:rPr>
              <a:t>ニップの解析＆検証</a:t>
            </a:r>
          </a:p>
        </p:txBody>
      </p:sp>
      <p:sp>
        <p:nvSpPr>
          <p:cNvPr id="4" name="コンテンツ プレースホルダー 2">
            <a:extLst>
              <a:ext uri="{FF2B5EF4-FFF2-40B4-BE49-F238E27FC236}">
                <a16:creationId xmlns:a16="http://schemas.microsoft.com/office/drawing/2014/main" id="{6A210E99-E5B1-674B-9CD6-09FA9A4FA5C3}"/>
              </a:ext>
            </a:extLst>
          </p:cNvPr>
          <p:cNvSpPr txBox="1">
            <a:spLocks/>
          </p:cNvSpPr>
          <p:nvPr/>
        </p:nvSpPr>
        <p:spPr>
          <a:xfrm>
            <a:off x="1077544" y="1554254"/>
            <a:ext cx="10639646" cy="5858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latin typeface="Meiryo" panose="020B0604030504040204" pitchFamily="34" charset="-128"/>
                <a:ea typeface="Meiryo" panose="020B0604030504040204" pitchFamily="34" charset="-128"/>
              </a:rPr>
              <a:t>本研究では</a:t>
            </a:r>
            <a:r>
              <a:rPr lang="en-US" altLang="ja-JP" dirty="0">
                <a:latin typeface="Meiryo" panose="020B0604030504040204" pitchFamily="34" charset="-128"/>
                <a:ea typeface="Meiryo" panose="020B0604030504040204" pitchFamily="34" charset="-128"/>
              </a:rPr>
              <a:t>2</a:t>
            </a:r>
            <a:r>
              <a:rPr lang="ja-JP" altLang="en-US">
                <a:latin typeface="Meiryo" panose="020B0604030504040204" pitchFamily="34" charset="-128"/>
                <a:ea typeface="Meiryo" panose="020B0604030504040204" pitchFamily="34" charset="-128"/>
              </a:rPr>
              <a:t>つの課題を行う。</a:t>
            </a:r>
          </a:p>
        </p:txBody>
      </p:sp>
      <p:sp>
        <p:nvSpPr>
          <p:cNvPr id="6" name="コンテンツ プレースホルダー 2">
            <a:extLst>
              <a:ext uri="{FF2B5EF4-FFF2-40B4-BE49-F238E27FC236}">
                <a16:creationId xmlns:a16="http://schemas.microsoft.com/office/drawing/2014/main" id="{F025EF79-5E35-7F43-98E9-4AEC971CFBA8}"/>
              </a:ext>
            </a:extLst>
          </p:cNvPr>
          <p:cNvSpPr txBox="1">
            <a:spLocks/>
          </p:cNvSpPr>
          <p:nvPr/>
        </p:nvSpPr>
        <p:spPr>
          <a:xfrm>
            <a:off x="3592862" y="3743492"/>
            <a:ext cx="8294338" cy="1492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kern="100">
                <a:latin typeface="Meiryo" panose="020B0604030504040204" pitchFamily="34" charset="-128"/>
                <a:ea typeface="Meiryo" panose="020B0604030504040204" pitchFamily="34" charset="-128"/>
                <a:cs typeface="Times New Roman" panose="02020603050405020304" pitchFamily="18" charset="0"/>
              </a:rPr>
              <a:t>ミニマックス法を改良した探索法</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endParaRPr lang="en-US" altLang="ja-JP" dirty="0">
              <a:latin typeface="Meiryo" panose="020B0604030504040204" pitchFamily="34" charset="-128"/>
              <a:ea typeface="Meiryo" panose="020B0604030504040204" pitchFamily="34" charset="-128"/>
            </a:endParaRPr>
          </a:p>
          <a:p>
            <a:r>
              <a:rPr lang="ja-JP" altLang="ja-JP" kern="100">
                <a:latin typeface="Meiryo" panose="020B0604030504040204" pitchFamily="34" charset="-128"/>
                <a:ea typeface="Meiryo" panose="020B0604030504040204" pitchFamily="34" charset="-128"/>
                <a:cs typeface="Times New Roman" panose="02020603050405020304" pitchFamily="18" charset="0"/>
              </a:rPr>
              <a:t>絶対に選ばれない局面を枝切り</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br>
              <a:rPr lang="en-US" altLang="ja-JP" kern="100" dirty="0">
                <a:latin typeface="Meiryo" panose="020B0604030504040204" pitchFamily="34" charset="-128"/>
                <a:ea typeface="Meiryo" panose="020B0604030504040204" pitchFamily="34" charset="-128"/>
                <a:cs typeface="Times New Roman" panose="02020603050405020304" pitchFamily="18" charset="0"/>
              </a:rPr>
            </a:br>
            <a:r>
              <a:rPr lang="ja-JP" altLang="ja-JP" kern="100">
                <a:latin typeface="Meiryo" panose="020B0604030504040204" pitchFamily="34" charset="-128"/>
                <a:ea typeface="Meiryo" panose="020B0604030504040204" pitchFamily="34" charset="-128"/>
                <a:cs typeface="Times New Roman" panose="02020603050405020304" pitchFamily="18" charset="0"/>
              </a:rPr>
              <a:t>ミニマックス法よりも短時間で最善手</a:t>
            </a:r>
            <a:r>
              <a:rPr lang="ja-JP" altLang="en-US" kern="100">
                <a:latin typeface="Meiryo" panose="020B0604030504040204" pitchFamily="34" charset="-128"/>
                <a:ea typeface="Meiryo" panose="020B0604030504040204" pitchFamily="34" charset="-128"/>
                <a:cs typeface="Times New Roman" panose="02020603050405020304" pitchFamily="18" charset="0"/>
              </a:rPr>
              <a:t>を</a:t>
            </a:r>
            <a:r>
              <a:rPr lang="ja-JP" altLang="ja-JP" kern="100">
                <a:latin typeface="Meiryo" panose="020B0604030504040204" pitchFamily="34" charset="-128"/>
                <a:ea typeface="Meiryo" panose="020B0604030504040204" pitchFamily="34" charset="-128"/>
                <a:cs typeface="Times New Roman" panose="02020603050405020304" pitchFamily="18" charset="0"/>
              </a:rPr>
              <a:t>求める</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r>
              <a:rPr lang="ja-JP" altLang="ja-JP">
                <a:latin typeface="Meiryo" panose="020B0604030504040204" pitchFamily="34" charset="-128"/>
                <a:ea typeface="Meiryo" panose="020B0604030504040204" pitchFamily="34" charset="-128"/>
              </a:rPr>
              <a:t> </a:t>
            </a:r>
            <a:endParaRPr lang="ja-JP" altLang="en-US">
              <a:latin typeface="Meiryo" panose="020B0604030504040204" pitchFamily="34" charset="-128"/>
              <a:ea typeface="Meiryo" panose="020B0604030504040204" pitchFamily="34" charset="-128"/>
            </a:endParaRPr>
          </a:p>
        </p:txBody>
      </p:sp>
      <p:sp>
        <p:nvSpPr>
          <p:cNvPr id="7" name="コンテンツ プレースホルダー 2">
            <a:extLst>
              <a:ext uri="{FF2B5EF4-FFF2-40B4-BE49-F238E27FC236}">
                <a16:creationId xmlns:a16="http://schemas.microsoft.com/office/drawing/2014/main" id="{D45F3734-C1DC-F04D-BDC7-91FCCE7E6C46}"/>
              </a:ext>
            </a:extLst>
          </p:cNvPr>
          <p:cNvSpPr txBox="1">
            <a:spLocks/>
          </p:cNvSpPr>
          <p:nvPr/>
        </p:nvSpPr>
        <p:spPr>
          <a:xfrm>
            <a:off x="1630766" y="3122341"/>
            <a:ext cx="7254154" cy="585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a:latin typeface="Meiryo" panose="020B0604030504040204" pitchFamily="34" charset="-128"/>
                <a:ea typeface="Meiryo" panose="020B0604030504040204" pitchFamily="34" charset="-128"/>
              </a:rPr>
              <a:t>探索アルゴリズム：アルファベータ法</a:t>
            </a:r>
          </a:p>
        </p:txBody>
      </p:sp>
      <p:sp>
        <p:nvSpPr>
          <p:cNvPr id="8" name="スライド番号プレースホルダー 7">
            <a:extLst>
              <a:ext uri="{FF2B5EF4-FFF2-40B4-BE49-F238E27FC236}">
                <a16:creationId xmlns:a16="http://schemas.microsoft.com/office/drawing/2014/main" id="{D5F7C184-CBC7-DE4C-95EC-C2685D53C428}"/>
              </a:ext>
            </a:extLst>
          </p:cNvPr>
          <p:cNvSpPr>
            <a:spLocks noGrp="1"/>
          </p:cNvSpPr>
          <p:nvPr>
            <p:ph type="sldNum" sz="quarter" idx="12"/>
          </p:nvPr>
        </p:nvSpPr>
        <p:spPr/>
        <p:txBody>
          <a:bodyPr/>
          <a:lstStyle/>
          <a:p>
            <a:fld id="{09C02BE0-12E0-A546-A891-43B450343CDE}" type="slidenum">
              <a:rPr kumimoji="1" lang="ja-JP" altLang="en-US" sz="1600" smtClean="0"/>
              <a:t>6</a:t>
            </a:fld>
            <a:endParaRPr kumimoji="1" lang="ja-JP" altLang="en-US" sz="1600"/>
          </a:p>
        </p:txBody>
      </p:sp>
    </p:spTree>
    <p:custDataLst>
      <p:tags r:id="rId1"/>
    </p:custDataLst>
    <p:extLst>
      <p:ext uri="{BB962C8B-B14F-4D97-AF65-F5344CB8AC3E}">
        <p14:creationId xmlns:p14="http://schemas.microsoft.com/office/powerpoint/2010/main" val="22428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32F900-401D-1C42-8F57-62D275EAB723}"/>
              </a:ext>
            </a:extLst>
          </p:cNvPr>
          <p:cNvSpPr>
            <a:spLocks noGrp="1"/>
          </p:cNvSpPr>
          <p:nvPr>
            <p:ph type="title" idx="4294967295"/>
          </p:nvPr>
        </p:nvSpPr>
        <p:spPr>
          <a:xfrm>
            <a:off x="913606" y="242093"/>
            <a:ext cx="10364788" cy="1595438"/>
          </a:xfrm>
        </p:spPr>
        <p:txBody>
          <a:bodyPr>
            <a:normAutofit/>
          </a:bodyPr>
          <a:lstStyle/>
          <a:p>
            <a:r>
              <a:rPr lang="ja-JP" altLang="en-US" sz="4800">
                <a:latin typeface="Meiryo" panose="020B0604030504040204" pitchFamily="34" charset="-128"/>
                <a:ea typeface="Meiryo" panose="020B0604030504040204" pitchFamily="34" charset="-128"/>
              </a:rPr>
              <a:t>解析＆検証の手法</a:t>
            </a:r>
            <a:endParaRPr kumimoji="1" lang="ja-JP" altLang="en-US" sz="480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673EC1F0-F07D-BD4D-A32A-C191272712A8}"/>
              </a:ext>
            </a:extLst>
          </p:cNvPr>
          <p:cNvSpPr>
            <a:spLocks noGrp="1"/>
          </p:cNvSpPr>
          <p:nvPr>
            <p:ph idx="4294967295"/>
          </p:nvPr>
        </p:nvSpPr>
        <p:spPr>
          <a:xfrm>
            <a:off x="838200" y="1436688"/>
            <a:ext cx="11353800" cy="801687"/>
          </a:xfrm>
        </p:spPr>
        <p:txBody>
          <a:bodyPr/>
          <a:lstStyle/>
          <a:p>
            <a:pPr indent="0" algn="just">
              <a:buNone/>
            </a:pPr>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本研究では最善手を求める手法を３つ使用</a:t>
            </a:r>
            <a:r>
              <a:rPr lang="ja-JP" altLang="en-US" sz="2800" kern="100">
                <a:effectLst/>
                <a:latin typeface="Meiryo" panose="020B0604030504040204" pitchFamily="34" charset="-128"/>
                <a:ea typeface="Meiryo" panose="020B0604030504040204" pitchFamily="34" charset="-128"/>
                <a:cs typeface="Times New Roman" panose="02020603050405020304" pitchFamily="18" charset="0"/>
              </a:rPr>
              <a:t>する．</a:t>
            </a:r>
            <a:endParaRPr lang="ja-JP" altLang="ja-JP" sz="28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 name="コンテンツ プレースホルダー 2">
            <a:extLst>
              <a:ext uri="{FF2B5EF4-FFF2-40B4-BE49-F238E27FC236}">
                <a16:creationId xmlns:a16="http://schemas.microsoft.com/office/drawing/2014/main" id="{BB881D00-D789-7247-B691-5E873B1B4C76}"/>
              </a:ext>
            </a:extLst>
          </p:cNvPr>
          <p:cNvSpPr txBox="1">
            <a:spLocks/>
          </p:cNvSpPr>
          <p:nvPr/>
        </p:nvSpPr>
        <p:spPr>
          <a:xfrm>
            <a:off x="838200" y="2119830"/>
            <a:ext cx="11133083" cy="45810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lvl="0" indent="-342900">
              <a:lnSpc>
                <a:spcPct val="125000"/>
              </a:lnSpc>
              <a:buFont typeface="+mj-lt"/>
              <a:buAutoNum type="arabicPeriod"/>
            </a:pPr>
            <a:r>
              <a:rPr lang="ja-JP" altLang="ja-JP" sz="3200" kern="100">
                <a:effectLst/>
                <a:latin typeface="Meiryo" panose="020B0604030504040204" pitchFamily="34" charset="-128"/>
                <a:ea typeface="Meiryo" panose="020B0604030504040204" pitchFamily="34" charset="-128"/>
                <a:cs typeface="Times New Roman" panose="02020603050405020304" pitchFamily="18" charset="0"/>
              </a:rPr>
              <a:t>完全読み切り</a:t>
            </a:r>
            <a:r>
              <a:rPr lang="ja-JP" altLang="en-US" sz="3200" kern="100">
                <a:latin typeface="Meiryo" panose="020B0604030504040204" pitchFamily="34" charset="-128"/>
                <a:ea typeface="Meiryo" panose="020B0604030504040204" pitchFamily="34" charset="-128"/>
                <a:cs typeface="Times New Roman" panose="02020603050405020304" pitchFamily="18" charset="0"/>
              </a:rPr>
              <a:t>（解析）</a:t>
            </a:r>
            <a:endParaRPr lang="en-US" altLang="ja-JP" sz="3200" kern="100" dirty="0">
              <a:latin typeface="Meiryo" panose="020B0604030504040204" pitchFamily="34" charset="-128"/>
              <a:ea typeface="Meiryo" panose="020B0604030504040204" pitchFamily="34" charset="-128"/>
              <a:cs typeface="Times New Roman" panose="02020603050405020304" pitchFamily="18" charset="0"/>
            </a:endParaRPr>
          </a:p>
          <a:p>
            <a:pPr marL="457200" lvl="1" indent="0">
              <a:lnSpc>
                <a:spcPct val="125000"/>
              </a:lnSpc>
              <a:buNone/>
            </a:pP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自石の数が最も多くなる手</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を決定</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r>
              <a:rPr lang="ja-JP" altLang="ja-JP" kern="100">
                <a:latin typeface="Meiryo" panose="020B0604030504040204" pitchFamily="34" charset="-128"/>
                <a:ea typeface="Meiryo" panose="020B0604030504040204" pitchFamily="34" charset="-128"/>
                <a:cs typeface="Times New Roman" panose="02020603050405020304" pitchFamily="18" charset="0"/>
              </a:rPr>
              <a:t>全局面を探索</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endParaRPr lang="ja-JP" altLang="ja-JP" kern="100">
              <a:effectLst/>
              <a:latin typeface="Meiryo" panose="020B0604030504040204" pitchFamily="34" charset="-128"/>
              <a:ea typeface="Meiryo" panose="020B0604030504040204" pitchFamily="34" charset="-128"/>
              <a:cs typeface="Times New Roman" panose="02020603050405020304" pitchFamily="18" charset="0"/>
            </a:endParaRPr>
          </a:p>
          <a:p>
            <a:pPr marL="342900" lvl="0" indent="-342900">
              <a:lnSpc>
                <a:spcPct val="125000"/>
              </a:lnSpc>
              <a:buFont typeface="+mj-lt"/>
              <a:buAutoNum type="arabicPeriod"/>
            </a:pPr>
            <a:r>
              <a:rPr lang="ja-JP" altLang="ja-JP" sz="3200" kern="100">
                <a:effectLst/>
                <a:latin typeface="Meiryo" panose="020B0604030504040204" pitchFamily="34" charset="-128"/>
                <a:ea typeface="Meiryo" panose="020B0604030504040204" pitchFamily="34" charset="-128"/>
                <a:cs typeface="Times New Roman" panose="02020603050405020304" pitchFamily="18" charset="0"/>
              </a:rPr>
              <a:t>必勝読み切り</a:t>
            </a:r>
            <a:r>
              <a:rPr lang="ja-JP" altLang="en-US" sz="3200" kern="100">
                <a:effectLst/>
                <a:latin typeface="Meiryo" panose="020B0604030504040204" pitchFamily="34" charset="-128"/>
                <a:ea typeface="Meiryo" panose="020B0604030504040204" pitchFamily="34" charset="-128"/>
                <a:cs typeface="Times New Roman" panose="02020603050405020304" pitchFamily="18" charset="0"/>
              </a:rPr>
              <a:t>（解析）</a:t>
            </a:r>
            <a:endParaRPr lang="en-US" altLang="ja-JP" sz="3200" kern="100" dirty="0">
              <a:effectLst/>
              <a:latin typeface="Meiryo" panose="020B0604030504040204" pitchFamily="34" charset="-128"/>
              <a:ea typeface="Meiryo" panose="020B0604030504040204" pitchFamily="34" charset="-128"/>
              <a:cs typeface="Times New Roman" panose="02020603050405020304" pitchFamily="18" charset="0"/>
            </a:endParaRPr>
          </a:p>
          <a:p>
            <a:pPr marL="457200" lvl="1" indent="0">
              <a:lnSpc>
                <a:spcPct val="125000"/>
              </a:lnSpc>
              <a:buNone/>
            </a:pPr>
            <a:r>
              <a:rPr lang="ja-JP" altLang="ja-JP" kern="100">
                <a:latin typeface="Meiryo" panose="020B0604030504040204" pitchFamily="34" charset="-128"/>
                <a:ea typeface="Meiryo" panose="020B0604030504040204" pitchFamily="34" charset="-128"/>
                <a:cs typeface="Times New Roman" panose="02020603050405020304" pitchFamily="18" charset="0"/>
              </a:rPr>
              <a:t>探索</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内容を勝敗のみに絞って勝つ手</a:t>
            </a:r>
            <a:r>
              <a:rPr lang="ja-JP" altLang="en-US" kern="100">
                <a:latin typeface="Meiryo" panose="020B0604030504040204" pitchFamily="34" charset="-128"/>
                <a:ea typeface="Meiryo" panose="020B0604030504040204" pitchFamily="34" charset="-128"/>
                <a:cs typeface="Times New Roman" panose="02020603050405020304" pitchFamily="18" charset="0"/>
              </a:rPr>
              <a:t>を決定．（</a:t>
            </a:r>
            <a:r>
              <a:rPr lang="ja-JP" altLang="ja-JP" kern="100">
                <a:latin typeface="Meiryo" panose="020B0604030504040204" pitchFamily="34" charset="-128"/>
                <a:ea typeface="Meiryo" panose="020B0604030504040204" pitchFamily="34" charset="-128"/>
                <a:cs typeface="Times New Roman" panose="02020603050405020304" pitchFamily="18" charset="0"/>
              </a:rPr>
              <a:t>全局面を探索</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a:t>
            </a:r>
            <a:endParaRPr lang="ja-JP" altLang="ja-JP" kern="100">
              <a:effectLst/>
              <a:latin typeface="Meiryo" panose="020B0604030504040204" pitchFamily="34" charset="-128"/>
              <a:ea typeface="Meiryo" panose="020B0604030504040204" pitchFamily="34" charset="-128"/>
              <a:cs typeface="Times New Roman" panose="02020603050405020304" pitchFamily="18" charset="0"/>
            </a:endParaRPr>
          </a:p>
          <a:p>
            <a:pPr marL="342900" lvl="0" indent="-342900">
              <a:lnSpc>
                <a:spcPct val="125000"/>
              </a:lnSpc>
              <a:buFont typeface="+mj-lt"/>
              <a:buAutoNum type="arabicPeriod"/>
            </a:pPr>
            <a:r>
              <a:rPr lang="ja-JP" altLang="ja-JP" sz="3200" kern="100">
                <a:effectLst/>
                <a:latin typeface="Meiryo" panose="020B0604030504040204" pitchFamily="34" charset="-128"/>
                <a:ea typeface="Meiryo" panose="020B0604030504040204" pitchFamily="34" charset="-128"/>
                <a:cs typeface="Times New Roman" panose="02020603050405020304" pitchFamily="18" charset="0"/>
              </a:rPr>
              <a:t>一定手数の先読み</a:t>
            </a:r>
            <a:r>
              <a:rPr lang="ja-JP" altLang="en-US" sz="3200" kern="100">
                <a:effectLst/>
                <a:latin typeface="Meiryo" panose="020B0604030504040204" pitchFamily="34" charset="-128"/>
                <a:ea typeface="Meiryo" panose="020B0604030504040204" pitchFamily="34" charset="-128"/>
                <a:cs typeface="Times New Roman" panose="02020603050405020304" pitchFamily="18" charset="0"/>
              </a:rPr>
              <a:t>（検証）　</a:t>
            </a:r>
            <a:endParaRPr lang="en-US" altLang="ja-JP" sz="3200" kern="100" dirty="0">
              <a:effectLst/>
              <a:latin typeface="Meiryo" panose="020B0604030504040204" pitchFamily="34" charset="-128"/>
              <a:ea typeface="Meiryo" panose="020B0604030504040204" pitchFamily="34" charset="-128"/>
              <a:cs typeface="Times New Roman" panose="02020603050405020304" pitchFamily="18" charset="0"/>
            </a:endParaRPr>
          </a:p>
          <a:p>
            <a:pPr marL="457200" lvl="1" indent="0">
              <a:lnSpc>
                <a:spcPct val="125000"/>
              </a:lnSpc>
              <a:buNone/>
            </a:pP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一定手数先まで</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探索し</a:t>
            </a:r>
            <a:r>
              <a:rPr lang="ja-JP" altLang="en-US" kern="100">
                <a:latin typeface="Meiryo" panose="020B0604030504040204" pitchFamily="34" charset="-128"/>
                <a:ea typeface="Meiryo" panose="020B0604030504040204" pitchFamily="34" charset="-128"/>
                <a:cs typeface="Times New Roman" panose="02020603050405020304" pitchFamily="18" charset="0"/>
              </a:rPr>
              <a:t>，</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その局面を評価し有望な手を求める．</a:t>
            </a:r>
            <a:br>
              <a:rPr lang="en-US" altLang="ja-JP" kern="100" dirty="0">
                <a:effectLst/>
                <a:latin typeface="Meiryo" panose="020B0604030504040204" pitchFamily="34" charset="-128"/>
                <a:ea typeface="Meiryo" panose="020B0604030504040204" pitchFamily="34" charset="-128"/>
                <a:cs typeface="Times New Roman" panose="02020603050405020304" pitchFamily="18" charset="0"/>
              </a:rPr>
            </a:b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発見した有望な手</a:t>
            </a:r>
            <a:r>
              <a:rPr lang="ja-JP" altLang="en-US" kern="100">
                <a:effectLst/>
                <a:latin typeface="Meiryo" panose="020B0604030504040204" pitchFamily="34" charset="-128"/>
                <a:ea typeface="Meiryo" panose="020B0604030504040204" pitchFamily="34" charset="-128"/>
                <a:cs typeface="Times New Roman" panose="02020603050405020304" pitchFamily="18" charset="0"/>
              </a:rPr>
              <a:t>を</a:t>
            </a: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さらに深く探索</a:t>
            </a:r>
            <a:r>
              <a:rPr lang="ja-JP" altLang="en-US" kern="100">
                <a:latin typeface="Meiryo" panose="020B0604030504040204" pitchFamily="34" charset="-128"/>
                <a:ea typeface="Meiryo" panose="020B0604030504040204" pitchFamily="34" charset="-128"/>
                <a:cs typeface="Times New Roman" panose="02020603050405020304" pitchFamily="18" charset="0"/>
              </a:rPr>
              <a:t>・評価し</a:t>
            </a:r>
            <a:br>
              <a:rPr lang="en-US" altLang="ja-JP" kern="100" dirty="0">
                <a:latin typeface="Meiryo" panose="020B0604030504040204" pitchFamily="34" charset="-128"/>
                <a:ea typeface="Meiryo" panose="020B0604030504040204" pitchFamily="34" charset="-128"/>
                <a:cs typeface="Times New Roman" panose="02020603050405020304" pitchFamily="18" charset="0"/>
              </a:rPr>
            </a:br>
            <a:r>
              <a:rPr lang="ja-JP" altLang="ja-JP" kern="100">
                <a:effectLst/>
                <a:latin typeface="Meiryo" panose="020B0604030504040204" pitchFamily="34" charset="-128"/>
                <a:ea typeface="Meiryo" panose="020B0604030504040204" pitchFamily="34" charset="-128"/>
                <a:cs typeface="Times New Roman" panose="02020603050405020304" pitchFamily="18" charset="0"/>
              </a:rPr>
              <a:t>最も優れていると思われる手を決定．</a:t>
            </a:r>
          </a:p>
        </p:txBody>
      </p:sp>
      <p:sp>
        <p:nvSpPr>
          <p:cNvPr id="6" name="スライド番号プレースホルダー 5">
            <a:extLst>
              <a:ext uri="{FF2B5EF4-FFF2-40B4-BE49-F238E27FC236}">
                <a16:creationId xmlns:a16="http://schemas.microsoft.com/office/drawing/2014/main" id="{3FDCEFBC-9C61-AA47-AEB2-C6AC0B8FBFF1}"/>
              </a:ext>
            </a:extLst>
          </p:cNvPr>
          <p:cNvSpPr>
            <a:spLocks noGrp="1"/>
          </p:cNvSpPr>
          <p:nvPr>
            <p:ph type="sldNum" sz="quarter" idx="12"/>
          </p:nvPr>
        </p:nvSpPr>
        <p:spPr/>
        <p:txBody>
          <a:bodyPr/>
          <a:lstStyle/>
          <a:p>
            <a:fld id="{09C02BE0-12E0-A546-A891-43B450343CDE}" type="slidenum">
              <a:rPr kumimoji="1" lang="ja-JP" altLang="en-US" sz="1600" smtClean="0"/>
              <a:t>7</a:t>
            </a:fld>
            <a:endParaRPr kumimoji="1" lang="ja-JP" altLang="en-US" sz="1600"/>
          </a:p>
        </p:txBody>
      </p:sp>
    </p:spTree>
    <p:custDataLst>
      <p:tags r:id="rId1"/>
    </p:custDataLst>
    <p:extLst>
      <p:ext uri="{BB962C8B-B14F-4D97-AF65-F5344CB8AC3E}">
        <p14:creationId xmlns:p14="http://schemas.microsoft.com/office/powerpoint/2010/main" val="11172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
                                            <p:txEl>
                                              <p:pRg st="0" end="0"/>
                                            </p:txEl>
                                          </p:spTgt>
                                        </p:tgtEl>
                                      </p:cBhvr>
                                    </p:animEffect>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4">
                                            <p:txEl>
                                              <p:pRg st="2" end="2"/>
                                            </p:txEl>
                                          </p:spTgt>
                                        </p:tgtEl>
                                      </p:cBhvr>
                                    </p:animEffect>
                                  </p:childTnLst>
                                </p:cTn>
                              </p:par>
                              <p:par>
                                <p:cTn id="19" presetID="2" presetClass="entr" presetSubtype="2"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4">
                                            <p:txEl>
                                              <p:pRg st="4" end="4"/>
                                            </p:txEl>
                                          </p:spTgt>
                                        </p:tgtEl>
                                      </p:cBhvr>
                                    </p:animEffect>
                                  </p:childTnLst>
                                </p:cTn>
                              </p:par>
                              <p:par>
                                <p:cTn id="29" presetID="2" presetClass="entr" presetSubtype="2"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9D3F2-7D07-6146-92AA-A2530BD6BF82}"/>
              </a:ext>
            </a:extLst>
          </p:cNvPr>
          <p:cNvSpPr>
            <a:spLocks noGrp="1"/>
          </p:cNvSpPr>
          <p:nvPr>
            <p:ph type="title" idx="4294967295"/>
          </p:nvPr>
        </p:nvSpPr>
        <p:spPr>
          <a:xfrm>
            <a:off x="914400" y="284162"/>
            <a:ext cx="10363200" cy="1595437"/>
          </a:xfrm>
        </p:spPr>
        <p:txBody>
          <a:bodyPr>
            <a:normAutofit/>
          </a:bodyPr>
          <a:lstStyle/>
          <a:p>
            <a:r>
              <a:rPr lang="ja-JP" altLang="en-US" sz="4800">
                <a:latin typeface="Meiryo" panose="020B0604030504040204" pitchFamily="34" charset="-128"/>
                <a:ea typeface="Meiryo" panose="020B0604030504040204" pitchFamily="34" charset="-128"/>
              </a:rPr>
              <a:t>解析＆検証結果</a:t>
            </a:r>
            <a:endParaRPr kumimoji="1" lang="ja-JP" altLang="en-US" sz="4800">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AD58C960-9881-AB46-AFEF-48BE66FE3A7F}"/>
              </a:ext>
            </a:extLst>
          </p:cNvPr>
          <p:cNvSpPr>
            <a:spLocks noGrp="1"/>
          </p:cNvSpPr>
          <p:nvPr>
            <p:ph idx="4294967295"/>
          </p:nvPr>
        </p:nvSpPr>
        <p:spPr>
          <a:xfrm>
            <a:off x="577439" y="1506537"/>
            <a:ext cx="6851650" cy="746125"/>
          </a:xfrm>
        </p:spPr>
        <p:txBody>
          <a:bodyPr>
            <a:normAutofit/>
          </a:bodyPr>
          <a:lstStyle/>
          <a:p>
            <a:r>
              <a:rPr kumimoji="1" lang="ja-JP" altLang="en-US" sz="2800">
                <a:latin typeface="Meiryo" panose="020B0604030504040204" pitchFamily="34" charset="-128"/>
                <a:ea typeface="Meiryo" panose="020B0604030504040204" pitchFamily="34" charset="-128"/>
              </a:rPr>
              <a:t>完全読みきり，</a:t>
            </a:r>
            <a:r>
              <a:rPr lang="ja-JP" altLang="en-US" sz="2800">
                <a:latin typeface="Meiryo" panose="020B0604030504040204" pitchFamily="34" charset="-128"/>
                <a:ea typeface="Meiryo" panose="020B0604030504040204" pitchFamily="34" charset="-128"/>
              </a:rPr>
              <a:t>必勝読みきり（解析）</a:t>
            </a:r>
          </a:p>
          <a:p>
            <a:endParaRPr kumimoji="1" lang="ja-JP" altLang="en-US" sz="2800">
              <a:latin typeface="Meiryo" panose="020B0604030504040204" pitchFamily="34" charset="-128"/>
              <a:ea typeface="Meiryo" panose="020B0604030504040204" pitchFamily="34" charset="-128"/>
            </a:endParaRPr>
          </a:p>
        </p:txBody>
      </p:sp>
      <p:graphicFrame>
        <p:nvGraphicFramePr>
          <p:cNvPr id="14" name="表 14">
            <a:extLst>
              <a:ext uri="{FF2B5EF4-FFF2-40B4-BE49-F238E27FC236}">
                <a16:creationId xmlns:a16="http://schemas.microsoft.com/office/drawing/2014/main" id="{2A14D1EC-A0AA-F141-8BD3-58C04DBD8EC7}"/>
              </a:ext>
            </a:extLst>
          </p:cNvPr>
          <p:cNvGraphicFramePr>
            <a:graphicFrameLocks noGrp="1"/>
          </p:cNvGraphicFramePr>
          <p:nvPr>
            <p:extLst>
              <p:ext uri="{D42A27DB-BD31-4B8C-83A1-F6EECF244321}">
                <p14:modId xmlns:p14="http://schemas.microsoft.com/office/powerpoint/2010/main" val="288186111"/>
              </p:ext>
            </p:extLst>
          </p:nvPr>
        </p:nvGraphicFramePr>
        <p:xfrm>
          <a:off x="304801" y="2097238"/>
          <a:ext cx="11582399" cy="3111810"/>
        </p:xfrm>
        <a:graphic>
          <a:graphicData uri="http://schemas.openxmlformats.org/drawingml/2006/table">
            <a:tbl>
              <a:tblPr>
                <a:tableStyleId>{5C22544A-7EE6-4342-B048-85BDC9FD1C3A}</a:tableStyleId>
              </a:tblPr>
              <a:tblGrid>
                <a:gridCol w="1361111">
                  <a:extLst>
                    <a:ext uri="{9D8B030D-6E8A-4147-A177-3AD203B41FA5}">
                      <a16:colId xmlns:a16="http://schemas.microsoft.com/office/drawing/2014/main" val="1475731917"/>
                    </a:ext>
                  </a:extLst>
                </a:gridCol>
                <a:gridCol w="1376872">
                  <a:extLst>
                    <a:ext uri="{9D8B030D-6E8A-4147-A177-3AD203B41FA5}">
                      <a16:colId xmlns:a16="http://schemas.microsoft.com/office/drawing/2014/main" val="4097234946"/>
                    </a:ext>
                  </a:extLst>
                </a:gridCol>
                <a:gridCol w="872497">
                  <a:extLst>
                    <a:ext uri="{9D8B030D-6E8A-4147-A177-3AD203B41FA5}">
                      <a16:colId xmlns:a16="http://schemas.microsoft.com/office/drawing/2014/main" val="254349363"/>
                    </a:ext>
                  </a:extLst>
                </a:gridCol>
                <a:gridCol w="872497">
                  <a:extLst>
                    <a:ext uri="{9D8B030D-6E8A-4147-A177-3AD203B41FA5}">
                      <a16:colId xmlns:a16="http://schemas.microsoft.com/office/drawing/2014/main" val="3988954872"/>
                    </a:ext>
                  </a:extLst>
                </a:gridCol>
                <a:gridCol w="2082647">
                  <a:extLst>
                    <a:ext uri="{9D8B030D-6E8A-4147-A177-3AD203B41FA5}">
                      <a16:colId xmlns:a16="http://schemas.microsoft.com/office/drawing/2014/main" val="897475007"/>
                    </a:ext>
                  </a:extLst>
                </a:gridCol>
                <a:gridCol w="1389131">
                  <a:extLst>
                    <a:ext uri="{9D8B030D-6E8A-4147-A177-3AD203B41FA5}">
                      <a16:colId xmlns:a16="http://schemas.microsoft.com/office/drawing/2014/main" val="665155085"/>
                    </a:ext>
                  </a:extLst>
                </a:gridCol>
                <a:gridCol w="2082647">
                  <a:extLst>
                    <a:ext uri="{9D8B030D-6E8A-4147-A177-3AD203B41FA5}">
                      <a16:colId xmlns:a16="http://schemas.microsoft.com/office/drawing/2014/main" val="819451037"/>
                    </a:ext>
                  </a:extLst>
                </a:gridCol>
                <a:gridCol w="1544997">
                  <a:extLst>
                    <a:ext uri="{9D8B030D-6E8A-4147-A177-3AD203B41FA5}">
                      <a16:colId xmlns:a16="http://schemas.microsoft.com/office/drawing/2014/main" val="4225687895"/>
                    </a:ext>
                  </a:extLst>
                </a:gridCol>
              </a:tblGrid>
              <a:tr h="428375">
                <a:tc rowSpan="2">
                  <a:txBody>
                    <a:bodyPr/>
                    <a:lstStyle/>
                    <a:p>
                      <a:pPr algn="ctr"/>
                      <a:r>
                        <a:rPr kumimoji="1" lang="ja-JP" altLang="en-US" sz="2000">
                          <a:latin typeface="Meiryo" panose="020B0604030504040204" pitchFamily="34" charset="-128"/>
                          <a:ea typeface="Meiryo" panose="020B0604030504040204" pitchFamily="34" charset="-128"/>
                        </a:rPr>
                        <a:t>盤面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2000">
                          <a:latin typeface="Meiryo" panose="020B0604030504040204" pitchFamily="34" charset="-128"/>
                          <a:ea typeface="Meiryo" panose="020B0604030504040204" pitchFamily="34" charset="-128"/>
                        </a:rPr>
                        <a:t>勝敗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kumimoji="1" lang="ja-JP" altLang="en-US" sz="2000">
                          <a:latin typeface="Meiryo" panose="020B0604030504040204" pitchFamily="34" charset="-128"/>
                          <a:ea typeface="Meiryo" panose="020B0604030504040204" pitchFamily="34" charset="-128"/>
                        </a:rPr>
                        <a:t>完全読みきり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a:txBody>
                    <a:bodyPr/>
                    <a:lstStyle/>
                    <a:p>
                      <a:pPr algn="ctr"/>
                      <a:endParaRPr kumimoji="1" lang="ja-JP" altLang="en-US"/>
                    </a:p>
                  </a:txBody>
                  <a:tcPr anchor="ctr"/>
                </a:tc>
                <a:tc hMerge="1">
                  <a:txBody>
                    <a:bodyPr/>
                    <a:lstStyle/>
                    <a:p>
                      <a:pPr algn="ctr"/>
                      <a:endParaRPr kumimoji="1" lang="ja-JP" altLang="en-US"/>
                    </a:p>
                  </a:txBody>
                  <a:tcPr anchor="ctr"/>
                </a:tc>
                <a:tc gridSpan="2">
                  <a:txBody>
                    <a:bodyPr/>
                    <a:lstStyle/>
                    <a:p>
                      <a:pPr algn="ctr"/>
                      <a:r>
                        <a:rPr kumimoji="1" lang="ja-JP" altLang="en-US" sz="2000">
                          <a:latin typeface="Meiryo" panose="020B0604030504040204" pitchFamily="34" charset="-128"/>
                          <a:ea typeface="Meiryo" panose="020B0604030504040204" pitchFamily="34" charset="-128"/>
                        </a:rPr>
                        <a:t>必勝読み切り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nchor="ctr"/>
                </a:tc>
                <a:extLst>
                  <a:ext uri="{0D108BD9-81ED-4DB2-BD59-A6C34878D82A}">
                    <a16:rowId xmlns:a16="http://schemas.microsoft.com/office/drawing/2014/main" val="2427875207"/>
                  </a:ext>
                </a:extLst>
              </a:tr>
              <a:tr h="428375">
                <a:tc vMerge="1">
                  <a:txBody>
                    <a:bodyPr/>
                    <a:lstStyle/>
                    <a:p>
                      <a:pPr algn="ctr"/>
                      <a:r>
                        <a:rPr kumimoji="1" lang="ja-JP" altLang="en-US"/>
                        <a:t>盤面</a:t>
                      </a:r>
                    </a:p>
                  </a:txBody>
                  <a:tcPr/>
                </a:tc>
                <a:tc vMerge="1">
                  <a:txBody>
                    <a:bodyPr/>
                    <a:lstStyle/>
                    <a:p>
                      <a:pPr algn="ctr"/>
                      <a:r>
                        <a:rPr kumimoji="1" lang="ja-JP" altLang="en-US"/>
                        <a:t>勝敗</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2000" kern="100">
                          <a:effectLst/>
                          <a:latin typeface="Meiryo" panose="020B0604030504040204" pitchFamily="34" charset="-128"/>
                          <a:ea typeface="Meiryo" panose="020B0604030504040204" pitchFamily="34" charset="-128"/>
                          <a:cs typeface="Cambria" panose="02040503050406030204" pitchFamily="18" charset="0"/>
                        </a:rPr>
                        <a:t>Ｂ</a:t>
                      </a:r>
                      <a:endParaRPr lang="ja-JP" altLang="ja-JP" sz="2000" kern="100">
                        <a:effectLst/>
                        <a:latin typeface="Meiryo" panose="020B0604030504040204" pitchFamily="34" charset="-128"/>
                        <a:ea typeface="Meiryo" panose="020B0604030504040204" pitchFamily="34"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ja-JP" sz="2000" kern="100">
                          <a:effectLst/>
                          <a:latin typeface="Meiryo" panose="020B0604030504040204" pitchFamily="34" charset="-128"/>
                          <a:ea typeface="Meiryo" panose="020B0604030504040204" pitchFamily="34" charset="-128"/>
                          <a:cs typeface="Times New Roman" panose="02020603050405020304" pitchFamily="18" charset="0"/>
                        </a:rPr>
                        <a:t>Ｗ</a:t>
                      </a:r>
                      <a:endParaRPr kumimoji="1" lang="ja-JP" alt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a:latin typeface="Meiryo" panose="020B0604030504040204" pitchFamily="34" charset="-128"/>
                          <a:ea typeface="Meiryo" panose="020B0604030504040204" pitchFamily="34" charset="-128"/>
                        </a:rPr>
                        <a:t>探索数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a:latin typeface="Meiryo" panose="020B0604030504040204" pitchFamily="34" charset="-128"/>
                          <a:ea typeface="Meiryo" panose="020B0604030504040204" pitchFamily="34" charset="-128"/>
                        </a:rPr>
                        <a:t>探索時間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a:latin typeface="Meiryo" panose="020B0604030504040204" pitchFamily="34" charset="-128"/>
                          <a:ea typeface="Meiryo" panose="020B0604030504040204" pitchFamily="34" charset="-128"/>
                        </a:rPr>
                        <a:t>探索数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a:latin typeface="Meiryo" panose="020B0604030504040204" pitchFamily="34" charset="-128"/>
                          <a:ea typeface="Meiryo" panose="020B0604030504040204" pitchFamily="34" charset="-128"/>
                        </a:rPr>
                        <a:t>探索時間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889568"/>
                  </a:ext>
                </a:extLst>
              </a:tr>
              <a:tr h="428283">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４ｘ４</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0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ctr"/>
                      <a:r>
                        <a:rPr lang="ja-JP" altLang="en-US" sz="2000" kern="100">
                          <a:effectLst/>
                          <a:latin typeface="Meiryo" panose="020B0604030504040204" pitchFamily="34" charset="-128"/>
                          <a:ea typeface="Meiryo" panose="020B0604030504040204" pitchFamily="34" charset="-128"/>
                          <a:cs typeface="Times New Roman" panose="02020603050405020304" pitchFamily="18" charset="0"/>
                        </a:rPr>
                        <a:t>２</a:t>
                      </a:r>
                      <a:endParaRPr lang="ja-JP" sz="2000" kern="100">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１０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168</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0.09s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74</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0.04s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400636"/>
                  </a:ext>
                </a:extLst>
              </a:tr>
              <a:tr h="428283">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４ｘ６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ctr"/>
                      <a:r>
                        <a:rPr lang="ja-JP" altLang="en-US"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１２</a:t>
                      </a:r>
                      <a:endPar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ctr"/>
                      <a:r>
                        <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８</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2433070</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1m10s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63272</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3s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6137874"/>
                  </a:ext>
                </a:extLst>
              </a:tr>
              <a:tr h="428283">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６ｘ６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0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ctr"/>
                      <a:r>
                        <a:rPr lang="ja-JP" altLang="en-US" sz="2000" kern="100">
                          <a:effectLst/>
                          <a:latin typeface="Meiryo" panose="020B0604030504040204" pitchFamily="34" charset="-128"/>
                          <a:ea typeface="Meiryo" panose="020B0604030504040204" pitchFamily="34" charset="-128"/>
                          <a:cs typeface="Times New Roman" panose="02020603050405020304" pitchFamily="18" charset="0"/>
                        </a:rPr>
                        <a:t>８</a:t>
                      </a:r>
                      <a:endParaRPr lang="ja-JP" sz="2000" kern="100">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１６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163759963</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29m3s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2240980</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1m8s</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6743740"/>
                  </a:ext>
                </a:extLst>
              </a:tr>
              <a:tr h="428283">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４ｘ８</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ctr"/>
                      <a:r>
                        <a:rPr lang="ja-JP" altLang="en-US"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１８</a:t>
                      </a:r>
                      <a:endPar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ctr"/>
                      <a:r>
                        <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１０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36063860210</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133h5m</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228806832</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2h20m</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5213"/>
                  </a:ext>
                </a:extLst>
              </a:tr>
              <a:tr h="541928">
                <a:tc>
                  <a:txBody>
                    <a:bodyPr/>
                    <a:lstStyle/>
                    <a:p>
                      <a:pPr indent="118745" algn="ctr"/>
                      <a:r>
                        <a:rPr lang="ja-JP" sz="2000" kern="100">
                          <a:effectLst/>
                          <a:latin typeface="Meiryo" panose="020B0604030504040204" pitchFamily="34" charset="-128"/>
                          <a:ea typeface="Meiryo" panose="020B0604030504040204" pitchFamily="34" charset="-128"/>
                          <a:cs typeface="Times New Roman" panose="02020603050405020304" pitchFamily="18" charset="0"/>
                        </a:rPr>
                        <a:t>４ｘ１０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0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gridSpan="4">
                  <a:txBody>
                    <a:bodyPr/>
                    <a:lstStyle/>
                    <a:p>
                      <a:pPr indent="118745" algn="r"/>
                      <a:r>
                        <a:rPr lang="ja-JP" altLang="en-US"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未解析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indent="118745" algn="r"/>
                      <a:r>
                        <a:rPr lang="ja-JP" altLang="en-US" sz="1800" kern="100">
                          <a:effectLst/>
                          <a:latin typeface="Meiryo" panose="020B0604030504040204" pitchFamily="34" charset="-128"/>
                          <a:ea typeface="Meiryo" panose="020B0604030504040204" pitchFamily="34" charset="-128"/>
                          <a:cs typeface="Times New Roman" panose="02020603050405020304" pitchFamily="18" charset="0"/>
                        </a:rPr>
                        <a:t>未解析</a:t>
                      </a:r>
                      <a:endParaRPr lang="ja-JP" sz="1800" kern="100">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pPr indent="118745" algn="r"/>
                      <a:endParaRPr lang="ja-JP" sz="1800" kern="100">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10924512385</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r"/>
                      <a:r>
                        <a:rPr lang="en-US" sz="2000" kern="100" dirty="0">
                          <a:solidFill>
                            <a:schemeClr val="tx1"/>
                          </a:solidFill>
                          <a:effectLst/>
                          <a:latin typeface="Meiryo" panose="020B0604030504040204" pitchFamily="34" charset="-128"/>
                          <a:ea typeface="Meiryo" panose="020B0604030504040204" pitchFamily="34" charset="-128"/>
                          <a:cs typeface="Times New Roman" panose="02020603050405020304" pitchFamily="18" charset="0"/>
                        </a:rPr>
                        <a:t>108h55m</a:t>
                      </a:r>
                      <a:endParaRPr lang="ja-JP" sz="2000" kern="100">
                        <a:solidFill>
                          <a:schemeClr val="tx1"/>
                        </a:solidFill>
                        <a:effectLst/>
                        <a:latin typeface="Meiryo" panose="020B0604030504040204" pitchFamily="34" charset="-128"/>
                        <a:ea typeface="Meiryo" panose="020B0604030504040204" pitchFamily="34"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680777"/>
                  </a:ext>
                </a:extLst>
              </a:tr>
            </a:tbl>
          </a:graphicData>
        </a:graphic>
      </p:graphicFrame>
      <p:sp>
        <p:nvSpPr>
          <p:cNvPr id="16" name="コンテンツ プレースホルダー 2">
            <a:extLst>
              <a:ext uri="{FF2B5EF4-FFF2-40B4-BE49-F238E27FC236}">
                <a16:creationId xmlns:a16="http://schemas.microsoft.com/office/drawing/2014/main" id="{F75D8AA3-AB61-5947-8D76-5ED95C0B8929}"/>
              </a:ext>
            </a:extLst>
          </p:cNvPr>
          <p:cNvSpPr txBox="1">
            <a:spLocks/>
          </p:cNvSpPr>
          <p:nvPr/>
        </p:nvSpPr>
        <p:spPr>
          <a:xfrm>
            <a:off x="577439" y="5425947"/>
            <a:ext cx="11309761" cy="1249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latin typeface="Meiryo" panose="020B0604030504040204" pitchFamily="34" charset="-128"/>
                <a:ea typeface="Meiryo" panose="020B0604030504040204" pitchFamily="34" charset="-128"/>
              </a:rPr>
              <a:t>一定手数の先読み（検証）</a:t>
            </a:r>
            <a:endParaRPr lang="en-US" altLang="ja-JP" dirty="0">
              <a:latin typeface="Meiryo" panose="020B0604030504040204" pitchFamily="34" charset="-128"/>
              <a:ea typeface="Meiryo" panose="020B0604030504040204" pitchFamily="34" charset="-128"/>
            </a:endParaRPr>
          </a:p>
          <a:p>
            <a:pPr marL="457200" lvl="1" indent="0">
              <a:buNone/>
            </a:pPr>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５つの盤サイズで行い，必勝読み切りの</a:t>
            </a:r>
            <a:r>
              <a:rPr lang="ja-JP" altLang="en-US" sz="2800" kern="100">
                <a:effectLst/>
                <a:latin typeface="Meiryo" panose="020B0604030504040204" pitchFamily="34" charset="-128"/>
                <a:ea typeface="Meiryo" panose="020B0604030504040204" pitchFamily="34" charset="-128"/>
                <a:cs typeface="Times New Roman" panose="02020603050405020304" pitchFamily="18" charset="0"/>
              </a:rPr>
              <a:t>勝敗</a:t>
            </a:r>
            <a:r>
              <a:rPr lang="ja-JP" altLang="ja-JP" sz="2800" kern="100">
                <a:effectLst/>
                <a:latin typeface="Meiryo" panose="020B0604030504040204" pitchFamily="34" charset="-128"/>
                <a:ea typeface="Meiryo" panose="020B0604030504040204" pitchFamily="34" charset="-128"/>
                <a:cs typeface="Times New Roman" panose="02020603050405020304" pitchFamily="18" charset="0"/>
              </a:rPr>
              <a:t>結果と全て一致</a:t>
            </a:r>
            <a:endParaRPr lang="ja-JP" altLang="en-US" sz="2800">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A7F4697B-79F7-2A49-8972-5B53079EE494}"/>
              </a:ext>
            </a:extLst>
          </p:cNvPr>
          <p:cNvSpPr>
            <a:spLocks noGrp="1"/>
          </p:cNvSpPr>
          <p:nvPr>
            <p:ph type="sldNum" sz="quarter" idx="12"/>
          </p:nvPr>
        </p:nvSpPr>
        <p:spPr/>
        <p:txBody>
          <a:bodyPr/>
          <a:lstStyle/>
          <a:p>
            <a:fld id="{09C02BE0-12E0-A546-A891-43B450343CDE}" type="slidenum">
              <a:rPr kumimoji="1" lang="ja-JP" altLang="en-US" sz="1600" smtClean="0"/>
              <a:t>8</a:t>
            </a:fld>
            <a:endParaRPr kumimoji="1" lang="ja-JP" altLang="en-US" sz="1600"/>
          </a:p>
        </p:txBody>
      </p:sp>
    </p:spTree>
    <p:extLst>
      <p:ext uri="{BB962C8B-B14F-4D97-AF65-F5344CB8AC3E}">
        <p14:creationId xmlns:p14="http://schemas.microsoft.com/office/powerpoint/2010/main" val="385776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DABDF-6468-E647-B984-FCCDBCF34200}"/>
              </a:ext>
            </a:extLst>
          </p:cNvPr>
          <p:cNvSpPr>
            <a:spLocks noGrp="1"/>
          </p:cNvSpPr>
          <p:nvPr>
            <p:ph type="title" idx="4294967295"/>
          </p:nvPr>
        </p:nvSpPr>
        <p:spPr>
          <a:xfrm>
            <a:off x="790892" y="341686"/>
            <a:ext cx="10363200" cy="1595437"/>
          </a:xfrm>
        </p:spPr>
        <p:txBody>
          <a:bodyPr>
            <a:normAutofit/>
          </a:bodyPr>
          <a:lstStyle/>
          <a:p>
            <a:r>
              <a:rPr kumimoji="1" lang="ja-JP" altLang="en-US" sz="4800">
                <a:latin typeface="Meiryo" panose="020B0604030504040204" pitchFamily="34" charset="-128"/>
                <a:ea typeface="Meiryo" panose="020B0604030504040204" pitchFamily="34" charset="-128"/>
              </a:rPr>
              <a:t>オセロとの解析比較</a:t>
            </a:r>
          </a:p>
        </p:txBody>
      </p:sp>
      <p:graphicFrame>
        <p:nvGraphicFramePr>
          <p:cNvPr id="5" name="表 5">
            <a:extLst>
              <a:ext uri="{FF2B5EF4-FFF2-40B4-BE49-F238E27FC236}">
                <a16:creationId xmlns:a16="http://schemas.microsoft.com/office/drawing/2014/main" id="{A7F69E1F-76D9-A849-B7F9-333CCB0CBF92}"/>
              </a:ext>
            </a:extLst>
          </p:cNvPr>
          <p:cNvGraphicFramePr>
            <a:graphicFrameLocks noGrp="1"/>
          </p:cNvGraphicFramePr>
          <p:nvPr>
            <p:ph idx="4294967295"/>
            <p:extLst>
              <p:ext uri="{D42A27DB-BD31-4B8C-83A1-F6EECF244321}">
                <p14:modId xmlns:p14="http://schemas.microsoft.com/office/powerpoint/2010/main" val="3666960149"/>
              </p:ext>
            </p:extLst>
          </p:nvPr>
        </p:nvGraphicFramePr>
        <p:xfrm>
          <a:off x="3566160" y="1785736"/>
          <a:ext cx="4812665" cy="2933305"/>
        </p:xfrm>
        <a:graphic>
          <a:graphicData uri="http://schemas.openxmlformats.org/drawingml/2006/table">
            <a:tbl>
              <a:tblPr>
                <a:tableStyleId>{5C22544A-7EE6-4342-B048-85BDC9FD1C3A}</a:tableStyleId>
              </a:tblPr>
              <a:tblGrid>
                <a:gridCol w="1578292">
                  <a:extLst>
                    <a:ext uri="{9D8B030D-6E8A-4147-A177-3AD203B41FA5}">
                      <a16:colId xmlns:a16="http://schemas.microsoft.com/office/drawing/2014/main" val="2430249794"/>
                    </a:ext>
                  </a:extLst>
                </a:gridCol>
                <a:gridCol w="1578293">
                  <a:extLst>
                    <a:ext uri="{9D8B030D-6E8A-4147-A177-3AD203B41FA5}">
                      <a16:colId xmlns:a16="http://schemas.microsoft.com/office/drawing/2014/main" val="1625943632"/>
                    </a:ext>
                  </a:extLst>
                </a:gridCol>
                <a:gridCol w="1656080">
                  <a:extLst>
                    <a:ext uri="{9D8B030D-6E8A-4147-A177-3AD203B41FA5}">
                      <a16:colId xmlns:a16="http://schemas.microsoft.com/office/drawing/2014/main" val="4022184187"/>
                    </a:ext>
                  </a:extLst>
                </a:gridCol>
              </a:tblGrid>
              <a:tr h="544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a:latin typeface="Meiryo" panose="020B0604030504040204" pitchFamily="34" charset="-128"/>
                          <a:ea typeface="Meiryo" panose="020B0604030504040204" pitchFamily="34" charset="-128"/>
                        </a:rPr>
                        <a:t>盤面</a:t>
                      </a:r>
                    </a:p>
                    <a:p>
                      <a:pPr algn="ctr"/>
                      <a:r>
                        <a:rPr kumimoji="1" lang="ja-JP" altLang="en-US" sz="2400">
                          <a:latin typeface="Meiryo" panose="020B0604030504040204" pitchFamily="34" charset="-128"/>
                          <a:ea typeface="Meiryo" panose="020B0604030504040204" pitchFamily="34" charset="-128"/>
                        </a:rPr>
                        <a:t>サイズ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a:latin typeface="Meiryo" panose="020B0604030504040204" pitchFamily="34" charset="-128"/>
                          <a:ea typeface="Meiryo" panose="020B0604030504040204" pitchFamily="34" charset="-128"/>
                        </a:rPr>
                        <a:t>ニップ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a:latin typeface="Meiryo" panose="020B0604030504040204" pitchFamily="34" charset="-128"/>
                          <a:ea typeface="Meiryo" panose="020B0604030504040204" pitchFamily="34" charset="-128"/>
                        </a:rPr>
                        <a:t>オセロ</a:t>
                      </a:r>
                      <a:r>
                        <a:rPr kumimoji="1" lang="en-US" altLang="ja-JP" sz="2400" dirty="0">
                          <a:latin typeface="Meiryo" panose="020B0604030504040204" pitchFamily="34" charset="-128"/>
                          <a:ea typeface="Meiryo" panose="020B0604030504040204" pitchFamily="34" charset="-128"/>
                        </a:rPr>
                        <a:t>[1][2]</a:t>
                      </a:r>
                      <a:endParaRPr kumimoji="1" lang="ja-JP" altLang="en-US" sz="2400">
                        <a:latin typeface="Meiryo" panose="020B0604030504040204" pitchFamily="34" charset="-128"/>
                        <a:ea typeface="Meiryo" panose="020B0604030504040204"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7205081"/>
                  </a:ext>
                </a:extLst>
              </a:tr>
              <a:tr h="422069">
                <a:tc>
                  <a:txBody>
                    <a:bodyPr/>
                    <a:lstStyle/>
                    <a:p>
                      <a:pPr indent="118745" algn="ctr"/>
                      <a:r>
                        <a:rPr lang="ja-JP" sz="2400" kern="100">
                          <a:effectLst/>
                          <a:latin typeface="Meiryo" panose="020B0604030504040204" pitchFamily="34" charset="-128"/>
                          <a:ea typeface="Meiryo" panose="020B0604030504040204" pitchFamily="34" charset="-128"/>
                          <a:cs typeface="Times New Roman" panose="02020603050405020304" pitchFamily="18" charset="0"/>
                        </a:rPr>
                        <a:t>４ｘ４</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4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l"/>
                      <a:r>
                        <a:rPr lang="ja-JP" sz="24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3125691"/>
                  </a:ext>
                </a:extLst>
              </a:tr>
              <a:tr h="422069">
                <a:tc>
                  <a:txBody>
                    <a:bodyPr/>
                    <a:lstStyle/>
                    <a:p>
                      <a:pPr indent="118745" algn="ctr"/>
                      <a:r>
                        <a:rPr lang="ja-JP" sz="2400" kern="100">
                          <a:effectLst/>
                          <a:latin typeface="Meiryo" panose="020B0604030504040204" pitchFamily="34" charset="-128"/>
                          <a:ea typeface="Meiryo" panose="020B0604030504040204" pitchFamily="34" charset="-128"/>
                          <a:cs typeface="Times New Roman" panose="02020603050405020304" pitchFamily="18" charset="0"/>
                        </a:rPr>
                        <a:t>４ｘ６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748557547"/>
                  </a:ext>
                </a:extLst>
              </a:tr>
              <a:tr h="422069">
                <a:tc>
                  <a:txBody>
                    <a:bodyPr/>
                    <a:lstStyle/>
                    <a:p>
                      <a:pPr indent="118745" algn="ctr"/>
                      <a:r>
                        <a:rPr lang="ja-JP" sz="2400" kern="100">
                          <a:effectLst/>
                          <a:latin typeface="Meiryo" panose="020B0604030504040204" pitchFamily="34" charset="-128"/>
                          <a:ea typeface="Meiryo" panose="020B0604030504040204" pitchFamily="34" charset="-128"/>
                          <a:cs typeface="Times New Roman" panose="02020603050405020304" pitchFamily="18" charset="0"/>
                        </a:rPr>
                        <a:t>６ｘ６</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4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18745" algn="l"/>
                      <a:r>
                        <a:rPr lang="ja-JP" sz="2400" kern="100">
                          <a:effectLst/>
                          <a:latin typeface="Meiryo" panose="020B0604030504040204" pitchFamily="34" charset="-128"/>
                          <a:ea typeface="Meiryo" panose="020B0604030504040204" pitchFamily="34" charset="-128"/>
                          <a:cs typeface="Times New Roman" panose="02020603050405020304" pitchFamily="18" charset="0"/>
                        </a:rPr>
                        <a:t>後手必勝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985774"/>
                  </a:ext>
                </a:extLst>
              </a:tr>
              <a:tr h="422069">
                <a:tc>
                  <a:txBody>
                    <a:bodyPr/>
                    <a:lstStyle/>
                    <a:p>
                      <a:pPr indent="118745" algn="ctr"/>
                      <a:r>
                        <a:rPr lang="ja-JP" sz="2400" kern="100">
                          <a:effectLst/>
                          <a:latin typeface="Meiryo" panose="020B0604030504040204" pitchFamily="34" charset="-128"/>
                          <a:ea typeface="Meiryo" panose="020B0604030504040204" pitchFamily="34" charset="-128"/>
                          <a:cs typeface="Times New Roman" panose="02020603050405020304" pitchFamily="18" charset="0"/>
                        </a:rPr>
                        <a:t>４ｘ８</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13345414"/>
                  </a:ext>
                </a:extLst>
              </a:tr>
              <a:tr h="422069">
                <a:tc>
                  <a:txBody>
                    <a:bodyPr/>
                    <a:lstStyle/>
                    <a:p>
                      <a:pPr indent="118745" algn="ctr"/>
                      <a:r>
                        <a:rPr lang="ja-JP" sz="2400" kern="100">
                          <a:effectLst/>
                          <a:latin typeface="Meiryo" panose="020B0604030504040204" pitchFamily="34" charset="-128"/>
                          <a:ea typeface="Meiryo" panose="020B0604030504040204" pitchFamily="34" charset="-128"/>
                          <a:cs typeface="Times New Roman" panose="02020603050405020304" pitchFamily="18" charset="0"/>
                        </a:rPr>
                        <a:t>４ｘ１０</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indent="118745" algn="l"/>
                      <a:r>
                        <a:rPr lang="ja-JP" sz="2400"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先手必勝</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954917481"/>
                  </a:ext>
                </a:extLst>
              </a:tr>
            </a:tbl>
          </a:graphicData>
        </a:graphic>
      </p:graphicFrame>
      <p:sp>
        <p:nvSpPr>
          <p:cNvPr id="6" name="テキスト ボックス 5">
            <a:extLst>
              <a:ext uri="{FF2B5EF4-FFF2-40B4-BE49-F238E27FC236}">
                <a16:creationId xmlns:a16="http://schemas.microsoft.com/office/drawing/2014/main" id="{E1EABF43-E91D-5C4C-AB03-53CAC627912B}"/>
              </a:ext>
            </a:extLst>
          </p:cNvPr>
          <p:cNvSpPr txBox="1"/>
          <p:nvPr/>
        </p:nvSpPr>
        <p:spPr>
          <a:xfrm>
            <a:off x="694519" y="5072264"/>
            <a:ext cx="10802957" cy="646331"/>
          </a:xfrm>
          <a:prstGeom prst="rect">
            <a:avLst/>
          </a:prstGeom>
          <a:noFill/>
        </p:spPr>
        <p:txBody>
          <a:bodyPr wrap="none" rtlCol="0">
            <a:spAutoFit/>
          </a:bodyPr>
          <a:lstStyle/>
          <a:p>
            <a:r>
              <a:rPr lang="ja-JP" altLang="en-US" sz="3600" b="1">
                <a:effectLst/>
                <a:latin typeface="Meiryo" panose="020B0604030504040204" pitchFamily="34" charset="-128"/>
                <a:ea typeface="Meiryo" panose="020B0604030504040204" pitchFamily="34" charset="-128"/>
              </a:rPr>
              <a:t>ニップとオセロは先手・後手有利の傾向が似ている</a:t>
            </a:r>
            <a:endParaRPr lang="en-US" altLang="ja-JP" sz="3600" b="1"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79B3E28A-CB70-7049-B6C3-373909602B06}"/>
              </a:ext>
            </a:extLst>
          </p:cNvPr>
          <p:cNvSpPr txBox="1"/>
          <p:nvPr/>
        </p:nvSpPr>
        <p:spPr>
          <a:xfrm>
            <a:off x="8086404" y="5718595"/>
            <a:ext cx="2782422" cy="461665"/>
          </a:xfrm>
          <a:prstGeom prst="rect">
            <a:avLst/>
          </a:prstGeom>
          <a:noFill/>
        </p:spPr>
        <p:txBody>
          <a:bodyPr wrap="square" rtlCol="0">
            <a:spAutoFit/>
          </a:bodyPr>
          <a:lstStyle/>
          <a:p>
            <a:r>
              <a:rPr lang="en-US" altLang="ja-JP" sz="2400" b="0" i="0" dirty="0">
                <a:effectLst/>
                <a:latin typeface="Meiryo" panose="020B0604030504040204" pitchFamily="34" charset="-128"/>
                <a:ea typeface="Meiryo" panose="020B0604030504040204" pitchFamily="34" charset="-128"/>
              </a:rPr>
              <a:t>[1] </a:t>
            </a:r>
            <a:r>
              <a:rPr lang="ja-JP" altLang="en-US" sz="2400" b="0" i="0">
                <a:effectLst/>
                <a:latin typeface="Meiryo" panose="020B0604030504040204" pitchFamily="34" charset="-128"/>
                <a:ea typeface="Meiryo" panose="020B0604030504040204" pitchFamily="34" charset="-128"/>
              </a:rPr>
              <a:t>竹下ら，</a:t>
            </a:r>
            <a:r>
              <a:rPr lang="en-US" altLang="ja-JP" sz="2400" b="0" i="0" dirty="0">
                <a:effectLst/>
                <a:latin typeface="Meiryo" panose="020B0604030504040204" pitchFamily="34" charset="-128"/>
                <a:ea typeface="Meiryo" panose="020B0604030504040204" pitchFamily="34" charset="-128"/>
              </a:rPr>
              <a:t>2015</a:t>
            </a:r>
            <a:endParaRPr kumimoji="1" lang="ja-JP" altLang="en-US" sz="240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56600385-2AA9-0045-A73E-C50E7C608F0E}"/>
              </a:ext>
            </a:extLst>
          </p:cNvPr>
          <p:cNvSpPr txBox="1"/>
          <p:nvPr/>
        </p:nvSpPr>
        <p:spPr>
          <a:xfrm>
            <a:off x="7430122" y="6150984"/>
            <a:ext cx="3498338" cy="461665"/>
          </a:xfrm>
          <a:prstGeom prst="rect">
            <a:avLst/>
          </a:prstGeom>
          <a:noFill/>
        </p:spPr>
        <p:txBody>
          <a:bodyPr wrap="square" rtlCol="0">
            <a:spAutoFit/>
          </a:bodyPr>
          <a:lstStyle/>
          <a:p>
            <a:r>
              <a:rPr lang="en-US" altLang="ja-JP" sz="2400" i="0" dirty="0">
                <a:effectLst/>
                <a:latin typeface="Meiryo" panose="020B0604030504040204" pitchFamily="34" charset="-128"/>
                <a:ea typeface="Meiryo" panose="020B0604030504040204" pitchFamily="34" charset="-128"/>
              </a:rPr>
              <a:t>[2] </a:t>
            </a:r>
            <a:r>
              <a:rPr kumimoji="0" lang="en-US" altLang="ja-JP" sz="2400" b="0" i="0" u="none" strike="noStrike" kern="100" cap="none" spc="0" normalizeH="0" baseline="0" noProof="0" dirty="0" err="1">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J.Feinstein</a:t>
            </a:r>
            <a:r>
              <a:rPr lang="ja-JP" altLang="en-US" sz="2400" i="0">
                <a:effectLst/>
                <a:latin typeface="Meiryo" panose="020B0604030504040204" pitchFamily="34" charset="-128"/>
                <a:ea typeface="Meiryo" panose="020B0604030504040204" pitchFamily="34" charset="-128"/>
              </a:rPr>
              <a:t>，</a:t>
            </a:r>
            <a:r>
              <a:rPr lang="en-US" altLang="ja-JP" sz="2400" i="0" dirty="0">
                <a:effectLst/>
                <a:latin typeface="Meiryo" panose="020B0604030504040204" pitchFamily="34" charset="-128"/>
                <a:ea typeface="Meiryo" panose="020B0604030504040204" pitchFamily="34" charset="-128"/>
              </a:rPr>
              <a:t>1993</a:t>
            </a:r>
            <a:endParaRPr kumimoji="1" lang="ja-JP" altLang="en-US" sz="2400">
              <a:latin typeface="Meiryo" panose="020B0604030504040204" pitchFamily="34" charset="-128"/>
              <a:ea typeface="Meiryo" panose="020B0604030504040204" pitchFamily="34" charset="-128"/>
            </a:endParaRPr>
          </a:p>
        </p:txBody>
      </p:sp>
      <p:sp>
        <p:nvSpPr>
          <p:cNvPr id="4" name="スライド番号プレースホルダー 3">
            <a:extLst>
              <a:ext uri="{FF2B5EF4-FFF2-40B4-BE49-F238E27FC236}">
                <a16:creationId xmlns:a16="http://schemas.microsoft.com/office/drawing/2014/main" id="{86DED379-7E1C-4345-A953-F6149D23E7C3}"/>
              </a:ext>
            </a:extLst>
          </p:cNvPr>
          <p:cNvSpPr>
            <a:spLocks noGrp="1"/>
          </p:cNvSpPr>
          <p:nvPr>
            <p:ph type="sldNum" sz="quarter" idx="12"/>
          </p:nvPr>
        </p:nvSpPr>
        <p:spPr/>
        <p:txBody>
          <a:bodyPr/>
          <a:lstStyle/>
          <a:p>
            <a:fld id="{09C02BE0-12E0-A546-A891-43B450343CDE}" type="slidenum">
              <a:rPr kumimoji="1" lang="ja-JP" altLang="en-US" sz="1600" smtClean="0"/>
              <a:t>9</a:t>
            </a:fld>
            <a:endParaRPr kumimoji="1" lang="ja-JP" altLang="en-US" sz="1600"/>
          </a:p>
        </p:txBody>
      </p:sp>
    </p:spTree>
    <p:custDataLst>
      <p:tags r:id="rId1"/>
    </p:custDataLst>
    <p:extLst>
      <p:ext uri="{BB962C8B-B14F-4D97-AF65-F5344CB8AC3E}">
        <p14:creationId xmlns:p14="http://schemas.microsoft.com/office/powerpoint/2010/main" val="27938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9|23.2|0.8"/>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6.5|5.9|8.9|22.1"/>
</p:tagLst>
</file>

<file path=ppt/tags/tag4.xml><?xml version="1.0" encoding="utf-8"?>
<p:tagLst xmlns:a="http://schemas.openxmlformats.org/drawingml/2006/main" xmlns:r="http://schemas.openxmlformats.org/officeDocument/2006/relationships" xmlns:p="http://schemas.openxmlformats.org/presentationml/2006/main">
  <p:tag name="TIMING" val="|8.3|4.1|6.5|8.8|23|8.9"/>
</p:tagLst>
</file>

<file path=ppt/tags/tag5.xml><?xml version="1.0" encoding="utf-8"?>
<p:tagLst xmlns:a="http://schemas.openxmlformats.org/drawingml/2006/main" xmlns:r="http://schemas.openxmlformats.org/officeDocument/2006/relationships" xmlns:p="http://schemas.openxmlformats.org/presentationml/2006/main">
  <p:tag name="TIMING" val="|19.4"/>
</p:tagLst>
</file>

<file path=ppt/tags/tag6.xml><?xml version="1.0" encoding="utf-8"?>
<p:tagLst xmlns:a="http://schemas.openxmlformats.org/drawingml/2006/main" xmlns:r="http://schemas.openxmlformats.org/officeDocument/2006/relationships" xmlns:p="http://schemas.openxmlformats.org/presentationml/2006/main">
  <p:tag name="TIMING" val="|31.7|23.2"/>
</p:tagLst>
</file>

<file path=ppt/tags/tag7.xml><?xml version="1.0" encoding="utf-8"?>
<p:tagLst xmlns:a="http://schemas.openxmlformats.org/drawingml/2006/main" xmlns:r="http://schemas.openxmlformats.org/officeDocument/2006/relationships" xmlns:p="http://schemas.openxmlformats.org/presentationml/2006/main">
  <p:tag name="TIMING" val="|5.2|23.1"/>
</p:tagLst>
</file>

<file path=ppt/theme/theme1.xml><?xml version="1.0" encoding="utf-8"?>
<a:theme xmlns:a="http://schemas.openxmlformats.org/drawingml/2006/main" name="しずく">
  <a:themeElements>
    <a:clrScheme name="しず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{7E294CBD-5A34-6340-AB77-8EBFABEAB0FA}tf10001073</Template>
  <TotalTime>1751</TotalTime>
  <Words>1804</Words>
  <Application>Microsoft Macintosh PowerPoint</Application>
  <PresentationFormat>ワイド画面</PresentationFormat>
  <Paragraphs>306</Paragraphs>
  <Slides>14</Slides>
  <Notes>12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NotoSansJP</vt:lpstr>
      <vt:lpstr>Meiryo</vt:lpstr>
      <vt:lpstr>游ゴシック</vt:lpstr>
      <vt:lpstr>Arial</vt:lpstr>
      <vt:lpstr>Century</vt:lpstr>
      <vt:lpstr>Tw Cen MT</vt:lpstr>
      <vt:lpstr>Wingdings</vt:lpstr>
      <vt:lpstr>しずく</vt:lpstr>
      <vt:lpstr>縮小版ニップの完全解析</vt:lpstr>
      <vt:lpstr>目次</vt:lpstr>
      <vt:lpstr>完全解析とは</vt:lpstr>
      <vt:lpstr>ニップとは</vt:lpstr>
      <vt:lpstr>完全解析に関する既知の結果</vt:lpstr>
      <vt:lpstr>研究内容</vt:lpstr>
      <vt:lpstr>解析＆検証の手法</vt:lpstr>
      <vt:lpstr>解析＆検証結果</vt:lpstr>
      <vt:lpstr>オセロとの解析比較</vt:lpstr>
      <vt:lpstr>考察</vt:lpstr>
      <vt:lpstr>結論・今後の課題</vt:lpstr>
      <vt:lpstr>参考文献</vt:lpstr>
      <vt:lpstr>参考文献</vt:lpstr>
      <vt:lpstr>ご静聴ありがとうございました。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縮小版ニップの完全解析</dc:title>
  <dc:creator>山本 巧</dc:creator>
  <cp:lastModifiedBy>山本 巧</cp:lastModifiedBy>
  <cp:revision>195</cp:revision>
  <dcterms:created xsi:type="dcterms:W3CDTF">2022-12-14T04:15:21Z</dcterms:created>
  <dcterms:modified xsi:type="dcterms:W3CDTF">2023-02-03T12:19:02Z</dcterms:modified>
</cp:coreProperties>
</file>