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60" r:id="rId5"/>
    <p:sldId id="269" r:id="rId6"/>
    <p:sldId id="271" r:id="rId7"/>
    <p:sldId id="267" r:id="rId8"/>
    <p:sldId id="268" r:id="rId9"/>
    <p:sldId id="272" r:id="rId10"/>
    <p:sldId id="261" r:id="rId11"/>
    <p:sldId id="263" r:id="rId12"/>
    <p:sldId id="264" r:id="rId13"/>
    <p:sldId id="265" r:id="rId14"/>
    <p:sldId id="259" r:id="rId15"/>
    <p:sldId id="258" r:id="rId16"/>
    <p:sldId id="274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A8B9-E397-7148-BFCE-DB2397B519C0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80A-0087-9F49-8260-7F44B7B86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52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C80A-0087-9F49-8260-7F44B7B8676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6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2AECA-8DEA-5C75-5A81-A9328A883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4F2BD2-AE43-0B4A-E8B3-8EC3383E1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88833-0DAD-09A0-DC0E-32517C80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4D0A76-97B0-E556-7D8E-EFA7AB35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9A2C3B-34AE-C822-188E-0387DCC6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AB4F8-6550-5C61-3837-CC980B06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9E74EA-5B14-04B9-477B-326605DDC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E7FE43-B8FF-BE55-21C2-5821510E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5B17CC-1477-53A5-00F6-BABDDD85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C229AA-2CAE-916C-5FA1-0AE95821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4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2CCF772-1710-43A1-2F11-766FCB17F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089587-E1F6-9E19-A001-D7AB27C2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B9A50B-7C77-34AD-6247-F2AECC98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393A5F-3F2A-2BF9-3ED9-C174D519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5724D7-CBA9-06EC-0C7F-04A64FC2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E564C-D493-3CAF-4B65-47F81528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22682-3818-C364-3645-8592C5C42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F2F55D-36F2-8645-EB89-067C8A6C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1EDEED-075C-CBE4-94A4-96EF57AD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25BEC0-1CBD-69B6-4BF1-2B1D4B39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5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3268D-DB8B-F526-A8D4-1519BF1A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EFD41A-5027-ACD4-8DA6-C2E87D970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B9A1A7-4D77-BEB5-FD5C-0365BDA9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A39F30-C222-4002-D04D-64CCA06E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8D47F6-1678-F432-43D6-95571D13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0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FF87D-CBDA-4B10-3543-6AA54E81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BC6F8D-923E-E42A-687F-E176F7AFB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E0E50E-8852-3190-9FEB-0644D7001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A6F643-ABAD-5D75-B772-23EF267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906A45-11C1-2835-0B76-77665074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E55825-3433-36EC-A44A-D8AABED1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30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9C4BC-55BC-CEEA-377B-9B4A5E24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335E5C-FB5A-68AE-8BE9-B5735224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D310FF-0DF6-D724-E17A-E1E7F55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8F646F-FAC9-EA65-8E08-2B7E6A470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39215E-ABB3-89C6-75C0-1842A0611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275D888-120B-855C-686B-979DBD10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FDF125-13F3-B84C-20E4-085BE750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6EA5787-2648-DD9C-41A7-7C18A73B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2507A-9198-444E-B82E-B3F2E33F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3F951C-87BF-6782-9BA0-ED7B324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B678B3-E14B-171F-BD9E-01DC5249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0B19A7-4F4D-9E49-77A2-1F3F8E75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43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4F21BE-4F9E-DC36-ADDB-37F3555E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A0B772-F2E6-49A5-1C06-E5177DB8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14D630-7156-A157-647F-3F8483E4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35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681F1A-35B3-6B9B-810B-D1D838CE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651D32-6A32-FC45-F051-F3AC8DEB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EF8F94-0945-8894-0422-93BBA340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3779CF-F479-46BC-9C70-F5C6876B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4FA9FD-471C-968F-1BFC-D8E54329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088941-1C91-0FCB-E785-E54CEC45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09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C2A3D5-B701-4641-F976-632E65A0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2A192B-1727-5A29-4F0B-BEE06737E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7F96B6-F233-065A-7843-0D1E06A56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F3F6CE-6FEE-47CD-EB7E-BD7AE887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6EA7BC-045A-D121-2D15-3D443B29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93D3FF-3402-0C7F-4F5C-4E3296FD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1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1366AF-CB79-0522-3EA8-5FE319A8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A3B506-F500-0582-5921-CBE6134B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B734BC-EB11-11E9-1630-6E0922B6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4003C-5B59-114D-AAC3-4AE1CA2CD58D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912992-DD9D-4EBB-9352-2A8593914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543937-24AB-04FD-0119-63625EFF3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A5D8-0C39-2D41-A146-9D6ACADBB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2F32076-A7CE-5A53-ACE1-C2AF952D3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sz="4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Python</a:t>
            </a:r>
            <a:r>
              <a:rPr kumimoji="1" lang="ja-JP" altLang="en-US" sz="47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を用いたアバタースキンに対する「いいね」数の予測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55B148C-22E3-E321-5756-C9A52472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kumimoji="1" lang="ja-JP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情報論理工学研究室</a:t>
            </a:r>
            <a:endParaRPr kumimoji="1" lang="en-US" altLang="ja-JP" sz="17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en-US" altLang="ja-JP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19-1-037-0142</a:t>
            </a:r>
          </a:p>
          <a:p>
            <a:r>
              <a:rPr kumimoji="1" lang="ja-JP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藤本幹也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2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0C5E68D-59F1-28E4-9D5E-4B6EC066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機械学習アルゴリズム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A40EDE4-F362-9471-C81B-30FEC42B3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24143"/>
              </p:ext>
            </p:extLst>
          </p:nvPr>
        </p:nvGraphicFramePr>
        <p:xfrm>
          <a:off x="171450" y="1888835"/>
          <a:ext cx="11834146" cy="462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725">
                  <a:extLst>
                    <a:ext uri="{9D8B030D-6E8A-4147-A177-3AD203B41FA5}">
                      <a16:colId xmlns:a16="http://schemas.microsoft.com/office/drawing/2014/main" val="3685169194"/>
                    </a:ext>
                  </a:extLst>
                </a:gridCol>
                <a:gridCol w="8319421">
                  <a:extLst>
                    <a:ext uri="{9D8B030D-6E8A-4147-A177-3AD203B41FA5}">
                      <a16:colId xmlns:a16="http://schemas.microsoft.com/office/drawing/2014/main" val="3709192483"/>
                    </a:ext>
                  </a:extLst>
                </a:gridCol>
              </a:tblGrid>
              <a:tr h="768052">
                <a:tc>
                  <a:txBody>
                    <a:bodyPr/>
                    <a:lstStyle/>
                    <a:p>
                      <a:pPr algn="ctr"/>
                      <a:r>
                        <a:rPr lang="ja-JP" sz="40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カテゴリ</a:t>
                      </a:r>
                      <a:endParaRPr lang="ja-JP" sz="4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40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説明</a:t>
                      </a:r>
                      <a:endParaRPr lang="ja-JP" sz="4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361361"/>
                  </a:ext>
                </a:extLst>
              </a:tr>
              <a:tr h="856382">
                <a:tc>
                  <a:txBody>
                    <a:bodyPr/>
                    <a:lstStyle/>
                    <a:p>
                      <a:pPr algn="ctr"/>
                      <a:r>
                        <a:rPr lang="ja-JP" sz="40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分類</a:t>
                      </a:r>
                      <a:endParaRPr lang="ja-JP" sz="4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ラベルとデータを学習し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, 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データに対しての</a:t>
                      </a:r>
                      <a:r>
                        <a:rPr lang="ja-JP" sz="2800" kern="100">
                          <a:solidFill>
                            <a:schemeClr val="accent1"/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ラベルを予測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する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.</a:t>
                      </a:r>
                      <a:endParaRPr lang="ja-JP" sz="2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21031"/>
                  </a:ext>
                </a:extLst>
              </a:tr>
              <a:tr h="856382">
                <a:tc>
                  <a:txBody>
                    <a:bodyPr/>
                    <a:lstStyle/>
                    <a:p>
                      <a:pPr algn="ctr"/>
                      <a:r>
                        <a:rPr lang="ja-JP" sz="40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回帰</a:t>
                      </a:r>
                      <a:endParaRPr lang="ja-JP" sz="4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実数値をデータで学習して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, </a:t>
                      </a:r>
                      <a:r>
                        <a:rPr lang="ja-JP" sz="2800" kern="100">
                          <a:solidFill>
                            <a:schemeClr val="accent1"/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実数値を予測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する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.</a:t>
                      </a:r>
                      <a:endParaRPr lang="ja-JP" sz="2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818600"/>
                  </a:ext>
                </a:extLst>
              </a:tr>
              <a:tr h="856382">
                <a:tc>
                  <a:txBody>
                    <a:bodyPr/>
                    <a:lstStyle/>
                    <a:p>
                      <a:pPr algn="ctr"/>
                      <a:r>
                        <a:rPr lang="ja-JP" sz="40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クラスタリング</a:t>
                      </a:r>
                      <a:endParaRPr lang="ja-JP" sz="4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データの似ているもの同士をまとめて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, </a:t>
                      </a:r>
                      <a:r>
                        <a:rPr lang="ja-JP" sz="2800" kern="100">
                          <a:solidFill>
                            <a:schemeClr val="accent1"/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データの構造を発見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する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.</a:t>
                      </a:r>
                      <a:endParaRPr lang="ja-JP" sz="2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3362"/>
                  </a:ext>
                </a:extLst>
              </a:tr>
              <a:tr h="1284572">
                <a:tc>
                  <a:txBody>
                    <a:bodyPr/>
                    <a:lstStyle/>
                    <a:p>
                      <a:pPr algn="ctr"/>
                      <a:r>
                        <a:rPr lang="ja-JP" sz="40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次元削減</a:t>
                      </a:r>
                      <a:endParaRPr lang="ja-JP" sz="4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データの</a:t>
                      </a:r>
                      <a:r>
                        <a:rPr lang="ja-JP" sz="2800" kern="100">
                          <a:solidFill>
                            <a:schemeClr val="accent1"/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次元を削減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して要因を発見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(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主成分分析など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)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するため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, </a:t>
                      </a:r>
                      <a:r>
                        <a:rPr lang="ja-JP" sz="28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または他の手法の入力に使う</a:t>
                      </a:r>
                      <a:r>
                        <a:rPr lang="en-US" sz="28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.</a:t>
                      </a:r>
                      <a:endParaRPr lang="ja-JP" sz="2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GPSoeiKakugothicUB" panose="020B0900000000000000" pitchFamily="34" charset="-128"/>
                        <a:ea typeface="HGPSoeiKakugothicUB" panose="020B09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93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A5A69E-626E-8668-CBAE-EF2AEA08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学習アルゴリズムの検証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A9FA075-EAA4-80C2-F134-B8E6A8ABB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64817"/>
              </p:ext>
            </p:extLst>
          </p:nvPr>
        </p:nvGraphicFramePr>
        <p:xfrm>
          <a:off x="562639" y="2055813"/>
          <a:ext cx="11063673" cy="431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556">
                  <a:extLst>
                    <a:ext uri="{9D8B030D-6E8A-4147-A177-3AD203B41FA5}">
                      <a16:colId xmlns:a16="http://schemas.microsoft.com/office/drawing/2014/main" val="1065925699"/>
                    </a:ext>
                  </a:extLst>
                </a:gridCol>
                <a:gridCol w="3790117">
                  <a:extLst>
                    <a:ext uri="{9D8B030D-6E8A-4147-A177-3AD203B41FA5}">
                      <a16:colId xmlns:a16="http://schemas.microsoft.com/office/drawing/2014/main" val="3961220351"/>
                    </a:ext>
                  </a:extLst>
                </a:gridCol>
              </a:tblGrid>
              <a:tr h="6862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アルゴリズム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精度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739174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Linear SVC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89.15%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55171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SGD Classifier(hinge</a:t>
                      </a:r>
                      <a:r>
                        <a:rPr kumimoji="1" lang="ja-JP" altLang="en-US" sz="28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関数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89.58%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1754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SGD Classifier(log</a:t>
                      </a:r>
                      <a:r>
                        <a:rPr kumimoji="1" lang="ja-JP" altLang="en-US" sz="28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関数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78.94%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221745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ja-JP" altLang="en-US" sz="28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カーネル近似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(RBFSampler)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92.38%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184073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ja-JP" altLang="en-US" sz="28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カーネル近似</a:t>
                      </a:r>
                      <a:r>
                        <a:rPr kumimoji="1" lang="en-US" altLang="ja-JP" sz="24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(AdditiveChi2Sampler)</a:t>
                      </a:r>
                      <a:endParaRPr kumimoji="1" lang="ja-JP" altLang="en-US" sz="24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92.38%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288160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K</a:t>
                      </a:r>
                      <a:r>
                        <a:rPr kumimoji="1" lang="ja-JP" altLang="en-US" sz="28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近傍法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91.39%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282711"/>
                  </a:ext>
                </a:extLst>
              </a:tr>
              <a:tr h="473296"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chemeClr val="accent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SVC</a:t>
                      </a:r>
                      <a:endParaRPr kumimoji="1" lang="ja-JP" altLang="en-US" sz="2800" b="1" i="0">
                        <a:solidFill>
                          <a:schemeClr val="accent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accent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92.38%</a:t>
                      </a:r>
                      <a:endParaRPr kumimoji="1" lang="ja-JP" altLang="en-US" sz="2800" b="1" i="0">
                        <a:solidFill>
                          <a:schemeClr val="accent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9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4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91F820-5D7C-E020-799C-54E3C02E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ラベリングの調査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2663415D-3125-FE84-E0A4-20B685170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30927"/>
              </p:ext>
            </p:extLst>
          </p:nvPr>
        </p:nvGraphicFramePr>
        <p:xfrm>
          <a:off x="584791" y="1831612"/>
          <a:ext cx="10938173" cy="455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562">
                  <a:extLst>
                    <a:ext uri="{9D8B030D-6E8A-4147-A177-3AD203B41FA5}">
                      <a16:colId xmlns:a16="http://schemas.microsoft.com/office/drawing/2014/main" val="2944539456"/>
                    </a:ext>
                  </a:extLst>
                </a:gridCol>
                <a:gridCol w="2094614">
                  <a:extLst>
                    <a:ext uri="{9D8B030D-6E8A-4147-A177-3AD203B41FA5}">
                      <a16:colId xmlns:a16="http://schemas.microsoft.com/office/drawing/2014/main" val="273088273"/>
                    </a:ext>
                  </a:extLst>
                </a:gridCol>
                <a:gridCol w="3303997">
                  <a:extLst>
                    <a:ext uri="{9D8B030D-6E8A-4147-A177-3AD203B41FA5}">
                      <a16:colId xmlns:a16="http://schemas.microsoft.com/office/drawing/2014/main" val="1405788937"/>
                    </a:ext>
                  </a:extLst>
                </a:gridCol>
              </a:tblGrid>
              <a:tr h="6720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ラベルの付け方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ラベル数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精度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395914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「いいね」数をそのまま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900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  1.19</a:t>
                      </a:r>
                      <a:r>
                        <a:rPr lang="en-US" altLang="ja-JP" sz="2800" b="1" i="0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317057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中央値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(72)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54.96%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711666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三分位範囲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(56,105)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40.08%</a:t>
                      </a:r>
                      <a:r>
                        <a:rPr lang="ja-JP" altLang="ja-JP" sz="2800" b="1" i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02153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四分位範囲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(49,73,136)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32.18%</a:t>
                      </a:r>
                      <a:r>
                        <a:rPr lang="ja-JP" altLang="ja-JP" sz="2800" b="1" i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22283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値域を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分割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(450)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96.40%</a:t>
                      </a:r>
                      <a:r>
                        <a:rPr lang="ja-JP" altLang="ja-JP" sz="2800" b="1" i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04964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値域を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分割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(300, 600)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92.38%</a:t>
                      </a:r>
                      <a:r>
                        <a:rPr lang="ja-JP" altLang="ja-JP" sz="2800" b="1" i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555156"/>
                  </a:ext>
                </a:extLst>
              </a:tr>
              <a:tr h="55463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値域を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</a:t>
                      </a:r>
                      <a:r>
                        <a:rPr kumimoji="1" lang="ja-JP" alt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GPSoeiKakugothicUB" panose="020B0900000000000000" pitchFamily="34" charset="-128"/>
                          <a:ea typeface="HGPSoeiKakugothicUB" panose="020B0900000000000000" pitchFamily="34" charset="-128"/>
                        </a:rPr>
                        <a:t>分割</a:t>
                      </a:r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(225, 450, 675)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88.35%</a:t>
                      </a:r>
                      <a:endParaRPr kumimoji="1" lang="ja-JP" altLang="en-US" sz="28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2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8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8CF90F6-E03B-B229-6D76-F32F3A72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データクレンジング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34AAAB-1CDA-E040-54AC-F32C69B72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18751"/>
            <a:ext cx="4913057" cy="108418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u"/>
            </a:pPr>
            <a:r>
              <a:rPr lang="ja-JP" altLang="en-US" sz="3200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GPSoeiKakugothicUB" panose="020B0900000000000000" pitchFamily="34" charset="-128"/>
                <a:ea typeface="HGPSoeiKakugothicUB" panose="020B0900000000000000" pitchFamily="34" charset="-128"/>
                <a:cs typeface="Times New Roman" panose="02020603050405020304" pitchFamily="18" charset="0"/>
              </a:rPr>
              <a:t>データクレンジング前</a:t>
            </a:r>
            <a:endParaRPr lang="en-US" altLang="ja-JP" sz="32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GPSoeiKakugothicUB" panose="020B0900000000000000" pitchFamily="34" charset="-128"/>
              <a:ea typeface="HGPSoeiKakugothicUB" panose="020B09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GPSoeiKakugothicUB" panose="020B0900000000000000" pitchFamily="34" charset="-128"/>
                <a:ea typeface="HGPSoeiKakugothicUB" panose="020B09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36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90.42%</a:t>
            </a:r>
            <a:endParaRPr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B9192A-EF02-A6ED-A957-C8D539618471}"/>
              </a:ext>
            </a:extLst>
          </p:cNvPr>
          <p:cNvSpPr txBox="1"/>
          <p:nvPr/>
        </p:nvSpPr>
        <p:spPr>
          <a:xfrm>
            <a:off x="669036" y="3520303"/>
            <a:ext cx="3684022" cy="1439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  <a:cs typeface="+mn-cs"/>
              </a:rPr>
              <a:t>一ヶ月未満を排除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  <a:cs typeface="Times New Roman" panose="02020603050405020304" pitchFamily="18" charset="0"/>
              </a:rPr>
              <a:t>	</a:t>
            </a:r>
            <a:r>
              <a:rPr kumimoji="1" lang="en-US" altLang="ja-JP" sz="3600" b="1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91.04%</a:t>
            </a:r>
            <a:r>
              <a:rPr kumimoji="1" lang="ja-JP" altLang="ja-JP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  <a:cs typeface="+mn-cs"/>
              </a:rPr>
              <a:t>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4D95F6-311C-3138-7DB5-B7829C6107C2}"/>
              </a:ext>
            </a:extLst>
          </p:cNvPr>
          <p:cNvSpPr txBox="1"/>
          <p:nvPr/>
        </p:nvSpPr>
        <p:spPr>
          <a:xfrm>
            <a:off x="669036" y="5098968"/>
            <a:ext cx="4642618" cy="1439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en-US" altLang="ja-JP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900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  <a:cs typeface="+mn-cs"/>
              </a:rPr>
              <a:t>いいね以上を排除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  <a:cs typeface="Times New Roman" panose="02020603050405020304" pitchFamily="18" charset="0"/>
              </a:rPr>
              <a:t>	</a:t>
            </a:r>
            <a:r>
              <a:rPr kumimoji="1" lang="en-US" altLang="ja-JP" sz="3600" b="1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92.38%</a:t>
            </a:r>
            <a:endParaRPr kumimoji="1" lang="ja-JP" altLang="en-US" sz="3600" b="1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ja-JP" altLang="en-US"/>
          </a:p>
        </p:txBody>
      </p:sp>
      <p:sp>
        <p:nvSpPr>
          <p:cNvPr id="7" name="左カーブ矢印 6">
            <a:extLst>
              <a:ext uri="{FF2B5EF4-FFF2-40B4-BE49-F238E27FC236}">
                <a16:creationId xmlns:a16="http://schemas.microsoft.com/office/drawing/2014/main" id="{1DF43E44-90B3-DFEE-B258-F28F3B1D3822}"/>
              </a:ext>
            </a:extLst>
          </p:cNvPr>
          <p:cNvSpPr/>
          <p:nvPr/>
        </p:nvSpPr>
        <p:spPr>
          <a:xfrm>
            <a:off x="5645109" y="2460843"/>
            <a:ext cx="1929599" cy="1416054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三角形 8">
            <a:extLst>
              <a:ext uri="{FF2B5EF4-FFF2-40B4-BE49-F238E27FC236}">
                <a16:creationId xmlns:a16="http://schemas.microsoft.com/office/drawing/2014/main" id="{77532FBA-AD74-348B-A5A4-9AEFF20B0607}"/>
              </a:ext>
            </a:extLst>
          </p:cNvPr>
          <p:cNvSpPr/>
          <p:nvPr/>
        </p:nvSpPr>
        <p:spPr>
          <a:xfrm flipV="1">
            <a:off x="2370653" y="3182556"/>
            <a:ext cx="754911" cy="2338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id="{505EF272-8D41-B6B5-FFEF-3F0170B07CE6}"/>
              </a:ext>
            </a:extLst>
          </p:cNvPr>
          <p:cNvSpPr/>
          <p:nvPr/>
        </p:nvSpPr>
        <p:spPr>
          <a:xfrm flipV="1">
            <a:off x="2370653" y="4725795"/>
            <a:ext cx="754911" cy="2338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カーブ矢印 13">
            <a:extLst>
              <a:ext uri="{FF2B5EF4-FFF2-40B4-BE49-F238E27FC236}">
                <a16:creationId xmlns:a16="http://schemas.microsoft.com/office/drawing/2014/main" id="{E2C7762C-5C1C-E481-939A-823BEF76D19A}"/>
              </a:ext>
            </a:extLst>
          </p:cNvPr>
          <p:cNvSpPr/>
          <p:nvPr/>
        </p:nvSpPr>
        <p:spPr>
          <a:xfrm>
            <a:off x="5645109" y="4251644"/>
            <a:ext cx="1929599" cy="1416054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C6321E-5908-0E85-A1AD-02F830C1AF58}"/>
              </a:ext>
            </a:extLst>
          </p:cNvPr>
          <p:cNvSpPr txBox="1"/>
          <p:nvPr/>
        </p:nvSpPr>
        <p:spPr>
          <a:xfrm>
            <a:off x="7769242" y="2814927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0.62%</a:t>
            </a:r>
            <a:r>
              <a:rPr lang="ja-JP" altLang="en-US" sz="4000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GPSoeiKakugothicUB" panose="020B0900000000000000" pitchFamily="34" charset="-128"/>
                <a:ea typeface="HGPSoeiKakugothicUB" panose="020B0900000000000000" pitchFamily="34" charset="-128"/>
                <a:cs typeface="Times New Roman" panose="02020603050405020304" pitchFamily="18" charset="0"/>
              </a:rPr>
              <a:t>上昇</a:t>
            </a:r>
            <a:r>
              <a:rPr lang="ja-JP" altLang="ja-JP" sz="4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kumimoji="1" lang="ja-JP" altLang="en-US" sz="400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4BE2F1-3659-BFEA-55B9-564B142AA38F}"/>
              </a:ext>
            </a:extLst>
          </p:cNvPr>
          <p:cNvSpPr txBox="1"/>
          <p:nvPr/>
        </p:nvSpPr>
        <p:spPr>
          <a:xfrm>
            <a:off x="7769241" y="4605728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kern="100" dirty="0">
                <a:solidFill>
                  <a:schemeClr val="accent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1.34%</a:t>
            </a:r>
            <a:r>
              <a:rPr lang="ja-JP" altLang="en-US" sz="4000" kern="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GPSoeiKakugothicUB" panose="020B0900000000000000" pitchFamily="34" charset="-128"/>
                <a:ea typeface="HGPSoeiKakugothicUB" panose="020B0900000000000000" pitchFamily="34" charset="-128"/>
                <a:cs typeface="Times New Roman" panose="02020603050405020304" pitchFamily="18" charset="0"/>
              </a:rPr>
              <a:t>上昇</a:t>
            </a:r>
            <a:r>
              <a:rPr lang="ja-JP" altLang="ja-JP" sz="4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kumimoji="1" lang="ja-JP" altLang="en-US" sz="400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75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F6E431B-CB89-1BAB-204C-5E285B28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結論・今後の課題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0B7B3-73EB-51D1-6F6C-FFAC5DAA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9730563" cy="1255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>
                <a:solidFill>
                  <a:schemeClr val="accent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結論</a:t>
            </a: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92%</a:t>
            </a: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以上の精度で「いいね」数を</a:t>
            </a:r>
            <a:r>
              <a:rPr kumimoji="1" lang="ja-JP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３</a:t>
            </a: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段階で予測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577CA2-5F9E-7FFD-4F35-131D3C896A85}"/>
              </a:ext>
            </a:extLst>
          </p:cNvPr>
          <p:cNvSpPr txBox="1"/>
          <p:nvPr/>
        </p:nvSpPr>
        <p:spPr>
          <a:xfrm>
            <a:off x="838199" y="3672912"/>
            <a:ext cx="9060711" cy="233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chemeClr val="accent2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今後の課題</a:t>
            </a:r>
            <a:endParaRPr kumimoji="1" lang="en-US" altLang="ja-JP" sz="3600" dirty="0">
              <a:solidFill>
                <a:schemeClr val="accent2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より良質でより大量のデータを用意</a:t>
            </a:r>
            <a:endParaRPr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571500" indent="-571500">
              <a:buFont typeface="Wingdings" pitchFamily="2" charset="2"/>
              <a:buChar char="u"/>
            </a:pPr>
            <a:r>
              <a:rPr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説明可能な</a:t>
            </a:r>
            <a:r>
              <a:rPr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化</a:t>
            </a:r>
            <a:endParaRPr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フルカラーへの対応</a:t>
            </a:r>
          </a:p>
        </p:txBody>
      </p:sp>
    </p:spTree>
    <p:extLst>
      <p:ext uri="{BB962C8B-B14F-4D97-AF65-F5344CB8AC3E}">
        <p14:creationId xmlns:p14="http://schemas.microsoft.com/office/powerpoint/2010/main" val="222638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58B28B-C9EE-20D4-A701-052BB5C1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参考文献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E21916-5C74-3D39-4B31-3F2710BE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[1]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NameMC, https://</a:t>
            </a:r>
            <a:r>
              <a:rPr lang="en-US" altLang="ja-JP" sz="2000" kern="100" dirty="0" err="1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ja.namemc.com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[2]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selenium-python, GitHub, Inc, https://</a:t>
            </a:r>
            <a:r>
              <a:rPr lang="en-US" altLang="ja-JP" sz="2000" kern="100" dirty="0" err="1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github.com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US" altLang="ja-JP" sz="2000" kern="100" dirty="0" err="1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baijum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/selenium-python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[3]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Linear SVC(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クラス分類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) (SVM Classification) 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【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Python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と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scikit-learn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で機械学習：第３回】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「機械学習、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AI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、ディープラーニングのプログラミングを解説」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すぐる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(2017) http://neuro-</a:t>
            </a:r>
            <a:r>
              <a:rPr lang="en-US" altLang="ja-JP" sz="2000" kern="100" dirty="0" err="1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educator.com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/ml3/</a:t>
            </a:r>
            <a:endParaRPr lang="ja-JP" altLang="ja-JP" sz="2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000" dirty="0"/>
              <a:t>[4]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AI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プロジェクトの成功を左右する「データラベリング」とは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AOS DATA AI 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データ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(2021) https://</a:t>
            </a:r>
            <a:r>
              <a:rPr lang="en-US" altLang="ja-JP" sz="2000" kern="100" dirty="0" err="1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aidata.jp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/blog/data-labelling/</a:t>
            </a:r>
            <a:endParaRPr lang="ja-JP" altLang="ja-JP" sz="2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000" dirty="0"/>
              <a:t>[5]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データクレンジング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データクリーニングとは？重要ワードを楽々理解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AIZINE(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エーアイジン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), 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株式会社お多福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lab, 2021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年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28</a:t>
            </a:r>
            <a:r>
              <a:rPr lang="ja-JP" altLang="ja-JP" sz="2000" kern="10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日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https://</a:t>
            </a:r>
            <a:r>
              <a:rPr lang="en-US" altLang="ja-JP" sz="2000" kern="100" dirty="0" err="1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aizine.ai</a:t>
            </a:r>
            <a:r>
              <a:rPr lang="en-US" altLang="ja-JP" sz="2000" kern="100" dirty="0"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/data-cleansing-0518/#toc2</a:t>
            </a:r>
            <a:endParaRPr lang="ja-JP" altLang="ja-JP" sz="2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000" dirty="0"/>
              <a:t>[6]</a:t>
            </a:r>
            <a:r>
              <a:rPr lang="ja-JP" altLang="ja-JP" sz="2000" kern="10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山崎康之介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ja-JP" altLang="ja-JP" sz="2000" kern="10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牛尼剛聡：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SNS</a:t>
            </a:r>
            <a:r>
              <a:rPr lang="ja-JP" altLang="ja-JP" sz="2000" kern="10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広告におけるインフルエンサー推薦のための「いいね」数予測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ja-JP" altLang="ja-JP" sz="2000" kern="10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日本データベース学会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 DEIM Forum 2021 l31-3, pp.1-5 (2021)</a:t>
            </a:r>
            <a:endParaRPr lang="ja-JP" altLang="ja-JP" sz="2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https://proceedings-of-</a:t>
            </a:r>
            <a:r>
              <a:rPr lang="en-US" altLang="ja-JP" sz="2000" kern="100" dirty="0" err="1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deim.github.io</a:t>
            </a:r>
            <a:r>
              <a:rPr lang="en-US" alt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/DEIM2021/papers/I31-3.pdf</a:t>
            </a:r>
            <a:endParaRPr lang="ja-JP" altLang="ja-JP" sz="2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84147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58B28B-C9EE-20D4-A701-052BB5C1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画像引用元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E21916-5C74-3D39-4B31-3F2710BE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/>
              <a:t>画像</a:t>
            </a:r>
            <a:r>
              <a:rPr kumimoji="1" lang="en-US" altLang="ja-JP" sz="2400" dirty="0"/>
              <a:t>1</a:t>
            </a:r>
            <a:r>
              <a:rPr kumimoji="1" lang="ja-JP" altLang="en-US" sz="2400"/>
              <a:t>：</a:t>
            </a:r>
            <a:r>
              <a:rPr kumimoji="1" lang="en-US" altLang="ja-JP" sz="2400" dirty="0"/>
              <a:t>AI</a:t>
            </a:r>
            <a:r>
              <a:rPr kumimoji="1" lang="ja-JP" altLang="en-US" sz="2400"/>
              <a:t>とは？</a:t>
            </a:r>
            <a:r>
              <a:rPr kumimoji="1" lang="en-US" altLang="ja-JP" sz="2400" dirty="0"/>
              <a:t>AI(</a:t>
            </a:r>
            <a:r>
              <a:rPr kumimoji="1" lang="ja-JP" altLang="en-US" sz="2400"/>
              <a:t>人工知能</a:t>
            </a:r>
            <a:r>
              <a:rPr kumimoji="1" lang="en-US" altLang="ja-JP" sz="2400" dirty="0"/>
              <a:t>)</a:t>
            </a:r>
            <a:r>
              <a:rPr kumimoji="1" lang="ja-JP" altLang="en-US" sz="2400"/>
              <a:t>と</a:t>
            </a:r>
            <a:r>
              <a:rPr kumimoji="1" lang="en-US" altLang="ja-JP" sz="2400" dirty="0"/>
              <a:t>Deep Learning(</a:t>
            </a:r>
            <a:r>
              <a:rPr kumimoji="1" lang="ja-JP" altLang="en-US" sz="2400"/>
              <a:t>深層学習を簡単に説明</a:t>
            </a:r>
            <a:r>
              <a:rPr kumimoji="1" lang="en-US" altLang="ja-JP" sz="2400" dirty="0"/>
              <a:t>), 	</a:t>
            </a:r>
            <a:r>
              <a:rPr kumimoji="1" lang="en-US" altLang="ja-JP" sz="2400" dirty="0" err="1"/>
              <a:t>OPTiM</a:t>
            </a:r>
            <a:r>
              <a:rPr kumimoji="1" lang="en-US" altLang="ja-JP" sz="2400" dirty="0"/>
              <a:t> Cloud IoT OS, 2017</a:t>
            </a:r>
            <a:r>
              <a:rPr kumimoji="1" lang="ja-JP" altLang="en-US" sz="2400"/>
              <a:t>年</a:t>
            </a:r>
            <a:r>
              <a:rPr kumimoji="1" lang="en-US" altLang="ja-JP" sz="2400" dirty="0"/>
              <a:t>12</a:t>
            </a:r>
            <a:r>
              <a:rPr kumimoji="1" lang="ja-JP" altLang="en-US" sz="2400"/>
              <a:t>月</a:t>
            </a:r>
            <a:r>
              <a:rPr kumimoji="1" lang="en-US" altLang="ja-JP" sz="2400" dirty="0"/>
              <a:t>21</a:t>
            </a:r>
            <a:r>
              <a:rPr kumimoji="1" lang="ja-JP" altLang="en-US" sz="2400"/>
              <a:t>日</a:t>
            </a:r>
            <a:r>
              <a:rPr kumimoji="1" lang="en-US" altLang="ja-JP" sz="2400" dirty="0"/>
              <a:t>, 	https://</a:t>
            </a:r>
            <a:r>
              <a:rPr kumimoji="1" lang="en-US" altLang="ja-JP" sz="2400" dirty="0" err="1"/>
              <a:t>www.optim.cloud</a:t>
            </a:r>
            <a:r>
              <a:rPr kumimoji="1" lang="en-US" altLang="ja-JP" sz="2400" dirty="0"/>
              <a:t>/blog/ai/ai-</a:t>
            </a:r>
            <a:r>
              <a:rPr kumimoji="1" lang="en-US" altLang="ja-JP" sz="2400" dirty="0" err="1"/>
              <a:t>deeplearning</a:t>
            </a:r>
            <a:r>
              <a:rPr kumimoji="1" lang="en-US" altLang="ja-JP" sz="2400" dirty="0"/>
              <a:t>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/>
              <a:t>画像</a:t>
            </a:r>
            <a:r>
              <a:rPr kumimoji="1" lang="en-US" altLang="ja-JP" sz="2400" dirty="0"/>
              <a:t>2</a:t>
            </a:r>
            <a:r>
              <a:rPr kumimoji="1" lang="ja-JP" altLang="en-US" sz="2400"/>
              <a:t>：データドリブンという罠</a:t>
            </a:r>
            <a:r>
              <a:rPr kumimoji="1" lang="en-US" altLang="ja-JP" sz="2400" dirty="0"/>
              <a:t>, DATA&amp;INSIGHTS </a:t>
            </a:r>
            <a:r>
              <a:rPr kumimoji="1" lang="ja-JP" altLang="en-US" sz="2400"/>
              <a:t>デジタルマーケティン</a:t>
            </a:r>
            <a:r>
              <a:rPr kumimoji="1" lang="en-US" altLang="ja-JP" sz="2400" dirty="0"/>
              <a:t>       	</a:t>
            </a:r>
            <a:r>
              <a:rPr kumimoji="1" lang="ja-JP" altLang="en-US" sz="2400"/>
              <a:t>グ</a:t>
            </a:r>
            <a:r>
              <a:rPr kumimoji="1" lang="en-US" altLang="ja-JP" sz="2400" dirty="0"/>
              <a:t>×</a:t>
            </a:r>
            <a:r>
              <a:rPr kumimoji="1" lang="ja-JP" altLang="en-US" sz="2400"/>
              <a:t>リサーチ</a:t>
            </a:r>
            <a:r>
              <a:rPr kumimoji="1" lang="en-US" altLang="ja-JP" sz="2400" dirty="0"/>
              <a:t>, 2019</a:t>
            </a:r>
            <a:r>
              <a:rPr kumimoji="1" lang="ja-JP" altLang="en-US" sz="2400"/>
              <a:t>年</a:t>
            </a:r>
            <a:r>
              <a:rPr lang="en-US" altLang="ja-JP" sz="2400" dirty="0"/>
              <a:t>1</a:t>
            </a:r>
            <a:r>
              <a:rPr lang="ja-JP" altLang="en-US" sz="2400"/>
              <a:t>月</a:t>
            </a:r>
            <a:r>
              <a:rPr lang="en-US" altLang="ja-JP" sz="2400" dirty="0"/>
              <a:t>9</a:t>
            </a:r>
            <a:r>
              <a:rPr lang="ja-JP" altLang="en-US" sz="2400"/>
              <a:t>日</a:t>
            </a:r>
            <a:r>
              <a:rPr lang="en-US" altLang="ja-JP" sz="2400" dirty="0"/>
              <a:t>, 	https://www.macromill.com/data_and_insights/digital_marketing_	research/article_010.html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/>
              <a:t>画像</a:t>
            </a:r>
            <a:r>
              <a:rPr kumimoji="1" lang="en-US" altLang="ja-JP" sz="2400" dirty="0"/>
              <a:t>3</a:t>
            </a:r>
            <a:r>
              <a:rPr kumimoji="1" lang="ja-JP" altLang="en-US" sz="2400"/>
              <a:t>：なぜ「機械学習」の導入プロジェクトは失敗する？成功事例の共通</a:t>
            </a:r>
            <a:r>
              <a:rPr kumimoji="1" lang="en-US" altLang="ja-JP" sz="2400" dirty="0"/>
              <a:t> 	</a:t>
            </a:r>
            <a:r>
              <a:rPr kumimoji="1" lang="ja-JP" altLang="en-US" sz="2400"/>
              <a:t>点</a:t>
            </a:r>
            <a:r>
              <a:rPr kumimoji="1" lang="en-US" altLang="ja-JP" sz="2400" dirty="0"/>
              <a:t>, </a:t>
            </a:r>
            <a:r>
              <a:rPr kumimoji="1" lang="ja-JP" altLang="en-US" sz="2400"/>
              <a:t>ビジネス</a:t>
            </a:r>
            <a:r>
              <a:rPr kumimoji="1" lang="en-US" altLang="ja-JP" sz="2400" dirty="0"/>
              <a:t>+IT, 2020</a:t>
            </a:r>
            <a:r>
              <a:rPr lang="ja-JP" altLang="en-US" sz="2400"/>
              <a:t>年</a:t>
            </a:r>
            <a:r>
              <a:rPr lang="en-US" altLang="ja-JP" sz="2400" dirty="0"/>
              <a:t>3</a:t>
            </a:r>
            <a:r>
              <a:rPr lang="ja-JP" altLang="en-US" sz="2400"/>
              <a:t>月</a:t>
            </a:r>
            <a:r>
              <a:rPr lang="en-US" altLang="ja-JP" sz="2400" dirty="0"/>
              <a:t>2</a:t>
            </a:r>
            <a:r>
              <a:rPr lang="ja-JP" altLang="en-US" sz="2400"/>
              <a:t>日</a:t>
            </a:r>
            <a:r>
              <a:rPr lang="en-US" altLang="ja-JP" sz="2400" dirty="0"/>
              <a:t>, 	https://</a:t>
            </a:r>
            <a:r>
              <a:rPr lang="en-US" altLang="ja-JP" sz="2400" dirty="0" err="1"/>
              <a:t>www.sbbit.jp</a:t>
            </a:r>
            <a:r>
              <a:rPr lang="en-US" altLang="ja-JP" sz="2400" dirty="0"/>
              <a:t>/article/</a:t>
            </a:r>
            <a:r>
              <a:rPr lang="en-US" altLang="ja-JP" sz="2400" dirty="0" err="1"/>
              <a:t>sp</a:t>
            </a:r>
            <a:r>
              <a:rPr lang="en-US" altLang="ja-JP" sz="2400" dirty="0"/>
              <a:t>/37679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97211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60762AF-F923-9173-3813-81939912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アジェンダ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C7732-D792-D21E-A895-73340E51F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2519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研究テーマの概要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kumimoji="1"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データ収集について</a:t>
            </a:r>
            <a:endParaRPr kumimoji="1"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開発について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lvl="1">
              <a:buFont typeface="Wingdings" pitchFamily="2" charset="2"/>
              <a:buChar char="l"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アルゴリズムの検証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lvl="1">
              <a:buFont typeface="Wingdings" pitchFamily="2" charset="2"/>
              <a:buChar char="l"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ラベリングの調査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lvl="1">
              <a:buFont typeface="Wingdings" pitchFamily="2" charset="2"/>
              <a:buChar char="l"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データクレンジング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kumimoji="1"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結論・今後の課題</a:t>
            </a:r>
          </a:p>
        </p:txBody>
      </p:sp>
    </p:spTree>
    <p:extLst>
      <p:ext uri="{BB962C8B-B14F-4D97-AF65-F5344CB8AC3E}">
        <p14:creationId xmlns:p14="http://schemas.microsoft.com/office/powerpoint/2010/main" val="6064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屋外, 男, 雪, 丘 が含まれている画像&#10;&#10;自動的に生成された説明">
            <a:extLst>
              <a:ext uri="{FF2B5EF4-FFF2-40B4-BE49-F238E27FC236}">
                <a16:creationId xmlns:a16="http://schemas.microsoft.com/office/drawing/2014/main" id="{A882167D-6A30-39EB-D70D-26E316267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b="3017"/>
          <a:stretch/>
        </p:blipFill>
        <p:spPr>
          <a:xfrm>
            <a:off x="0" y="-1"/>
            <a:ext cx="12192000" cy="6858000"/>
          </a:xfrm>
        </p:spPr>
      </p:pic>
      <p:pic>
        <p:nvPicPr>
          <p:cNvPr id="6" name="コンテンツ プレースホルダー 4" descr="屋外, 男, 雪, 丘 が含まれている画像&#10;&#10;自動的に生成された説明">
            <a:extLst>
              <a:ext uri="{FF2B5EF4-FFF2-40B4-BE49-F238E27FC236}">
                <a16:creationId xmlns:a16="http://schemas.microsoft.com/office/drawing/2014/main" id="{9A62B52C-C722-72CF-8D62-D87908BE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2"/>
          <a:stretch/>
        </p:blipFill>
        <p:spPr>
          <a:xfrm>
            <a:off x="0" y="0"/>
            <a:ext cx="12192000" cy="2357438"/>
          </a:xfrm>
          <a:prstGeom prst="rect">
            <a:avLst/>
          </a:prstGeom>
        </p:spPr>
      </p:pic>
      <p:pic>
        <p:nvPicPr>
          <p:cNvPr id="7" name="コンテンツ プレースホルダー 4" descr="屋外, 男, 雪, 丘 が含まれている画像&#10;&#10;自動的に生成された説明">
            <a:extLst>
              <a:ext uri="{FF2B5EF4-FFF2-40B4-BE49-F238E27FC236}">
                <a16:creationId xmlns:a16="http://schemas.microsoft.com/office/drawing/2014/main" id="{E64DDD85-6759-6700-BF43-B0D40F228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99" b="3017"/>
          <a:stretch/>
        </p:blipFill>
        <p:spPr>
          <a:xfrm>
            <a:off x="0" y="4872036"/>
            <a:ext cx="12192000" cy="198596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F8AA6F-17AD-D6CD-A5A7-DEA148AF5431}"/>
              </a:ext>
            </a:extLst>
          </p:cNvPr>
          <p:cNvSpPr txBox="1"/>
          <p:nvPr/>
        </p:nvSpPr>
        <p:spPr>
          <a:xfrm>
            <a:off x="1452561" y="2930903"/>
            <a:ext cx="9286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研究テーマの概要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05A47B-6079-62F7-F413-FB996A54FD89}"/>
              </a:ext>
            </a:extLst>
          </p:cNvPr>
          <p:cNvSpPr txBox="1"/>
          <p:nvPr/>
        </p:nvSpPr>
        <p:spPr>
          <a:xfrm>
            <a:off x="11372545" y="648866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画像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endParaRPr kumimoji="1" lang="ja-JP" altLang="en-US" b="1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31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5D97C727-9643-8587-43F6-F31D9E52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26" y="2250598"/>
            <a:ext cx="5766217" cy="40596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kumimoji="1" lang="ja-JP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大人気ゲーム「</a:t>
            </a:r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Minecraft</a:t>
            </a:r>
            <a:r>
              <a:rPr kumimoji="1" lang="ja-JP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」のアバタースキン</a:t>
            </a:r>
            <a:r>
              <a:rPr kumimoji="1" lang="ja-JP" altLang="en-US" sz="3200">
                <a:solidFill>
                  <a:schemeClr val="accent1">
                    <a:lumMod val="7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投稿サイト</a:t>
            </a:r>
            <a:endParaRPr kumimoji="1" lang="en-US" altLang="ja-JP" sz="3200" dirty="0">
              <a:solidFill>
                <a:schemeClr val="accent1">
                  <a:lumMod val="7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アバタースキンをダウンロードし</a:t>
            </a:r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Minecraft</a:t>
            </a:r>
            <a:r>
              <a:rPr lang="ja-JP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上で使用することができる</a:t>
            </a:r>
            <a:endParaRPr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スキンに「いいね」をつけられる</a:t>
            </a:r>
            <a:endParaRPr lang="en-US" altLang="ja-JP" sz="32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B1DD64-9ED8-6539-7DA8-85060FEFE4D3}"/>
              </a:ext>
            </a:extLst>
          </p:cNvPr>
          <p:cNvSpPr txBox="1"/>
          <p:nvPr/>
        </p:nvSpPr>
        <p:spPr>
          <a:xfrm>
            <a:off x="749754" y="62636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Meiryo" panose="020B0604030504040204" pitchFamily="34" charset="-128"/>
                <a:ea typeface="Meiryo" panose="020B0604030504040204" pitchFamily="34" charset="-128"/>
              </a:rPr>
              <a:t>NameMC</a:t>
            </a:r>
            <a:endParaRPr kumimoji="1" lang="ja-JP" altLang="en-US" sz="54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1" name="図 20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37DB2AF2-997C-E2C0-1351-FA10FCC9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6" y="1823339"/>
            <a:ext cx="2892871" cy="49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4C5403-7ABB-E143-23C5-A0A896C1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研究目的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CFD7B2-28E8-F980-6CAD-38BD0FCD6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56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「いいね」数を</a:t>
            </a:r>
            <a:r>
              <a:rPr lang="ja-JP" altLang="en-US" sz="4000">
                <a:solidFill>
                  <a:schemeClr val="accent1">
                    <a:lumMod val="7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予測</a:t>
            </a: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→投稿者の</a:t>
            </a:r>
            <a:r>
              <a:rPr lang="ja-JP" altLang="en-US" sz="4000">
                <a:solidFill>
                  <a:schemeClr val="accent1">
                    <a:lumMod val="7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意思決定を支援</a:t>
            </a:r>
            <a:endParaRPr lang="en-US" altLang="ja-JP" sz="4000" dirty="0">
              <a:solidFill>
                <a:schemeClr val="accent1">
                  <a:lumMod val="7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スキンデザインのブラッシュアップ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デザイン案の選定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kumimoji="1"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82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, いっぱい, 市, ぼやけ が含まれている画像&#10;&#10;自動的に生成された説明">
            <a:extLst>
              <a:ext uri="{FF2B5EF4-FFF2-40B4-BE49-F238E27FC236}">
                <a16:creationId xmlns:a16="http://schemas.microsoft.com/office/drawing/2014/main" id="{535662D6-F4F0-A23B-83D5-F414AD753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図 5" descr="座る, いっぱい, 市, ぼやけ が含まれている画像&#10;&#10;自動的に生成された説明">
            <a:extLst>
              <a:ext uri="{FF2B5EF4-FFF2-40B4-BE49-F238E27FC236}">
                <a16:creationId xmlns:a16="http://schemas.microsoft.com/office/drawing/2014/main" id="{27720E96-1A50-982B-909C-A4EFFA9CE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36"/>
          <a:stretch/>
        </p:blipFill>
        <p:spPr>
          <a:xfrm>
            <a:off x="0" y="-1"/>
            <a:ext cx="12192000" cy="2286001"/>
          </a:xfrm>
          <a:prstGeom prst="rect">
            <a:avLst/>
          </a:prstGeom>
        </p:spPr>
      </p:pic>
      <p:pic>
        <p:nvPicPr>
          <p:cNvPr id="7" name="図 6" descr="座る, いっぱい, 市, ぼやけ が含まれている画像&#10;&#10;自動的に生成された説明">
            <a:extLst>
              <a:ext uri="{FF2B5EF4-FFF2-40B4-BE49-F238E27FC236}">
                <a16:creationId xmlns:a16="http://schemas.microsoft.com/office/drawing/2014/main" id="{BE686CA0-858B-AA27-89EF-94BB11D89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89" b="15508"/>
          <a:stretch/>
        </p:blipFill>
        <p:spPr>
          <a:xfrm>
            <a:off x="0" y="4714876"/>
            <a:ext cx="12192000" cy="21431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DDA444-B133-AE6E-68C9-83223223F26A}"/>
              </a:ext>
            </a:extLst>
          </p:cNvPr>
          <p:cNvSpPr txBox="1"/>
          <p:nvPr/>
        </p:nvSpPr>
        <p:spPr>
          <a:xfrm>
            <a:off x="3400426" y="2644169"/>
            <a:ext cx="57967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データ収集</a:t>
            </a:r>
            <a:endParaRPr kumimoji="1" lang="en-US" altLang="ja-JP" sz="9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9444A3-7F69-7508-B86C-5250D24F4B81}"/>
              </a:ext>
            </a:extLst>
          </p:cNvPr>
          <p:cNvSpPr txBox="1"/>
          <p:nvPr/>
        </p:nvSpPr>
        <p:spPr>
          <a:xfrm>
            <a:off x="11372545" y="648866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画像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endParaRPr kumimoji="1" lang="ja-JP" altLang="en-US" b="1">
              <a:solidFill>
                <a:schemeClr val="tx1">
                  <a:lumMod val="85000"/>
                  <a:lumOff val="1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65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6C6C73-FDE5-F64C-F1F3-5713DD06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収集すべきデータ</a:t>
            </a:r>
            <a:endParaRPr kumimoji="1" lang="ja-JP" altLang="en-US" sz="540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E9918-F706-A28B-240E-1723A694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892" y="2588239"/>
            <a:ext cx="7419975" cy="34551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ja-JP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アバタースキン画像データ</a:t>
            </a:r>
            <a:endParaRPr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kumimoji="1" lang="ja-JP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「いいね」数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経過日数</a:t>
            </a:r>
            <a:endParaRPr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buFont typeface="Wingdings" pitchFamily="2" charset="2"/>
              <a:buChar char="u"/>
            </a:pPr>
            <a:r>
              <a:rPr kumimoji="1" lang="ja-JP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フォロワー数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35DEB7-3117-57C7-01EC-6F719199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3" y="1809865"/>
            <a:ext cx="2898647" cy="49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F4F8C7E-2F2F-0FD0-42A4-91040091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収集方法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726995-582D-43BC-EAE7-5FE21EBD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80" y="2352341"/>
            <a:ext cx="6255185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Web</a:t>
            </a: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スクレイピング用ライブラリ</a:t>
            </a:r>
            <a:r>
              <a:rPr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「</a:t>
            </a:r>
            <a:r>
              <a:rPr lang="en-US" altLang="ja-JP" sz="36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Selenium</a:t>
            </a:r>
            <a:r>
              <a:rPr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」</a:t>
            </a:r>
            <a:endParaRPr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プログラムで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Chrome</a:t>
            </a:r>
            <a:r>
              <a:rPr kumimoji="1"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を操作</a:t>
            </a:r>
            <a:endParaRPr kumimoji="1"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NameMC</a:t>
            </a:r>
            <a:r>
              <a:rPr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にアクセス</a:t>
            </a:r>
            <a:endParaRPr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CSV</a:t>
            </a:r>
            <a:r>
              <a:rPr lang="ja-JP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ファイルにまとめる</a:t>
            </a:r>
            <a:endParaRPr kumimoji="1" lang="en-US" altLang="ja-JP" sz="3600" dirty="0">
              <a:solidFill>
                <a:schemeClr val="tx1">
                  <a:lumMod val="85000"/>
                  <a:lumOff val="1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72592B4F-F55B-8EAC-5B21-93B92405D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65" y="2480120"/>
            <a:ext cx="5228198" cy="3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ゲームの画面&#10;&#10;低い精度で自動的に生成された説明">
            <a:extLst>
              <a:ext uri="{FF2B5EF4-FFF2-40B4-BE49-F238E27FC236}">
                <a16:creationId xmlns:a16="http://schemas.microsoft.com/office/drawing/2014/main" id="{B024E410-9963-D143-9411-84EBD87D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図 5" descr="ゲームの画面&#10;&#10;低い精度で自動的に生成された説明">
            <a:extLst>
              <a:ext uri="{FF2B5EF4-FFF2-40B4-BE49-F238E27FC236}">
                <a16:creationId xmlns:a16="http://schemas.microsoft.com/office/drawing/2014/main" id="{D1C41321-B368-F1BD-02F0-F0CFD33A0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7"/>
          <a:stretch/>
        </p:blipFill>
        <p:spPr>
          <a:xfrm>
            <a:off x="-2" y="0"/>
            <a:ext cx="12192001" cy="2286000"/>
          </a:xfrm>
          <a:prstGeom prst="rect">
            <a:avLst/>
          </a:prstGeom>
        </p:spPr>
      </p:pic>
      <p:pic>
        <p:nvPicPr>
          <p:cNvPr id="7" name="図 6" descr="ゲームの画面&#10;&#10;低い精度で自動的に生成された説明">
            <a:extLst>
              <a:ext uri="{FF2B5EF4-FFF2-40B4-BE49-F238E27FC236}">
                <a16:creationId xmlns:a16="http://schemas.microsoft.com/office/drawing/2014/main" id="{2551307A-2B70-D2F4-6EF2-7D610E48E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50"/>
          <a:stretch/>
        </p:blipFill>
        <p:spPr>
          <a:xfrm>
            <a:off x="0" y="4714876"/>
            <a:ext cx="12192001" cy="214312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E09B07-42D7-6438-0EC6-6F1E249632E3}"/>
              </a:ext>
            </a:extLst>
          </p:cNvPr>
          <p:cNvSpPr txBox="1"/>
          <p:nvPr/>
        </p:nvSpPr>
        <p:spPr>
          <a:xfrm>
            <a:off x="4003117" y="2816603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kumimoji="1" lang="ja-JP" altLang="en-US" sz="9600">
                <a:solidFill>
                  <a:schemeClr val="tx1">
                    <a:lumMod val="85000"/>
                    <a:lumOff val="1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開発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7C945D-A594-496C-CE4F-EBD1E6B51237}"/>
              </a:ext>
            </a:extLst>
          </p:cNvPr>
          <p:cNvSpPr txBox="1"/>
          <p:nvPr/>
        </p:nvSpPr>
        <p:spPr>
          <a:xfrm>
            <a:off x="11372545" y="648866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>
                    <a:lumMod val="6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画像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endParaRPr kumimoji="1" lang="ja-JP" altLang="en-US">
              <a:solidFill>
                <a:schemeClr val="bg1">
                  <a:lumMod val="6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88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793</Words>
  <Application>Microsoft Macintosh PowerPoint</Application>
  <PresentationFormat>ワイド画面</PresentationFormat>
  <Paragraphs>125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HGPSoeiKakugothicUB</vt:lpstr>
      <vt:lpstr>Meiryo</vt:lpstr>
      <vt:lpstr>游ゴシック</vt:lpstr>
      <vt:lpstr>游ゴシック Light</vt:lpstr>
      <vt:lpstr>Arial</vt:lpstr>
      <vt:lpstr>Calibri</vt:lpstr>
      <vt:lpstr>Century</vt:lpstr>
      <vt:lpstr>Wingdings</vt:lpstr>
      <vt:lpstr>Office テーマ</vt:lpstr>
      <vt:lpstr>Pythonを用いたアバタースキンに対する「いいね」数の予測</vt:lpstr>
      <vt:lpstr>アジェンダ</vt:lpstr>
      <vt:lpstr>PowerPoint プレゼンテーション</vt:lpstr>
      <vt:lpstr>PowerPoint プレゼンテーション</vt:lpstr>
      <vt:lpstr>研究目的</vt:lpstr>
      <vt:lpstr>PowerPoint プレゼンテーション</vt:lpstr>
      <vt:lpstr>収集すべきデータ</vt:lpstr>
      <vt:lpstr>収集方法</vt:lpstr>
      <vt:lpstr>PowerPoint プレゼンテーション</vt:lpstr>
      <vt:lpstr>機械学習アルゴリズム</vt:lpstr>
      <vt:lpstr>学習アルゴリズムの検証</vt:lpstr>
      <vt:lpstr>ラベリングの調査</vt:lpstr>
      <vt:lpstr>データクレンジング</vt:lpstr>
      <vt:lpstr>結論・今後の課題</vt:lpstr>
      <vt:lpstr>参考文献</vt:lpstr>
      <vt:lpstr>画像引用元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Pythonを用いたアバタースキンに対する「いいね」数の予測</dc:title>
  <dc:creator>藤本幹也</dc:creator>
  <cp:lastModifiedBy>藤本幹也</cp:lastModifiedBy>
  <cp:revision>87</cp:revision>
  <dcterms:created xsi:type="dcterms:W3CDTF">2023-01-30T03:43:31Z</dcterms:created>
  <dcterms:modified xsi:type="dcterms:W3CDTF">2023-02-03T04:29:05Z</dcterms:modified>
</cp:coreProperties>
</file>