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33"/>
  </p:normalViewPr>
  <p:slideViewPr>
    <p:cSldViewPr snapToGrid="0" snapToObjects="1">
      <p:cViewPr varScale="1">
        <p:scale>
          <a:sx n="117" d="100"/>
          <a:sy n="117" d="100"/>
        </p:scale>
        <p:origin x="3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8548F-90DB-8642-B2E4-687E80F19CC4}" type="datetimeFigureOut">
              <a:rPr kumimoji="1" lang="ja-JP" altLang="en-US" smtClean="0"/>
              <a:t>2023/2/11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56340B-BA37-0B48-84E1-C5168E6D2C0E}" type="slidenum">
              <a:rPr kumimoji="1" lang="ja-JP" altLang="en-US" smtClean="0"/>
              <a:t>‹#›</a:t>
            </a:fld>
            <a:endParaRPr kumimoji="1" lang="ja-JP" altLang="en-US"/>
          </a:p>
        </p:txBody>
      </p:sp>
    </p:spTree>
    <p:extLst>
      <p:ext uri="{BB962C8B-B14F-4D97-AF65-F5344CB8AC3E}">
        <p14:creationId xmlns:p14="http://schemas.microsoft.com/office/powerpoint/2010/main" val="28930137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956340B-BA37-0B48-84E1-C5168E6D2C0E}" type="slidenum">
              <a:rPr kumimoji="1" lang="ja-JP" altLang="en-US" smtClean="0"/>
              <a:t>1</a:t>
            </a:fld>
            <a:endParaRPr kumimoji="1" lang="ja-JP" altLang="en-US"/>
          </a:p>
        </p:txBody>
      </p:sp>
    </p:spTree>
    <p:extLst>
      <p:ext uri="{BB962C8B-B14F-4D97-AF65-F5344CB8AC3E}">
        <p14:creationId xmlns:p14="http://schemas.microsoft.com/office/powerpoint/2010/main" val="1650919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B70713-FC55-F944-BF05-E79767C81BD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76E1EA3-5622-4A49-BBF5-740B956751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724072A-3D4C-7B48-8C0C-87EEA2656AB2}"/>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5" name="フッター プレースホルダー 4">
            <a:extLst>
              <a:ext uri="{FF2B5EF4-FFF2-40B4-BE49-F238E27FC236}">
                <a16:creationId xmlns:a16="http://schemas.microsoft.com/office/drawing/2014/main" id="{62E9D92D-E0BA-A745-A4E5-63263D6523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41DB46-B74D-C740-BDE6-A0C3FF5FD5DE}"/>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3341883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D5917E-F6D6-714F-BBA3-C8EF02EE572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943BD58-F9AB-904D-BF13-EFD75EA1151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8B4B45-CC03-B24A-A326-25EC628C9C18}"/>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5" name="フッター プレースホルダー 4">
            <a:extLst>
              <a:ext uri="{FF2B5EF4-FFF2-40B4-BE49-F238E27FC236}">
                <a16:creationId xmlns:a16="http://schemas.microsoft.com/office/drawing/2014/main" id="{2A20EF02-063F-3540-A79E-0E9175D25D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E243FA-4506-A44F-9FCF-505DE7467CFF}"/>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1876969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7B99E67-CB71-CC45-B4A8-B84FF387D37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B3F1FA0-53BE-9D40-9241-CA6CC5A9B0A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00B4EC-3776-F14E-B635-B3C0AE93FA8E}"/>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5" name="フッター プレースホルダー 4">
            <a:extLst>
              <a:ext uri="{FF2B5EF4-FFF2-40B4-BE49-F238E27FC236}">
                <a16:creationId xmlns:a16="http://schemas.microsoft.com/office/drawing/2014/main" id="{55F3D6B0-6E73-A042-9174-91208123CB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D245C90-986D-804C-BC88-5B8F71BE1DFA}"/>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398114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B90DD2-CFF7-5643-9983-8CAED636913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C0EB5E0-CBD0-8647-9B7B-A1494217E33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669996E-42B2-4B4F-8029-CD8CED5B2202}"/>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5" name="フッター プレースホルダー 4">
            <a:extLst>
              <a:ext uri="{FF2B5EF4-FFF2-40B4-BE49-F238E27FC236}">
                <a16:creationId xmlns:a16="http://schemas.microsoft.com/office/drawing/2014/main" id="{FBA2FAD1-A28B-804E-9CD2-D2A79F88F0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EB7E3D9-5722-CE4C-B6C2-E6E5B7ADA15D}"/>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3490718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2C506E-7EF7-F846-B460-AA816B2D54C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729ADD-8DF1-A840-B5F3-1B764632BF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8EAE642-24C7-CC48-9B10-8583219D5DE1}"/>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5" name="フッター プレースホルダー 4">
            <a:extLst>
              <a:ext uri="{FF2B5EF4-FFF2-40B4-BE49-F238E27FC236}">
                <a16:creationId xmlns:a16="http://schemas.microsoft.com/office/drawing/2014/main" id="{512A2B50-5D60-6847-8EF1-3BB180CFDF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1C999CA-35ED-5649-8D75-7B0EC9FB59BE}"/>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123124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008F7D-DD47-904A-B5AD-A27B09080C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5A04562-20C0-B345-BED1-FDD5BF6799B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E5DDFF1-4D52-0740-B96E-9F020932196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6870EAC-920E-164C-8698-7F3D99A1F9BB}"/>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6" name="フッター プレースホルダー 5">
            <a:extLst>
              <a:ext uri="{FF2B5EF4-FFF2-40B4-BE49-F238E27FC236}">
                <a16:creationId xmlns:a16="http://schemas.microsoft.com/office/drawing/2014/main" id="{F57FE9FD-0661-FA43-8430-030D46B8CE4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0A6AB0-A7D5-BB4A-B0E6-85816BD13C7A}"/>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326664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B96B02-E740-9441-A71D-2D2D1A6A250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A27B42B-2A26-DE4F-960E-AF1863232A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F8C5F38-8473-9E4C-B31B-D600C122AAF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548E46A-F8FD-5B4C-A7B6-83F3218DB9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4130971-4B37-5D48-ABA9-B47883B0E07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06C7AF1-86ED-8745-9CAC-00FF2732D16A}"/>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8" name="フッター プレースホルダー 7">
            <a:extLst>
              <a:ext uri="{FF2B5EF4-FFF2-40B4-BE49-F238E27FC236}">
                <a16:creationId xmlns:a16="http://schemas.microsoft.com/office/drawing/2014/main" id="{7D398E35-0B73-2D46-B81B-24D8AED4834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2F83377-C881-2E4A-8172-553758F3AD72}"/>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102725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1AC387-4F73-714E-AF7C-6D9FD5659C9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A4B4288-9C41-0645-A5E4-184B2EC205EF}"/>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4" name="フッター プレースホルダー 3">
            <a:extLst>
              <a:ext uri="{FF2B5EF4-FFF2-40B4-BE49-F238E27FC236}">
                <a16:creationId xmlns:a16="http://schemas.microsoft.com/office/drawing/2014/main" id="{4241BB28-BECA-B048-9BF0-63E5C3BD8E7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83E3F2D-778C-EC45-8BBA-0A595E056854}"/>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2950389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B779010-406F-614E-8203-D5134D492E0F}"/>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3" name="フッター プレースホルダー 2">
            <a:extLst>
              <a:ext uri="{FF2B5EF4-FFF2-40B4-BE49-F238E27FC236}">
                <a16:creationId xmlns:a16="http://schemas.microsoft.com/office/drawing/2014/main" id="{517E7190-304D-0144-8F20-E54CE6C7009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C8E6AF0-160D-9640-8519-EF278C5D116C}"/>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347283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BB2BC9-1172-194E-A35B-4D7FBCBE93B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0AB14ED-8EC3-DB46-A8A9-9858037B58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7319916-5A03-2E4C-AA95-A9E620D37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447628-B9B0-0A40-8D3B-9F10D17FD8A4}"/>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6" name="フッター プレースホルダー 5">
            <a:extLst>
              <a:ext uri="{FF2B5EF4-FFF2-40B4-BE49-F238E27FC236}">
                <a16:creationId xmlns:a16="http://schemas.microsoft.com/office/drawing/2014/main" id="{18BD509B-8D55-7F4C-B461-E9499A66CC6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2149FA6-E0BA-C245-AF58-944CFA045649}"/>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217247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6C9879-0C8C-9041-A458-C8884FD2619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426B226-F4B9-034C-BA88-971675C3AA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BD6108F-5FA5-FA45-9684-276DD193D7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9F37D44-6444-8C46-9FF0-FDBD6D9EC039}"/>
              </a:ext>
            </a:extLst>
          </p:cNvPr>
          <p:cNvSpPr>
            <a:spLocks noGrp="1"/>
          </p:cNvSpPr>
          <p:nvPr>
            <p:ph type="dt" sz="half" idx="10"/>
          </p:nvPr>
        </p:nvSpPr>
        <p:spPr/>
        <p:txBody>
          <a:bodyPr/>
          <a:lstStyle/>
          <a:p>
            <a:fld id="{F493D1BF-8ADB-754D-893F-CEF040BDA816}" type="datetimeFigureOut">
              <a:rPr kumimoji="1" lang="ja-JP" altLang="en-US" smtClean="0"/>
              <a:t>2023/2/11</a:t>
            </a:fld>
            <a:endParaRPr kumimoji="1" lang="ja-JP" altLang="en-US"/>
          </a:p>
        </p:txBody>
      </p:sp>
      <p:sp>
        <p:nvSpPr>
          <p:cNvPr id="6" name="フッター プレースホルダー 5">
            <a:extLst>
              <a:ext uri="{FF2B5EF4-FFF2-40B4-BE49-F238E27FC236}">
                <a16:creationId xmlns:a16="http://schemas.microsoft.com/office/drawing/2014/main" id="{1625F7C6-36AE-8842-89D0-98B3654A286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467E10-0119-454B-B15A-45024BC740B4}"/>
              </a:ext>
            </a:extLst>
          </p:cNvPr>
          <p:cNvSpPr>
            <a:spLocks noGrp="1"/>
          </p:cNvSpPr>
          <p:nvPr>
            <p:ph type="sldNum" sz="quarter" idx="12"/>
          </p:nvPr>
        </p:nvSpPr>
        <p:spPr/>
        <p:txBody>
          <a:body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404568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ECA4137-EA40-6E42-BF4E-FDAA359EEB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81DDF96-0925-A442-B470-FEB141B640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1A9D890-7239-3E47-83FE-051D5F448B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3D1BF-8ADB-754D-893F-CEF040BDA816}" type="datetimeFigureOut">
              <a:rPr kumimoji="1" lang="ja-JP" altLang="en-US" smtClean="0"/>
              <a:t>2023/2/11</a:t>
            </a:fld>
            <a:endParaRPr kumimoji="1" lang="ja-JP" altLang="en-US"/>
          </a:p>
        </p:txBody>
      </p:sp>
      <p:sp>
        <p:nvSpPr>
          <p:cNvPr id="5" name="フッター プレースホルダー 4">
            <a:extLst>
              <a:ext uri="{FF2B5EF4-FFF2-40B4-BE49-F238E27FC236}">
                <a16:creationId xmlns:a16="http://schemas.microsoft.com/office/drawing/2014/main" id="{6F74240E-C8F6-FC47-9DAC-4B95BFA7D3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834E9B2-1162-E64F-90F6-39037D8F1D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D5856-3176-D348-B698-D4398BBE3FDA}" type="slidenum">
              <a:rPr kumimoji="1" lang="ja-JP" altLang="en-US" smtClean="0"/>
              <a:t>‹#›</a:t>
            </a:fld>
            <a:endParaRPr kumimoji="1" lang="ja-JP" altLang="en-US"/>
          </a:p>
        </p:txBody>
      </p:sp>
    </p:spTree>
    <p:extLst>
      <p:ext uri="{BB962C8B-B14F-4D97-AF65-F5344CB8AC3E}">
        <p14:creationId xmlns:p14="http://schemas.microsoft.com/office/powerpoint/2010/main" val="2569244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A6890F-0086-6C4F-AA31-4114B2804CCD}"/>
              </a:ext>
            </a:extLst>
          </p:cNvPr>
          <p:cNvSpPr>
            <a:spLocks noGrp="1"/>
          </p:cNvSpPr>
          <p:nvPr>
            <p:ph type="ctrTitle"/>
          </p:nvPr>
        </p:nvSpPr>
        <p:spPr/>
        <p:txBody>
          <a:bodyPr>
            <a:normAutofit/>
          </a:bodyPr>
          <a:lstStyle/>
          <a:p>
            <a:r>
              <a:rPr kumimoji="1" lang="ja-JP" altLang="en-US" sz="5400"/>
              <a:t>トーラス型リバーシ</a:t>
            </a:r>
            <a:r>
              <a:rPr kumimoji="1" lang="en-US" altLang="ja-JP" sz="5400" dirty="0"/>
              <a:t>AI</a:t>
            </a:r>
            <a:r>
              <a:rPr kumimoji="1" lang="ja-JP" altLang="en-US" sz="5400"/>
              <a:t>の作成</a:t>
            </a:r>
          </a:p>
        </p:txBody>
      </p:sp>
      <p:sp>
        <p:nvSpPr>
          <p:cNvPr id="3" name="字幕 2">
            <a:extLst>
              <a:ext uri="{FF2B5EF4-FFF2-40B4-BE49-F238E27FC236}">
                <a16:creationId xmlns:a16="http://schemas.microsoft.com/office/drawing/2014/main" id="{DEC0FE7E-EA26-E746-A72F-C969093869D4}"/>
              </a:ext>
            </a:extLst>
          </p:cNvPr>
          <p:cNvSpPr>
            <a:spLocks noGrp="1"/>
          </p:cNvSpPr>
          <p:nvPr>
            <p:ph type="subTitle" idx="1"/>
          </p:nvPr>
        </p:nvSpPr>
        <p:spPr/>
        <p:txBody>
          <a:bodyPr/>
          <a:lstStyle/>
          <a:p>
            <a:r>
              <a:rPr kumimoji="1" lang="ja-JP" altLang="en-US"/>
              <a:t>情報論理工学研究室</a:t>
            </a:r>
            <a:endParaRPr kumimoji="1" lang="en-US" altLang="ja-JP" dirty="0"/>
          </a:p>
          <a:p>
            <a:r>
              <a:rPr kumimoji="1" lang="en-US" altLang="ja-JP" dirty="0"/>
              <a:t>19-1-037-0110</a:t>
            </a:r>
          </a:p>
          <a:p>
            <a:r>
              <a:rPr lang="ja-JP" altLang="en-US"/>
              <a:t>石倉　慎</a:t>
            </a:r>
            <a:endParaRPr kumimoji="1" lang="ja-JP" altLang="en-US"/>
          </a:p>
        </p:txBody>
      </p:sp>
    </p:spTree>
    <p:extLst>
      <p:ext uri="{BB962C8B-B14F-4D97-AF65-F5344CB8AC3E}">
        <p14:creationId xmlns:p14="http://schemas.microsoft.com/office/powerpoint/2010/main" val="2614584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0DEBD6-D6AE-C641-A108-21D34FB4B939}"/>
              </a:ext>
            </a:extLst>
          </p:cNvPr>
          <p:cNvSpPr>
            <a:spLocks noGrp="1"/>
          </p:cNvSpPr>
          <p:nvPr>
            <p:ph type="title"/>
          </p:nvPr>
        </p:nvSpPr>
        <p:spPr/>
        <p:txBody>
          <a:bodyPr/>
          <a:lstStyle/>
          <a:p>
            <a:r>
              <a:rPr kumimoji="1" lang="ja-JP" altLang="en-US"/>
              <a:t>トーラス型リバーシの戦略</a:t>
            </a:r>
          </a:p>
        </p:txBody>
      </p:sp>
      <p:sp>
        <p:nvSpPr>
          <p:cNvPr id="3" name="コンテンツ プレースホルダー 2">
            <a:extLst>
              <a:ext uri="{FF2B5EF4-FFF2-40B4-BE49-F238E27FC236}">
                <a16:creationId xmlns:a16="http://schemas.microsoft.com/office/drawing/2014/main" id="{9C17FE73-0DCC-124E-8AF7-93FE8BD1DDC4}"/>
              </a:ext>
            </a:extLst>
          </p:cNvPr>
          <p:cNvSpPr>
            <a:spLocks noGrp="1"/>
          </p:cNvSpPr>
          <p:nvPr>
            <p:ph idx="1"/>
          </p:nvPr>
        </p:nvSpPr>
        <p:spPr>
          <a:xfrm>
            <a:off x="838200" y="1825625"/>
            <a:ext cx="10515600" cy="1603375"/>
          </a:xfrm>
        </p:spPr>
        <p:txBody>
          <a:bodyPr/>
          <a:lstStyle/>
          <a:p>
            <a:r>
              <a:rPr kumimoji="1" lang="ja-JP" altLang="en-US"/>
              <a:t>モンテカルロ法</a:t>
            </a:r>
            <a:endParaRPr lang="en-US" altLang="ja-JP" dirty="0"/>
          </a:p>
          <a:p>
            <a:pPr marL="0" indent="0">
              <a:buNone/>
            </a:pPr>
            <a:r>
              <a:rPr lang="en-US" altLang="ja-JP" dirty="0"/>
              <a:t>	</a:t>
            </a:r>
            <a:r>
              <a:rPr kumimoji="1" lang="ja-JP" altLang="en-US"/>
              <a:t>着手可能手に対し</a:t>
            </a:r>
            <a:r>
              <a:rPr kumimoji="1" lang="en-US" altLang="ja-JP" dirty="0"/>
              <a:t>,</a:t>
            </a:r>
            <a:r>
              <a:rPr kumimoji="1" lang="ja-JP" altLang="en-US"/>
              <a:t>その手から終局までをランダムに打ち</a:t>
            </a:r>
            <a:r>
              <a:rPr kumimoji="1" lang="en-US" altLang="ja-JP" dirty="0"/>
              <a:t>,</a:t>
            </a:r>
          </a:p>
          <a:p>
            <a:pPr marL="0" indent="0">
              <a:buNone/>
            </a:pPr>
            <a:r>
              <a:rPr lang="en-US" altLang="ja-JP" dirty="0"/>
              <a:t>	</a:t>
            </a:r>
            <a:r>
              <a:rPr lang="ja-JP" altLang="en-US"/>
              <a:t>判定を行う手法</a:t>
            </a:r>
            <a:endParaRPr lang="en-US" altLang="ja-JP" dirty="0"/>
          </a:p>
        </p:txBody>
      </p:sp>
      <p:sp>
        <p:nvSpPr>
          <p:cNvPr id="4" name="テキスト ボックス 3">
            <a:extLst>
              <a:ext uri="{FF2B5EF4-FFF2-40B4-BE49-F238E27FC236}">
                <a16:creationId xmlns:a16="http://schemas.microsoft.com/office/drawing/2014/main" id="{B9E93F0F-10BA-DE42-AF80-2887FFC8B8DC}"/>
              </a:ext>
            </a:extLst>
          </p:cNvPr>
          <p:cNvSpPr txBox="1"/>
          <p:nvPr/>
        </p:nvSpPr>
        <p:spPr>
          <a:xfrm>
            <a:off x="1010093" y="3563937"/>
            <a:ext cx="1743740" cy="461665"/>
          </a:xfrm>
          <a:prstGeom prst="rect">
            <a:avLst/>
          </a:prstGeom>
          <a:noFill/>
        </p:spPr>
        <p:txBody>
          <a:bodyPr wrap="square" rtlCol="0">
            <a:spAutoFit/>
          </a:bodyPr>
          <a:lstStyle/>
          <a:p>
            <a:r>
              <a:rPr kumimoji="1" lang="ja-JP" altLang="en-US" sz="2400"/>
              <a:t>メリット</a:t>
            </a:r>
          </a:p>
        </p:txBody>
      </p:sp>
      <p:sp>
        <p:nvSpPr>
          <p:cNvPr id="5" name="テキスト ボックス 4">
            <a:extLst>
              <a:ext uri="{FF2B5EF4-FFF2-40B4-BE49-F238E27FC236}">
                <a16:creationId xmlns:a16="http://schemas.microsoft.com/office/drawing/2014/main" id="{1BE8231A-5413-974C-A890-336476B8A478}"/>
              </a:ext>
            </a:extLst>
          </p:cNvPr>
          <p:cNvSpPr txBox="1"/>
          <p:nvPr/>
        </p:nvSpPr>
        <p:spPr>
          <a:xfrm>
            <a:off x="1329070" y="4352329"/>
            <a:ext cx="4493538" cy="461665"/>
          </a:xfrm>
          <a:prstGeom prst="rect">
            <a:avLst/>
          </a:prstGeom>
          <a:noFill/>
        </p:spPr>
        <p:txBody>
          <a:bodyPr wrap="none" rtlCol="0">
            <a:spAutoFit/>
          </a:bodyPr>
          <a:lstStyle/>
          <a:p>
            <a:r>
              <a:rPr kumimoji="1" lang="ja-JP" altLang="en-US" sz="2400"/>
              <a:t>最も勝率の高い手を選択できる</a:t>
            </a:r>
          </a:p>
        </p:txBody>
      </p:sp>
      <p:sp>
        <p:nvSpPr>
          <p:cNvPr id="6" name="テキスト ボックス 5">
            <a:extLst>
              <a:ext uri="{FF2B5EF4-FFF2-40B4-BE49-F238E27FC236}">
                <a16:creationId xmlns:a16="http://schemas.microsoft.com/office/drawing/2014/main" id="{DA1797EE-2BA5-1A4A-B276-871BA6D00914}"/>
              </a:ext>
            </a:extLst>
          </p:cNvPr>
          <p:cNvSpPr txBox="1"/>
          <p:nvPr/>
        </p:nvSpPr>
        <p:spPr>
          <a:xfrm>
            <a:off x="6096000" y="3569253"/>
            <a:ext cx="1723549" cy="461665"/>
          </a:xfrm>
          <a:prstGeom prst="rect">
            <a:avLst/>
          </a:prstGeom>
          <a:noFill/>
        </p:spPr>
        <p:txBody>
          <a:bodyPr wrap="none" rtlCol="0">
            <a:spAutoFit/>
          </a:bodyPr>
          <a:lstStyle/>
          <a:p>
            <a:r>
              <a:rPr kumimoji="1" lang="ja-JP" altLang="en-US" sz="2400"/>
              <a:t>デメリット</a:t>
            </a:r>
            <a:endParaRPr kumimoji="1" lang="ja-JP" altLang="en-US"/>
          </a:p>
        </p:txBody>
      </p:sp>
      <p:sp>
        <p:nvSpPr>
          <p:cNvPr id="7" name="テキスト ボックス 6">
            <a:extLst>
              <a:ext uri="{FF2B5EF4-FFF2-40B4-BE49-F238E27FC236}">
                <a16:creationId xmlns:a16="http://schemas.microsoft.com/office/drawing/2014/main" id="{ADCA3EE7-E5B1-474B-B336-5AB12B0C46A0}"/>
              </a:ext>
            </a:extLst>
          </p:cNvPr>
          <p:cNvSpPr txBox="1"/>
          <p:nvPr/>
        </p:nvSpPr>
        <p:spPr>
          <a:xfrm>
            <a:off x="6369392" y="4352328"/>
            <a:ext cx="4493538" cy="461665"/>
          </a:xfrm>
          <a:prstGeom prst="rect">
            <a:avLst/>
          </a:prstGeom>
          <a:noFill/>
        </p:spPr>
        <p:txBody>
          <a:bodyPr wrap="none" rtlCol="0">
            <a:spAutoFit/>
          </a:bodyPr>
          <a:lstStyle/>
          <a:p>
            <a:r>
              <a:rPr kumimoji="1" lang="ja-JP" altLang="en-US" sz="2400"/>
              <a:t>必ずしも最良の手とは限らない</a:t>
            </a:r>
          </a:p>
        </p:txBody>
      </p:sp>
    </p:spTree>
    <p:extLst>
      <p:ext uri="{BB962C8B-B14F-4D97-AF65-F5344CB8AC3E}">
        <p14:creationId xmlns:p14="http://schemas.microsoft.com/office/powerpoint/2010/main" val="329713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7EB2A9-CF85-3447-829A-ACB9FE5261B2}"/>
              </a:ext>
            </a:extLst>
          </p:cNvPr>
          <p:cNvSpPr>
            <a:spLocks noGrp="1"/>
          </p:cNvSpPr>
          <p:nvPr>
            <p:ph type="title"/>
          </p:nvPr>
        </p:nvSpPr>
        <p:spPr/>
        <p:txBody>
          <a:bodyPr/>
          <a:lstStyle/>
          <a:p>
            <a:r>
              <a:rPr lang="ja-JP" altLang="en-US"/>
              <a:t>上下左右を</a:t>
            </a:r>
            <a:r>
              <a:rPr kumimoji="1" lang="ja-JP" altLang="en-US"/>
              <a:t>つなぐ手法</a:t>
            </a:r>
          </a:p>
        </p:txBody>
      </p:sp>
      <p:sp>
        <p:nvSpPr>
          <p:cNvPr id="3" name="コンテンツ プレースホルダー 2">
            <a:extLst>
              <a:ext uri="{FF2B5EF4-FFF2-40B4-BE49-F238E27FC236}">
                <a16:creationId xmlns:a16="http://schemas.microsoft.com/office/drawing/2014/main" id="{A5C38FCA-7F45-204D-AAB7-D89BD5D075BE}"/>
              </a:ext>
            </a:extLst>
          </p:cNvPr>
          <p:cNvSpPr>
            <a:spLocks noGrp="1"/>
          </p:cNvSpPr>
          <p:nvPr>
            <p:ph idx="1"/>
          </p:nvPr>
        </p:nvSpPr>
        <p:spPr>
          <a:xfrm>
            <a:off x="1050851" y="2013282"/>
            <a:ext cx="10515600" cy="2831435"/>
          </a:xfrm>
        </p:spPr>
        <p:txBody>
          <a:bodyPr/>
          <a:lstStyle/>
          <a:p>
            <a:pPr>
              <a:lnSpc>
                <a:spcPct val="200000"/>
              </a:lnSpc>
              <a:spcBef>
                <a:spcPts val="0"/>
              </a:spcBef>
            </a:pPr>
            <a:r>
              <a:rPr kumimoji="1" lang="ja-JP" altLang="en-US" sz="2400"/>
              <a:t>トーラス型リバーシは上下左右が</a:t>
            </a:r>
            <a:r>
              <a:rPr lang="ja-JP" altLang="en-US" sz="2400"/>
              <a:t>つながっている</a:t>
            </a:r>
            <a:endParaRPr lang="en-US" altLang="ja-JP" sz="2400" dirty="0"/>
          </a:p>
          <a:p>
            <a:pPr>
              <a:lnSpc>
                <a:spcPct val="200000"/>
              </a:lnSpc>
            </a:pPr>
            <a:r>
              <a:rPr kumimoji="1" lang="ja-JP" altLang="en-US" sz="2400"/>
              <a:t>一回り大きい盤面を用意する</a:t>
            </a:r>
            <a:r>
              <a:rPr kumimoji="1" lang="en-US" altLang="ja-JP" sz="2400" dirty="0"/>
              <a:t>(10×10)</a:t>
            </a:r>
          </a:p>
          <a:p>
            <a:pPr>
              <a:lnSpc>
                <a:spcPct val="200000"/>
              </a:lnSpc>
            </a:pPr>
            <a:r>
              <a:rPr lang="en-US" altLang="ja-JP" sz="2400" dirty="0"/>
              <a:t>8×8</a:t>
            </a:r>
            <a:r>
              <a:rPr lang="ja-JP" altLang="en-US" sz="2400"/>
              <a:t>の外側に置くと</a:t>
            </a:r>
            <a:r>
              <a:rPr lang="en-US" altLang="ja-JP" sz="2400" dirty="0"/>
              <a:t>,</a:t>
            </a:r>
            <a:r>
              <a:rPr lang="ja-JP" altLang="en-US" sz="2400"/>
              <a:t>対応したマスに置いたものと同じ色の石を置く</a:t>
            </a:r>
            <a:endParaRPr lang="en-US" altLang="ja-JP" sz="2400" dirty="0"/>
          </a:p>
        </p:txBody>
      </p:sp>
    </p:spTree>
    <p:extLst>
      <p:ext uri="{BB962C8B-B14F-4D97-AF65-F5344CB8AC3E}">
        <p14:creationId xmlns:p14="http://schemas.microsoft.com/office/powerpoint/2010/main" val="2202857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22E96D-8D63-9A4A-BACF-4061B230AF34}"/>
              </a:ext>
            </a:extLst>
          </p:cNvPr>
          <p:cNvSpPr>
            <a:spLocks noGrp="1"/>
          </p:cNvSpPr>
          <p:nvPr>
            <p:ph type="title"/>
          </p:nvPr>
        </p:nvSpPr>
        <p:spPr/>
        <p:txBody>
          <a:bodyPr/>
          <a:lstStyle/>
          <a:p>
            <a:r>
              <a:rPr kumimoji="1" lang="ja-JP" altLang="en-US"/>
              <a:t>実行結果</a:t>
            </a:r>
          </a:p>
        </p:txBody>
      </p:sp>
      <p:sp>
        <p:nvSpPr>
          <p:cNvPr id="3" name="コンテンツ プレースホルダー 2">
            <a:extLst>
              <a:ext uri="{FF2B5EF4-FFF2-40B4-BE49-F238E27FC236}">
                <a16:creationId xmlns:a16="http://schemas.microsoft.com/office/drawing/2014/main" id="{D4DA76EA-4AB4-AD44-8C99-3151CEDA3668}"/>
              </a:ext>
            </a:extLst>
          </p:cNvPr>
          <p:cNvSpPr>
            <a:spLocks noGrp="1"/>
          </p:cNvSpPr>
          <p:nvPr>
            <p:ph idx="1"/>
          </p:nvPr>
        </p:nvSpPr>
        <p:spPr>
          <a:xfrm>
            <a:off x="838200" y="1825625"/>
            <a:ext cx="6197666" cy="4351338"/>
          </a:xfrm>
        </p:spPr>
        <p:txBody>
          <a:bodyPr/>
          <a:lstStyle/>
          <a:p>
            <a:pPr>
              <a:lnSpc>
                <a:spcPct val="200000"/>
              </a:lnSpc>
            </a:pPr>
            <a:r>
              <a:rPr lang="ja-JP" altLang="en-US"/>
              <a:t>右</a:t>
            </a:r>
            <a:r>
              <a:rPr kumimoji="1" lang="ja-JP" altLang="en-US"/>
              <a:t>図が実行結果</a:t>
            </a:r>
            <a:endParaRPr kumimoji="1" lang="en-US" altLang="ja-JP" dirty="0"/>
          </a:p>
          <a:p>
            <a:pPr>
              <a:lnSpc>
                <a:spcPct val="200000"/>
              </a:lnSpc>
            </a:pPr>
            <a:r>
              <a:rPr kumimoji="1" lang="ja-JP" altLang="en-US"/>
              <a:t>青丸は次にプレイヤーが打つことが</a:t>
            </a:r>
            <a:endParaRPr kumimoji="1" lang="en-US" altLang="ja-JP" dirty="0"/>
          </a:p>
          <a:p>
            <a:pPr marL="0" indent="0">
              <a:buNone/>
            </a:pPr>
            <a:r>
              <a:rPr kumimoji="1" lang="ja-JP" altLang="en-US"/>
              <a:t>　できるマス</a:t>
            </a:r>
            <a:endParaRPr kumimoji="1" lang="en-US" altLang="ja-JP" dirty="0"/>
          </a:p>
        </p:txBody>
      </p:sp>
      <p:pic>
        <p:nvPicPr>
          <p:cNvPr id="6" name="図 5" descr="グラフ, バブル チャート&#10;&#10;自動的に生成された説明">
            <a:extLst>
              <a:ext uri="{FF2B5EF4-FFF2-40B4-BE49-F238E27FC236}">
                <a16:creationId xmlns:a16="http://schemas.microsoft.com/office/drawing/2014/main" id="{BBAF2C8D-9C6E-DC4D-A354-212261C92C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5866" y="1506450"/>
            <a:ext cx="4872599" cy="4989687"/>
          </a:xfrm>
          <a:prstGeom prst="rect">
            <a:avLst/>
          </a:prstGeom>
        </p:spPr>
      </p:pic>
    </p:spTree>
    <p:extLst>
      <p:ext uri="{BB962C8B-B14F-4D97-AF65-F5344CB8AC3E}">
        <p14:creationId xmlns:p14="http://schemas.microsoft.com/office/powerpoint/2010/main" val="1958406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F1F43E-1723-D44E-8C74-E17AA5B1DFC2}"/>
              </a:ext>
            </a:extLst>
          </p:cNvPr>
          <p:cNvSpPr>
            <a:spLocks noGrp="1"/>
          </p:cNvSpPr>
          <p:nvPr>
            <p:ph type="title"/>
          </p:nvPr>
        </p:nvSpPr>
        <p:spPr/>
        <p:txBody>
          <a:bodyPr/>
          <a:lstStyle/>
          <a:p>
            <a:r>
              <a:rPr kumimoji="1" lang="ja-JP" altLang="en-US"/>
              <a:t>考察</a:t>
            </a:r>
          </a:p>
        </p:txBody>
      </p:sp>
      <p:sp>
        <p:nvSpPr>
          <p:cNvPr id="3" name="コンテンツ プレースホルダー 2">
            <a:extLst>
              <a:ext uri="{FF2B5EF4-FFF2-40B4-BE49-F238E27FC236}">
                <a16:creationId xmlns:a16="http://schemas.microsoft.com/office/drawing/2014/main" id="{5DC6F428-50B3-2443-9A03-EA6BB46BD770}"/>
              </a:ext>
            </a:extLst>
          </p:cNvPr>
          <p:cNvSpPr>
            <a:spLocks noGrp="1"/>
          </p:cNvSpPr>
          <p:nvPr>
            <p:ph idx="1"/>
          </p:nvPr>
        </p:nvSpPr>
        <p:spPr/>
        <p:txBody>
          <a:bodyPr/>
          <a:lstStyle/>
          <a:p>
            <a:r>
              <a:rPr kumimoji="1" lang="ja-JP" altLang="en-US"/>
              <a:t>一見</a:t>
            </a:r>
            <a:r>
              <a:rPr kumimoji="1" lang="en-US" altLang="ja-JP" dirty="0"/>
              <a:t>,</a:t>
            </a:r>
            <a:r>
              <a:rPr kumimoji="1" lang="ja-JP" altLang="en-US"/>
              <a:t>正常に動いているように見えるが</a:t>
            </a:r>
            <a:r>
              <a:rPr kumimoji="1" lang="en-US" altLang="ja-JP" dirty="0"/>
              <a:t>,</a:t>
            </a:r>
            <a:r>
              <a:rPr lang="ja-JP" altLang="en-US"/>
              <a:t>未</a:t>
            </a:r>
            <a:r>
              <a:rPr kumimoji="1" lang="ja-JP" altLang="en-US"/>
              <a:t>完成な部分が多々ある</a:t>
            </a:r>
            <a:endParaRPr kumimoji="1" lang="en-US" altLang="ja-JP" dirty="0"/>
          </a:p>
          <a:p>
            <a:pPr lvl="1"/>
            <a:r>
              <a:rPr lang="ja-JP" altLang="en-US"/>
              <a:t>未完成な部分</a:t>
            </a:r>
            <a:endParaRPr lang="en-US" altLang="ja-JP" dirty="0"/>
          </a:p>
          <a:p>
            <a:pPr lvl="2"/>
            <a:r>
              <a:rPr lang="en-US" altLang="ja-JP" dirty="0"/>
              <a:t>AI</a:t>
            </a:r>
            <a:r>
              <a:rPr lang="ja-JP" altLang="en-US"/>
              <a:t>が置くことができるマスがあるにも関わらず</a:t>
            </a:r>
            <a:r>
              <a:rPr lang="en-US" altLang="ja-JP" dirty="0"/>
              <a:t>,</a:t>
            </a:r>
            <a:r>
              <a:rPr lang="ja-JP" altLang="en-US"/>
              <a:t>石を置かずプレイヤーのターンになる</a:t>
            </a:r>
            <a:endParaRPr lang="en-US" altLang="ja-JP" dirty="0"/>
          </a:p>
          <a:p>
            <a:pPr lvl="2"/>
            <a:r>
              <a:rPr lang="en-US" altLang="ja-JP" dirty="0"/>
              <a:t>AI</a:t>
            </a:r>
            <a:r>
              <a:rPr lang="ja-JP" altLang="en-US"/>
              <a:t>が置くことができないマスに石を置いてしまう</a:t>
            </a:r>
            <a:endParaRPr lang="en-US" altLang="ja-JP" dirty="0"/>
          </a:p>
          <a:p>
            <a:pPr marL="0" indent="0">
              <a:buNone/>
            </a:pPr>
            <a:r>
              <a:rPr lang="ja-JP" altLang="en-US"/>
              <a:t>これらのことから目的の一つである有用性の検証に至ることができていない</a:t>
            </a:r>
            <a:endParaRPr lang="en-US" altLang="ja-JP" dirty="0"/>
          </a:p>
        </p:txBody>
      </p:sp>
    </p:spTree>
    <p:extLst>
      <p:ext uri="{BB962C8B-B14F-4D97-AF65-F5344CB8AC3E}">
        <p14:creationId xmlns:p14="http://schemas.microsoft.com/office/powerpoint/2010/main" val="3598678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E34C24-7AB0-B146-BCDC-A112A50C17B9}"/>
              </a:ext>
            </a:extLst>
          </p:cNvPr>
          <p:cNvSpPr>
            <a:spLocks noGrp="1"/>
          </p:cNvSpPr>
          <p:nvPr>
            <p:ph type="title"/>
          </p:nvPr>
        </p:nvSpPr>
        <p:spPr/>
        <p:txBody>
          <a:bodyPr/>
          <a:lstStyle/>
          <a:p>
            <a:r>
              <a:rPr kumimoji="1" lang="ja-JP" altLang="en-US"/>
              <a:t>今後の課題</a:t>
            </a:r>
          </a:p>
        </p:txBody>
      </p:sp>
      <p:sp>
        <p:nvSpPr>
          <p:cNvPr id="3" name="コンテンツ プレースホルダー 2">
            <a:extLst>
              <a:ext uri="{FF2B5EF4-FFF2-40B4-BE49-F238E27FC236}">
                <a16:creationId xmlns:a16="http://schemas.microsoft.com/office/drawing/2014/main" id="{C561AE70-AE05-2145-9731-A471BAD0A4B6}"/>
              </a:ext>
            </a:extLst>
          </p:cNvPr>
          <p:cNvSpPr>
            <a:spLocks noGrp="1"/>
          </p:cNvSpPr>
          <p:nvPr>
            <p:ph idx="1"/>
          </p:nvPr>
        </p:nvSpPr>
        <p:spPr/>
        <p:txBody>
          <a:bodyPr/>
          <a:lstStyle/>
          <a:p>
            <a:pPr>
              <a:lnSpc>
                <a:spcPct val="200000"/>
              </a:lnSpc>
            </a:pPr>
            <a:r>
              <a:rPr kumimoji="1" lang="ja-JP" altLang="en-US"/>
              <a:t>未完成な部分を完成させ</a:t>
            </a:r>
            <a:r>
              <a:rPr lang="ja-JP" altLang="en-US"/>
              <a:t>る</a:t>
            </a:r>
            <a:endParaRPr lang="en-US" altLang="ja-JP" dirty="0"/>
          </a:p>
          <a:p>
            <a:pPr>
              <a:lnSpc>
                <a:spcPct val="200000"/>
              </a:lnSpc>
            </a:pPr>
            <a:r>
              <a:rPr kumimoji="1" lang="ja-JP" altLang="en-US"/>
              <a:t>他の</a:t>
            </a:r>
            <a:r>
              <a:rPr kumimoji="1" lang="en-US" altLang="ja-JP" dirty="0"/>
              <a:t>AI</a:t>
            </a:r>
            <a:r>
              <a:rPr kumimoji="1" lang="ja-JP" altLang="en-US"/>
              <a:t>と対戦させ</a:t>
            </a:r>
            <a:r>
              <a:rPr kumimoji="1" lang="en-US" altLang="ja-JP" dirty="0"/>
              <a:t>,</a:t>
            </a:r>
            <a:r>
              <a:rPr kumimoji="1" lang="ja-JP" altLang="en-US"/>
              <a:t>有用性を検証する</a:t>
            </a:r>
            <a:endParaRPr kumimoji="1" lang="en-US" altLang="ja-JP" dirty="0"/>
          </a:p>
          <a:p>
            <a:pPr>
              <a:lnSpc>
                <a:spcPct val="200000"/>
              </a:lnSpc>
            </a:pPr>
            <a:r>
              <a:rPr lang="ja-JP" altLang="en-US"/>
              <a:t>検証の過程で</a:t>
            </a:r>
            <a:r>
              <a:rPr lang="en-US" altLang="ja-JP" dirty="0"/>
              <a:t>,</a:t>
            </a:r>
            <a:r>
              <a:rPr lang="ja-JP" altLang="en-US"/>
              <a:t>先手後手のどちらが有利なのか調べる</a:t>
            </a:r>
            <a:endParaRPr kumimoji="1" lang="en-US" altLang="ja-JP" dirty="0"/>
          </a:p>
          <a:p>
            <a:endParaRPr kumimoji="1" lang="ja-JP" altLang="en-US"/>
          </a:p>
        </p:txBody>
      </p:sp>
    </p:spTree>
    <p:extLst>
      <p:ext uri="{BB962C8B-B14F-4D97-AF65-F5344CB8AC3E}">
        <p14:creationId xmlns:p14="http://schemas.microsoft.com/office/powerpoint/2010/main" val="1312723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FD9E5C-9E83-8E43-91B2-E110CE0D15DE}"/>
              </a:ext>
            </a:extLst>
          </p:cNvPr>
          <p:cNvSpPr>
            <a:spLocks noGrp="1"/>
          </p:cNvSpPr>
          <p:nvPr>
            <p:ph type="title"/>
          </p:nvPr>
        </p:nvSpPr>
        <p:spPr/>
        <p:txBody>
          <a:bodyPr/>
          <a:lstStyle/>
          <a:p>
            <a:r>
              <a:rPr kumimoji="1" lang="ja-JP" altLang="en-US"/>
              <a:t>参考文献</a:t>
            </a:r>
            <a:r>
              <a:rPr kumimoji="1" lang="en-US" altLang="ja-JP" dirty="0"/>
              <a:t>(1/2)</a:t>
            </a:r>
            <a:endParaRPr kumimoji="1" lang="ja-JP" altLang="en-US"/>
          </a:p>
        </p:txBody>
      </p:sp>
      <p:sp>
        <p:nvSpPr>
          <p:cNvPr id="4" name="テキスト ボックス 3">
            <a:extLst>
              <a:ext uri="{FF2B5EF4-FFF2-40B4-BE49-F238E27FC236}">
                <a16:creationId xmlns:a16="http://schemas.microsoft.com/office/drawing/2014/main" id="{23A74D2F-C50B-314D-A76D-AC2DA3F72EF8}"/>
              </a:ext>
            </a:extLst>
          </p:cNvPr>
          <p:cNvSpPr txBox="1"/>
          <p:nvPr/>
        </p:nvSpPr>
        <p:spPr>
          <a:xfrm>
            <a:off x="1499191" y="2264735"/>
            <a:ext cx="184731" cy="369332"/>
          </a:xfrm>
          <a:prstGeom prst="rect">
            <a:avLst/>
          </a:prstGeom>
          <a:noFill/>
        </p:spPr>
        <p:txBody>
          <a:bodyPr wrap="none" rtlCol="0">
            <a:spAutoFit/>
          </a:bodyPr>
          <a:lstStyle/>
          <a:p>
            <a:endParaRPr kumimoji="1" lang="ja-JP" altLang="en-US"/>
          </a:p>
        </p:txBody>
      </p:sp>
      <p:sp>
        <p:nvSpPr>
          <p:cNvPr id="5" name="テキスト ボックス 4">
            <a:extLst>
              <a:ext uri="{FF2B5EF4-FFF2-40B4-BE49-F238E27FC236}">
                <a16:creationId xmlns:a16="http://schemas.microsoft.com/office/drawing/2014/main" id="{D5CF9901-04D1-2641-94B2-4B3074F41B54}"/>
              </a:ext>
            </a:extLst>
          </p:cNvPr>
          <p:cNvSpPr txBox="1"/>
          <p:nvPr/>
        </p:nvSpPr>
        <p:spPr>
          <a:xfrm>
            <a:off x="407472" y="1859339"/>
            <a:ext cx="11602856" cy="3139321"/>
          </a:xfrm>
          <a:prstGeom prst="rect">
            <a:avLst/>
          </a:prstGeom>
          <a:noFill/>
        </p:spPr>
        <p:txBody>
          <a:bodyPr wrap="none" rtlCol="0">
            <a:spAutoFit/>
          </a:bodyPr>
          <a:lstStyle/>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[1]Seal software</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：リバーシのアルゴリズム</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C++ &amp; Java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対応</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工学社</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(2003).</a:t>
            </a:r>
          </a:p>
          <a:p>
            <a:endParaRPr lang="en-US" altLang="ja-JP" kern="100" dirty="0">
              <a:solidFill>
                <a:srgbClr val="000000"/>
              </a:solidFill>
              <a:latin typeface="Century" panose="02040604050505020304" pitchFamily="18" charset="0"/>
              <a:ea typeface="ＭＳ 明朝" panose="02020609040205080304" pitchFamily="49" charset="-128"/>
              <a:cs typeface="Times New Roman" panose="02020603050405020304" pitchFamily="18" charset="0"/>
            </a:endParaRPr>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[2]Joel Feinstein : </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Amenor</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Wins World 6x6 Championships!, Forty billion noted under the tree (July 1993),</a:t>
            </a:r>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pp.6-8, British Othello Federation's newsletter, (1993)</a:t>
            </a:r>
            <a:r>
              <a:rPr lang="ja-JP" altLang="ja-JP">
                <a:effectLst/>
              </a:rPr>
              <a:t>  </a:t>
            </a:r>
            <a:endParaRPr lang="en-US" altLang="ja-JP" dirty="0">
              <a:effectLst/>
            </a:endParaRPr>
          </a:p>
          <a:p>
            <a:endParaRPr kumimoji="1" lang="en-US" altLang="ja-JP" dirty="0"/>
          </a:p>
          <a:p>
            <a:pPr lvl="0" algn="just">
              <a:buSzPts val="1050"/>
              <a:tabLst>
                <a:tab pos="260985" algn="l"/>
              </a:tabLst>
            </a:pP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[3]</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竹下拓輝</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池田諭</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坂本眞人</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伊藤隆夫</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縮小盤オセロにおける完全解析</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p>
          <a:p>
            <a:pPr lvl="0" algn="just">
              <a:buSzPts val="1050"/>
              <a:tabLst>
                <a:tab pos="260985" algn="l"/>
              </a:tabLst>
            </a:pP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情報処理学会九州支部火の国情 報シンポジウム</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No.1A-2, pp.1-6 (2015)</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endPar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endParaRPr>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https://</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www.ipsj-kyushu.jp</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/page/</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ronbun</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hinokuni</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/1004/1A/1A-2.pdf</a:t>
            </a:r>
            <a:r>
              <a:rPr lang="ja-JP" altLang="ja-JP">
                <a:effectLst/>
              </a:rPr>
              <a:t> </a:t>
            </a:r>
            <a:endParaRPr lang="en-US" altLang="ja-JP" dirty="0">
              <a:effectLst/>
            </a:endParaRPr>
          </a:p>
          <a:p>
            <a:endParaRPr kumimoji="1" lang="en-US" altLang="ja-JP" dirty="0"/>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[4]</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中村和樹：奇数マスを含む縮小版オセロの完全解析，サレジオ工業高等専門学校</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2016</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年度卒業研究概要集，</a:t>
            </a:r>
            <a:endPar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endParaRPr>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p.135 (2017)</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https://</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www.salesio-sp.ac.jp</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/papers/</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sotsuken</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/sotsuken2016.pdf</a:t>
            </a:r>
            <a:endParaRPr kumimoji="1" lang="ja-JP" altLang="en-US"/>
          </a:p>
        </p:txBody>
      </p:sp>
    </p:spTree>
    <p:extLst>
      <p:ext uri="{BB962C8B-B14F-4D97-AF65-F5344CB8AC3E}">
        <p14:creationId xmlns:p14="http://schemas.microsoft.com/office/powerpoint/2010/main" val="2959459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FD9E5C-9E83-8E43-91B2-E110CE0D15DE}"/>
              </a:ext>
            </a:extLst>
          </p:cNvPr>
          <p:cNvSpPr>
            <a:spLocks noGrp="1"/>
          </p:cNvSpPr>
          <p:nvPr>
            <p:ph type="title"/>
          </p:nvPr>
        </p:nvSpPr>
        <p:spPr/>
        <p:txBody>
          <a:bodyPr/>
          <a:lstStyle/>
          <a:p>
            <a:r>
              <a:rPr kumimoji="1" lang="ja-JP" altLang="en-US"/>
              <a:t>参考文献</a:t>
            </a:r>
            <a:r>
              <a:rPr kumimoji="1" lang="en-US" altLang="ja-JP" dirty="0"/>
              <a:t>(2/2)</a:t>
            </a:r>
            <a:endParaRPr kumimoji="1" lang="ja-JP" altLang="en-US"/>
          </a:p>
        </p:txBody>
      </p:sp>
      <p:sp>
        <p:nvSpPr>
          <p:cNvPr id="4" name="テキスト ボックス 3">
            <a:extLst>
              <a:ext uri="{FF2B5EF4-FFF2-40B4-BE49-F238E27FC236}">
                <a16:creationId xmlns:a16="http://schemas.microsoft.com/office/drawing/2014/main" id="{23A74D2F-C50B-314D-A76D-AC2DA3F72EF8}"/>
              </a:ext>
            </a:extLst>
          </p:cNvPr>
          <p:cNvSpPr txBox="1"/>
          <p:nvPr/>
        </p:nvSpPr>
        <p:spPr>
          <a:xfrm>
            <a:off x="1499191" y="2264735"/>
            <a:ext cx="184731" cy="369332"/>
          </a:xfrm>
          <a:prstGeom prst="rect">
            <a:avLst/>
          </a:prstGeom>
          <a:noFill/>
        </p:spPr>
        <p:txBody>
          <a:bodyPr wrap="none" rtlCol="0">
            <a:spAutoFit/>
          </a:bodyPr>
          <a:lstStyle/>
          <a:p>
            <a:endParaRPr kumimoji="1" lang="ja-JP" altLang="en-US"/>
          </a:p>
        </p:txBody>
      </p:sp>
      <p:sp>
        <p:nvSpPr>
          <p:cNvPr id="5" name="テキスト ボックス 4">
            <a:extLst>
              <a:ext uri="{FF2B5EF4-FFF2-40B4-BE49-F238E27FC236}">
                <a16:creationId xmlns:a16="http://schemas.microsoft.com/office/drawing/2014/main" id="{D5CF9901-04D1-2641-94B2-4B3074F41B54}"/>
              </a:ext>
            </a:extLst>
          </p:cNvPr>
          <p:cNvSpPr txBox="1"/>
          <p:nvPr/>
        </p:nvSpPr>
        <p:spPr>
          <a:xfrm>
            <a:off x="407472" y="1859339"/>
            <a:ext cx="11705448" cy="3693319"/>
          </a:xfrm>
          <a:prstGeom prst="rect">
            <a:avLst/>
          </a:prstGeom>
          <a:noFill/>
        </p:spPr>
        <p:txBody>
          <a:bodyPr wrap="none" rtlCol="0">
            <a:spAutoFit/>
          </a:bodyPr>
          <a:lstStyle/>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[5]</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大筆豊：オセロプログラムの評価関数の改善について</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研究報告ゲーム情報学</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(GI), </a:t>
            </a:r>
          </a:p>
          <a:p>
            <a:r>
              <a:rPr lang="en-US" altLang="ja-JP" kern="100" dirty="0">
                <a:solidFill>
                  <a:srgbClr val="000000"/>
                </a:solidFill>
                <a:latin typeface="Century" panose="02040604050505020304" pitchFamily="18" charset="0"/>
                <a:ea typeface="ＭＳ 明朝" panose="02020609040205080304" pitchFamily="49" charset="-128"/>
                <a:cs typeface="Times New Roman" panose="02020603050405020304" pitchFamily="18" charset="0"/>
              </a:rPr>
              <a:t>     </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Vol.2003-GI-011, pp.15-20,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情報処理学会</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(2004). http://</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id.nii.ac.jp</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/1001/00058554/</a:t>
            </a:r>
            <a:r>
              <a:rPr lang="ja-JP" altLang="ja-JP">
                <a:effectLst/>
              </a:rPr>
              <a:t> </a:t>
            </a:r>
            <a:endPar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endParaRPr>
          </a:p>
          <a:p>
            <a:endParaRPr lang="en-US" altLang="ja-JP" kern="100" dirty="0">
              <a:solidFill>
                <a:srgbClr val="000000"/>
              </a:solidFill>
              <a:latin typeface="Century" panose="02040604050505020304" pitchFamily="18" charset="0"/>
              <a:ea typeface="ＭＳ 明朝" panose="02020609040205080304" pitchFamily="49" charset="-128"/>
              <a:cs typeface="Times New Roman" panose="02020603050405020304" pitchFamily="18" charset="0"/>
            </a:endParaRPr>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[6]</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森田悠樹</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橋本剛</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小林康幸：オセロ求解に向けた単純な縦型探索をベースにする探索方法の研究，</a:t>
            </a:r>
            <a:endPar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endParaRPr>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ゲームプログラミングワークショップ</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2010</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論文集</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Vol.2010, No.12, pp.36-41,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情報処理学会</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(2010)</a:t>
            </a:r>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http://</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id.nii.ac.jp</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/1001/00071311/</a:t>
            </a:r>
            <a:r>
              <a:rPr lang="ja-JP" altLang="ja-JP">
                <a:effectLst/>
              </a:rPr>
              <a:t> </a:t>
            </a:r>
            <a:endParaRPr lang="en-US" altLang="ja-JP" dirty="0">
              <a:effectLst/>
            </a:endParaRPr>
          </a:p>
          <a:p>
            <a:endParaRPr kumimoji="1" lang="en-US" altLang="ja-JP" dirty="0"/>
          </a:p>
          <a:p>
            <a:pPr lvl="0" algn="just">
              <a:buSzPts val="1050"/>
              <a:tabLst>
                <a:tab pos="260985" algn="l"/>
              </a:tabLst>
            </a:pP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[7]</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上田陽平</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池田心：遺伝的アルゴリズムによる人間のレベルに適応する多様なオセロ</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AI</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の生成研究報告ゲーム</a:t>
            </a:r>
            <a:endPar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endParaRPr>
          </a:p>
          <a:p>
            <a:pPr lvl="0" algn="just">
              <a:buSzPts val="1050"/>
              <a:tabLst>
                <a:tab pos="260985" algn="l"/>
              </a:tabLst>
            </a:pPr>
            <a:r>
              <a:rPr lang="en-US" altLang="ja-JP" kern="100" dirty="0">
                <a:solidFill>
                  <a:srgbClr val="000000"/>
                </a:solidFill>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情報学</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(GI), Vol.2012-GI-27, No.5, pp.1-8,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情報処理学会</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(2012).http://</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id.nii.ac.jp</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/1001/00080933/</a:t>
            </a:r>
            <a:r>
              <a:rPr lang="ja-JP" altLang="ja-JP">
                <a:effectLst/>
              </a:rPr>
              <a:t> </a:t>
            </a:r>
            <a:endPar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endParaRPr>
          </a:p>
          <a:p>
            <a:pPr lvl="0" algn="just">
              <a:buSzPts val="1050"/>
              <a:tabLst>
                <a:tab pos="260985" algn="l"/>
              </a:tabLst>
            </a:pPr>
            <a:endParaRPr kumimoji="1" lang="en-US" altLang="ja-JP" dirty="0"/>
          </a:p>
          <a:p>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[8]</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高木騰也，藤井叙人，片寄晴弘：コンピュータオセロによる自然な手を選択する棋力調整手法の提案，</a:t>
            </a:r>
            <a:endPar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endParaRPr>
          </a:p>
          <a:p>
            <a:r>
              <a:rPr lang="en-US" altLang="ja-JP" kern="100" dirty="0">
                <a:solidFill>
                  <a:srgbClr val="000000"/>
                </a:solidFill>
                <a:latin typeface="Century" panose="02040604050505020304" pitchFamily="18" charset="0"/>
                <a:ea typeface="ＭＳ 明朝" panose="02020609040205080304" pitchFamily="49" charset="-128"/>
                <a:cs typeface="Times New Roman" panose="02020603050405020304" pitchFamily="18" charset="0"/>
              </a:rPr>
              <a:t>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ゲームプログラミングワークショップ</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2021</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論文集，</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Vol.2021, pp.9-14, </a:t>
            </a: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情報処理学会</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 (2021)</a:t>
            </a:r>
          </a:p>
          <a:p>
            <a:r>
              <a:rPr lang="en-US" altLang="ja-JP" kern="100" dirty="0">
                <a:solidFill>
                  <a:srgbClr val="000000"/>
                </a:solidFill>
                <a:latin typeface="Century" panose="02040604050505020304" pitchFamily="18" charset="0"/>
                <a:ea typeface="ＭＳ 明朝" panose="02020609040205080304" pitchFamily="49" charset="-128"/>
                <a:cs typeface="Times New Roman" panose="02020603050405020304" pitchFamily="18" charset="0"/>
              </a:rPr>
              <a:t>    </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http://</a:t>
            </a:r>
            <a:r>
              <a:rPr lang="en-US" altLang="ja-JP" sz="1800" kern="100" dirty="0" err="1">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id.nii.ac.jp</a:t>
            </a:r>
            <a:r>
              <a:rPr lang="en-US" altLang="ja-JP" sz="1800" kern="1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/1001/00213315/</a:t>
            </a:r>
            <a:r>
              <a:rPr lang="ja-JP" altLang="ja-JP">
                <a:effectLst/>
              </a:rPr>
              <a:t> </a:t>
            </a:r>
            <a:endParaRPr kumimoji="1" lang="ja-JP" altLang="en-US"/>
          </a:p>
        </p:txBody>
      </p:sp>
    </p:spTree>
    <p:extLst>
      <p:ext uri="{BB962C8B-B14F-4D97-AF65-F5344CB8AC3E}">
        <p14:creationId xmlns:p14="http://schemas.microsoft.com/office/powerpoint/2010/main" val="392088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1B6BD5-F16D-AC43-BBCE-0A54DE951B40}"/>
              </a:ext>
            </a:extLst>
          </p:cNvPr>
          <p:cNvSpPr>
            <a:spLocks noGrp="1"/>
          </p:cNvSpPr>
          <p:nvPr>
            <p:ph type="title"/>
          </p:nvPr>
        </p:nvSpPr>
        <p:spPr>
          <a:xfrm>
            <a:off x="838200" y="2766218"/>
            <a:ext cx="10515600" cy="1325563"/>
          </a:xfrm>
        </p:spPr>
        <p:txBody>
          <a:bodyPr/>
          <a:lstStyle/>
          <a:p>
            <a:pPr algn="ctr"/>
            <a:r>
              <a:rPr lang="ja-JP" altLang="en-US"/>
              <a:t>ご静聴ありがとうございました</a:t>
            </a:r>
            <a:endParaRPr kumimoji="1" lang="ja-JP" altLang="en-US"/>
          </a:p>
        </p:txBody>
      </p:sp>
    </p:spTree>
    <p:extLst>
      <p:ext uri="{BB962C8B-B14F-4D97-AF65-F5344CB8AC3E}">
        <p14:creationId xmlns:p14="http://schemas.microsoft.com/office/powerpoint/2010/main" val="330564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FE3FEA-28F5-2043-9A5E-8D9BFBF6D515}"/>
              </a:ext>
            </a:extLst>
          </p:cNvPr>
          <p:cNvSpPr>
            <a:spLocks noGrp="1"/>
          </p:cNvSpPr>
          <p:nvPr>
            <p:ph type="title"/>
          </p:nvPr>
        </p:nvSpPr>
        <p:spPr/>
        <p:txBody>
          <a:bodyPr/>
          <a:lstStyle/>
          <a:p>
            <a:r>
              <a:rPr kumimoji="1" lang="ja-JP" altLang="en-US"/>
              <a:t>発表の流れ</a:t>
            </a:r>
          </a:p>
        </p:txBody>
      </p:sp>
      <p:sp>
        <p:nvSpPr>
          <p:cNvPr id="3" name="コンテンツ プレースホルダー 2">
            <a:extLst>
              <a:ext uri="{FF2B5EF4-FFF2-40B4-BE49-F238E27FC236}">
                <a16:creationId xmlns:a16="http://schemas.microsoft.com/office/drawing/2014/main" id="{6E8D7376-5145-8743-A860-A8C0DDD2531B}"/>
              </a:ext>
            </a:extLst>
          </p:cNvPr>
          <p:cNvSpPr>
            <a:spLocks noGrp="1"/>
          </p:cNvSpPr>
          <p:nvPr>
            <p:ph idx="1"/>
          </p:nvPr>
        </p:nvSpPr>
        <p:spPr>
          <a:xfrm>
            <a:off x="1242237" y="1690688"/>
            <a:ext cx="10515600" cy="4351338"/>
          </a:xfrm>
        </p:spPr>
        <p:txBody>
          <a:bodyPr>
            <a:normAutofit fontScale="92500" lnSpcReduction="10000"/>
          </a:bodyPr>
          <a:lstStyle/>
          <a:p>
            <a:r>
              <a:rPr kumimoji="1" lang="ja-JP" altLang="en-US" sz="2400"/>
              <a:t>本研究の目的</a:t>
            </a:r>
            <a:endParaRPr kumimoji="1" lang="en-US" altLang="ja-JP" sz="2400" dirty="0"/>
          </a:p>
          <a:p>
            <a:r>
              <a:rPr lang="ja-JP" altLang="en-US" sz="2400"/>
              <a:t>リバーシとは</a:t>
            </a:r>
            <a:endParaRPr lang="en-US" altLang="ja-JP" sz="2400" dirty="0"/>
          </a:p>
          <a:p>
            <a:r>
              <a:rPr kumimoji="1" lang="ja-JP" altLang="en-US" sz="2400"/>
              <a:t>研究内容</a:t>
            </a:r>
            <a:endParaRPr kumimoji="1" lang="en-US" altLang="ja-JP" sz="2400" dirty="0"/>
          </a:p>
          <a:p>
            <a:r>
              <a:rPr lang="ja-JP" altLang="en-US" sz="2400"/>
              <a:t>トーラス型リバーシとは</a:t>
            </a:r>
            <a:endParaRPr lang="en-US" altLang="ja-JP" sz="2400" dirty="0"/>
          </a:p>
          <a:p>
            <a:r>
              <a:rPr lang="ja-JP" altLang="en-US" sz="2400"/>
              <a:t>リバーシの戦略</a:t>
            </a:r>
            <a:endParaRPr lang="en-US" altLang="ja-JP" sz="2400" dirty="0"/>
          </a:p>
          <a:p>
            <a:r>
              <a:rPr lang="ja-JP" altLang="en-US" sz="2400"/>
              <a:t>トーラス型リバーシの戦略</a:t>
            </a:r>
            <a:endParaRPr lang="en-US" altLang="ja-JP" sz="2400" dirty="0"/>
          </a:p>
          <a:p>
            <a:r>
              <a:rPr lang="ja-JP" altLang="en-US" sz="2400"/>
              <a:t>上下左右をつなぐ手法</a:t>
            </a:r>
            <a:endParaRPr lang="en-US" altLang="ja-JP" sz="2400" dirty="0"/>
          </a:p>
          <a:p>
            <a:r>
              <a:rPr lang="ja-JP" altLang="en-US" sz="2400"/>
              <a:t>実行結果</a:t>
            </a:r>
            <a:endParaRPr lang="en-US" altLang="ja-JP" sz="2400" dirty="0"/>
          </a:p>
          <a:p>
            <a:r>
              <a:rPr lang="ja-JP" altLang="en-US" sz="2400"/>
              <a:t>考察</a:t>
            </a:r>
            <a:endParaRPr lang="en-US" altLang="ja-JP" sz="2400" dirty="0"/>
          </a:p>
          <a:p>
            <a:r>
              <a:rPr lang="ja-JP" altLang="en-US" sz="2400"/>
              <a:t>今後の課題</a:t>
            </a:r>
            <a:endParaRPr lang="en-US" altLang="ja-JP" sz="2400" dirty="0"/>
          </a:p>
          <a:p>
            <a:r>
              <a:rPr lang="ja-JP" altLang="en-US" sz="2400"/>
              <a:t>参考文献</a:t>
            </a:r>
            <a:endParaRPr lang="en-US" altLang="ja-JP" sz="2400" dirty="0"/>
          </a:p>
          <a:p>
            <a:endParaRPr kumimoji="1" lang="ja-JP" altLang="en-US"/>
          </a:p>
        </p:txBody>
      </p:sp>
    </p:spTree>
    <p:extLst>
      <p:ext uri="{BB962C8B-B14F-4D97-AF65-F5344CB8AC3E}">
        <p14:creationId xmlns:p14="http://schemas.microsoft.com/office/powerpoint/2010/main" val="2710400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A665BA-1B40-A348-892E-473539176F7A}"/>
              </a:ext>
            </a:extLst>
          </p:cNvPr>
          <p:cNvSpPr>
            <a:spLocks noGrp="1"/>
          </p:cNvSpPr>
          <p:nvPr>
            <p:ph type="title"/>
          </p:nvPr>
        </p:nvSpPr>
        <p:spPr/>
        <p:txBody>
          <a:bodyPr/>
          <a:lstStyle/>
          <a:p>
            <a:r>
              <a:rPr kumimoji="1" lang="ja-JP" altLang="en-US"/>
              <a:t>本研究の目的</a:t>
            </a:r>
          </a:p>
        </p:txBody>
      </p:sp>
      <p:sp>
        <p:nvSpPr>
          <p:cNvPr id="3" name="コンテンツ プレースホルダー 2">
            <a:extLst>
              <a:ext uri="{FF2B5EF4-FFF2-40B4-BE49-F238E27FC236}">
                <a16:creationId xmlns:a16="http://schemas.microsoft.com/office/drawing/2014/main" id="{FD4E5F87-79EB-3142-BAB7-05F30CC3CC7F}"/>
              </a:ext>
            </a:extLst>
          </p:cNvPr>
          <p:cNvSpPr>
            <a:spLocks noGrp="1"/>
          </p:cNvSpPr>
          <p:nvPr>
            <p:ph idx="1"/>
          </p:nvPr>
        </p:nvSpPr>
        <p:spPr>
          <a:xfrm>
            <a:off x="1676400" y="2310994"/>
            <a:ext cx="8562753" cy="1470468"/>
          </a:xfrm>
        </p:spPr>
        <p:txBody>
          <a:bodyPr>
            <a:normAutofit lnSpcReduction="10000"/>
          </a:bodyPr>
          <a:lstStyle/>
          <a:p>
            <a:r>
              <a:rPr kumimoji="1" lang="en-US" altLang="ja-JP" dirty="0"/>
              <a:t>Python</a:t>
            </a:r>
            <a:r>
              <a:rPr kumimoji="1" lang="ja-JP" altLang="en-US"/>
              <a:t>を用いてトーラス型リバーシの</a:t>
            </a:r>
            <a:r>
              <a:rPr kumimoji="1" lang="en-US" altLang="ja-JP" dirty="0"/>
              <a:t>AI</a:t>
            </a:r>
            <a:r>
              <a:rPr kumimoji="1" lang="ja-JP" altLang="en-US"/>
              <a:t>を作成</a:t>
            </a:r>
            <a:endParaRPr kumimoji="1" lang="en-US" altLang="ja-JP" dirty="0"/>
          </a:p>
          <a:p>
            <a:endParaRPr lang="en-US" altLang="ja-JP" dirty="0"/>
          </a:p>
          <a:p>
            <a:r>
              <a:rPr kumimoji="1" lang="ja-JP" altLang="en-US"/>
              <a:t>他の</a:t>
            </a:r>
            <a:r>
              <a:rPr kumimoji="1" lang="en-US" altLang="ja-JP" dirty="0"/>
              <a:t>AI</a:t>
            </a:r>
            <a:r>
              <a:rPr kumimoji="1" lang="ja-JP" altLang="en-US"/>
              <a:t>との対戦による有用性の検証</a:t>
            </a:r>
          </a:p>
        </p:txBody>
      </p:sp>
    </p:spTree>
    <p:extLst>
      <p:ext uri="{BB962C8B-B14F-4D97-AF65-F5344CB8AC3E}">
        <p14:creationId xmlns:p14="http://schemas.microsoft.com/office/powerpoint/2010/main" val="725741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174B8C-FFAD-D849-9078-6899ACE6F99A}"/>
              </a:ext>
            </a:extLst>
          </p:cNvPr>
          <p:cNvSpPr>
            <a:spLocks noGrp="1"/>
          </p:cNvSpPr>
          <p:nvPr>
            <p:ph type="title"/>
          </p:nvPr>
        </p:nvSpPr>
        <p:spPr/>
        <p:txBody>
          <a:bodyPr/>
          <a:lstStyle/>
          <a:p>
            <a:r>
              <a:rPr kumimoji="1" lang="ja-JP" altLang="en-US"/>
              <a:t>リバーシとは</a:t>
            </a:r>
          </a:p>
        </p:txBody>
      </p:sp>
      <p:sp>
        <p:nvSpPr>
          <p:cNvPr id="3" name="コンテンツ プレースホルダー 2">
            <a:extLst>
              <a:ext uri="{FF2B5EF4-FFF2-40B4-BE49-F238E27FC236}">
                <a16:creationId xmlns:a16="http://schemas.microsoft.com/office/drawing/2014/main" id="{B192EE1A-D228-C142-8928-EDA33D18774A}"/>
              </a:ext>
            </a:extLst>
          </p:cNvPr>
          <p:cNvSpPr>
            <a:spLocks noGrp="1"/>
          </p:cNvSpPr>
          <p:nvPr>
            <p:ph idx="1"/>
          </p:nvPr>
        </p:nvSpPr>
        <p:spPr>
          <a:xfrm>
            <a:off x="838200" y="1825625"/>
            <a:ext cx="5785884" cy="4351338"/>
          </a:xfrm>
        </p:spPr>
        <p:txBody>
          <a:bodyPr/>
          <a:lstStyle/>
          <a:p>
            <a:pPr>
              <a:lnSpc>
                <a:spcPct val="200000"/>
              </a:lnSpc>
            </a:pPr>
            <a:r>
              <a:rPr kumimoji="1" lang="en-US" altLang="ja-JP" dirty="0"/>
              <a:t>8×8</a:t>
            </a:r>
            <a:r>
              <a:rPr kumimoji="1" lang="ja-JP" altLang="en-US"/>
              <a:t>の盤面で行う</a:t>
            </a:r>
            <a:endParaRPr kumimoji="1" lang="en-US" altLang="ja-JP" dirty="0"/>
          </a:p>
          <a:p>
            <a:pPr>
              <a:lnSpc>
                <a:spcPct val="200000"/>
              </a:lnSpc>
            </a:pPr>
            <a:r>
              <a:rPr lang="ja-JP" altLang="en-US"/>
              <a:t>白と黒の石を交互に打つ</a:t>
            </a:r>
            <a:endParaRPr lang="en-US" altLang="ja-JP" dirty="0"/>
          </a:p>
          <a:p>
            <a:pPr>
              <a:lnSpc>
                <a:spcPct val="200000"/>
              </a:lnSpc>
            </a:pPr>
            <a:r>
              <a:rPr lang="ja-JP" altLang="en-US"/>
              <a:t>盤面に多い色の石のプレイヤーが勝利</a:t>
            </a:r>
            <a:endParaRPr lang="en-US" altLang="ja-JP" dirty="0"/>
          </a:p>
        </p:txBody>
      </p:sp>
      <p:pic>
        <p:nvPicPr>
          <p:cNvPr id="5" name="図 4" descr="グラフ, バブル チャート&#10;&#10;自動的に生成された説明">
            <a:extLst>
              <a:ext uri="{FF2B5EF4-FFF2-40B4-BE49-F238E27FC236}">
                <a16:creationId xmlns:a16="http://schemas.microsoft.com/office/drawing/2014/main" id="{6D908EBC-BFB2-F040-89BE-810D8E49E96A}"/>
              </a:ext>
            </a:extLst>
          </p:cNvPr>
          <p:cNvPicPr>
            <a:picLocks noChangeAspect="1"/>
          </p:cNvPicPr>
          <p:nvPr/>
        </p:nvPicPr>
        <p:blipFill>
          <a:blip r:embed="rId2"/>
          <a:stretch>
            <a:fillRect/>
          </a:stretch>
        </p:blipFill>
        <p:spPr>
          <a:xfrm>
            <a:off x="6970971" y="1794134"/>
            <a:ext cx="4382829" cy="4382829"/>
          </a:xfrm>
          <a:prstGeom prst="rect">
            <a:avLst/>
          </a:prstGeom>
        </p:spPr>
      </p:pic>
    </p:spTree>
    <p:extLst>
      <p:ext uri="{BB962C8B-B14F-4D97-AF65-F5344CB8AC3E}">
        <p14:creationId xmlns:p14="http://schemas.microsoft.com/office/powerpoint/2010/main" val="1767077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15D316-C428-1B4E-BA9D-80ECE2E674F8}"/>
              </a:ext>
            </a:extLst>
          </p:cNvPr>
          <p:cNvSpPr>
            <a:spLocks noGrp="1"/>
          </p:cNvSpPr>
          <p:nvPr>
            <p:ph type="title"/>
          </p:nvPr>
        </p:nvSpPr>
        <p:spPr/>
        <p:txBody>
          <a:bodyPr/>
          <a:lstStyle/>
          <a:p>
            <a:r>
              <a:rPr kumimoji="1" lang="ja-JP" altLang="en-US"/>
              <a:t>研究内容</a:t>
            </a:r>
          </a:p>
        </p:txBody>
      </p:sp>
      <p:sp>
        <p:nvSpPr>
          <p:cNvPr id="3" name="コンテンツ プレースホルダー 2">
            <a:extLst>
              <a:ext uri="{FF2B5EF4-FFF2-40B4-BE49-F238E27FC236}">
                <a16:creationId xmlns:a16="http://schemas.microsoft.com/office/drawing/2014/main" id="{201BF309-0300-EF4C-BD3A-EC64484FAFCC}"/>
              </a:ext>
            </a:extLst>
          </p:cNvPr>
          <p:cNvSpPr>
            <a:spLocks noGrp="1"/>
          </p:cNvSpPr>
          <p:nvPr>
            <p:ph idx="1"/>
          </p:nvPr>
        </p:nvSpPr>
        <p:spPr/>
        <p:txBody>
          <a:bodyPr/>
          <a:lstStyle/>
          <a:p>
            <a:pPr>
              <a:lnSpc>
                <a:spcPct val="200000"/>
              </a:lnSpc>
            </a:pPr>
            <a:r>
              <a:rPr kumimoji="1" lang="en-US" altLang="ja-JP" dirty="0"/>
              <a:t>Python</a:t>
            </a:r>
            <a:r>
              <a:rPr kumimoji="1" lang="ja-JP" altLang="en-US"/>
              <a:t>を用いたトーラス型リバーシの作成</a:t>
            </a:r>
            <a:endParaRPr kumimoji="1" lang="en-US" altLang="ja-JP" dirty="0"/>
          </a:p>
          <a:p>
            <a:pPr>
              <a:lnSpc>
                <a:spcPct val="200000"/>
              </a:lnSpc>
            </a:pPr>
            <a:r>
              <a:rPr lang="ja-JP" altLang="en-US"/>
              <a:t>モンテカルロ法を用いた戦略の実装</a:t>
            </a:r>
            <a:endParaRPr kumimoji="1" lang="en-US" altLang="ja-JP" dirty="0"/>
          </a:p>
          <a:p>
            <a:pPr>
              <a:lnSpc>
                <a:spcPct val="200000"/>
              </a:lnSpc>
            </a:pPr>
            <a:r>
              <a:rPr kumimoji="1" lang="en-US" altLang="ja-JP" dirty="0"/>
              <a:t>AI</a:t>
            </a:r>
            <a:r>
              <a:rPr kumimoji="1" lang="ja-JP" altLang="en-US"/>
              <a:t>の有用性を検証</a:t>
            </a:r>
          </a:p>
        </p:txBody>
      </p:sp>
    </p:spTree>
    <p:extLst>
      <p:ext uri="{BB962C8B-B14F-4D97-AF65-F5344CB8AC3E}">
        <p14:creationId xmlns:p14="http://schemas.microsoft.com/office/powerpoint/2010/main" val="1054017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323A39-8D2C-8047-959B-FFDA1DF31F56}"/>
              </a:ext>
            </a:extLst>
          </p:cNvPr>
          <p:cNvSpPr>
            <a:spLocks noGrp="1"/>
          </p:cNvSpPr>
          <p:nvPr>
            <p:ph type="title"/>
          </p:nvPr>
        </p:nvSpPr>
        <p:spPr/>
        <p:txBody>
          <a:bodyPr/>
          <a:lstStyle/>
          <a:p>
            <a:r>
              <a:rPr kumimoji="1" lang="ja-JP" altLang="en-US"/>
              <a:t>トーラス型リバーシとは</a:t>
            </a:r>
          </a:p>
        </p:txBody>
      </p:sp>
      <p:sp>
        <p:nvSpPr>
          <p:cNvPr id="3" name="コンテンツ プレースホルダー 2">
            <a:extLst>
              <a:ext uri="{FF2B5EF4-FFF2-40B4-BE49-F238E27FC236}">
                <a16:creationId xmlns:a16="http://schemas.microsoft.com/office/drawing/2014/main" id="{F938E5F9-730F-A949-A8E1-A2F648EE7B34}"/>
              </a:ext>
            </a:extLst>
          </p:cNvPr>
          <p:cNvSpPr>
            <a:spLocks noGrp="1"/>
          </p:cNvSpPr>
          <p:nvPr>
            <p:ph idx="1"/>
          </p:nvPr>
        </p:nvSpPr>
        <p:spPr>
          <a:xfrm>
            <a:off x="838200" y="1825625"/>
            <a:ext cx="6136758" cy="4351338"/>
          </a:xfrm>
        </p:spPr>
        <p:txBody>
          <a:bodyPr/>
          <a:lstStyle/>
          <a:p>
            <a:pPr>
              <a:lnSpc>
                <a:spcPct val="200000"/>
              </a:lnSpc>
            </a:pPr>
            <a:r>
              <a:rPr kumimoji="1" lang="en-US" altLang="ja-JP" dirty="0"/>
              <a:t>8</a:t>
            </a:r>
            <a:r>
              <a:rPr lang="en-US" altLang="ja-JP" dirty="0"/>
              <a:t>×8</a:t>
            </a:r>
            <a:r>
              <a:rPr lang="ja-JP" altLang="en-US"/>
              <a:t>の盤面</a:t>
            </a:r>
            <a:endParaRPr lang="en-US" altLang="ja-JP" dirty="0"/>
          </a:p>
          <a:p>
            <a:pPr>
              <a:lnSpc>
                <a:spcPct val="200000"/>
              </a:lnSpc>
            </a:pPr>
            <a:r>
              <a:rPr kumimoji="1" lang="ja-JP" altLang="en-US"/>
              <a:t>上下と左右はつながっている</a:t>
            </a:r>
            <a:endParaRPr kumimoji="1" lang="en-US" altLang="ja-JP" dirty="0"/>
          </a:p>
          <a:p>
            <a:pPr>
              <a:lnSpc>
                <a:spcPct val="200000"/>
              </a:lnSpc>
            </a:pPr>
            <a:r>
              <a:rPr lang="ja-JP" altLang="en-US"/>
              <a:t>角や辺に置かれた石でも裏返すことができる</a:t>
            </a:r>
            <a:endParaRPr lang="en-US" altLang="ja-JP" dirty="0"/>
          </a:p>
          <a:p>
            <a:endParaRPr kumimoji="1" lang="ja-JP" altLang="en-US"/>
          </a:p>
        </p:txBody>
      </p:sp>
      <p:pic>
        <p:nvPicPr>
          <p:cNvPr id="4" name="図 3" descr="グラフ, バブル チャート&#10;&#10;自動的に生成された説明">
            <a:extLst>
              <a:ext uri="{FF2B5EF4-FFF2-40B4-BE49-F238E27FC236}">
                <a16:creationId xmlns:a16="http://schemas.microsoft.com/office/drawing/2014/main" id="{6DCF9CCC-1EDB-6541-8067-05C888AB693B}"/>
              </a:ext>
            </a:extLst>
          </p:cNvPr>
          <p:cNvPicPr>
            <a:picLocks noChangeAspect="1"/>
          </p:cNvPicPr>
          <p:nvPr/>
        </p:nvPicPr>
        <p:blipFill>
          <a:blip r:embed="rId2"/>
          <a:stretch>
            <a:fillRect/>
          </a:stretch>
        </p:blipFill>
        <p:spPr>
          <a:xfrm>
            <a:off x="7310549" y="1825625"/>
            <a:ext cx="4382829" cy="4382829"/>
          </a:xfrm>
          <a:prstGeom prst="rect">
            <a:avLst/>
          </a:prstGeom>
        </p:spPr>
      </p:pic>
    </p:spTree>
    <p:extLst>
      <p:ext uri="{BB962C8B-B14F-4D97-AF65-F5344CB8AC3E}">
        <p14:creationId xmlns:p14="http://schemas.microsoft.com/office/powerpoint/2010/main" val="3021931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09215A-16E1-CC45-8520-F9F9F60CA7BE}"/>
              </a:ext>
            </a:extLst>
          </p:cNvPr>
          <p:cNvSpPr>
            <a:spLocks noGrp="1"/>
          </p:cNvSpPr>
          <p:nvPr>
            <p:ph type="title"/>
          </p:nvPr>
        </p:nvSpPr>
        <p:spPr/>
        <p:txBody>
          <a:bodyPr/>
          <a:lstStyle/>
          <a:p>
            <a:r>
              <a:rPr kumimoji="1" lang="ja-JP" altLang="en-US"/>
              <a:t>トーラス型リバーシとは</a:t>
            </a:r>
          </a:p>
        </p:txBody>
      </p:sp>
      <p:sp>
        <p:nvSpPr>
          <p:cNvPr id="3" name="コンテンツ プレースホルダー 2">
            <a:extLst>
              <a:ext uri="{FF2B5EF4-FFF2-40B4-BE49-F238E27FC236}">
                <a16:creationId xmlns:a16="http://schemas.microsoft.com/office/drawing/2014/main" id="{4209645A-30B4-7342-92E6-4C03204F0ED2}"/>
              </a:ext>
            </a:extLst>
          </p:cNvPr>
          <p:cNvSpPr>
            <a:spLocks noGrp="1"/>
          </p:cNvSpPr>
          <p:nvPr>
            <p:ph idx="1"/>
          </p:nvPr>
        </p:nvSpPr>
        <p:spPr>
          <a:xfrm>
            <a:off x="838200" y="1825626"/>
            <a:ext cx="10515600" cy="511802"/>
          </a:xfrm>
        </p:spPr>
        <p:txBody>
          <a:bodyPr/>
          <a:lstStyle/>
          <a:p>
            <a:r>
              <a:rPr kumimoji="1" lang="ja-JP" altLang="en-US"/>
              <a:t>辺のマスの裏返しの様子</a:t>
            </a:r>
          </a:p>
        </p:txBody>
      </p:sp>
      <p:pic>
        <p:nvPicPr>
          <p:cNvPr id="1026" name="図 9" descr="バブル チャート&#10;&#10;低い精度で自動的に生成された説明">
            <a:extLst>
              <a:ext uri="{FF2B5EF4-FFF2-40B4-BE49-F238E27FC236}">
                <a16:creationId xmlns:a16="http://schemas.microsoft.com/office/drawing/2014/main" id="{195BCF5B-D65A-F843-963A-BF7D2543D6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3662" y="2337428"/>
            <a:ext cx="3075427" cy="3180870"/>
          </a:xfrm>
          <a:prstGeom prst="rect">
            <a:avLst/>
          </a:prstGeom>
          <a:noFill/>
          <a:extLst>
            <a:ext uri="{909E8E84-426E-40DD-AFC4-6F175D3DCCD1}">
              <a14:hiddenFill xmlns:a14="http://schemas.microsoft.com/office/drawing/2010/main">
                <a:solidFill>
                  <a:srgbClr val="FFFFFF"/>
                </a:solidFill>
              </a14:hiddenFill>
            </a:ext>
          </a:extLst>
        </p:spPr>
      </p:pic>
      <p:pic>
        <p:nvPicPr>
          <p:cNvPr id="1025" name="図 23" descr="グラフ が含まれている画像&#10;&#10;自動的に生成された説明">
            <a:extLst>
              <a:ext uri="{FF2B5EF4-FFF2-40B4-BE49-F238E27FC236}">
                <a16:creationId xmlns:a16="http://schemas.microsoft.com/office/drawing/2014/main" id="{947EB303-7B4F-A943-8D77-CA592BD304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2911" y="2337428"/>
            <a:ext cx="3075427" cy="318087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1296B8A3-C49C-0B4E-94CA-91AAB4B7A2E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 name="Rectangle 4">
            <a:extLst>
              <a:ext uri="{FF2B5EF4-FFF2-40B4-BE49-F238E27FC236}">
                <a16:creationId xmlns:a16="http://schemas.microsoft.com/office/drawing/2014/main" id="{2171AC09-D5F7-5942-B5CB-3E2EA7A52A32}"/>
              </a:ext>
            </a:extLst>
          </p:cNvPr>
          <p:cNvSpPr>
            <a:spLocks noChangeArrowheads="1"/>
          </p:cNvSpPr>
          <p:nvPr/>
        </p:nvSpPr>
        <p:spPr bwMode="auto">
          <a:xfrm>
            <a:off x="0" y="5054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8" name="グループ化 7">
            <a:extLst>
              <a:ext uri="{FF2B5EF4-FFF2-40B4-BE49-F238E27FC236}">
                <a16:creationId xmlns:a16="http://schemas.microsoft.com/office/drawing/2014/main" id="{258E1EDA-9E93-B043-9C28-28314F15F3C2}"/>
              </a:ext>
            </a:extLst>
          </p:cNvPr>
          <p:cNvGrpSpPr/>
          <p:nvPr/>
        </p:nvGrpSpPr>
        <p:grpSpPr>
          <a:xfrm>
            <a:off x="5006056" y="3334256"/>
            <a:ext cx="2187755" cy="1413273"/>
            <a:chOff x="5006056" y="3334256"/>
            <a:chExt cx="2187755" cy="1413273"/>
          </a:xfrm>
        </p:grpSpPr>
        <p:sp>
          <p:nvSpPr>
            <p:cNvPr id="6" name="右矢印 5">
              <a:extLst>
                <a:ext uri="{FF2B5EF4-FFF2-40B4-BE49-F238E27FC236}">
                  <a16:creationId xmlns:a16="http://schemas.microsoft.com/office/drawing/2014/main" id="{581DF6E3-3DA4-3D44-B068-80458B67B93D}"/>
                </a:ext>
              </a:extLst>
            </p:cNvPr>
            <p:cNvSpPr/>
            <p:nvPr/>
          </p:nvSpPr>
          <p:spPr>
            <a:xfrm>
              <a:off x="5006056" y="3334256"/>
              <a:ext cx="2179887" cy="9737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99F03BCE-28EA-C04E-8850-A79450DDFF3F}"/>
                </a:ext>
              </a:extLst>
            </p:cNvPr>
            <p:cNvSpPr txBox="1"/>
            <p:nvPr/>
          </p:nvSpPr>
          <p:spPr>
            <a:xfrm>
              <a:off x="5013924" y="4378197"/>
              <a:ext cx="2179887" cy="369332"/>
            </a:xfrm>
            <a:prstGeom prst="rect">
              <a:avLst/>
            </a:prstGeom>
            <a:noFill/>
          </p:spPr>
          <p:txBody>
            <a:bodyPr wrap="square" rtlCol="0">
              <a:spAutoFit/>
            </a:bodyPr>
            <a:lstStyle/>
            <a:p>
              <a:r>
                <a:rPr kumimoji="1" lang="en-US" altLang="ja-JP" dirty="0"/>
                <a:t>19</a:t>
              </a:r>
              <a:r>
                <a:rPr kumimoji="1" lang="ja-JP" altLang="en-US"/>
                <a:t>手目に</a:t>
              </a:r>
              <a:r>
                <a:rPr lang="en-US" altLang="ja-JP" dirty="0"/>
                <a:t>a6</a:t>
              </a:r>
              <a:r>
                <a:rPr kumimoji="1" lang="ja-JP" altLang="en-US"/>
                <a:t>に打つ</a:t>
              </a:r>
            </a:p>
          </p:txBody>
        </p:sp>
      </p:grpSp>
    </p:spTree>
    <p:extLst>
      <p:ext uri="{BB962C8B-B14F-4D97-AF65-F5344CB8AC3E}">
        <p14:creationId xmlns:p14="http://schemas.microsoft.com/office/powerpoint/2010/main" val="415369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5"/>
                                        </p:tgtEl>
                                        <p:attrNameLst>
                                          <p:attrName>style.visibility</p:attrName>
                                        </p:attrNameLst>
                                      </p:cBhvr>
                                      <p:to>
                                        <p:strVal val="visible"/>
                                      </p:to>
                                    </p:set>
                                    <p:anim calcmode="lin" valueType="num">
                                      <p:cBhvr additive="base">
                                        <p:cTn id="13" dur="500" fill="hold"/>
                                        <p:tgtEl>
                                          <p:spTgt spid="1025"/>
                                        </p:tgtEl>
                                        <p:attrNameLst>
                                          <p:attrName>ppt_x</p:attrName>
                                        </p:attrNameLst>
                                      </p:cBhvr>
                                      <p:tavLst>
                                        <p:tav tm="0">
                                          <p:val>
                                            <p:strVal val="#ppt_x"/>
                                          </p:val>
                                        </p:tav>
                                        <p:tav tm="100000">
                                          <p:val>
                                            <p:strVal val="#ppt_x"/>
                                          </p:val>
                                        </p:tav>
                                      </p:tavLst>
                                    </p:anim>
                                    <p:anim calcmode="lin" valueType="num">
                                      <p:cBhvr additive="base">
                                        <p:cTn id="14" dur="500" fill="hold"/>
                                        <p:tgtEl>
                                          <p:spTgt spid="10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F083BC-C3F2-0748-802C-ADC311BD2DB0}"/>
              </a:ext>
            </a:extLst>
          </p:cNvPr>
          <p:cNvSpPr>
            <a:spLocks noGrp="1"/>
          </p:cNvSpPr>
          <p:nvPr>
            <p:ph type="title"/>
          </p:nvPr>
        </p:nvSpPr>
        <p:spPr/>
        <p:txBody>
          <a:bodyPr/>
          <a:lstStyle/>
          <a:p>
            <a:r>
              <a:rPr kumimoji="1" lang="ja-JP" altLang="en-US"/>
              <a:t>リバーシの戦略</a:t>
            </a:r>
          </a:p>
        </p:txBody>
      </p:sp>
      <p:sp>
        <p:nvSpPr>
          <p:cNvPr id="6" name="右矢印 5">
            <a:extLst>
              <a:ext uri="{FF2B5EF4-FFF2-40B4-BE49-F238E27FC236}">
                <a16:creationId xmlns:a16="http://schemas.microsoft.com/office/drawing/2014/main" id="{C4751510-54BA-6A4D-B24D-9081B7679DFB}"/>
              </a:ext>
            </a:extLst>
          </p:cNvPr>
          <p:cNvSpPr/>
          <p:nvPr/>
        </p:nvSpPr>
        <p:spPr>
          <a:xfrm>
            <a:off x="5458087" y="282883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EF21FE9-175B-D542-B222-C24A76884CB7}"/>
              </a:ext>
            </a:extLst>
          </p:cNvPr>
          <p:cNvSpPr txBox="1"/>
          <p:nvPr/>
        </p:nvSpPr>
        <p:spPr>
          <a:xfrm>
            <a:off x="8049532" y="2876783"/>
            <a:ext cx="2031325" cy="461665"/>
          </a:xfrm>
          <a:prstGeom prst="rect">
            <a:avLst/>
          </a:prstGeom>
          <a:noFill/>
        </p:spPr>
        <p:txBody>
          <a:bodyPr wrap="none" rtlCol="0">
            <a:spAutoFit/>
          </a:bodyPr>
          <a:lstStyle/>
          <a:p>
            <a:r>
              <a:rPr kumimoji="1" lang="ja-JP" altLang="en-US" sz="2400"/>
              <a:t>角を強くする</a:t>
            </a:r>
          </a:p>
        </p:txBody>
      </p:sp>
      <p:sp>
        <p:nvSpPr>
          <p:cNvPr id="9" name="右矢印 8">
            <a:extLst>
              <a:ext uri="{FF2B5EF4-FFF2-40B4-BE49-F238E27FC236}">
                <a16:creationId xmlns:a16="http://schemas.microsoft.com/office/drawing/2014/main" id="{8AA886AD-1917-DA4E-82CF-0CF024F421BD}"/>
              </a:ext>
            </a:extLst>
          </p:cNvPr>
          <p:cNvSpPr/>
          <p:nvPr/>
        </p:nvSpPr>
        <p:spPr>
          <a:xfrm>
            <a:off x="5458087" y="445709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FC7EFF55-61D6-A144-9A88-C1482AEB696E}"/>
              </a:ext>
            </a:extLst>
          </p:cNvPr>
          <p:cNvSpPr txBox="1"/>
          <p:nvPr/>
        </p:nvSpPr>
        <p:spPr>
          <a:xfrm>
            <a:off x="7168039" y="4524544"/>
            <a:ext cx="4185761" cy="461665"/>
          </a:xfrm>
          <a:prstGeom prst="rect">
            <a:avLst/>
          </a:prstGeom>
          <a:noFill/>
        </p:spPr>
        <p:txBody>
          <a:bodyPr wrap="none" rtlCol="0">
            <a:spAutoFit/>
          </a:bodyPr>
          <a:lstStyle/>
          <a:p>
            <a:r>
              <a:rPr kumimoji="1" lang="ja-JP" altLang="en-US" sz="2400"/>
              <a:t>角に隣接するマスを弱くする</a:t>
            </a:r>
          </a:p>
        </p:txBody>
      </p:sp>
      <p:sp>
        <p:nvSpPr>
          <p:cNvPr id="11" name="テキスト ボックス 10">
            <a:extLst>
              <a:ext uri="{FF2B5EF4-FFF2-40B4-BE49-F238E27FC236}">
                <a16:creationId xmlns:a16="http://schemas.microsoft.com/office/drawing/2014/main" id="{4778A380-C0B7-6C49-BF63-DA10B774DA7F}"/>
              </a:ext>
            </a:extLst>
          </p:cNvPr>
          <p:cNvSpPr txBox="1"/>
          <p:nvPr/>
        </p:nvSpPr>
        <p:spPr>
          <a:xfrm>
            <a:off x="838200" y="1594792"/>
            <a:ext cx="5109091" cy="461665"/>
          </a:xfrm>
          <a:prstGeom prst="rect">
            <a:avLst/>
          </a:prstGeom>
          <a:noFill/>
        </p:spPr>
        <p:txBody>
          <a:bodyPr wrap="none" rtlCol="0">
            <a:spAutoFit/>
          </a:bodyPr>
          <a:lstStyle/>
          <a:p>
            <a:r>
              <a:rPr kumimoji="1" lang="ja-JP" altLang="en-US" sz="2400"/>
              <a:t>一般に知られているルールでの戦略</a:t>
            </a:r>
            <a:endParaRPr kumimoji="1" lang="en-US" altLang="ja-JP" sz="2400" dirty="0"/>
          </a:p>
        </p:txBody>
      </p:sp>
      <p:sp>
        <p:nvSpPr>
          <p:cNvPr id="12" name="テキスト ボックス 11">
            <a:extLst>
              <a:ext uri="{FF2B5EF4-FFF2-40B4-BE49-F238E27FC236}">
                <a16:creationId xmlns:a16="http://schemas.microsoft.com/office/drawing/2014/main" id="{7900441E-5405-7141-A2F2-739E196463DF}"/>
              </a:ext>
            </a:extLst>
          </p:cNvPr>
          <p:cNvSpPr txBox="1"/>
          <p:nvPr/>
        </p:nvSpPr>
        <p:spPr>
          <a:xfrm>
            <a:off x="1213071" y="2828835"/>
            <a:ext cx="4359348" cy="461665"/>
          </a:xfrm>
          <a:prstGeom prst="rect">
            <a:avLst/>
          </a:prstGeom>
          <a:noFill/>
        </p:spPr>
        <p:txBody>
          <a:bodyPr wrap="square" rtlCol="0">
            <a:spAutoFit/>
          </a:bodyPr>
          <a:lstStyle/>
          <a:p>
            <a:pPr lvl="1">
              <a:lnSpc>
                <a:spcPct val="100000"/>
              </a:lnSpc>
            </a:pPr>
            <a:r>
              <a:rPr kumimoji="1" lang="ja-JP" altLang="en-US" sz="2400"/>
              <a:t>角をとることが重要</a:t>
            </a:r>
            <a:endParaRPr kumimoji="1" lang="en-US" altLang="ja-JP" sz="2400" dirty="0"/>
          </a:p>
        </p:txBody>
      </p:sp>
      <p:sp>
        <p:nvSpPr>
          <p:cNvPr id="13" name="テキスト ボックス 12">
            <a:extLst>
              <a:ext uri="{FF2B5EF4-FFF2-40B4-BE49-F238E27FC236}">
                <a16:creationId xmlns:a16="http://schemas.microsoft.com/office/drawing/2014/main" id="{55FBBE34-5FDE-4A4D-ABFC-2D282A65308B}"/>
              </a:ext>
            </a:extLst>
          </p:cNvPr>
          <p:cNvSpPr txBox="1"/>
          <p:nvPr/>
        </p:nvSpPr>
        <p:spPr>
          <a:xfrm>
            <a:off x="1637414" y="4524544"/>
            <a:ext cx="2954655" cy="738664"/>
          </a:xfrm>
          <a:prstGeom prst="rect">
            <a:avLst/>
          </a:prstGeom>
          <a:noFill/>
        </p:spPr>
        <p:txBody>
          <a:bodyPr wrap="none" rtlCol="0">
            <a:spAutoFit/>
          </a:bodyPr>
          <a:lstStyle/>
          <a:p>
            <a:r>
              <a:rPr lang="ja-JP" altLang="en-US" sz="2400"/>
              <a:t>角を取られたくない</a:t>
            </a:r>
            <a:endParaRPr lang="en-US" altLang="ja-JP" sz="2400" dirty="0"/>
          </a:p>
          <a:p>
            <a:endParaRPr kumimoji="1" lang="ja-JP" altLang="en-US"/>
          </a:p>
        </p:txBody>
      </p:sp>
    </p:spTree>
    <p:extLst>
      <p:ext uri="{BB962C8B-B14F-4D97-AF65-F5344CB8AC3E}">
        <p14:creationId xmlns:p14="http://schemas.microsoft.com/office/powerpoint/2010/main" val="1522419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7C6A80-11A4-484C-98DB-CE756ED97183}"/>
              </a:ext>
            </a:extLst>
          </p:cNvPr>
          <p:cNvSpPr>
            <a:spLocks noGrp="1"/>
          </p:cNvSpPr>
          <p:nvPr>
            <p:ph type="title"/>
          </p:nvPr>
        </p:nvSpPr>
        <p:spPr/>
        <p:txBody>
          <a:bodyPr/>
          <a:lstStyle/>
          <a:p>
            <a:r>
              <a:rPr kumimoji="1" lang="ja-JP" altLang="en-US"/>
              <a:t>トーラス型リバーシの戦略</a:t>
            </a:r>
          </a:p>
        </p:txBody>
      </p:sp>
      <p:sp>
        <p:nvSpPr>
          <p:cNvPr id="4" name="テキスト ボックス 3">
            <a:extLst>
              <a:ext uri="{FF2B5EF4-FFF2-40B4-BE49-F238E27FC236}">
                <a16:creationId xmlns:a16="http://schemas.microsoft.com/office/drawing/2014/main" id="{F5F94765-F33F-D54E-80E7-7201EB042CF5}"/>
              </a:ext>
            </a:extLst>
          </p:cNvPr>
          <p:cNvSpPr txBox="1"/>
          <p:nvPr/>
        </p:nvSpPr>
        <p:spPr>
          <a:xfrm>
            <a:off x="3904479" y="1895677"/>
            <a:ext cx="3570208" cy="461665"/>
          </a:xfrm>
          <a:prstGeom prst="rect">
            <a:avLst/>
          </a:prstGeom>
          <a:noFill/>
        </p:spPr>
        <p:txBody>
          <a:bodyPr wrap="none" rtlCol="0">
            <a:spAutoFit/>
          </a:bodyPr>
          <a:lstStyle/>
          <a:p>
            <a:r>
              <a:rPr kumimoji="1" lang="ja-JP" altLang="en-US" sz="2400"/>
              <a:t>角が実質的に存在しない</a:t>
            </a:r>
          </a:p>
        </p:txBody>
      </p:sp>
      <p:sp>
        <p:nvSpPr>
          <p:cNvPr id="6" name="テキスト ボックス 5">
            <a:extLst>
              <a:ext uri="{FF2B5EF4-FFF2-40B4-BE49-F238E27FC236}">
                <a16:creationId xmlns:a16="http://schemas.microsoft.com/office/drawing/2014/main" id="{03BA1C7C-EE2A-D348-B671-022C684DCB3C}"/>
              </a:ext>
            </a:extLst>
          </p:cNvPr>
          <p:cNvSpPr txBox="1"/>
          <p:nvPr/>
        </p:nvSpPr>
        <p:spPr>
          <a:xfrm>
            <a:off x="3596702" y="3198167"/>
            <a:ext cx="4185761" cy="461665"/>
          </a:xfrm>
          <a:prstGeom prst="rect">
            <a:avLst/>
          </a:prstGeom>
          <a:noFill/>
        </p:spPr>
        <p:txBody>
          <a:bodyPr wrap="none" rtlCol="0">
            <a:spAutoFit/>
          </a:bodyPr>
          <a:lstStyle/>
          <a:p>
            <a:r>
              <a:rPr kumimoji="1" lang="ja-JP" altLang="en-US" sz="2400"/>
              <a:t>角を強くする戦略が取れない</a:t>
            </a:r>
          </a:p>
        </p:txBody>
      </p:sp>
      <p:sp>
        <p:nvSpPr>
          <p:cNvPr id="7" name="テキスト ボックス 6">
            <a:extLst>
              <a:ext uri="{FF2B5EF4-FFF2-40B4-BE49-F238E27FC236}">
                <a16:creationId xmlns:a16="http://schemas.microsoft.com/office/drawing/2014/main" id="{401AD93A-3A4A-EF48-A13D-BDD364C04E33}"/>
              </a:ext>
            </a:extLst>
          </p:cNvPr>
          <p:cNvSpPr txBox="1"/>
          <p:nvPr/>
        </p:nvSpPr>
        <p:spPr>
          <a:xfrm>
            <a:off x="4366143" y="4500657"/>
            <a:ext cx="2646878" cy="461665"/>
          </a:xfrm>
          <a:prstGeom prst="rect">
            <a:avLst/>
          </a:prstGeom>
          <a:noFill/>
        </p:spPr>
        <p:txBody>
          <a:bodyPr wrap="none" rtlCol="0">
            <a:spAutoFit/>
          </a:bodyPr>
          <a:lstStyle/>
          <a:p>
            <a:r>
              <a:rPr kumimoji="1" lang="ja-JP" altLang="en-US" sz="2400"/>
              <a:t>どうすれば良いか</a:t>
            </a:r>
          </a:p>
        </p:txBody>
      </p:sp>
      <p:sp>
        <p:nvSpPr>
          <p:cNvPr id="11" name="テキスト ボックス 10">
            <a:extLst>
              <a:ext uri="{FF2B5EF4-FFF2-40B4-BE49-F238E27FC236}">
                <a16:creationId xmlns:a16="http://schemas.microsoft.com/office/drawing/2014/main" id="{ABFED0ED-B54D-214D-95AD-5A7563863594}"/>
              </a:ext>
            </a:extLst>
          </p:cNvPr>
          <p:cNvSpPr txBox="1"/>
          <p:nvPr/>
        </p:nvSpPr>
        <p:spPr>
          <a:xfrm>
            <a:off x="3769202" y="5803146"/>
            <a:ext cx="4185761" cy="461665"/>
          </a:xfrm>
          <a:prstGeom prst="rect">
            <a:avLst/>
          </a:prstGeom>
          <a:noFill/>
        </p:spPr>
        <p:txBody>
          <a:bodyPr wrap="square">
            <a:spAutoFit/>
          </a:bodyPr>
          <a:lstStyle/>
          <a:p>
            <a:r>
              <a:rPr kumimoji="1" lang="ja-JP" altLang="en-US" sz="2400"/>
              <a:t>別の戦略をとる必要がある</a:t>
            </a:r>
          </a:p>
        </p:txBody>
      </p:sp>
      <p:sp>
        <p:nvSpPr>
          <p:cNvPr id="12" name="下矢印 11">
            <a:extLst>
              <a:ext uri="{FF2B5EF4-FFF2-40B4-BE49-F238E27FC236}">
                <a16:creationId xmlns:a16="http://schemas.microsoft.com/office/drawing/2014/main" id="{1E67F622-E6C8-5A4E-98A7-B29F9352CD18}"/>
              </a:ext>
            </a:extLst>
          </p:cNvPr>
          <p:cNvSpPr/>
          <p:nvPr/>
        </p:nvSpPr>
        <p:spPr>
          <a:xfrm>
            <a:off x="5417870" y="2394028"/>
            <a:ext cx="543424" cy="648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a:extLst>
              <a:ext uri="{FF2B5EF4-FFF2-40B4-BE49-F238E27FC236}">
                <a16:creationId xmlns:a16="http://schemas.microsoft.com/office/drawing/2014/main" id="{FC3569F8-E11A-1946-8964-43461145CD06}"/>
              </a:ext>
            </a:extLst>
          </p:cNvPr>
          <p:cNvSpPr/>
          <p:nvPr/>
        </p:nvSpPr>
        <p:spPr>
          <a:xfrm>
            <a:off x="5417870" y="3756064"/>
            <a:ext cx="543424" cy="648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下矢印 13">
            <a:extLst>
              <a:ext uri="{FF2B5EF4-FFF2-40B4-BE49-F238E27FC236}">
                <a16:creationId xmlns:a16="http://schemas.microsoft.com/office/drawing/2014/main" id="{D436E942-4B0E-F740-973F-91F67421B899}"/>
              </a:ext>
            </a:extLst>
          </p:cNvPr>
          <p:cNvSpPr/>
          <p:nvPr/>
        </p:nvSpPr>
        <p:spPr>
          <a:xfrm>
            <a:off x="5417870" y="5058554"/>
            <a:ext cx="543424" cy="648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4713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1" grpId="0"/>
      <p:bldP spid="12" grpId="0" animBg="1"/>
      <p:bldP spid="13" grpId="0" animBg="1"/>
      <p:bldP spid="14"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860</Words>
  <Application>Microsoft Macintosh PowerPoint</Application>
  <PresentationFormat>ワイド画面</PresentationFormat>
  <Paragraphs>100</Paragraphs>
  <Slides>17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游ゴシック</vt:lpstr>
      <vt:lpstr>游ゴシック Light</vt:lpstr>
      <vt:lpstr>Arial</vt:lpstr>
      <vt:lpstr>Century</vt:lpstr>
      <vt:lpstr>Office テーマ</vt:lpstr>
      <vt:lpstr>トーラス型リバーシAIの作成</vt:lpstr>
      <vt:lpstr>発表の流れ</vt:lpstr>
      <vt:lpstr>本研究の目的</vt:lpstr>
      <vt:lpstr>リバーシとは</vt:lpstr>
      <vt:lpstr>研究内容</vt:lpstr>
      <vt:lpstr>トーラス型リバーシとは</vt:lpstr>
      <vt:lpstr>トーラス型リバーシとは</vt:lpstr>
      <vt:lpstr>リバーシの戦略</vt:lpstr>
      <vt:lpstr>トーラス型リバーシの戦略</vt:lpstr>
      <vt:lpstr>トーラス型リバーシの戦略</vt:lpstr>
      <vt:lpstr>上下左右をつなぐ手法</vt:lpstr>
      <vt:lpstr>実行結果</vt:lpstr>
      <vt:lpstr>考察</vt:lpstr>
      <vt:lpstr>今後の課題</vt:lpstr>
      <vt:lpstr>参考文献(1/2)</vt:lpstr>
      <vt:lpstr>参考文献(2/2)</vt:lpstr>
      <vt:lpstr>ご静聴ありがとうございました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トーラス型リバーシAIの作成</dc:title>
  <dc:creator>石倉慎</dc:creator>
  <cp:lastModifiedBy>石倉慎</cp:lastModifiedBy>
  <cp:revision>3</cp:revision>
  <dcterms:created xsi:type="dcterms:W3CDTF">2023-02-02T12:52:40Z</dcterms:created>
  <dcterms:modified xsi:type="dcterms:W3CDTF">2023-02-11T01:23:46Z</dcterms:modified>
</cp:coreProperties>
</file>