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15"/>
  </p:notesMasterIdLst>
  <p:sldIdLst>
    <p:sldId id="256" r:id="rId2"/>
    <p:sldId id="257" r:id="rId3"/>
    <p:sldId id="259" r:id="rId4"/>
    <p:sldId id="260" r:id="rId5"/>
    <p:sldId id="268" r:id="rId6"/>
    <p:sldId id="270" r:id="rId7"/>
    <p:sldId id="261" r:id="rId8"/>
    <p:sldId id="262" r:id="rId9"/>
    <p:sldId id="263" r:id="rId10"/>
    <p:sldId id="264" r:id="rId11"/>
    <p:sldId id="266" r:id="rId12"/>
    <p:sldId id="267" r:id="rId13"/>
    <p:sldId id="265"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9297"/>
    <p:restoredTop sz="78169"/>
  </p:normalViewPr>
  <p:slideViewPr>
    <p:cSldViewPr snapToGrid="0">
      <p:cViewPr varScale="1">
        <p:scale>
          <a:sx n="54" d="100"/>
          <a:sy n="54" d="100"/>
        </p:scale>
        <p:origin x="232" y="10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61A6F3-F984-9D4F-A2EE-190A6BF9933D}" type="datetimeFigureOut">
              <a:rPr kumimoji="1" lang="ja-JP" altLang="en-US" smtClean="0"/>
              <a:t>2023/2/2</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0FC010-B94E-224A-9BF4-5BD0C3DA6FDC}" type="slidenum">
              <a:rPr kumimoji="1" lang="ja-JP" altLang="en-US" smtClean="0"/>
              <a:t>‹#›</a:t>
            </a:fld>
            <a:endParaRPr kumimoji="1" lang="ja-JP" altLang="en-US"/>
          </a:p>
        </p:txBody>
      </p:sp>
    </p:spTree>
    <p:extLst>
      <p:ext uri="{BB962C8B-B14F-4D97-AF65-F5344CB8AC3E}">
        <p14:creationId xmlns:p14="http://schemas.microsoft.com/office/powerpoint/2010/main" val="29047007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情報論理工学研究室で研究を行っている、</a:t>
            </a:r>
            <a:r>
              <a:rPr kumimoji="1" lang="en-US" altLang="ja-JP" dirty="0"/>
              <a:t>1910370073</a:t>
            </a:r>
            <a:r>
              <a:rPr kumimoji="1" lang="ja-JP" altLang="en-US"/>
              <a:t> 藤本晴生です。</a:t>
            </a:r>
            <a:endParaRPr kumimoji="1" lang="en-US" altLang="ja-JP" dirty="0"/>
          </a:p>
          <a:p>
            <a:r>
              <a:rPr kumimoji="1" lang="ja-JP" altLang="en-US"/>
              <a:t>これより</a:t>
            </a:r>
            <a:r>
              <a:rPr kumimoji="1" lang="en-US" altLang="ja-JP" dirty="0"/>
              <a:t>TD</a:t>
            </a:r>
            <a:r>
              <a:rPr kumimoji="1" lang="ja-JP" altLang="en-US"/>
              <a:t>学習によるテトリス</a:t>
            </a:r>
            <a:r>
              <a:rPr kumimoji="1" lang="en-US" altLang="ja-JP" dirty="0"/>
              <a:t>AI</a:t>
            </a:r>
            <a:r>
              <a:rPr kumimoji="1" lang="ja-JP" altLang="en-US"/>
              <a:t>の開発についての発表を行なっていきます。</a:t>
            </a:r>
          </a:p>
        </p:txBody>
      </p:sp>
      <p:sp>
        <p:nvSpPr>
          <p:cNvPr id="4" name="スライド番号プレースホルダー 3"/>
          <p:cNvSpPr>
            <a:spLocks noGrp="1"/>
          </p:cNvSpPr>
          <p:nvPr>
            <p:ph type="sldNum" sz="quarter" idx="5"/>
          </p:nvPr>
        </p:nvSpPr>
        <p:spPr/>
        <p:txBody>
          <a:bodyPr/>
          <a:lstStyle/>
          <a:p>
            <a:fld id="{CB0FC010-B94E-224A-9BF4-5BD0C3DA6FDC}" type="slidenum">
              <a:rPr kumimoji="1" lang="ja-JP" altLang="en-US" smtClean="0"/>
              <a:t>1</a:t>
            </a:fld>
            <a:endParaRPr kumimoji="1" lang="ja-JP" altLang="en-US"/>
          </a:p>
        </p:txBody>
      </p:sp>
    </p:spTree>
    <p:extLst>
      <p:ext uri="{BB962C8B-B14F-4D97-AF65-F5344CB8AC3E}">
        <p14:creationId xmlns:p14="http://schemas.microsoft.com/office/powerpoint/2010/main" val="41738530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 以下が参考文献になります。</a:t>
            </a:r>
          </a:p>
        </p:txBody>
      </p:sp>
      <p:sp>
        <p:nvSpPr>
          <p:cNvPr id="4" name="スライド番号プレースホルダー 3"/>
          <p:cNvSpPr>
            <a:spLocks noGrp="1"/>
          </p:cNvSpPr>
          <p:nvPr>
            <p:ph type="sldNum" sz="quarter" idx="5"/>
          </p:nvPr>
        </p:nvSpPr>
        <p:spPr/>
        <p:txBody>
          <a:bodyPr/>
          <a:lstStyle/>
          <a:p>
            <a:fld id="{CB0FC010-B94E-224A-9BF4-5BD0C3DA6FDC}" type="slidenum">
              <a:rPr kumimoji="1" lang="ja-JP" altLang="en-US" smtClean="0"/>
              <a:t>10</a:t>
            </a:fld>
            <a:endParaRPr kumimoji="1" lang="ja-JP" altLang="en-US"/>
          </a:p>
        </p:txBody>
      </p:sp>
    </p:spTree>
    <p:extLst>
      <p:ext uri="{BB962C8B-B14F-4D97-AF65-F5344CB8AC3E}">
        <p14:creationId xmlns:p14="http://schemas.microsoft.com/office/powerpoint/2010/main" val="33028281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これにて発表を終わります。</a:t>
            </a:r>
            <a:endParaRPr kumimoji="1" lang="en-US" altLang="ja-JP" dirty="0"/>
          </a:p>
          <a:p>
            <a:r>
              <a:rPr kumimoji="1" lang="ja-JP" altLang="en-US"/>
              <a:t>ご清聴ありがとうございました。</a:t>
            </a:r>
          </a:p>
        </p:txBody>
      </p:sp>
      <p:sp>
        <p:nvSpPr>
          <p:cNvPr id="4" name="スライド番号プレースホルダー 3"/>
          <p:cNvSpPr>
            <a:spLocks noGrp="1"/>
          </p:cNvSpPr>
          <p:nvPr>
            <p:ph type="sldNum" sz="quarter" idx="5"/>
          </p:nvPr>
        </p:nvSpPr>
        <p:spPr/>
        <p:txBody>
          <a:bodyPr/>
          <a:lstStyle/>
          <a:p>
            <a:fld id="{CB0FC010-B94E-224A-9BF4-5BD0C3DA6FDC}" type="slidenum">
              <a:rPr kumimoji="1" lang="ja-JP" altLang="en-US" smtClean="0"/>
              <a:t>13</a:t>
            </a:fld>
            <a:endParaRPr kumimoji="1" lang="ja-JP" altLang="en-US"/>
          </a:p>
        </p:txBody>
      </p:sp>
    </p:spTree>
    <p:extLst>
      <p:ext uri="{BB962C8B-B14F-4D97-AF65-F5344CB8AC3E}">
        <p14:creationId xmlns:p14="http://schemas.microsoft.com/office/powerpoint/2010/main" val="3230346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発表の流れとしては、上から順に研究の目的、研究内容、結果、考察、結論・今後の課題と発表していきます。</a:t>
            </a:r>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CB0FC010-B94E-224A-9BF4-5BD0C3DA6FDC}" type="slidenum">
              <a:rPr kumimoji="1" lang="ja-JP" altLang="en-US" smtClean="0"/>
              <a:t>2</a:t>
            </a:fld>
            <a:endParaRPr kumimoji="1" lang="ja-JP" altLang="en-US"/>
          </a:p>
        </p:txBody>
      </p:sp>
    </p:spTree>
    <p:extLst>
      <p:ext uri="{BB962C8B-B14F-4D97-AF65-F5344CB8AC3E}">
        <p14:creationId xmlns:p14="http://schemas.microsoft.com/office/powerpoint/2010/main" val="6457901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本研究ではテトリスの教科学習を行いました。</a:t>
            </a:r>
            <a:endParaRPr kumimoji="1" lang="en-US" altLang="ja-JP" dirty="0"/>
          </a:p>
          <a:p>
            <a:r>
              <a:rPr kumimoji="1" lang="ja-JP" altLang="en-US"/>
              <a:t>まず、なぜ数ある強化学習の対象の中でテトリスというゲームを選んだのかというと、テトリスは最適な行動をとり続ける限りは実質上無限に続けることができ、状況に応じて学習することができる強化学習の対象としてよく用いられます。また、テトリスは現在のフィールド、現在落下中のブロック、次に落下するブロックの三つの情報しか必要としないため学習用プログラムを組むことが容易であるためテトリスを選びました。本研究では幾つかの強化学習アルゴリズムを作成しそれぞれで性能を確かめました。また学習を行う際学習の高速化や成果をわかりやすくする等の工夫を行いました。</a:t>
            </a:r>
            <a:endParaRPr kumimoji="1" lang="en-US" altLang="ja-JP" dirty="0"/>
          </a:p>
        </p:txBody>
      </p:sp>
      <p:sp>
        <p:nvSpPr>
          <p:cNvPr id="4" name="スライド番号プレースホルダー 3"/>
          <p:cNvSpPr>
            <a:spLocks noGrp="1"/>
          </p:cNvSpPr>
          <p:nvPr>
            <p:ph type="sldNum" sz="quarter" idx="5"/>
          </p:nvPr>
        </p:nvSpPr>
        <p:spPr/>
        <p:txBody>
          <a:bodyPr/>
          <a:lstStyle/>
          <a:p>
            <a:fld id="{CB0FC010-B94E-224A-9BF4-5BD0C3DA6FDC}" type="slidenum">
              <a:rPr kumimoji="1" lang="ja-JP" altLang="en-US" smtClean="0"/>
              <a:t>3</a:t>
            </a:fld>
            <a:endParaRPr kumimoji="1" lang="ja-JP" altLang="en-US"/>
          </a:p>
        </p:txBody>
      </p:sp>
    </p:spTree>
    <p:extLst>
      <p:ext uri="{BB962C8B-B14F-4D97-AF65-F5344CB8AC3E}">
        <p14:creationId xmlns:p14="http://schemas.microsoft.com/office/powerpoint/2010/main" val="34680657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次に研究内容を紹介します。</a:t>
            </a:r>
            <a:endParaRPr kumimoji="1" lang="en-US" altLang="ja-JP" dirty="0"/>
          </a:p>
          <a:p>
            <a:r>
              <a:rPr kumimoji="1" lang="ja-JP" altLang="en-US"/>
              <a:t>テトリスの強化学習には</a:t>
            </a:r>
            <a:r>
              <a:rPr kumimoji="1" lang="en-US" altLang="ja-JP" dirty="0"/>
              <a:t>Q-learning</a:t>
            </a:r>
            <a:r>
              <a:rPr kumimoji="1" lang="ja-JP" altLang="en-US"/>
              <a:t>と</a:t>
            </a:r>
            <a:r>
              <a:rPr kumimoji="1" lang="en-US" altLang="ja-JP" dirty="0" err="1"/>
              <a:t>Sarsa</a:t>
            </a:r>
            <a:r>
              <a:rPr kumimoji="1" lang="ja-JP" altLang="en-US"/>
              <a:t>の</a:t>
            </a:r>
            <a:r>
              <a:rPr kumimoji="1" lang="en-US" altLang="ja-JP" dirty="0"/>
              <a:t>2</a:t>
            </a:r>
            <a:r>
              <a:rPr kumimoji="1" lang="ja-JP" altLang="en-US"/>
              <a:t>つの強化学習アルゴリズムを用いて学習を行い、また、正しく学習が行われているかを確かめるためにランダムにブロックを配置し学習を行わない場合でも検証します。</a:t>
            </a:r>
            <a:endParaRPr kumimoji="1" lang="en-US" altLang="ja-JP" dirty="0"/>
          </a:p>
          <a:p>
            <a:r>
              <a:rPr kumimoji="1" lang="ja-JP" altLang="en-US"/>
              <a:t>成果をわかりやすくする工夫として、通常のテトリスで用いられるテトロミノでの学習とブロックが</a:t>
            </a:r>
            <a:r>
              <a:rPr kumimoji="1" lang="en-US" altLang="ja-JP" dirty="0"/>
              <a:t>3</a:t>
            </a:r>
            <a:r>
              <a:rPr kumimoji="1" lang="ja-JP" altLang="en-US"/>
              <a:t>つ組み合わさってできたトリオミノでも同様の学習を行い様々な場合で検証を行います。つまりテトロミノで</a:t>
            </a:r>
            <a:r>
              <a:rPr kumimoji="1" lang="en-US" altLang="ja-JP" dirty="0"/>
              <a:t>Q-learning</a:t>
            </a:r>
            <a:r>
              <a:rPr kumimoji="1" lang="ja-JP" altLang="en-US"/>
              <a:t>、</a:t>
            </a:r>
            <a:r>
              <a:rPr kumimoji="1" lang="en-US" altLang="ja-JP" dirty="0" err="1"/>
              <a:t>Sarsa</a:t>
            </a:r>
            <a:r>
              <a:rPr kumimoji="1" lang="ja-JP" altLang="en-US"/>
              <a:t>、ランダムとトリオミノで</a:t>
            </a:r>
            <a:r>
              <a:rPr kumimoji="1" lang="en-US" altLang="ja-JP" dirty="0"/>
              <a:t>Q-learning</a:t>
            </a:r>
            <a:r>
              <a:rPr kumimoji="1" lang="ja-JP" altLang="en-US"/>
              <a:t>、</a:t>
            </a:r>
            <a:r>
              <a:rPr kumimoji="1" lang="en-US" altLang="ja-JP" dirty="0" err="1"/>
              <a:t>Sarsa</a:t>
            </a:r>
            <a:r>
              <a:rPr kumimoji="1" lang="ja-JP" altLang="en-US"/>
              <a:t>、ランダムの合計６種類で検証を行います。</a:t>
            </a:r>
          </a:p>
        </p:txBody>
      </p:sp>
      <p:sp>
        <p:nvSpPr>
          <p:cNvPr id="4" name="スライド番号プレースホルダー 3"/>
          <p:cNvSpPr>
            <a:spLocks noGrp="1"/>
          </p:cNvSpPr>
          <p:nvPr>
            <p:ph type="sldNum" sz="quarter" idx="5"/>
          </p:nvPr>
        </p:nvSpPr>
        <p:spPr/>
        <p:txBody>
          <a:bodyPr/>
          <a:lstStyle/>
          <a:p>
            <a:fld id="{CB0FC010-B94E-224A-9BF4-5BD0C3DA6FDC}" type="slidenum">
              <a:rPr kumimoji="1" lang="ja-JP" altLang="en-US" smtClean="0"/>
              <a:t>4</a:t>
            </a:fld>
            <a:endParaRPr kumimoji="1" lang="ja-JP" altLang="en-US"/>
          </a:p>
        </p:txBody>
      </p:sp>
    </p:spTree>
    <p:extLst>
      <p:ext uri="{BB962C8B-B14F-4D97-AF65-F5344CB8AC3E}">
        <p14:creationId xmlns:p14="http://schemas.microsoft.com/office/powerpoint/2010/main" val="32484634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テトリス</a:t>
            </a:r>
            <a:r>
              <a:rPr kumimoji="1" lang="en-US" altLang="ja-JP" dirty="0"/>
              <a:t>AI</a:t>
            </a:r>
            <a:r>
              <a:rPr kumimoji="1" lang="ja-JP" altLang="en-US"/>
              <a:t>の学習時間の短縮のため、本来のテトリスは</a:t>
            </a:r>
            <a:r>
              <a:rPr lang="ja-JP" altLang="en-US"/>
              <a:t>縦</a:t>
            </a:r>
            <a:r>
              <a:rPr lang="en-US" altLang="ja-JP" dirty="0"/>
              <a:t>20</a:t>
            </a:r>
            <a:r>
              <a:rPr lang="ja-JP" altLang="en-US"/>
              <a:t>行、横</a:t>
            </a:r>
            <a:r>
              <a:rPr lang="en-US" altLang="ja-JP" dirty="0"/>
              <a:t>10</a:t>
            </a:r>
            <a:r>
              <a:rPr lang="ja-JP" altLang="en-US"/>
              <a:t>列からなるフィールドでゲームを行いますが、本研究では学習時間の短縮を図り縦</a:t>
            </a:r>
            <a:r>
              <a:rPr lang="en-US" altLang="ja-JP" dirty="0"/>
              <a:t>5</a:t>
            </a:r>
            <a:r>
              <a:rPr lang="ja-JP" altLang="en-US"/>
              <a:t>行、横</a:t>
            </a:r>
            <a:r>
              <a:rPr lang="en-US" altLang="ja-JP" dirty="0"/>
              <a:t>5</a:t>
            </a:r>
            <a:r>
              <a:rPr lang="ja-JP" altLang="en-US"/>
              <a:t>列にフィールドを縮小し学習を行います。これを本研究ではスケールダウンと呼んでいます。</a:t>
            </a:r>
            <a:endParaRPr lang="en-US" altLang="ja-JP" dirty="0"/>
          </a:p>
          <a:p>
            <a:r>
              <a:rPr kumimoji="1" lang="en-US" altLang="ja-JP"/>
              <a:t>1</a:t>
            </a:r>
            <a:r>
              <a:rPr kumimoji="1" lang="ja-JP" altLang="en-US"/>
              <a:t>ゲームを</a:t>
            </a:r>
            <a:r>
              <a:rPr kumimoji="1" lang="en-US" altLang="ja-JP"/>
              <a:t>1</a:t>
            </a:r>
            <a:r>
              <a:rPr kumimoji="1" lang="ja-JP" altLang="en-US"/>
              <a:t>回とし、テトロミノの場合はそれぞれの強化学習アルゴリズムで</a:t>
            </a:r>
            <a:r>
              <a:rPr kumimoji="1" lang="en-US" altLang="ja-JP" dirty="0"/>
              <a:t>2000</a:t>
            </a:r>
            <a:r>
              <a:rPr kumimoji="1" lang="ja-JP" altLang="en-US"/>
              <a:t>万回の学習を行い、トリオミノの場合ではそれぞれで</a:t>
            </a:r>
            <a:r>
              <a:rPr kumimoji="1" lang="en-US" altLang="ja-JP" dirty="0"/>
              <a:t>800</a:t>
            </a:r>
            <a:r>
              <a:rPr kumimoji="1" lang="ja-JP" altLang="en-US"/>
              <a:t>万回の学習を行います。</a:t>
            </a:r>
            <a:endParaRPr kumimoji="1" lang="en-US" altLang="ja-JP" dirty="0"/>
          </a:p>
          <a:p>
            <a:r>
              <a:rPr kumimoji="1" lang="ja-JP" altLang="en-US"/>
              <a:t>トリオミノの方がミノが小さく、配置する回数や学習する回数が増えることが予想されるため学習回数を少なくしています。</a:t>
            </a:r>
            <a:endParaRPr kumimoji="1" lang="en-US" altLang="ja-JP" dirty="0"/>
          </a:p>
        </p:txBody>
      </p:sp>
      <p:sp>
        <p:nvSpPr>
          <p:cNvPr id="4" name="スライド番号プレースホルダー 3"/>
          <p:cNvSpPr>
            <a:spLocks noGrp="1"/>
          </p:cNvSpPr>
          <p:nvPr>
            <p:ph type="sldNum" sz="quarter" idx="5"/>
          </p:nvPr>
        </p:nvSpPr>
        <p:spPr/>
        <p:txBody>
          <a:bodyPr/>
          <a:lstStyle/>
          <a:p>
            <a:fld id="{CB0FC010-B94E-224A-9BF4-5BD0C3DA6FDC}" type="slidenum">
              <a:rPr kumimoji="1" lang="ja-JP" altLang="en-US" smtClean="0"/>
              <a:t>5</a:t>
            </a:fld>
            <a:endParaRPr kumimoji="1" lang="ja-JP" altLang="en-US"/>
          </a:p>
        </p:txBody>
      </p:sp>
    </p:spTree>
    <p:extLst>
      <p:ext uri="{BB962C8B-B14F-4D97-AF65-F5344CB8AC3E}">
        <p14:creationId xmlns:p14="http://schemas.microsoft.com/office/powerpoint/2010/main" val="1899793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テトロミノで</a:t>
            </a:r>
            <a:r>
              <a:rPr kumimoji="1" lang="en-US" altLang="ja-JP" dirty="0"/>
              <a:t>2000</a:t>
            </a:r>
            <a:r>
              <a:rPr kumimoji="1" lang="ja-JP" altLang="en-US"/>
              <a:t>万回学習させた結果を発表します。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まず、左のグラフより</a:t>
            </a:r>
            <a:r>
              <a:rPr kumimoji="1" lang="en-US" altLang="ja-JP" dirty="0"/>
              <a:t>Q-learning</a:t>
            </a:r>
            <a:r>
              <a:rPr kumimoji="1" lang="ja-JP" altLang="en-US"/>
              <a:t>と</a:t>
            </a:r>
            <a:r>
              <a:rPr kumimoji="1" lang="en-US" altLang="ja-JP" dirty="0" err="1"/>
              <a:t>Sarsa</a:t>
            </a:r>
            <a:r>
              <a:rPr kumimoji="1" lang="ja-JP" altLang="en-US"/>
              <a:t>はランダムにブロックを配置した場合と比べライン消去数が明らかに多いため正しく学習が行われていることがわかります。</a:t>
            </a:r>
            <a:endParaRPr kumimoji="1" lang="en-US" altLang="ja-JP" dirty="0"/>
          </a:p>
          <a:p>
            <a:r>
              <a:rPr kumimoji="1" lang="ja-JP" altLang="en-US"/>
              <a:t>また、</a:t>
            </a:r>
            <a:r>
              <a:rPr kumimoji="1" lang="en-US" altLang="ja-JP" dirty="0"/>
              <a:t>Q-learning</a:t>
            </a:r>
            <a:r>
              <a:rPr kumimoji="1" lang="ja-JP" altLang="en-US"/>
              <a:t>と</a:t>
            </a:r>
            <a:r>
              <a:rPr kumimoji="1" lang="en-US" altLang="ja-JP" dirty="0" err="1"/>
              <a:t>Sarsa</a:t>
            </a:r>
            <a:r>
              <a:rPr kumimoji="1" lang="ja-JP" altLang="en-US"/>
              <a:t>で折れ線グラフにほとんど差はなく、テトロミノの場合だと特徴を捉えることはできませんでした。</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次に、右のグラフより学習時間では</a:t>
            </a:r>
            <a:r>
              <a:rPr kumimoji="1" lang="en-US" altLang="ja-JP" dirty="0" err="1"/>
              <a:t>Sarsa</a:t>
            </a:r>
            <a:r>
              <a:rPr kumimoji="1" lang="ja-JP" altLang="en-US"/>
              <a:t>が</a:t>
            </a:r>
            <a:r>
              <a:rPr kumimoji="1" lang="en-US" altLang="ja-JP" dirty="0"/>
              <a:t>Q-learning</a:t>
            </a:r>
            <a:r>
              <a:rPr kumimoji="1" lang="ja-JP" altLang="en-US"/>
              <a:t>と比べ時間ががかかっていることがわかります。つまりテトロミノの場合だと単純に</a:t>
            </a:r>
            <a:r>
              <a:rPr kumimoji="1" lang="en-US" altLang="ja-JP" dirty="0" err="1"/>
              <a:t>Sarsa</a:t>
            </a:r>
            <a:r>
              <a:rPr kumimoji="1" lang="ja-JP" altLang="en-US"/>
              <a:t>の学習効率が悪い結果を得られました。</a:t>
            </a:r>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CB0FC010-B94E-224A-9BF4-5BD0C3DA6FDC}" type="slidenum">
              <a:rPr kumimoji="1" lang="ja-JP" altLang="en-US" smtClean="0"/>
              <a:t>6</a:t>
            </a:fld>
            <a:endParaRPr kumimoji="1" lang="ja-JP" altLang="en-US"/>
          </a:p>
        </p:txBody>
      </p:sp>
    </p:spTree>
    <p:extLst>
      <p:ext uri="{BB962C8B-B14F-4D97-AF65-F5344CB8AC3E}">
        <p14:creationId xmlns:p14="http://schemas.microsoft.com/office/powerpoint/2010/main" val="26807954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トリオミノで</a:t>
            </a:r>
            <a:r>
              <a:rPr kumimoji="1" lang="en-US" altLang="ja-JP" dirty="0"/>
              <a:t>800</a:t>
            </a:r>
            <a:r>
              <a:rPr kumimoji="1" lang="ja-JP" altLang="en-US"/>
              <a:t>万回学習させた結果を発表します。</a:t>
            </a:r>
            <a:endParaRPr kumimoji="1" lang="en-US" altLang="ja-JP" dirty="0"/>
          </a:p>
          <a:p>
            <a:r>
              <a:rPr kumimoji="1" lang="ja-JP" altLang="en-US"/>
              <a:t>まず、左のグラフよりテトロミノと同様に</a:t>
            </a:r>
            <a:r>
              <a:rPr kumimoji="1" lang="en-US" altLang="ja-JP" dirty="0"/>
              <a:t>Q-learning</a:t>
            </a:r>
            <a:r>
              <a:rPr kumimoji="1" lang="ja-JP" altLang="en-US"/>
              <a:t>と</a:t>
            </a:r>
            <a:r>
              <a:rPr kumimoji="1" lang="en-US" altLang="ja-JP" dirty="0" err="1"/>
              <a:t>Sarsa</a:t>
            </a:r>
            <a:r>
              <a:rPr kumimoji="1" lang="ja-JP" altLang="en-US"/>
              <a:t>はランダムにブロックを配置した場合と比べライン消去数が明らかに多いため正しく学習が行われていることがわかります。</a:t>
            </a:r>
            <a:endParaRPr kumimoji="1" lang="en-US" altLang="ja-JP" dirty="0"/>
          </a:p>
          <a:p>
            <a:r>
              <a:rPr kumimoji="1" lang="ja-JP" altLang="en-US"/>
              <a:t>また、学習回数が</a:t>
            </a:r>
            <a:r>
              <a:rPr kumimoji="1" lang="en-US" altLang="ja-JP" dirty="0"/>
              <a:t>400</a:t>
            </a:r>
            <a:r>
              <a:rPr kumimoji="1" lang="ja-JP" altLang="en-US"/>
              <a:t>万回を超えたあたりから</a:t>
            </a:r>
            <a:r>
              <a:rPr kumimoji="1" lang="en-US" altLang="ja-JP" dirty="0" err="1"/>
              <a:t>Sarsa</a:t>
            </a:r>
            <a:r>
              <a:rPr kumimoji="1" lang="ja-JP" altLang="en-US"/>
              <a:t>が著しく成長し始め、最終的に</a:t>
            </a:r>
            <a:r>
              <a:rPr kumimoji="1" lang="en-US" altLang="ja-JP" dirty="0"/>
              <a:t>Q-learning</a:t>
            </a:r>
            <a:r>
              <a:rPr kumimoji="1" lang="ja-JP" altLang="en-US"/>
              <a:t>とライン消去数で大きく差が開いた。</a:t>
            </a:r>
            <a:endParaRPr kumimoji="1" lang="en-US" altLang="ja-JP" dirty="0"/>
          </a:p>
          <a:p>
            <a:r>
              <a:rPr kumimoji="1" lang="ja-JP" altLang="en-US"/>
              <a:t>次に右のグラフより、学習時間でも</a:t>
            </a:r>
            <a:r>
              <a:rPr kumimoji="1" lang="en-US" altLang="ja-JP" dirty="0" err="1"/>
              <a:t>Sarsa</a:t>
            </a:r>
            <a:r>
              <a:rPr kumimoji="1" lang="ja-JP" altLang="en-US"/>
              <a:t>が</a:t>
            </a:r>
            <a:r>
              <a:rPr kumimoji="1" lang="en-US" altLang="ja-JP" dirty="0"/>
              <a:t>Q-learning</a:t>
            </a:r>
            <a:r>
              <a:rPr kumimoji="1" lang="ja-JP" altLang="en-US"/>
              <a:t>より倍以上時間がかかっていることがわかりますが、ライン消去数と同じく</a:t>
            </a:r>
            <a:r>
              <a:rPr kumimoji="1" lang="en-US" altLang="ja-JP" dirty="0"/>
              <a:t>400</a:t>
            </a:r>
            <a:r>
              <a:rPr kumimoji="1" lang="ja-JP" altLang="en-US"/>
              <a:t>万回学習を終えた時から差が開いているので、</a:t>
            </a:r>
            <a:r>
              <a:rPr kumimoji="1" lang="en-US" altLang="ja-JP" dirty="0"/>
              <a:t>1</a:t>
            </a:r>
            <a:r>
              <a:rPr kumimoji="1" lang="ja-JP" altLang="en-US"/>
              <a:t>ゲームあたりの学習時間が単純に増えたからだと考えられます。</a:t>
            </a:r>
            <a:endParaRPr kumimoji="1" lang="en-US" altLang="ja-JP" dirty="0"/>
          </a:p>
        </p:txBody>
      </p:sp>
      <p:sp>
        <p:nvSpPr>
          <p:cNvPr id="4" name="スライド番号プレースホルダー 3"/>
          <p:cNvSpPr>
            <a:spLocks noGrp="1"/>
          </p:cNvSpPr>
          <p:nvPr>
            <p:ph type="sldNum" sz="quarter" idx="5"/>
          </p:nvPr>
        </p:nvSpPr>
        <p:spPr/>
        <p:txBody>
          <a:bodyPr/>
          <a:lstStyle/>
          <a:p>
            <a:fld id="{CB0FC010-B94E-224A-9BF4-5BD0C3DA6FDC}" type="slidenum">
              <a:rPr kumimoji="1" lang="ja-JP" altLang="en-US" smtClean="0"/>
              <a:t>7</a:t>
            </a:fld>
            <a:endParaRPr kumimoji="1" lang="ja-JP" altLang="en-US"/>
          </a:p>
        </p:txBody>
      </p:sp>
    </p:spTree>
    <p:extLst>
      <p:ext uri="{BB962C8B-B14F-4D97-AF65-F5344CB8AC3E}">
        <p14:creationId xmlns:p14="http://schemas.microsoft.com/office/powerpoint/2010/main" val="34004835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考察を行っていきます。</a:t>
            </a:r>
            <a:endParaRPr kumimoji="1" lang="en-US" altLang="ja-JP" dirty="0"/>
          </a:p>
          <a:p>
            <a:r>
              <a:rPr kumimoji="1" lang="ja-JP" altLang="en-US"/>
              <a:t>テトロミノの学習結果でほとんど差が開かない結果となってしまったのは、テトロミノだとあまりにも</a:t>
            </a:r>
            <a:r>
              <a:rPr kumimoji="1" lang="en-US" altLang="ja-JP" dirty="0"/>
              <a:t>5*5</a:t>
            </a:r>
            <a:r>
              <a:rPr kumimoji="1" lang="ja-JP" altLang="en-US"/>
              <a:t>のフィールドは狭くすぐに</a:t>
            </a:r>
            <a:r>
              <a:rPr kumimoji="1" lang="en-US" altLang="ja-JP" dirty="0"/>
              <a:t>1</a:t>
            </a:r>
            <a:r>
              <a:rPr kumimoji="1" lang="ja-JP" altLang="en-US"/>
              <a:t>ゲームが終了してしまうため学習があまり進まなかったことが原因だと考えられます。</a:t>
            </a:r>
            <a:endParaRPr kumimoji="1" lang="en-US" altLang="ja-JP" dirty="0"/>
          </a:p>
          <a:p>
            <a:r>
              <a:rPr kumimoji="1" lang="ja-JP" altLang="en-US"/>
              <a:t>逆にトリオミノの場合だとブロックのサイズが小さいため隙間に入り込みやすく、また、ブロックをおける回数がテトロミノの場合に比べ多くなるため</a:t>
            </a:r>
            <a:r>
              <a:rPr kumimoji="1" lang="en-US" altLang="ja-JP" dirty="0"/>
              <a:t>1</a:t>
            </a:r>
            <a:r>
              <a:rPr kumimoji="1" lang="ja-JP" altLang="en-US"/>
              <a:t>ゲームで学習が多く行えたことが顕著な結果を得られたと考えられます。</a:t>
            </a:r>
            <a:endParaRPr kumimoji="1" lang="en-US" altLang="ja-JP" dirty="0"/>
          </a:p>
          <a:p>
            <a:r>
              <a:rPr kumimoji="1" lang="ja-JP" altLang="en-US"/>
              <a:t>またトリオミノで大きく差が開いたのは、ループとなる手順を学習したためだと考えられます。トリオミノは</a:t>
            </a:r>
            <a:r>
              <a:rPr kumimoji="1" lang="en-US" altLang="ja-JP" dirty="0"/>
              <a:t>2</a:t>
            </a:r>
            <a:r>
              <a:rPr kumimoji="1" lang="ja-JP" altLang="en-US"/>
              <a:t>種類しかブロックが存在せずループとなる手順を学習できればそれの再現が容易です。しかし、</a:t>
            </a:r>
            <a:r>
              <a:rPr kumimoji="1" lang="en-US" altLang="ja-JP" dirty="0"/>
              <a:t>Q-learning</a:t>
            </a:r>
            <a:r>
              <a:rPr kumimoji="1" lang="ja-JP" altLang="en-US"/>
              <a:t>は</a:t>
            </a:r>
            <a:r>
              <a:rPr kumimoji="1" lang="en-US" altLang="ja-JP" dirty="0"/>
              <a:t>800</a:t>
            </a:r>
            <a:r>
              <a:rPr kumimoji="1" lang="ja-JP" altLang="en-US"/>
              <a:t>万回の学習を終えてもライン消去数で大幅な上昇を確認できず、ループとなる手順を学習できなかったためアルゴリズムの方にも特徴があると考えられます。</a:t>
            </a:r>
          </a:p>
        </p:txBody>
      </p:sp>
      <p:sp>
        <p:nvSpPr>
          <p:cNvPr id="4" name="スライド番号プレースホルダー 3"/>
          <p:cNvSpPr>
            <a:spLocks noGrp="1"/>
          </p:cNvSpPr>
          <p:nvPr>
            <p:ph type="sldNum" sz="quarter" idx="5"/>
          </p:nvPr>
        </p:nvSpPr>
        <p:spPr/>
        <p:txBody>
          <a:bodyPr/>
          <a:lstStyle/>
          <a:p>
            <a:fld id="{CB0FC010-B94E-224A-9BF4-5BD0C3DA6FDC}" type="slidenum">
              <a:rPr kumimoji="1" lang="ja-JP" altLang="en-US" smtClean="0"/>
              <a:t>8</a:t>
            </a:fld>
            <a:endParaRPr kumimoji="1" lang="ja-JP" altLang="en-US"/>
          </a:p>
        </p:txBody>
      </p:sp>
    </p:spTree>
    <p:extLst>
      <p:ext uri="{BB962C8B-B14F-4D97-AF65-F5344CB8AC3E}">
        <p14:creationId xmlns:p14="http://schemas.microsoft.com/office/powerpoint/2010/main" val="18045333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結論と今後の課題に移ります。</a:t>
            </a:r>
            <a:endParaRPr kumimoji="1" lang="en-US" altLang="ja-JP" dirty="0"/>
          </a:p>
          <a:p>
            <a:r>
              <a:rPr kumimoji="1" lang="ja-JP" altLang="en-US"/>
              <a:t>研究結果から</a:t>
            </a:r>
            <a:r>
              <a:rPr kumimoji="1" lang="en-US" altLang="ja-JP" dirty="0"/>
              <a:t>Q-learning</a:t>
            </a:r>
            <a:r>
              <a:rPr kumimoji="1" lang="ja-JP" altLang="en-US"/>
              <a:t>と</a:t>
            </a:r>
            <a:r>
              <a:rPr kumimoji="1" lang="en-US" altLang="ja-JP" dirty="0" err="1"/>
              <a:t>Sarsa</a:t>
            </a:r>
            <a:r>
              <a:rPr kumimoji="1" lang="ja-JP" altLang="en-US"/>
              <a:t>それぞれに特徴があり、場合によって使い分けることが必要であることがわかりました。</a:t>
            </a:r>
            <a:r>
              <a:rPr kumimoji="1" lang="en-US" altLang="ja-JP" dirty="0"/>
              <a:t>Q-learning</a:t>
            </a:r>
            <a:r>
              <a:rPr kumimoji="1" lang="ja-JP" altLang="en-US"/>
              <a:t>は学習速度が速く</a:t>
            </a:r>
            <a:r>
              <a:rPr kumimoji="1" lang="en-US" altLang="ja-JP" dirty="0" err="1"/>
              <a:t>Sarsa</a:t>
            </a:r>
            <a:r>
              <a:rPr kumimoji="1" lang="ja-JP" altLang="en-US"/>
              <a:t>よりすぐに結果を得ることができるが、一定以上の性能を出すことが難しく、成長が穏やかである結果が得られました。</a:t>
            </a:r>
            <a:endParaRPr kumimoji="1" lang="en-US" altLang="ja-JP" dirty="0"/>
          </a:p>
          <a:p>
            <a:r>
              <a:rPr kumimoji="1" lang="ja-JP" altLang="en-US"/>
              <a:t>またテトロミノでは学習の差がほとんど現れなかったのは、フィールドのサイズがテトロミノの場合だとあまりにも狭く、ブロックをおける回数が少なくなってしまい学習が進まなかったことが問題だと考えられます。スケールダウンさせる際にはその調整が鍵になります。</a:t>
            </a:r>
            <a:endParaRPr kumimoji="1" lang="en-US" altLang="ja-JP" dirty="0"/>
          </a:p>
          <a:p>
            <a:r>
              <a:rPr kumimoji="1" lang="ja-JP" altLang="en-US"/>
              <a:t>今後の課題として元のサイズでも学習を行えるようプログラムの工夫を行い、またより多くの教科学習アルゴリズムを実装していきたいと考えています。</a:t>
            </a:r>
          </a:p>
        </p:txBody>
      </p:sp>
      <p:sp>
        <p:nvSpPr>
          <p:cNvPr id="4" name="スライド番号プレースホルダー 3"/>
          <p:cNvSpPr>
            <a:spLocks noGrp="1"/>
          </p:cNvSpPr>
          <p:nvPr>
            <p:ph type="sldNum" sz="quarter" idx="5"/>
          </p:nvPr>
        </p:nvSpPr>
        <p:spPr/>
        <p:txBody>
          <a:bodyPr/>
          <a:lstStyle/>
          <a:p>
            <a:fld id="{CB0FC010-B94E-224A-9BF4-5BD0C3DA6FDC}" type="slidenum">
              <a:rPr kumimoji="1" lang="ja-JP" altLang="en-US" smtClean="0"/>
              <a:t>9</a:t>
            </a:fld>
            <a:endParaRPr kumimoji="1" lang="ja-JP" altLang="en-US"/>
          </a:p>
        </p:txBody>
      </p:sp>
    </p:spTree>
    <p:extLst>
      <p:ext uri="{BB962C8B-B14F-4D97-AF65-F5344CB8AC3E}">
        <p14:creationId xmlns:p14="http://schemas.microsoft.com/office/powerpoint/2010/main" val="22793228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ja-JP" altLang="en-US"/>
              <a:t>マスター タイトルの書式設定</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88F3378-1722-F749-A6ED-9CADAEE17A0D}" type="datetimeFigureOut">
              <a:rPr kumimoji="1" lang="ja-JP" altLang="en-US" smtClean="0"/>
              <a:t>2023/2/2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82D9856-9C25-5444-A355-32B6F345E89F}" type="slidenum">
              <a:rPr kumimoji="1" lang="ja-JP" altLang="en-US" smtClean="0"/>
              <a:t>‹#›</a:t>
            </a:fld>
            <a:endParaRPr kumimoji="1" lang="ja-JP" altLang="en-US"/>
          </a:p>
        </p:txBody>
      </p:sp>
    </p:spTree>
    <p:extLst>
      <p:ext uri="{BB962C8B-B14F-4D97-AF65-F5344CB8AC3E}">
        <p14:creationId xmlns:p14="http://schemas.microsoft.com/office/powerpoint/2010/main" val="1942427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88F3378-1722-F749-A6ED-9CADAEE17A0D}" type="datetimeFigureOut">
              <a:rPr kumimoji="1" lang="ja-JP" altLang="en-US" smtClean="0"/>
              <a:t>2023/2/2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82D9856-9C25-5444-A355-32B6F345E89F}" type="slidenum">
              <a:rPr kumimoji="1" lang="ja-JP" altLang="en-US" smtClean="0"/>
              <a:t>‹#›</a:t>
            </a:fld>
            <a:endParaRPr kumimoji="1" lang="ja-JP" altLang="en-US"/>
          </a:p>
        </p:txBody>
      </p:sp>
    </p:spTree>
    <p:extLst>
      <p:ext uri="{BB962C8B-B14F-4D97-AF65-F5344CB8AC3E}">
        <p14:creationId xmlns:p14="http://schemas.microsoft.com/office/powerpoint/2010/main" val="109355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ja-JP" altLang="en-US"/>
              <a:t>マスター タイトルの書式設定</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88F3378-1722-F749-A6ED-9CADAEE17A0D}" type="datetimeFigureOut">
              <a:rPr kumimoji="1" lang="ja-JP" altLang="en-US" smtClean="0"/>
              <a:t>2023/2/2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82D9856-9C25-5444-A355-32B6F345E89F}" type="slidenum">
              <a:rPr kumimoji="1" lang="ja-JP" altLang="en-US" smtClean="0"/>
              <a:t>‹#›</a:t>
            </a:fld>
            <a:endParaRPr kumimoji="1" lang="ja-JP" alt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218229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D88F3378-1722-F749-A6ED-9CADAEE17A0D}" type="datetimeFigureOut">
              <a:rPr kumimoji="1" lang="ja-JP" altLang="en-US" smtClean="0"/>
              <a:t>2023/2/2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82D9856-9C25-5444-A355-32B6F345E89F}" type="slidenum">
              <a:rPr kumimoji="1" lang="ja-JP" altLang="en-US" smtClean="0"/>
              <a:t>‹#›</a:t>
            </a:fld>
            <a:endParaRPr kumimoji="1" lang="ja-JP" altLang="en-US"/>
          </a:p>
        </p:txBody>
      </p:sp>
    </p:spTree>
    <p:extLst>
      <p:ext uri="{BB962C8B-B14F-4D97-AF65-F5344CB8AC3E}">
        <p14:creationId xmlns:p14="http://schemas.microsoft.com/office/powerpoint/2010/main" val="26007222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ja-JP" altLang="en-US"/>
              <a:t>マスター タイトルの書式設定</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D88F3378-1722-F749-A6ED-9CADAEE17A0D}" type="datetimeFigureOut">
              <a:rPr kumimoji="1" lang="ja-JP" altLang="en-US" smtClean="0"/>
              <a:t>2023/2/2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82D9856-9C25-5444-A355-32B6F345E89F}" type="slidenum">
              <a:rPr kumimoji="1" lang="ja-JP" altLang="en-US" smtClean="0"/>
              <a:t>‹#›</a:t>
            </a:fld>
            <a:endParaRPr kumimoji="1" lang="ja-JP" alt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325720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ja-JP" altLang="en-US"/>
              <a:t>マスター タイトルの書式設定</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D88F3378-1722-F749-A6ED-9CADAEE17A0D}" type="datetimeFigureOut">
              <a:rPr kumimoji="1" lang="ja-JP" altLang="en-US" smtClean="0"/>
              <a:t>2023/2/2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82D9856-9C25-5444-A355-32B6F345E89F}" type="slidenum">
              <a:rPr kumimoji="1" lang="ja-JP" altLang="en-US" smtClean="0"/>
              <a:t>‹#›</a:t>
            </a:fld>
            <a:endParaRPr kumimoji="1" lang="ja-JP" altLang="en-US"/>
          </a:p>
        </p:txBody>
      </p:sp>
    </p:spTree>
    <p:extLst>
      <p:ext uri="{BB962C8B-B14F-4D97-AF65-F5344CB8AC3E}">
        <p14:creationId xmlns:p14="http://schemas.microsoft.com/office/powerpoint/2010/main" val="17870124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88F3378-1722-F749-A6ED-9CADAEE17A0D}" type="datetimeFigureOut">
              <a:rPr kumimoji="1" lang="ja-JP" altLang="en-US" smtClean="0"/>
              <a:t>2023/2/2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82D9856-9C25-5444-A355-32B6F345E89F}" type="slidenum">
              <a:rPr kumimoji="1" lang="ja-JP" altLang="en-US" smtClean="0"/>
              <a:t>‹#›</a:t>
            </a:fld>
            <a:endParaRPr kumimoji="1" lang="ja-JP" altLang="en-US"/>
          </a:p>
        </p:txBody>
      </p:sp>
    </p:spTree>
    <p:extLst>
      <p:ext uri="{BB962C8B-B14F-4D97-AF65-F5344CB8AC3E}">
        <p14:creationId xmlns:p14="http://schemas.microsoft.com/office/powerpoint/2010/main" val="4232843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88F3378-1722-F749-A6ED-9CADAEE17A0D}" type="datetimeFigureOut">
              <a:rPr kumimoji="1" lang="ja-JP" altLang="en-US" smtClean="0"/>
              <a:t>2023/2/2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82D9856-9C25-5444-A355-32B6F345E89F}" type="slidenum">
              <a:rPr kumimoji="1" lang="ja-JP" altLang="en-US" smtClean="0"/>
              <a:t>‹#›</a:t>
            </a:fld>
            <a:endParaRPr kumimoji="1" lang="ja-JP" altLang="en-US"/>
          </a:p>
        </p:txBody>
      </p:sp>
    </p:spTree>
    <p:extLst>
      <p:ext uri="{BB962C8B-B14F-4D97-AF65-F5344CB8AC3E}">
        <p14:creationId xmlns:p14="http://schemas.microsoft.com/office/powerpoint/2010/main" val="908174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2589212" y="2133600"/>
            <a:ext cx="8915400" cy="3777622"/>
          </a:xfrm>
        </p:spPr>
        <p:txBody>
          <a:bodyPr/>
          <a:lstStyle>
            <a:lvl1pPr>
              <a:defRPr sz="2400"/>
            </a:lvl1pPr>
          </a:lstStyle>
          <a:p>
            <a:pPr lvl="0"/>
            <a:r>
              <a:rPr lang="ja-JP" altLang="en-US"/>
              <a:t>マスター テキストの書式設定</a:t>
            </a:r>
          </a:p>
          <a:p>
            <a:pPr lvl="1"/>
            <a:r>
              <a:rPr lang="ja-JP" altLang="en-US"/>
              <a:t>第 </a:t>
            </a:r>
            <a:r>
              <a:rPr lang="en-US" altLang="ja-JP" dirty="0"/>
              <a:t>2 </a:t>
            </a:r>
            <a:r>
              <a:rPr lang="ja-JP" altLang="en-US"/>
              <a:t>レベル</a:t>
            </a:r>
          </a:p>
          <a:p>
            <a:pPr lvl="2"/>
            <a:r>
              <a:rPr lang="ja-JP" altLang="en-US"/>
              <a:t>第 </a:t>
            </a:r>
            <a:r>
              <a:rPr lang="en-US" altLang="ja-JP" dirty="0"/>
              <a:t>3 </a:t>
            </a:r>
            <a:r>
              <a:rPr lang="ja-JP" altLang="en-US"/>
              <a:t>レベル</a:t>
            </a:r>
          </a:p>
          <a:p>
            <a:pPr lvl="3"/>
            <a:r>
              <a:rPr lang="ja-JP" altLang="en-US"/>
              <a:t>第 </a:t>
            </a:r>
            <a:r>
              <a:rPr lang="en-US" altLang="ja-JP" dirty="0"/>
              <a:t>4 </a:t>
            </a:r>
            <a:r>
              <a:rPr lang="ja-JP" altLang="en-US"/>
              <a:t>レベル</a:t>
            </a:r>
          </a:p>
          <a:p>
            <a:pPr lvl="4"/>
            <a:r>
              <a:rPr lang="ja-JP" altLang="en-US"/>
              <a:t>第 </a:t>
            </a:r>
            <a:r>
              <a:rPr lang="en-US" altLang="ja-JP" dirty="0"/>
              <a:t>5 </a:t>
            </a:r>
            <a:r>
              <a:rPr lang="ja-JP" altLang="en-US"/>
              <a:t>レベル</a:t>
            </a:r>
            <a:endParaRPr lang="en-US" dirty="0"/>
          </a:p>
        </p:txBody>
      </p:sp>
      <p:sp>
        <p:nvSpPr>
          <p:cNvPr id="4" name="Date Placeholder 3"/>
          <p:cNvSpPr>
            <a:spLocks noGrp="1"/>
          </p:cNvSpPr>
          <p:nvPr>
            <p:ph type="dt" sz="half" idx="10"/>
          </p:nvPr>
        </p:nvSpPr>
        <p:spPr/>
        <p:txBody>
          <a:bodyPr/>
          <a:lstStyle/>
          <a:p>
            <a:fld id="{D88F3378-1722-F749-A6ED-9CADAEE17A0D}" type="datetimeFigureOut">
              <a:rPr kumimoji="1" lang="ja-JP" altLang="en-US" smtClean="0"/>
              <a:t>2023/2/2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82D9856-9C25-5444-A355-32B6F345E89F}" type="slidenum">
              <a:rPr kumimoji="1" lang="ja-JP" altLang="en-US" smtClean="0"/>
              <a:t>‹#›</a:t>
            </a:fld>
            <a:endParaRPr kumimoji="1" lang="ja-JP" altLang="en-US"/>
          </a:p>
        </p:txBody>
      </p:sp>
    </p:spTree>
    <p:extLst>
      <p:ext uri="{BB962C8B-B14F-4D97-AF65-F5344CB8AC3E}">
        <p14:creationId xmlns:p14="http://schemas.microsoft.com/office/powerpoint/2010/main" val="191734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88F3378-1722-F749-A6ED-9CADAEE17A0D}" type="datetimeFigureOut">
              <a:rPr kumimoji="1" lang="ja-JP" altLang="en-US" smtClean="0"/>
              <a:t>2023/2/2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82D9856-9C25-5444-A355-32B6F345E89F}" type="slidenum">
              <a:rPr kumimoji="1" lang="ja-JP" altLang="en-US" smtClean="0"/>
              <a:t>‹#›</a:t>
            </a:fld>
            <a:endParaRPr kumimoji="1" lang="ja-JP" altLang="en-US"/>
          </a:p>
        </p:txBody>
      </p:sp>
    </p:spTree>
    <p:extLst>
      <p:ext uri="{BB962C8B-B14F-4D97-AF65-F5344CB8AC3E}">
        <p14:creationId xmlns:p14="http://schemas.microsoft.com/office/powerpoint/2010/main" val="3955879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88F3378-1722-F749-A6ED-9CADAEE17A0D}" type="datetimeFigureOut">
              <a:rPr kumimoji="1" lang="ja-JP" altLang="en-US" smtClean="0"/>
              <a:t>2023/2/2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82D9856-9C25-5444-A355-32B6F345E89F}" type="slidenum">
              <a:rPr kumimoji="1" lang="ja-JP" altLang="en-US" smtClean="0"/>
              <a:t>‹#›</a:t>
            </a:fld>
            <a:endParaRPr kumimoji="1" lang="ja-JP" altLang="en-US"/>
          </a:p>
        </p:txBody>
      </p:sp>
    </p:spTree>
    <p:extLst>
      <p:ext uri="{BB962C8B-B14F-4D97-AF65-F5344CB8AC3E}">
        <p14:creationId xmlns:p14="http://schemas.microsoft.com/office/powerpoint/2010/main" val="1320473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88F3378-1722-F749-A6ED-9CADAEE17A0D}" type="datetimeFigureOut">
              <a:rPr kumimoji="1" lang="ja-JP" altLang="en-US" smtClean="0"/>
              <a:t>2023/2/2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82D9856-9C25-5444-A355-32B6F345E89F}" type="slidenum">
              <a:rPr kumimoji="1" lang="ja-JP" altLang="en-US" smtClean="0"/>
              <a:t>‹#›</a:t>
            </a:fld>
            <a:endParaRPr kumimoji="1" lang="ja-JP" altLang="en-US"/>
          </a:p>
        </p:txBody>
      </p:sp>
    </p:spTree>
    <p:extLst>
      <p:ext uri="{BB962C8B-B14F-4D97-AF65-F5344CB8AC3E}">
        <p14:creationId xmlns:p14="http://schemas.microsoft.com/office/powerpoint/2010/main" val="3503307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88F3378-1722-F749-A6ED-9CADAEE17A0D}" type="datetimeFigureOut">
              <a:rPr kumimoji="1" lang="ja-JP" altLang="en-US" smtClean="0"/>
              <a:t>2023/2/2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82D9856-9C25-5444-A355-32B6F345E89F}" type="slidenum">
              <a:rPr kumimoji="1" lang="ja-JP" altLang="en-US" smtClean="0"/>
              <a:t>‹#›</a:t>
            </a:fld>
            <a:endParaRPr kumimoji="1" lang="ja-JP" altLang="en-US"/>
          </a:p>
        </p:txBody>
      </p:sp>
    </p:spTree>
    <p:extLst>
      <p:ext uri="{BB962C8B-B14F-4D97-AF65-F5344CB8AC3E}">
        <p14:creationId xmlns:p14="http://schemas.microsoft.com/office/powerpoint/2010/main" val="1967333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8F3378-1722-F749-A6ED-9CADAEE17A0D}" type="datetimeFigureOut">
              <a:rPr kumimoji="1" lang="ja-JP" altLang="en-US" smtClean="0"/>
              <a:t>2023/2/2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82D9856-9C25-5444-A355-32B6F345E89F}" type="slidenum">
              <a:rPr kumimoji="1" lang="ja-JP" altLang="en-US" smtClean="0"/>
              <a:t>‹#›</a:t>
            </a:fld>
            <a:endParaRPr kumimoji="1" lang="ja-JP" altLang="en-US"/>
          </a:p>
        </p:txBody>
      </p:sp>
    </p:spTree>
    <p:extLst>
      <p:ext uri="{BB962C8B-B14F-4D97-AF65-F5344CB8AC3E}">
        <p14:creationId xmlns:p14="http://schemas.microsoft.com/office/powerpoint/2010/main" val="2186374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ja-JP" altLang="en-US"/>
              <a:t>マスター タイトルの書式設定</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88F3378-1722-F749-A6ED-9CADAEE17A0D}" type="datetimeFigureOut">
              <a:rPr kumimoji="1" lang="ja-JP" altLang="en-US" smtClean="0"/>
              <a:t>2023/2/2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82D9856-9C25-5444-A355-32B6F345E89F}" type="slidenum">
              <a:rPr kumimoji="1" lang="ja-JP" altLang="en-US" smtClean="0"/>
              <a:t>‹#›</a:t>
            </a:fld>
            <a:endParaRPr kumimoji="1" lang="ja-JP" altLang="en-US"/>
          </a:p>
        </p:txBody>
      </p:sp>
    </p:spTree>
    <p:extLst>
      <p:ext uri="{BB962C8B-B14F-4D97-AF65-F5344CB8AC3E}">
        <p14:creationId xmlns:p14="http://schemas.microsoft.com/office/powerpoint/2010/main" val="4227872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88F3378-1722-F749-A6ED-9CADAEE17A0D}" type="datetimeFigureOut">
              <a:rPr kumimoji="1" lang="ja-JP" altLang="en-US" smtClean="0"/>
              <a:t>2023/2/2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82D9856-9C25-5444-A355-32B6F345E89F}" type="slidenum">
              <a:rPr kumimoji="1" lang="ja-JP" altLang="en-US" smtClean="0"/>
              <a:t>‹#›</a:t>
            </a:fld>
            <a:endParaRPr kumimoji="1" lang="ja-JP" altLang="en-US"/>
          </a:p>
        </p:txBody>
      </p:sp>
    </p:spTree>
    <p:extLst>
      <p:ext uri="{BB962C8B-B14F-4D97-AF65-F5344CB8AC3E}">
        <p14:creationId xmlns:p14="http://schemas.microsoft.com/office/powerpoint/2010/main" val="2783343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88F3378-1722-F749-A6ED-9CADAEE17A0D}" type="datetimeFigureOut">
              <a:rPr kumimoji="1" lang="ja-JP" altLang="en-US" smtClean="0"/>
              <a:t>2023/2/2</a:t>
            </a:fld>
            <a:endParaRPr kumimoji="1" lang="ja-JP" alt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82D9856-9C25-5444-A355-32B6F345E89F}" type="slidenum">
              <a:rPr kumimoji="1" lang="ja-JP" altLang="en-US" smtClean="0"/>
              <a:t>‹#›</a:t>
            </a:fld>
            <a:endParaRPr kumimoji="1" lang="ja-JP" altLang="en-US"/>
          </a:p>
        </p:txBody>
      </p:sp>
    </p:spTree>
    <p:extLst>
      <p:ext uri="{BB962C8B-B14F-4D97-AF65-F5344CB8AC3E}">
        <p14:creationId xmlns:p14="http://schemas.microsoft.com/office/powerpoint/2010/main" val="231430221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kumimoji="1" sz="40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F3DC33A-B9A7-6072-DB2B-6F376C1B47D3}"/>
              </a:ext>
            </a:extLst>
          </p:cNvPr>
          <p:cNvSpPr>
            <a:spLocks noGrp="1"/>
          </p:cNvSpPr>
          <p:nvPr>
            <p:ph type="ctrTitle"/>
          </p:nvPr>
        </p:nvSpPr>
        <p:spPr/>
        <p:txBody>
          <a:bodyPr/>
          <a:lstStyle/>
          <a:p>
            <a:pPr algn="ctr"/>
            <a:r>
              <a:rPr kumimoji="1" lang="en-US" altLang="ja-JP" dirty="0"/>
              <a:t>TD</a:t>
            </a:r>
            <a:r>
              <a:rPr kumimoji="1" lang="ja-JP" altLang="en-US"/>
              <a:t>学習によるテトリス</a:t>
            </a:r>
            <a:r>
              <a:rPr kumimoji="1" lang="en-US" altLang="ja-JP" dirty="0"/>
              <a:t>AI</a:t>
            </a:r>
            <a:r>
              <a:rPr kumimoji="1" lang="ja-JP" altLang="en-US"/>
              <a:t>の開発</a:t>
            </a:r>
          </a:p>
        </p:txBody>
      </p:sp>
      <p:sp>
        <p:nvSpPr>
          <p:cNvPr id="3" name="字幕 2">
            <a:extLst>
              <a:ext uri="{FF2B5EF4-FFF2-40B4-BE49-F238E27FC236}">
                <a16:creationId xmlns:a16="http://schemas.microsoft.com/office/drawing/2014/main" id="{AE7A9730-FFEB-6712-7193-241AC580742E}"/>
              </a:ext>
            </a:extLst>
          </p:cNvPr>
          <p:cNvSpPr>
            <a:spLocks noGrp="1"/>
          </p:cNvSpPr>
          <p:nvPr>
            <p:ph type="subTitle" idx="1"/>
          </p:nvPr>
        </p:nvSpPr>
        <p:spPr/>
        <p:txBody>
          <a:bodyPr>
            <a:normAutofit/>
          </a:bodyPr>
          <a:lstStyle/>
          <a:p>
            <a:pPr algn="r"/>
            <a:r>
              <a:rPr kumimoji="1" lang="ja-JP" altLang="en-US" sz="2000"/>
              <a:t>情報論理工学研究室</a:t>
            </a:r>
            <a:endParaRPr kumimoji="1" lang="en-US" altLang="ja-JP" sz="2000" dirty="0"/>
          </a:p>
          <a:p>
            <a:pPr algn="r"/>
            <a:r>
              <a:rPr lang="en-US" altLang="ja-JP" sz="2000" dirty="0"/>
              <a:t>19-1-037-0073</a:t>
            </a:r>
            <a:r>
              <a:rPr lang="ja-JP" altLang="en-US" sz="2000"/>
              <a:t>　藤本晴生</a:t>
            </a:r>
            <a:endParaRPr lang="en-US" altLang="ja-JP" sz="2000" dirty="0"/>
          </a:p>
        </p:txBody>
      </p:sp>
    </p:spTree>
    <p:extLst>
      <p:ext uri="{BB962C8B-B14F-4D97-AF65-F5344CB8AC3E}">
        <p14:creationId xmlns:p14="http://schemas.microsoft.com/office/powerpoint/2010/main" val="18659318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F907E5-02C4-8433-6764-D98E9F9CB028}"/>
              </a:ext>
            </a:extLst>
          </p:cNvPr>
          <p:cNvSpPr>
            <a:spLocks noGrp="1"/>
          </p:cNvSpPr>
          <p:nvPr>
            <p:ph type="title"/>
          </p:nvPr>
        </p:nvSpPr>
        <p:spPr/>
        <p:txBody>
          <a:bodyPr/>
          <a:lstStyle/>
          <a:p>
            <a:r>
              <a:rPr kumimoji="1" lang="ja-JP" altLang="en-US"/>
              <a:t>参考文献</a:t>
            </a:r>
          </a:p>
        </p:txBody>
      </p:sp>
      <p:sp>
        <p:nvSpPr>
          <p:cNvPr id="3" name="コンテンツ プレースホルダー 2">
            <a:extLst>
              <a:ext uri="{FF2B5EF4-FFF2-40B4-BE49-F238E27FC236}">
                <a16:creationId xmlns:a16="http://schemas.microsoft.com/office/drawing/2014/main" id="{57EB2FFF-CFEF-7626-58B7-F8B0693BF23C}"/>
              </a:ext>
            </a:extLst>
          </p:cNvPr>
          <p:cNvSpPr>
            <a:spLocks noGrp="1"/>
          </p:cNvSpPr>
          <p:nvPr>
            <p:ph idx="1"/>
          </p:nvPr>
        </p:nvSpPr>
        <p:spPr>
          <a:xfrm>
            <a:off x="2589212" y="2133600"/>
            <a:ext cx="8915400" cy="4287078"/>
          </a:xfrm>
        </p:spPr>
        <p:txBody>
          <a:bodyPr>
            <a:noAutofit/>
          </a:bodyPr>
          <a:lstStyle/>
          <a:p>
            <a:pPr marL="0" indent="0">
              <a:buNone/>
            </a:pPr>
            <a:r>
              <a:rPr kumimoji="1" lang="en" altLang="ja-JP" dirty="0"/>
              <a:t>[1] Volodymyr </a:t>
            </a:r>
            <a:r>
              <a:rPr kumimoji="1" lang="en" altLang="ja-JP" dirty="0" err="1"/>
              <a:t>Mnih</a:t>
            </a:r>
            <a:r>
              <a:rPr kumimoji="1" lang="en" altLang="ja-JP" dirty="0"/>
              <a:t>, </a:t>
            </a:r>
            <a:r>
              <a:rPr kumimoji="1" lang="en" altLang="ja-JP" dirty="0" err="1"/>
              <a:t>Koray</a:t>
            </a:r>
            <a:r>
              <a:rPr kumimoji="1" lang="en" altLang="ja-JP" dirty="0"/>
              <a:t> </a:t>
            </a:r>
            <a:r>
              <a:rPr kumimoji="1" lang="en" altLang="ja-JP" dirty="0" err="1"/>
              <a:t>Kavukcuoglu</a:t>
            </a:r>
            <a:r>
              <a:rPr kumimoji="1" lang="en" altLang="ja-JP" dirty="0"/>
              <a:t>, David Silver, Alex Graves, </a:t>
            </a:r>
            <a:r>
              <a:rPr kumimoji="1" lang="en" altLang="ja-JP" dirty="0" err="1"/>
              <a:t>Ioannis</a:t>
            </a:r>
            <a:r>
              <a:rPr kumimoji="1" lang="en" altLang="ja-JP" dirty="0"/>
              <a:t> </a:t>
            </a:r>
            <a:r>
              <a:rPr kumimoji="1" lang="en" altLang="ja-JP" dirty="0" err="1"/>
              <a:t>Antonoglou</a:t>
            </a:r>
            <a:r>
              <a:rPr kumimoji="1" lang="en" altLang="ja-JP" dirty="0"/>
              <a:t>, </a:t>
            </a:r>
            <a:r>
              <a:rPr kumimoji="1" lang="en" altLang="ja-JP" dirty="0" err="1"/>
              <a:t>Daan</a:t>
            </a:r>
            <a:r>
              <a:rPr kumimoji="1" lang="en" altLang="ja-JP" dirty="0"/>
              <a:t> </a:t>
            </a:r>
            <a:r>
              <a:rPr kumimoji="1" lang="en" altLang="ja-JP" dirty="0" err="1"/>
              <a:t>Wierstra</a:t>
            </a:r>
            <a:r>
              <a:rPr kumimoji="1" lang="en" altLang="ja-JP" dirty="0"/>
              <a:t>, Mar-tin </a:t>
            </a:r>
            <a:r>
              <a:rPr kumimoji="1" lang="en" altLang="ja-JP" dirty="0" err="1"/>
              <a:t>Riedmiller</a:t>
            </a:r>
            <a:r>
              <a:rPr kumimoji="1" lang="en" altLang="ja-JP" dirty="0"/>
              <a:t>: Playing Atari with Deep Reinforcement Learning, In NIPS Deep Learning Workshop(2013</a:t>
            </a:r>
            <a:r>
              <a:rPr kumimoji="1" lang="ja-JP" altLang="en"/>
              <a:t>）</a:t>
            </a:r>
          </a:p>
          <a:p>
            <a:pPr marL="0" indent="0">
              <a:buNone/>
            </a:pPr>
            <a:r>
              <a:rPr kumimoji="1" lang="en" altLang="ja-JP" dirty="0"/>
              <a:t>[2] </a:t>
            </a:r>
            <a:r>
              <a:rPr kumimoji="1" lang="ja-JP" altLang="en-US"/>
              <a:t>青木勢馬</a:t>
            </a:r>
            <a:r>
              <a:rPr kumimoji="1" lang="en-US" altLang="ja-JP" dirty="0"/>
              <a:t>,</a:t>
            </a:r>
            <a:r>
              <a:rPr kumimoji="1" lang="ja-JP" altLang="en-US"/>
              <a:t>橋本剛</a:t>
            </a:r>
            <a:r>
              <a:rPr kumimoji="1" lang="en-US" altLang="ja-JP" dirty="0"/>
              <a:t>:</a:t>
            </a:r>
            <a:r>
              <a:rPr kumimoji="1" lang="ja-JP" altLang="en-US"/>
              <a:t>テトリスを題材にしたスケールダウンを利用した学習手法の開発</a:t>
            </a:r>
            <a:r>
              <a:rPr kumimoji="1" lang="en-US" altLang="ja-JP" dirty="0"/>
              <a:t>,</a:t>
            </a:r>
            <a:r>
              <a:rPr kumimoji="1" lang="ja-JP" altLang="en-US"/>
              <a:t>ゲームプログラミング ワークショップ </a:t>
            </a:r>
            <a:r>
              <a:rPr kumimoji="1" lang="en-US" altLang="ja-JP" dirty="0"/>
              <a:t>2017 </a:t>
            </a:r>
            <a:r>
              <a:rPr kumimoji="1" lang="ja-JP" altLang="en-US"/>
              <a:t>論文集</a:t>
            </a:r>
            <a:r>
              <a:rPr kumimoji="1" lang="en-US" altLang="ja-JP" dirty="0"/>
              <a:t>,</a:t>
            </a:r>
            <a:r>
              <a:rPr kumimoji="1" lang="en" altLang="ja-JP" dirty="0"/>
              <a:t>pp.99-103,</a:t>
            </a:r>
            <a:r>
              <a:rPr kumimoji="1" lang="ja-JP" altLang="en-US"/>
              <a:t>ゲームプログラミングワークショップ</a:t>
            </a:r>
            <a:r>
              <a:rPr kumimoji="1" lang="en-US" altLang="ja-JP" dirty="0"/>
              <a:t>(2017)</a:t>
            </a:r>
          </a:p>
          <a:p>
            <a:pPr marL="0" indent="0">
              <a:buNone/>
            </a:pPr>
            <a:r>
              <a:rPr kumimoji="1" lang="en-US" altLang="ja-JP" dirty="0"/>
              <a:t>[3] </a:t>
            </a:r>
            <a:r>
              <a:rPr kumimoji="1" lang="en" altLang="ja-JP" dirty="0"/>
              <a:t>Y. </a:t>
            </a:r>
            <a:r>
              <a:rPr kumimoji="1" lang="en" altLang="ja-JP" dirty="0" err="1"/>
              <a:t>Bengio</a:t>
            </a:r>
            <a:r>
              <a:rPr kumimoji="1" lang="en" altLang="ja-JP" dirty="0"/>
              <a:t>, J. </a:t>
            </a:r>
            <a:r>
              <a:rPr kumimoji="1" lang="en" altLang="ja-JP" dirty="0" err="1"/>
              <a:t>Louradour</a:t>
            </a:r>
            <a:r>
              <a:rPr kumimoji="1" lang="en" altLang="ja-JP" dirty="0"/>
              <a:t>, R. </a:t>
            </a:r>
            <a:r>
              <a:rPr kumimoji="1" lang="en" altLang="ja-JP" dirty="0" err="1"/>
              <a:t>Collobert</a:t>
            </a:r>
            <a:r>
              <a:rPr kumimoji="1" lang="en" altLang="ja-JP" dirty="0"/>
              <a:t>, and J. Weston: Curriculum learning, In ICML, 2009.</a:t>
            </a:r>
          </a:p>
        </p:txBody>
      </p:sp>
    </p:spTree>
    <p:extLst>
      <p:ext uri="{BB962C8B-B14F-4D97-AF65-F5344CB8AC3E}">
        <p14:creationId xmlns:p14="http://schemas.microsoft.com/office/powerpoint/2010/main" val="25579339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9AE2BB-4561-5609-AB13-36EB71ACF767}"/>
              </a:ext>
            </a:extLst>
          </p:cNvPr>
          <p:cNvSpPr>
            <a:spLocks noGrp="1"/>
          </p:cNvSpPr>
          <p:nvPr>
            <p:ph type="title"/>
          </p:nvPr>
        </p:nvSpPr>
        <p:spPr/>
        <p:txBody>
          <a:bodyPr/>
          <a:lstStyle/>
          <a:p>
            <a:r>
              <a:rPr kumimoji="1" lang="ja-JP" altLang="en-US"/>
              <a:t>参考文献</a:t>
            </a:r>
          </a:p>
        </p:txBody>
      </p:sp>
      <p:sp>
        <p:nvSpPr>
          <p:cNvPr id="3" name="コンテンツ プレースホルダー 2">
            <a:extLst>
              <a:ext uri="{FF2B5EF4-FFF2-40B4-BE49-F238E27FC236}">
                <a16:creationId xmlns:a16="http://schemas.microsoft.com/office/drawing/2014/main" id="{085A187E-929E-7A36-C0C5-B795F147F924}"/>
              </a:ext>
            </a:extLst>
          </p:cNvPr>
          <p:cNvSpPr>
            <a:spLocks noGrp="1"/>
          </p:cNvSpPr>
          <p:nvPr>
            <p:ph idx="1"/>
          </p:nvPr>
        </p:nvSpPr>
        <p:spPr/>
        <p:txBody>
          <a:bodyPr>
            <a:noAutofit/>
          </a:bodyPr>
          <a:lstStyle/>
          <a:p>
            <a:pPr marL="0" indent="0">
              <a:buNone/>
            </a:pPr>
            <a:r>
              <a:rPr kumimoji="1" lang="en-US" altLang="ja-JP" dirty="0"/>
              <a:t>[4] </a:t>
            </a:r>
            <a:r>
              <a:rPr kumimoji="1" lang="ja-JP" altLang="en-US"/>
              <a:t>田伏未来</a:t>
            </a:r>
            <a:r>
              <a:rPr kumimoji="1" lang="en-US" altLang="ja-JP" dirty="0"/>
              <a:t>, </a:t>
            </a:r>
            <a:r>
              <a:rPr kumimoji="1" lang="ja-JP" altLang="en-US"/>
              <a:t>萩原将文：ファジィ推論ニューラルネットワークを用いたテトリスのスキル獲得のための自動学 習</a:t>
            </a:r>
            <a:r>
              <a:rPr kumimoji="1" lang="en-US" altLang="ja-JP" dirty="0"/>
              <a:t>, </a:t>
            </a:r>
            <a:r>
              <a:rPr kumimoji="1" lang="ja-JP" altLang="en-US"/>
              <a:t>日本ファジィ学会誌 </a:t>
            </a:r>
            <a:r>
              <a:rPr kumimoji="1" lang="en" altLang="ja-JP" dirty="0"/>
              <a:t>Vol.11, No,6, pp.1089-1097, </a:t>
            </a:r>
            <a:r>
              <a:rPr kumimoji="1" lang="ja-JP" altLang="en-US"/>
              <a:t>日本ファジィ学会 </a:t>
            </a:r>
            <a:r>
              <a:rPr kumimoji="1" lang="en-US" altLang="ja-JP" dirty="0"/>
              <a:t>(1999)</a:t>
            </a:r>
          </a:p>
          <a:p>
            <a:pPr marL="0" indent="0">
              <a:buNone/>
            </a:pPr>
            <a:r>
              <a:rPr kumimoji="1" lang="en-US" altLang="ja-JP" dirty="0"/>
              <a:t>[5] </a:t>
            </a:r>
            <a:r>
              <a:rPr kumimoji="1" lang="en" altLang="ja-JP" dirty="0"/>
              <a:t>Simón </a:t>
            </a:r>
            <a:r>
              <a:rPr kumimoji="1" lang="en" altLang="ja-JP" dirty="0" err="1"/>
              <a:t>Algorta</a:t>
            </a:r>
            <a:r>
              <a:rPr kumimoji="1" lang="en" altLang="ja-JP" dirty="0"/>
              <a:t> and </a:t>
            </a:r>
            <a:r>
              <a:rPr kumimoji="1" lang="en" altLang="ja-JP" dirty="0" err="1"/>
              <a:t>Özgür</a:t>
            </a:r>
            <a:r>
              <a:rPr kumimoji="1" lang="en" altLang="ja-JP" dirty="0"/>
              <a:t> </a:t>
            </a:r>
            <a:r>
              <a:rPr kumimoji="1" lang="en" altLang="ja-JP" dirty="0" err="1"/>
              <a:t>Şimşek</a:t>
            </a:r>
            <a:r>
              <a:rPr kumimoji="1" lang="en" altLang="ja-JP" dirty="0"/>
              <a:t> : The Game of Tetris in Machine Learning, Computer </a:t>
            </a:r>
            <a:r>
              <a:rPr kumimoji="1" lang="en" altLang="ja-JP" dirty="0" err="1"/>
              <a:t>Science,ArXiv</a:t>
            </a:r>
            <a:r>
              <a:rPr kumimoji="1" lang="en" altLang="ja-JP" dirty="0"/>
              <a:t> (2019)</a:t>
            </a:r>
          </a:p>
          <a:p>
            <a:pPr marL="0" indent="0">
              <a:buNone/>
            </a:pPr>
            <a:r>
              <a:rPr kumimoji="1" lang="en" altLang="ja-JP" dirty="0"/>
              <a:t>[6] Matt Stevens and </a:t>
            </a:r>
            <a:r>
              <a:rPr kumimoji="1" lang="en" altLang="ja-JP" dirty="0" err="1"/>
              <a:t>Sabeek</a:t>
            </a:r>
            <a:r>
              <a:rPr kumimoji="1" lang="en" altLang="ja-JP" dirty="0"/>
              <a:t> Pradhan : Playing Tetris with Deep Reinforcement Learning, Computer Science (2016)</a:t>
            </a:r>
          </a:p>
          <a:p>
            <a:pPr marL="0" indent="0">
              <a:buNone/>
            </a:pPr>
            <a:r>
              <a:rPr kumimoji="1" lang="en" altLang="ja-JP" dirty="0"/>
              <a:t>[7] </a:t>
            </a:r>
            <a:r>
              <a:rPr kumimoji="1" lang="en" altLang="ja-JP" dirty="0" err="1"/>
              <a:t>Hanyuan</a:t>
            </a:r>
            <a:r>
              <a:rPr kumimoji="1" lang="en" altLang="ja-JP" dirty="0"/>
              <a:t> Liu and </a:t>
            </a:r>
            <a:r>
              <a:rPr kumimoji="1" lang="en" altLang="ja-JP" dirty="0" err="1"/>
              <a:t>Lixin</a:t>
            </a:r>
            <a:r>
              <a:rPr kumimoji="1" lang="en" altLang="ja-JP" dirty="0"/>
              <a:t> Liu : Learn to Playing Tetris with Deep Reinforcement Learning, IERG5350Reinforcement Learning Course Project (2020)</a:t>
            </a:r>
            <a:endParaRPr kumimoji="1" lang="ja-JP" altLang="en-US"/>
          </a:p>
        </p:txBody>
      </p:sp>
    </p:spTree>
    <p:extLst>
      <p:ext uri="{BB962C8B-B14F-4D97-AF65-F5344CB8AC3E}">
        <p14:creationId xmlns:p14="http://schemas.microsoft.com/office/powerpoint/2010/main" val="4206388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4D5ACE-4812-3610-B212-DDB7957BC771}"/>
              </a:ext>
            </a:extLst>
          </p:cNvPr>
          <p:cNvSpPr>
            <a:spLocks noGrp="1"/>
          </p:cNvSpPr>
          <p:nvPr>
            <p:ph type="title"/>
          </p:nvPr>
        </p:nvSpPr>
        <p:spPr/>
        <p:txBody>
          <a:bodyPr/>
          <a:lstStyle/>
          <a:p>
            <a:r>
              <a:rPr kumimoji="1" lang="ja-JP" altLang="en-US"/>
              <a:t>参考文献</a:t>
            </a:r>
          </a:p>
        </p:txBody>
      </p:sp>
      <p:sp>
        <p:nvSpPr>
          <p:cNvPr id="3" name="コンテンツ プレースホルダー 2">
            <a:extLst>
              <a:ext uri="{FF2B5EF4-FFF2-40B4-BE49-F238E27FC236}">
                <a16:creationId xmlns:a16="http://schemas.microsoft.com/office/drawing/2014/main" id="{6F6CD1AB-10CA-373A-A8CC-DE990AF96040}"/>
              </a:ext>
            </a:extLst>
          </p:cNvPr>
          <p:cNvSpPr>
            <a:spLocks noGrp="1"/>
          </p:cNvSpPr>
          <p:nvPr>
            <p:ph idx="1"/>
          </p:nvPr>
        </p:nvSpPr>
        <p:spPr/>
        <p:txBody>
          <a:bodyPr>
            <a:normAutofit fontScale="92500" lnSpcReduction="10000"/>
          </a:bodyPr>
          <a:lstStyle/>
          <a:p>
            <a:pPr marL="0" indent="0">
              <a:buNone/>
            </a:pPr>
            <a:r>
              <a:rPr kumimoji="1" lang="en" altLang="ja-JP" dirty="0"/>
              <a:t>[8] </a:t>
            </a:r>
            <a:r>
              <a:rPr kumimoji="1" lang="en" altLang="ja-JP" dirty="0" err="1"/>
              <a:t>H.Burgiel:How</a:t>
            </a:r>
            <a:r>
              <a:rPr kumimoji="1" lang="en" altLang="ja-JP" dirty="0"/>
              <a:t> to lose at Tetris, The Mathematical Gazette, Vol.81, No.491, pp.194-200, (1997)</a:t>
            </a:r>
          </a:p>
          <a:p>
            <a:pPr marL="0" indent="0">
              <a:buNone/>
            </a:pPr>
            <a:r>
              <a:rPr kumimoji="1" lang="en" altLang="ja-JP" dirty="0"/>
              <a:t>[9] Dan Ackerman </a:t>
            </a:r>
            <a:r>
              <a:rPr kumimoji="1" lang="ja-JP" altLang="en-US"/>
              <a:t>著</a:t>
            </a:r>
            <a:r>
              <a:rPr kumimoji="1" lang="en-US" altLang="ja-JP" dirty="0"/>
              <a:t>, </a:t>
            </a:r>
            <a:r>
              <a:rPr kumimoji="1" lang="ja-JP" altLang="en-US"/>
              <a:t>小林啓倫 訳：テトリス・エフェクト </a:t>
            </a:r>
            <a:r>
              <a:rPr kumimoji="1" lang="en-US" altLang="ja-JP" dirty="0"/>
              <a:t>: </a:t>
            </a:r>
            <a:r>
              <a:rPr kumimoji="1" lang="ja-JP" altLang="en-US"/>
              <a:t>世界を惑わせたゲーム，白揚社，</a:t>
            </a:r>
            <a:r>
              <a:rPr kumimoji="1" lang="en-US" altLang="ja-JP" dirty="0"/>
              <a:t>(2017)</a:t>
            </a:r>
          </a:p>
          <a:p>
            <a:pPr marL="0" indent="0">
              <a:buNone/>
            </a:pPr>
            <a:r>
              <a:rPr kumimoji="1" lang="en-US" altLang="ja-JP" dirty="0"/>
              <a:t>[10] </a:t>
            </a:r>
            <a:r>
              <a:rPr kumimoji="1" lang="ja-JP" altLang="en-US"/>
              <a:t>中山亮士</a:t>
            </a:r>
            <a:r>
              <a:rPr kumimoji="1" lang="en-US" altLang="ja-JP" dirty="0"/>
              <a:t>,</a:t>
            </a:r>
            <a:r>
              <a:rPr kumimoji="1" lang="en" altLang="ja-JP" dirty="0"/>
              <a:t>TD </a:t>
            </a:r>
            <a:r>
              <a:rPr kumimoji="1" lang="ja-JP" altLang="en-US"/>
              <a:t>学習を用いたテトリス解放アルゴリズム</a:t>
            </a:r>
            <a:r>
              <a:rPr kumimoji="1" lang="en-US" altLang="ja-JP" dirty="0"/>
              <a:t>, </a:t>
            </a:r>
            <a:r>
              <a:rPr kumimoji="1" lang="ja-JP" altLang="en-US"/>
              <a:t>法政大学大学院紀要</a:t>
            </a:r>
            <a:r>
              <a:rPr kumimoji="1" lang="en-US" altLang="ja-JP" dirty="0"/>
              <a:t>. </a:t>
            </a:r>
            <a:r>
              <a:rPr kumimoji="1" lang="ja-JP" altLang="en-US"/>
              <a:t>理工学・工学研究科 編</a:t>
            </a:r>
            <a:r>
              <a:rPr kumimoji="1" lang="en-US" altLang="ja-JP" dirty="0"/>
              <a:t>,</a:t>
            </a:r>
            <a:r>
              <a:rPr kumimoji="1" lang="en" altLang="ja-JP" dirty="0"/>
              <a:t>Vol.57,pp.1-8,</a:t>
            </a:r>
            <a:r>
              <a:rPr kumimoji="1" lang="ja-JP" altLang="en-US"/>
              <a:t>法政大学院</a:t>
            </a:r>
            <a:r>
              <a:rPr kumimoji="1" lang="en-US" altLang="ja-JP" dirty="0"/>
              <a:t>,(2016)</a:t>
            </a:r>
          </a:p>
          <a:p>
            <a:pPr marL="0" indent="0">
              <a:buNone/>
            </a:pPr>
            <a:r>
              <a:rPr kumimoji="1" lang="en-US" altLang="ja-JP" dirty="0"/>
              <a:t>[11] </a:t>
            </a:r>
            <a:r>
              <a:rPr kumimoji="1" lang="ja-JP" altLang="en-US"/>
              <a:t>荒川正幹，宮崎真奈実</a:t>
            </a:r>
            <a:r>
              <a:rPr kumimoji="1" lang="en-US" altLang="ja-JP" dirty="0"/>
              <a:t>(2012) </a:t>
            </a:r>
            <a:r>
              <a:rPr kumimoji="1" lang="ja-JP" altLang="en-US"/>
              <a:t>，ニューラ ルネットワークと遺伝的アルゴリズムを 用いたテトリスコントロ ーラの開発，情報 処理学会 第 </a:t>
            </a:r>
            <a:r>
              <a:rPr kumimoji="1" lang="en-US" altLang="ja-JP" dirty="0"/>
              <a:t>74 </a:t>
            </a:r>
            <a:r>
              <a:rPr kumimoji="1" lang="ja-JP" altLang="en-US"/>
              <a:t>回全国大会講演論文</a:t>
            </a:r>
            <a:r>
              <a:rPr kumimoji="1" lang="en-US" altLang="ja-JP" dirty="0"/>
              <a:t>, </a:t>
            </a:r>
            <a:r>
              <a:rPr kumimoji="1" lang="en" altLang="ja-JP" dirty="0"/>
              <a:t>pp. 539-540</a:t>
            </a:r>
          </a:p>
          <a:p>
            <a:pPr marL="0" indent="0">
              <a:buNone/>
            </a:pPr>
            <a:r>
              <a:rPr kumimoji="1" lang="en" altLang="ja-JP" dirty="0"/>
              <a:t>[12] </a:t>
            </a:r>
            <a:r>
              <a:rPr kumimoji="1" lang="ja-JP" altLang="en-US"/>
              <a:t>小川雄太郎</a:t>
            </a:r>
            <a:r>
              <a:rPr kumimoji="1" lang="en-US" altLang="ja-JP" dirty="0"/>
              <a:t>,</a:t>
            </a:r>
            <a:r>
              <a:rPr kumimoji="1" lang="ja-JP" altLang="en-US"/>
              <a:t>つくりながら学ぶ！深層強化学習</a:t>
            </a:r>
            <a:r>
              <a:rPr kumimoji="1" lang="en-US" altLang="ja-JP" dirty="0"/>
              <a:t>,</a:t>
            </a:r>
            <a:r>
              <a:rPr kumimoji="1" lang="ja-JP" altLang="en-US"/>
              <a:t>マイナビ出版</a:t>
            </a:r>
            <a:r>
              <a:rPr kumimoji="1" lang="en-US" altLang="ja-JP" dirty="0"/>
              <a:t>,2018</a:t>
            </a:r>
            <a:endParaRPr kumimoji="1" lang="ja-JP" altLang="en-US"/>
          </a:p>
        </p:txBody>
      </p:sp>
    </p:spTree>
    <p:extLst>
      <p:ext uri="{BB962C8B-B14F-4D97-AF65-F5344CB8AC3E}">
        <p14:creationId xmlns:p14="http://schemas.microsoft.com/office/powerpoint/2010/main" val="36402173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84B8E731-75B0-F7F2-C5FE-3FDB20AF6AA7}"/>
              </a:ext>
            </a:extLst>
          </p:cNvPr>
          <p:cNvSpPr txBox="1"/>
          <p:nvPr/>
        </p:nvSpPr>
        <p:spPr>
          <a:xfrm>
            <a:off x="1789043" y="2967335"/>
            <a:ext cx="10197548" cy="923330"/>
          </a:xfrm>
          <a:prstGeom prst="rect">
            <a:avLst/>
          </a:prstGeom>
          <a:noFill/>
        </p:spPr>
        <p:txBody>
          <a:bodyPr wrap="square" rtlCol="0">
            <a:spAutoFit/>
          </a:bodyPr>
          <a:lstStyle/>
          <a:p>
            <a:r>
              <a:rPr kumimoji="1" lang="ja-JP" altLang="en-US" sz="5400"/>
              <a:t>ご清聴ありがとうございました</a:t>
            </a:r>
          </a:p>
        </p:txBody>
      </p:sp>
    </p:spTree>
    <p:extLst>
      <p:ext uri="{BB962C8B-B14F-4D97-AF65-F5344CB8AC3E}">
        <p14:creationId xmlns:p14="http://schemas.microsoft.com/office/powerpoint/2010/main" val="2648795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0A6C05-BD76-5D9E-892C-DBAD569CF1E5}"/>
              </a:ext>
            </a:extLst>
          </p:cNvPr>
          <p:cNvSpPr>
            <a:spLocks noGrp="1"/>
          </p:cNvSpPr>
          <p:nvPr>
            <p:ph type="title"/>
          </p:nvPr>
        </p:nvSpPr>
        <p:spPr/>
        <p:txBody>
          <a:bodyPr>
            <a:normAutofit/>
          </a:bodyPr>
          <a:lstStyle/>
          <a:p>
            <a:r>
              <a:rPr kumimoji="1" lang="ja-JP" altLang="en-US" sz="4000"/>
              <a:t>発表の流れ</a:t>
            </a:r>
          </a:p>
        </p:txBody>
      </p:sp>
      <p:sp>
        <p:nvSpPr>
          <p:cNvPr id="3" name="コンテンツ プレースホルダー 2">
            <a:extLst>
              <a:ext uri="{FF2B5EF4-FFF2-40B4-BE49-F238E27FC236}">
                <a16:creationId xmlns:a16="http://schemas.microsoft.com/office/drawing/2014/main" id="{29A3C520-DAF2-A723-D6EB-5F9F37A2AD1F}"/>
              </a:ext>
            </a:extLst>
          </p:cNvPr>
          <p:cNvSpPr>
            <a:spLocks noGrp="1"/>
          </p:cNvSpPr>
          <p:nvPr>
            <p:ph idx="1"/>
          </p:nvPr>
        </p:nvSpPr>
        <p:spPr/>
        <p:txBody>
          <a:bodyPr>
            <a:normAutofit/>
          </a:bodyPr>
          <a:lstStyle/>
          <a:p>
            <a:pPr>
              <a:buFont typeface="Wingdings" pitchFamily="2" charset="2"/>
              <a:buChar char="l"/>
            </a:pPr>
            <a:r>
              <a:rPr kumimoji="1" lang="ja-JP" altLang="en-US">
                <a:latin typeface="+mn-ea"/>
              </a:rPr>
              <a:t>研究の目的</a:t>
            </a:r>
            <a:endParaRPr kumimoji="1" lang="en-US" altLang="ja-JP" dirty="0">
              <a:latin typeface="+mn-ea"/>
            </a:endParaRPr>
          </a:p>
          <a:p>
            <a:pPr>
              <a:buFont typeface="Wingdings" pitchFamily="2" charset="2"/>
              <a:buChar char="l"/>
            </a:pPr>
            <a:r>
              <a:rPr lang="ja-JP" altLang="en-US">
                <a:latin typeface="+mn-ea"/>
              </a:rPr>
              <a:t>研究内容</a:t>
            </a:r>
            <a:endParaRPr lang="en-US" altLang="ja-JP" dirty="0">
              <a:latin typeface="+mn-ea"/>
            </a:endParaRPr>
          </a:p>
          <a:p>
            <a:pPr>
              <a:buFont typeface="Wingdings" pitchFamily="2" charset="2"/>
              <a:buChar char="l"/>
            </a:pPr>
            <a:r>
              <a:rPr kumimoji="1" lang="ja-JP" altLang="en-US">
                <a:latin typeface="+mn-ea"/>
              </a:rPr>
              <a:t>結果</a:t>
            </a:r>
            <a:endParaRPr kumimoji="1" lang="en-US" altLang="ja-JP" dirty="0">
              <a:latin typeface="+mn-ea"/>
            </a:endParaRPr>
          </a:p>
          <a:p>
            <a:pPr>
              <a:buFont typeface="Wingdings" pitchFamily="2" charset="2"/>
              <a:buChar char="l"/>
            </a:pPr>
            <a:r>
              <a:rPr lang="ja-JP" altLang="en-US">
                <a:latin typeface="+mn-ea"/>
              </a:rPr>
              <a:t>考察</a:t>
            </a:r>
            <a:endParaRPr lang="en-US" altLang="ja-JP" dirty="0">
              <a:latin typeface="+mn-ea"/>
            </a:endParaRPr>
          </a:p>
          <a:p>
            <a:pPr>
              <a:buFont typeface="Wingdings" pitchFamily="2" charset="2"/>
              <a:buChar char="l"/>
            </a:pPr>
            <a:r>
              <a:rPr kumimoji="1" lang="ja-JP" altLang="en-US">
                <a:latin typeface="+mn-ea"/>
              </a:rPr>
              <a:t>結論・今後の課題</a:t>
            </a:r>
          </a:p>
        </p:txBody>
      </p:sp>
    </p:spTree>
    <p:extLst>
      <p:ext uri="{BB962C8B-B14F-4D97-AF65-F5344CB8AC3E}">
        <p14:creationId xmlns:p14="http://schemas.microsoft.com/office/powerpoint/2010/main" val="1821592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3DB884-B724-8926-A080-258186A3191F}"/>
              </a:ext>
            </a:extLst>
          </p:cNvPr>
          <p:cNvSpPr>
            <a:spLocks noGrp="1"/>
          </p:cNvSpPr>
          <p:nvPr>
            <p:ph type="title"/>
          </p:nvPr>
        </p:nvSpPr>
        <p:spPr/>
        <p:txBody>
          <a:bodyPr>
            <a:normAutofit/>
          </a:bodyPr>
          <a:lstStyle/>
          <a:p>
            <a:r>
              <a:rPr kumimoji="1" lang="ja-JP" altLang="en-US" sz="4000"/>
              <a:t> 研究の目的</a:t>
            </a:r>
          </a:p>
        </p:txBody>
      </p:sp>
      <p:sp>
        <p:nvSpPr>
          <p:cNvPr id="3" name="コンテンツ プレースホルダー 2">
            <a:extLst>
              <a:ext uri="{FF2B5EF4-FFF2-40B4-BE49-F238E27FC236}">
                <a16:creationId xmlns:a16="http://schemas.microsoft.com/office/drawing/2014/main" id="{957B0E61-3868-A14E-9828-66FBF9662CD2}"/>
              </a:ext>
            </a:extLst>
          </p:cNvPr>
          <p:cNvSpPr>
            <a:spLocks noGrp="1"/>
          </p:cNvSpPr>
          <p:nvPr>
            <p:ph idx="1"/>
          </p:nvPr>
        </p:nvSpPr>
        <p:spPr/>
        <p:txBody>
          <a:bodyPr/>
          <a:lstStyle/>
          <a:p>
            <a:pPr>
              <a:buFont typeface="Wingdings" pitchFamily="2" charset="2"/>
              <a:buChar char="l"/>
            </a:pPr>
            <a:r>
              <a:rPr kumimoji="1" lang="ja-JP" altLang="en-US"/>
              <a:t>本研究ではテトリスの強化学習を行う。</a:t>
            </a:r>
            <a:endParaRPr kumimoji="1" lang="en-US" altLang="ja-JP" dirty="0"/>
          </a:p>
          <a:p>
            <a:pPr>
              <a:buFont typeface="Wingdings" pitchFamily="2" charset="2"/>
              <a:buChar char="l"/>
            </a:pPr>
            <a:endParaRPr lang="en-US" altLang="ja-JP" dirty="0"/>
          </a:p>
          <a:p>
            <a:pPr>
              <a:buFont typeface="Wingdings" pitchFamily="2" charset="2"/>
              <a:buChar char="l"/>
            </a:pPr>
            <a:r>
              <a:rPr kumimoji="1" lang="ja-JP" altLang="en-US"/>
              <a:t>テトリスは実質上無限に続けることができる。</a:t>
            </a:r>
            <a:endParaRPr kumimoji="1" lang="en-US" altLang="ja-JP" dirty="0"/>
          </a:p>
          <a:p>
            <a:pPr>
              <a:buFont typeface="Wingdings" pitchFamily="2" charset="2"/>
              <a:buChar char="l"/>
            </a:pPr>
            <a:endParaRPr lang="en-US" altLang="ja-JP" dirty="0"/>
          </a:p>
          <a:p>
            <a:pPr>
              <a:buFont typeface="Wingdings" pitchFamily="2" charset="2"/>
              <a:buChar char="l"/>
            </a:pPr>
            <a:r>
              <a:rPr kumimoji="1" lang="ja-JP" altLang="en-US"/>
              <a:t>テトリス</a:t>
            </a:r>
            <a:r>
              <a:rPr kumimoji="1" lang="en-US" altLang="ja-JP" dirty="0"/>
              <a:t>AI</a:t>
            </a:r>
            <a:r>
              <a:rPr kumimoji="1" lang="ja-JP" altLang="en-US"/>
              <a:t>を幾つかの強化学習アルゴリズムで作成する。</a:t>
            </a:r>
            <a:endParaRPr kumimoji="1" lang="en-US" altLang="ja-JP" dirty="0"/>
          </a:p>
          <a:p>
            <a:pPr>
              <a:buFont typeface="Wingdings" pitchFamily="2" charset="2"/>
              <a:buChar char="l"/>
            </a:pPr>
            <a:endParaRPr lang="en-US" altLang="ja-JP" dirty="0"/>
          </a:p>
          <a:p>
            <a:pPr>
              <a:buFont typeface="Wingdings" pitchFamily="2" charset="2"/>
              <a:buChar char="l"/>
            </a:pPr>
            <a:r>
              <a:rPr kumimoji="1" lang="ja-JP" altLang="en-US"/>
              <a:t>プログラムの最適化のため様々な工夫を用いて学習させる。</a:t>
            </a:r>
          </a:p>
        </p:txBody>
      </p:sp>
    </p:spTree>
    <p:extLst>
      <p:ext uri="{BB962C8B-B14F-4D97-AF65-F5344CB8AC3E}">
        <p14:creationId xmlns:p14="http://schemas.microsoft.com/office/powerpoint/2010/main" val="2986535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381022-20EC-7A9C-72BC-9CE36FE01DB9}"/>
              </a:ext>
            </a:extLst>
          </p:cNvPr>
          <p:cNvSpPr>
            <a:spLocks noGrp="1"/>
          </p:cNvSpPr>
          <p:nvPr>
            <p:ph type="title"/>
          </p:nvPr>
        </p:nvSpPr>
        <p:spPr>
          <a:xfrm>
            <a:off x="1687669" y="624110"/>
            <a:ext cx="4137059" cy="1280890"/>
          </a:xfrm>
        </p:spPr>
        <p:txBody>
          <a:bodyPr>
            <a:normAutofit/>
          </a:bodyPr>
          <a:lstStyle/>
          <a:p>
            <a:r>
              <a:rPr kumimoji="1" lang="ja-JP" altLang="en-US" sz="3200"/>
              <a:t>研究内容</a:t>
            </a:r>
          </a:p>
        </p:txBody>
      </p:sp>
      <p:sp>
        <p:nvSpPr>
          <p:cNvPr id="3" name="コンテンツ プレースホルダー 2">
            <a:extLst>
              <a:ext uri="{FF2B5EF4-FFF2-40B4-BE49-F238E27FC236}">
                <a16:creationId xmlns:a16="http://schemas.microsoft.com/office/drawing/2014/main" id="{7D4129E1-20D9-55FC-CA71-C4F950951976}"/>
              </a:ext>
            </a:extLst>
          </p:cNvPr>
          <p:cNvSpPr>
            <a:spLocks noGrp="1"/>
          </p:cNvSpPr>
          <p:nvPr>
            <p:ph idx="1"/>
          </p:nvPr>
        </p:nvSpPr>
        <p:spPr>
          <a:xfrm>
            <a:off x="1683956" y="2133600"/>
            <a:ext cx="4855992" cy="3777622"/>
          </a:xfrm>
        </p:spPr>
        <p:txBody>
          <a:bodyPr>
            <a:normAutofit lnSpcReduction="10000"/>
          </a:bodyPr>
          <a:lstStyle/>
          <a:p>
            <a:pPr>
              <a:buFont typeface="Wingdings" pitchFamily="2" charset="2"/>
              <a:buChar char="l"/>
            </a:pPr>
            <a:r>
              <a:rPr kumimoji="1" lang="en-US" altLang="ja-JP" sz="2200" dirty="0">
                <a:solidFill>
                  <a:srgbClr val="000000"/>
                </a:solidFill>
              </a:rPr>
              <a:t>Q-learning</a:t>
            </a:r>
            <a:r>
              <a:rPr kumimoji="1" lang="ja-JP" altLang="en-US" sz="2200">
                <a:solidFill>
                  <a:srgbClr val="000000"/>
                </a:solidFill>
              </a:rPr>
              <a:t>と</a:t>
            </a:r>
            <a:r>
              <a:rPr kumimoji="1" lang="en-US" altLang="ja-JP" sz="2200" dirty="0" err="1">
                <a:solidFill>
                  <a:srgbClr val="000000"/>
                </a:solidFill>
              </a:rPr>
              <a:t>Sarsa</a:t>
            </a:r>
            <a:r>
              <a:rPr kumimoji="1" lang="ja-JP" altLang="en-US" sz="2200">
                <a:solidFill>
                  <a:srgbClr val="000000"/>
                </a:solidFill>
              </a:rPr>
              <a:t>の二つの強化学習アルゴリズムを用いてテトリス</a:t>
            </a:r>
            <a:r>
              <a:rPr kumimoji="1" lang="en-US" altLang="ja-JP" sz="2200" dirty="0">
                <a:solidFill>
                  <a:srgbClr val="000000"/>
                </a:solidFill>
              </a:rPr>
              <a:t>AI</a:t>
            </a:r>
            <a:r>
              <a:rPr kumimoji="1" lang="ja-JP" altLang="en-US" sz="2200">
                <a:solidFill>
                  <a:srgbClr val="000000"/>
                </a:solidFill>
              </a:rPr>
              <a:t>を作成する。また、ランダムにブロックを配置し</a:t>
            </a:r>
            <a:r>
              <a:rPr lang="ja-JP" altLang="en-US" sz="2200">
                <a:solidFill>
                  <a:srgbClr val="000000"/>
                </a:solidFill>
              </a:rPr>
              <a:t>学習を行わない場合も検証する。</a:t>
            </a:r>
            <a:endParaRPr kumimoji="1" lang="en-US" altLang="ja-JP" sz="2200" dirty="0">
              <a:solidFill>
                <a:srgbClr val="000000"/>
              </a:solidFill>
            </a:endParaRPr>
          </a:p>
          <a:p>
            <a:pPr>
              <a:buFont typeface="Wingdings" pitchFamily="2" charset="2"/>
              <a:buChar char="l"/>
            </a:pPr>
            <a:endParaRPr lang="en-US" altLang="ja-JP" sz="2200" dirty="0">
              <a:solidFill>
                <a:srgbClr val="000000"/>
              </a:solidFill>
            </a:endParaRPr>
          </a:p>
          <a:p>
            <a:pPr>
              <a:buFont typeface="Wingdings" pitchFamily="2" charset="2"/>
              <a:buChar char="l"/>
            </a:pPr>
            <a:r>
              <a:rPr kumimoji="1" lang="ja-JP" altLang="en-US" sz="2200">
                <a:solidFill>
                  <a:srgbClr val="000000"/>
                </a:solidFill>
              </a:rPr>
              <a:t>通常のテトリスで用いられる</a:t>
            </a:r>
            <a:r>
              <a:rPr kumimoji="1" lang="en-US" altLang="ja-JP" sz="2200" dirty="0">
                <a:solidFill>
                  <a:srgbClr val="000000"/>
                </a:solidFill>
              </a:rPr>
              <a:t>4</a:t>
            </a:r>
            <a:r>
              <a:rPr kumimoji="1" lang="ja-JP" altLang="en-US" sz="2200">
                <a:solidFill>
                  <a:srgbClr val="000000"/>
                </a:solidFill>
              </a:rPr>
              <a:t>つの正方形を組み合わせて作られた</a:t>
            </a:r>
            <a:r>
              <a:rPr lang="ja-JP" altLang="en-US" sz="2200">
                <a:solidFill>
                  <a:srgbClr val="000000"/>
                </a:solidFill>
              </a:rPr>
              <a:t>テトロミノに加え、</a:t>
            </a:r>
            <a:r>
              <a:rPr lang="en-US" altLang="ja-JP" sz="2200" dirty="0">
                <a:solidFill>
                  <a:srgbClr val="000000"/>
                </a:solidFill>
              </a:rPr>
              <a:t>3</a:t>
            </a:r>
            <a:r>
              <a:rPr lang="ja-JP" altLang="en-US" sz="2200">
                <a:solidFill>
                  <a:srgbClr val="000000"/>
                </a:solidFill>
              </a:rPr>
              <a:t>つの正方形を組み合わせて作られたトリオミノについても検証する。</a:t>
            </a:r>
            <a:endParaRPr lang="en-US" altLang="ja-JP" sz="2200" dirty="0">
              <a:solidFill>
                <a:srgbClr val="000000"/>
              </a:solidFill>
            </a:endParaRPr>
          </a:p>
        </p:txBody>
      </p:sp>
      <p:pic>
        <p:nvPicPr>
          <p:cNvPr id="5" name="図 4" descr="クロスワードパズル, 挿絵 が含まれている画像&#10;&#10;自動的に生成された説明">
            <a:extLst>
              <a:ext uri="{FF2B5EF4-FFF2-40B4-BE49-F238E27FC236}">
                <a16:creationId xmlns:a16="http://schemas.microsoft.com/office/drawing/2014/main" id="{E104BCED-2E56-CDE6-42CB-0145F5ABBBE0}"/>
              </a:ext>
            </a:extLst>
          </p:cNvPr>
          <p:cNvPicPr>
            <a:picLocks noChangeAspect="1"/>
          </p:cNvPicPr>
          <p:nvPr/>
        </p:nvPicPr>
        <p:blipFill>
          <a:blip r:embed="rId3"/>
          <a:stretch>
            <a:fillRect/>
          </a:stretch>
        </p:blipFill>
        <p:spPr>
          <a:xfrm>
            <a:off x="6820992" y="2297985"/>
            <a:ext cx="5026509" cy="2890241"/>
          </a:xfrm>
          <a:prstGeom prst="rect">
            <a:avLst/>
          </a:prstGeom>
        </p:spPr>
      </p:pic>
    </p:spTree>
    <p:extLst>
      <p:ext uri="{BB962C8B-B14F-4D97-AF65-F5344CB8AC3E}">
        <p14:creationId xmlns:p14="http://schemas.microsoft.com/office/powerpoint/2010/main" val="59884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491B121-12B5-4977-A064-636AB0B9B0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0C5D1A02-1830-3C6D-FA2A-488B479516EE}"/>
              </a:ext>
            </a:extLst>
          </p:cNvPr>
          <p:cNvSpPr>
            <a:spLocks noGrp="1"/>
          </p:cNvSpPr>
          <p:nvPr>
            <p:ph type="title"/>
          </p:nvPr>
        </p:nvSpPr>
        <p:spPr>
          <a:xfrm>
            <a:off x="649224" y="645106"/>
            <a:ext cx="6574536" cy="1259894"/>
          </a:xfrm>
        </p:spPr>
        <p:txBody>
          <a:bodyPr>
            <a:normAutofit/>
          </a:bodyPr>
          <a:lstStyle/>
          <a:p>
            <a:r>
              <a:rPr kumimoji="1" lang="ja-JP" altLang="en-US"/>
              <a:t>研究内容</a:t>
            </a:r>
          </a:p>
        </p:txBody>
      </p:sp>
      <p:sp>
        <p:nvSpPr>
          <p:cNvPr id="12" name="Rectangle 11">
            <a:extLst>
              <a:ext uri="{FF2B5EF4-FFF2-40B4-BE49-F238E27FC236}">
                <a16:creationId xmlns:a16="http://schemas.microsoft.com/office/drawing/2014/main" id="{2ED05F70-AB3E-4472-B26B-EFE6A5A59B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 name="コンテンツ プレースホルダー 2">
            <a:extLst>
              <a:ext uri="{FF2B5EF4-FFF2-40B4-BE49-F238E27FC236}">
                <a16:creationId xmlns:a16="http://schemas.microsoft.com/office/drawing/2014/main" id="{600EFDEA-C46D-7330-E3E8-7E6D519E00DF}"/>
              </a:ext>
            </a:extLst>
          </p:cNvPr>
          <p:cNvSpPr>
            <a:spLocks noGrp="1"/>
          </p:cNvSpPr>
          <p:nvPr>
            <p:ph idx="1"/>
          </p:nvPr>
        </p:nvSpPr>
        <p:spPr>
          <a:xfrm>
            <a:off x="649224" y="2133600"/>
            <a:ext cx="6574535" cy="3759253"/>
          </a:xfrm>
        </p:spPr>
        <p:txBody>
          <a:bodyPr>
            <a:normAutofit/>
          </a:bodyPr>
          <a:lstStyle/>
          <a:p>
            <a:pPr>
              <a:buFont typeface="Wingdings" pitchFamily="2" charset="2"/>
              <a:buChar char="l"/>
            </a:pPr>
            <a:r>
              <a:rPr lang="ja-JP" altLang="en-US"/>
              <a:t>学習時間の短縮を図り縦</a:t>
            </a:r>
            <a:r>
              <a:rPr lang="en-US" altLang="ja-JP" dirty="0"/>
              <a:t>5</a:t>
            </a:r>
            <a:r>
              <a:rPr lang="ja-JP" altLang="en-US"/>
              <a:t>行、横</a:t>
            </a:r>
            <a:r>
              <a:rPr lang="en-US" altLang="ja-JP" dirty="0"/>
              <a:t>5</a:t>
            </a:r>
            <a:r>
              <a:rPr lang="ja-JP" altLang="en-US"/>
              <a:t>列にフィールドをスケールダウンする</a:t>
            </a:r>
            <a:endParaRPr lang="en-US" altLang="ja-JP" dirty="0"/>
          </a:p>
          <a:p>
            <a:pPr>
              <a:buFont typeface="Wingdings" pitchFamily="2" charset="2"/>
              <a:buChar char="l"/>
            </a:pPr>
            <a:endParaRPr lang="en-US" altLang="ja-JP" dirty="0"/>
          </a:p>
          <a:p>
            <a:pPr>
              <a:buFont typeface="Wingdings" pitchFamily="2" charset="2"/>
              <a:buChar char="l"/>
            </a:pPr>
            <a:r>
              <a:rPr lang="ja-JP" altLang="en-US"/>
              <a:t>テトロミノは</a:t>
            </a:r>
            <a:r>
              <a:rPr lang="en-US" altLang="ja-JP" dirty="0"/>
              <a:t>2000</a:t>
            </a:r>
            <a:r>
              <a:rPr lang="ja-JP" altLang="en-US"/>
              <a:t>万回、トリオミノは</a:t>
            </a:r>
            <a:r>
              <a:rPr lang="en-US" altLang="ja-JP" dirty="0"/>
              <a:t>800</a:t>
            </a:r>
            <a:r>
              <a:rPr lang="ja-JP" altLang="en-US"/>
              <a:t>万回それぞれの強化学習アルゴリズムで学習を行う</a:t>
            </a:r>
            <a:endParaRPr lang="en-US" altLang="ja-JP" dirty="0"/>
          </a:p>
        </p:txBody>
      </p:sp>
      <p:pic>
        <p:nvPicPr>
          <p:cNvPr id="5" name="図 4" descr="クロスワードパズル, 挿絵 が含まれている画像&#10;&#10;自動的に生成された説明">
            <a:extLst>
              <a:ext uri="{FF2B5EF4-FFF2-40B4-BE49-F238E27FC236}">
                <a16:creationId xmlns:a16="http://schemas.microsoft.com/office/drawing/2014/main" id="{9D27DBCD-10AD-B484-7EF1-5594E339376C}"/>
              </a:ext>
            </a:extLst>
          </p:cNvPr>
          <p:cNvPicPr>
            <a:picLocks noChangeAspect="1"/>
          </p:cNvPicPr>
          <p:nvPr/>
        </p:nvPicPr>
        <p:blipFill>
          <a:blip r:embed="rId3"/>
          <a:stretch>
            <a:fillRect/>
          </a:stretch>
        </p:blipFill>
        <p:spPr>
          <a:xfrm>
            <a:off x="8372072" y="645106"/>
            <a:ext cx="2361486" cy="5247747"/>
          </a:xfrm>
          <a:prstGeom prst="rect">
            <a:avLst/>
          </a:prstGeom>
        </p:spPr>
      </p:pic>
      <p:sp>
        <p:nvSpPr>
          <p:cNvPr id="14" name="Freeform 11">
            <a:extLst>
              <a:ext uri="{FF2B5EF4-FFF2-40B4-BE49-F238E27FC236}">
                <a16:creationId xmlns:a16="http://schemas.microsoft.com/office/drawing/2014/main" id="{21F6BE39-9E37-45F0-B10C-92305CFB7C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61223"/>
            <a:ext cx="103803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19459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BB3AAD-96AA-4CB4-0567-BA8A8243652C}"/>
              </a:ext>
            </a:extLst>
          </p:cNvPr>
          <p:cNvSpPr>
            <a:spLocks noGrp="1"/>
          </p:cNvSpPr>
          <p:nvPr>
            <p:ph type="title"/>
          </p:nvPr>
        </p:nvSpPr>
        <p:spPr>
          <a:xfrm>
            <a:off x="2592925" y="624109"/>
            <a:ext cx="4969161" cy="1350225"/>
          </a:xfrm>
        </p:spPr>
        <p:txBody>
          <a:bodyPr>
            <a:normAutofit/>
          </a:bodyPr>
          <a:lstStyle/>
          <a:p>
            <a:r>
              <a:rPr kumimoji="1" lang="ja-JP" altLang="en-US"/>
              <a:t>結果（テトロミノ）</a:t>
            </a:r>
          </a:p>
        </p:txBody>
      </p:sp>
      <p:pic>
        <p:nvPicPr>
          <p:cNvPr id="9" name="図 8" descr="グラフ, 折れ線グラフ&#10;&#10;自動的に生成された説明">
            <a:extLst>
              <a:ext uri="{FF2B5EF4-FFF2-40B4-BE49-F238E27FC236}">
                <a16:creationId xmlns:a16="http://schemas.microsoft.com/office/drawing/2014/main" id="{75D71A35-B9F9-1253-8C2D-A336D3C960DD}"/>
              </a:ext>
            </a:extLst>
          </p:cNvPr>
          <p:cNvPicPr>
            <a:picLocks noChangeAspect="1"/>
          </p:cNvPicPr>
          <p:nvPr/>
        </p:nvPicPr>
        <p:blipFill>
          <a:blip r:embed="rId3"/>
          <a:stretch>
            <a:fillRect/>
          </a:stretch>
        </p:blipFill>
        <p:spPr>
          <a:xfrm>
            <a:off x="372489" y="1974334"/>
            <a:ext cx="5651500" cy="3467100"/>
          </a:xfrm>
          <a:prstGeom prst="rect">
            <a:avLst/>
          </a:prstGeom>
        </p:spPr>
      </p:pic>
      <p:pic>
        <p:nvPicPr>
          <p:cNvPr id="11" name="図 10">
            <a:extLst>
              <a:ext uri="{FF2B5EF4-FFF2-40B4-BE49-F238E27FC236}">
                <a16:creationId xmlns:a16="http://schemas.microsoft.com/office/drawing/2014/main" id="{17FF47DC-DA92-BC69-F943-4D7121E0C23D}"/>
              </a:ext>
            </a:extLst>
          </p:cNvPr>
          <p:cNvPicPr>
            <a:picLocks noChangeAspect="1"/>
          </p:cNvPicPr>
          <p:nvPr/>
        </p:nvPicPr>
        <p:blipFill>
          <a:blip r:embed="rId4"/>
          <a:stretch>
            <a:fillRect/>
          </a:stretch>
        </p:blipFill>
        <p:spPr>
          <a:xfrm>
            <a:off x="6314908" y="1974334"/>
            <a:ext cx="5626100" cy="3467100"/>
          </a:xfrm>
          <a:prstGeom prst="rect">
            <a:avLst/>
          </a:prstGeom>
        </p:spPr>
      </p:pic>
    </p:spTree>
    <p:extLst>
      <p:ext uri="{BB962C8B-B14F-4D97-AF65-F5344CB8AC3E}">
        <p14:creationId xmlns:p14="http://schemas.microsoft.com/office/powerpoint/2010/main" val="841084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4483E92-C40E-054A-97ED-12141AC4EF64}"/>
              </a:ext>
            </a:extLst>
          </p:cNvPr>
          <p:cNvSpPr>
            <a:spLocks noGrp="1"/>
          </p:cNvSpPr>
          <p:nvPr>
            <p:ph type="title"/>
          </p:nvPr>
        </p:nvSpPr>
        <p:spPr>
          <a:xfrm>
            <a:off x="2592925" y="624110"/>
            <a:ext cx="5012319" cy="1251765"/>
          </a:xfrm>
        </p:spPr>
        <p:txBody>
          <a:bodyPr>
            <a:normAutofit/>
          </a:bodyPr>
          <a:lstStyle/>
          <a:p>
            <a:r>
              <a:rPr kumimoji="1" lang="ja-JP" altLang="en-US"/>
              <a:t>結果（トリオミノ）</a:t>
            </a:r>
          </a:p>
        </p:txBody>
      </p:sp>
      <p:pic>
        <p:nvPicPr>
          <p:cNvPr id="7" name="図 6" descr="グラフ, 折れ線グラフ&#10;&#10;自動的に生成された説明">
            <a:extLst>
              <a:ext uri="{FF2B5EF4-FFF2-40B4-BE49-F238E27FC236}">
                <a16:creationId xmlns:a16="http://schemas.microsoft.com/office/drawing/2014/main" id="{17757D39-0F7A-BC27-D206-844719B205F5}"/>
              </a:ext>
            </a:extLst>
          </p:cNvPr>
          <p:cNvPicPr>
            <a:picLocks noChangeAspect="1"/>
          </p:cNvPicPr>
          <p:nvPr/>
        </p:nvPicPr>
        <p:blipFill>
          <a:blip r:embed="rId3"/>
          <a:stretch>
            <a:fillRect/>
          </a:stretch>
        </p:blipFill>
        <p:spPr>
          <a:xfrm>
            <a:off x="520700" y="1785663"/>
            <a:ext cx="5575300" cy="3416300"/>
          </a:xfrm>
          <a:prstGeom prst="rect">
            <a:avLst/>
          </a:prstGeom>
        </p:spPr>
      </p:pic>
      <p:pic>
        <p:nvPicPr>
          <p:cNvPr id="10" name="図 9" descr="グラフ, 折れ線グラフ&#10;&#10;自動的に生成された説明">
            <a:extLst>
              <a:ext uri="{FF2B5EF4-FFF2-40B4-BE49-F238E27FC236}">
                <a16:creationId xmlns:a16="http://schemas.microsoft.com/office/drawing/2014/main" id="{CFB84822-E4DF-E4F4-468A-73BDABC449D4}"/>
              </a:ext>
            </a:extLst>
          </p:cNvPr>
          <p:cNvPicPr>
            <a:picLocks noChangeAspect="1"/>
          </p:cNvPicPr>
          <p:nvPr/>
        </p:nvPicPr>
        <p:blipFill>
          <a:blip r:embed="rId4"/>
          <a:stretch>
            <a:fillRect/>
          </a:stretch>
        </p:blipFill>
        <p:spPr>
          <a:xfrm>
            <a:off x="6347994" y="1785663"/>
            <a:ext cx="5600700" cy="3441700"/>
          </a:xfrm>
          <a:prstGeom prst="rect">
            <a:avLst/>
          </a:prstGeom>
        </p:spPr>
      </p:pic>
    </p:spTree>
    <p:extLst>
      <p:ext uri="{BB962C8B-B14F-4D97-AF65-F5344CB8AC3E}">
        <p14:creationId xmlns:p14="http://schemas.microsoft.com/office/powerpoint/2010/main" val="138708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C6BC1B-F373-B914-B3AD-ACF59FEFE7E4}"/>
              </a:ext>
            </a:extLst>
          </p:cNvPr>
          <p:cNvSpPr>
            <a:spLocks noGrp="1"/>
          </p:cNvSpPr>
          <p:nvPr>
            <p:ph type="title"/>
          </p:nvPr>
        </p:nvSpPr>
        <p:spPr/>
        <p:txBody>
          <a:bodyPr/>
          <a:lstStyle/>
          <a:p>
            <a:r>
              <a:rPr kumimoji="1" lang="ja-JP" altLang="en-US"/>
              <a:t>考察</a:t>
            </a:r>
          </a:p>
        </p:txBody>
      </p:sp>
      <p:sp>
        <p:nvSpPr>
          <p:cNvPr id="3" name="コンテンツ プレースホルダー 2">
            <a:extLst>
              <a:ext uri="{FF2B5EF4-FFF2-40B4-BE49-F238E27FC236}">
                <a16:creationId xmlns:a16="http://schemas.microsoft.com/office/drawing/2014/main" id="{290C8646-F769-3F24-7FA3-CB36D14CA80F}"/>
              </a:ext>
            </a:extLst>
          </p:cNvPr>
          <p:cNvSpPr>
            <a:spLocks noGrp="1"/>
          </p:cNvSpPr>
          <p:nvPr>
            <p:ph idx="1"/>
          </p:nvPr>
        </p:nvSpPr>
        <p:spPr/>
        <p:txBody>
          <a:bodyPr/>
          <a:lstStyle/>
          <a:p>
            <a:pPr>
              <a:buFont typeface="Wingdings" pitchFamily="2" charset="2"/>
              <a:buChar char="l"/>
            </a:pPr>
            <a:r>
              <a:rPr kumimoji="1" lang="ja-JP" altLang="en-US"/>
              <a:t>フィールドサイズが</a:t>
            </a:r>
            <a:r>
              <a:rPr kumimoji="1" lang="en-US" altLang="ja-JP" dirty="0"/>
              <a:t>5*5</a:t>
            </a:r>
            <a:r>
              <a:rPr kumimoji="1" lang="ja-JP" altLang="en-US"/>
              <a:t>の場合だとテトロミノには狭すぎた。</a:t>
            </a:r>
            <a:endParaRPr kumimoji="1" lang="en-US" altLang="ja-JP" dirty="0"/>
          </a:p>
          <a:p>
            <a:pPr>
              <a:buFont typeface="Wingdings" pitchFamily="2" charset="2"/>
              <a:buChar char="l"/>
            </a:pPr>
            <a:endParaRPr lang="en-US" altLang="ja-JP" dirty="0"/>
          </a:p>
          <a:p>
            <a:pPr>
              <a:buFont typeface="Wingdings" pitchFamily="2" charset="2"/>
              <a:buChar char="l"/>
            </a:pPr>
            <a:r>
              <a:rPr kumimoji="1" lang="ja-JP" altLang="en-US"/>
              <a:t>トリオミノの場合</a:t>
            </a:r>
            <a:r>
              <a:rPr lang="ja-JP" altLang="en-US"/>
              <a:t>だと</a:t>
            </a:r>
            <a:r>
              <a:rPr lang="en-US" altLang="ja-JP" dirty="0"/>
              <a:t>800</a:t>
            </a:r>
            <a:r>
              <a:rPr lang="ja-JP" altLang="en-US"/>
              <a:t>万回の学習数でもミノが小さいので隙間に入り込め、学習が進んだ。</a:t>
            </a:r>
            <a:endParaRPr lang="en-US" altLang="ja-JP" dirty="0"/>
          </a:p>
          <a:p>
            <a:pPr>
              <a:buFont typeface="Wingdings" pitchFamily="2" charset="2"/>
              <a:buChar char="l"/>
            </a:pPr>
            <a:endParaRPr kumimoji="1" lang="en-US" altLang="ja-JP" dirty="0"/>
          </a:p>
          <a:p>
            <a:pPr>
              <a:buFont typeface="Wingdings" pitchFamily="2" charset="2"/>
              <a:buChar char="l"/>
            </a:pPr>
            <a:r>
              <a:rPr kumimoji="1" lang="ja-JP" altLang="en-US"/>
              <a:t>トリオミノで</a:t>
            </a:r>
            <a:r>
              <a:rPr kumimoji="1" lang="en-US" altLang="ja-JP" dirty="0"/>
              <a:t>Q-learning</a:t>
            </a:r>
            <a:r>
              <a:rPr kumimoji="1" lang="ja-JP" altLang="en-US"/>
              <a:t>と</a:t>
            </a:r>
            <a:r>
              <a:rPr kumimoji="1" lang="en-US" altLang="ja-JP" dirty="0" err="1"/>
              <a:t>Sarsa</a:t>
            </a:r>
            <a:r>
              <a:rPr kumimoji="1" lang="ja-JP" altLang="en-US"/>
              <a:t>で差が開いたのは、</a:t>
            </a:r>
            <a:r>
              <a:rPr kumimoji="1" lang="en-US" altLang="ja-JP" dirty="0" err="1"/>
              <a:t>Sarsa</a:t>
            </a:r>
            <a:r>
              <a:rPr kumimoji="1" lang="ja-JP" altLang="en-US"/>
              <a:t>がループとなる手順が学習された。</a:t>
            </a:r>
            <a:endParaRPr kumimoji="1" lang="en-US" altLang="ja-JP" dirty="0"/>
          </a:p>
          <a:p>
            <a:pPr>
              <a:buFont typeface="Wingdings" pitchFamily="2" charset="2"/>
              <a:buChar char="l"/>
            </a:pPr>
            <a:endParaRPr lang="en-US" altLang="ja-JP" dirty="0"/>
          </a:p>
          <a:p>
            <a:pPr>
              <a:buFont typeface="Wingdings" pitchFamily="2" charset="2"/>
              <a:buChar char="l"/>
            </a:pPr>
            <a:endParaRPr kumimoji="1" lang="en-US" altLang="ja-JP" dirty="0"/>
          </a:p>
          <a:p>
            <a:pPr marL="0" indent="0">
              <a:buNone/>
            </a:pPr>
            <a:endParaRPr lang="en-US" altLang="ja-JP" dirty="0"/>
          </a:p>
          <a:p>
            <a:pPr>
              <a:buFont typeface="Wingdings" pitchFamily="2" charset="2"/>
              <a:buChar char="l"/>
            </a:pPr>
            <a:endParaRPr kumimoji="1" lang="ja-JP" altLang="en-US"/>
          </a:p>
        </p:txBody>
      </p:sp>
    </p:spTree>
    <p:extLst>
      <p:ext uri="{BB962C8B-B14F-4D97-AF65-F5344CB8AC3E}">
        <p14:creationId xmlns:p14="http://schemas.microsoft.com/office/powerpoint/2010/main" val="12174553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0A32B4-B08B-F573-47F8-21201ABC3D6D}"/>
              </a:ext>
            </a:extLst>
          </p:cNvPr>
          <p:cNvSpPr>
            <a:spLocks noGrp="1"/>
          </p:cNvSpPr>
          <p:nvPr>
            <p:ph type="title"/>
          </p:nvPr>
        </p:nvSpPr>
        <p:spPr/>
        <p:txBody>
          <a:bodyPr/>
          <a:lstStyle/>
          <a:p>
            <a:r>
              <a:rPr kumimoji="1" lang="ja-JP" altLang="en-US"/>
              <a:t>結論・今後の課題</a:t>
            </a:r>
          </a:p>
        </p:txBody>
      </p:sp>
      <p:sp>
        <p:nvSpPr>
          <p:cNvPr id="3" name="コンテンツ プレースホルダー 2">
            <a:extLst>
              <a:ext uri="{FF2B5EF4-FFF2-40B4-BE49-F238E27FC236}">
                <a16:creationId xmlns:a16="http://schemas.microsoft.com/office/drawing/2014/main" id="{3E3D6332-3A44-69B0-BCA8-BF6CD97CB815}"/>
              </a:ext>
            </a:extLst>
          </p:cNvPr>
          <p:cNvSpPr>
            <a:spLocks noGrp="1"/>
          </p:cNvSpPr>
          <p:nvPr>
            <p:ph idx="1"/>
          </p:nvPr>
        </p:nvSpPr>
        <p:spPr>
          <a:xfrm>
            <a:off x="2589212" y="2133600"/>
            <a:ext cx="8915400" cy="4419600"/>
          </a:xfrm>
        </p:spPr>
        <p:txBody>
          <a:bodyPr>
            <a:normAutofit/>
          </a:bodyPr>
          <a:lstStyle/>
          <a:p>
            <a:pPr>
              <a:buFont typeface="Wingdings" pitchFamily="2" charset="2"/>
              <a:buChar char="l"/>
            </a:pPr>
            <a:r>
              <a:rPr kumimoji="1" lang="en-US" altLang="ja-JP" dirty="0"/>
              <a:t>Q-learning</a:t>
            </a:r>
            <a:r>
              <a:rPr kumimoji="1" lang="ja-JP" altLang="en-US"/>
              <a:t>と</a:t>
            </a:r>
            <a:r>
              <a:rPr kumimoji="1" lang="en-US" altLang="ja-JP" dirty="0" err="1"/>
              <a:t>Sarsa</a:t>
            </a:r>
            <a:r>
              <a:rPr kumimoji="1" lang="ja-JP" altLang="en-US"/>
              <a:t>ではそれぞれの利点がある。</a:t>
            </a:r>
            <a:endParaRPr kumimoji="1" lang="en-US" altLang="ja-JP" dirty="0"/>
          </a:p>
          <a:p>
            <a:pPr>
              <a:buFont typeface="Wingdings" pitchFamily="2" charset="2"/>
              <a:buChar char="l"/>
            </a:pPr>
            <a:endParaRPr lang="en-US" altLang="ja-JP" dirty="0"/>
          </a:p>
          <a:p>
            <a:pPr>
              <a:buFont typeface="Wingdings" pitchFamily="2" charset="2"/>
              <a:buChar char="l"/>
            </a:pPr>
            <a:r>
              <a:rPr kumimoji="1" lang="ja-JP" altLang="en-US"/>
              <a:t>スケールダウンさせる際には環境に応じて適切なサイズを用いる必要がある。</a:t>
            </a:r>
            <a:endParaRPr kumimoji="1" lang="en-US" altLang="ja-JP" dirty="0"/>
          </a:p>
          <a:p>
            <a:pPr>
              <a:buFont typeface="Wingdings" pitchFamily="2" charset="2"/>
              <a:buChar char="l"/>
            </a:pPr>
            <a:endParaRPr lang="en-US" altLang="ja-JP" dirty="0"/>
          </a:p>
          <a:p>
            <a:pPr>
              <a:buFont typeface="Wingdings" pitchFamily="2" charset="2"/>
              <a:buChar char="l"/>
            </a:pPr>
            <a:r>
              <a:rPr kumimoji="1" lang="ja-JP" altLang="en-US"/>
              <a:t>元のサイズでも学習を行えるようにプログラムの工夫を行っていく。</a:t>
            </a:r>
            <a:endParaRPr kumimoji="1" lang="en-US" altLang="ja-JP" dirty="0"/>
          </a:p>
          <a:p>
            <a:pPr>
              <a:buFont typeface="Wingdings" pitchFamily="2" charset="2"/>
              <a:buChar char="l"/>
            </a:pPr>
            <a:endParaRPr lang="en-US" altLang="ja-JP" dirty="0"/>
          </a:p>
          <a:p>
            <a:pPr>
              <a:buFont typeface="Wingdings" pitchFamily="2" charset="2"/>
              <a:buChar char="l"/>
            </a:pPr>
            <a:r>
              <a:rPr lang="ja-JP" altLang="en-US"/>
              <a:t>より多くの強化学習アルゴリズムを実装していきたい。</a:t>
            </a:r>
            <a:endParaRPr lang="en-US" altLang="ja-JP" dirty="0"/>
          </a:p>
          <a:p>
            <a:pPr>
              <a:buFont typeface="Wingdings" pitchFamily="2" charset="2"/>
              <a:buChar char="l"/>
            </a:pPr>
            <a:endParaRPr kumimoji="1" lang="ja-JP" altLang="en-US"/>
          </a:p>
        </p:txBody>
      </p:sp>
    </p:spTree>
    <p:extLst>
      <p:ext uri="{BB962C8B-B14F-4D97-AF65-F5344CB8AC3E}">
        <p14:creationId xmlns:p14="http://schemas.microsoft.com/office/powerpoint/2010/main" val="3257357779"/>
      </p:ext>
    </p:extLst>
  </p:cSld>
  <p:clrMapOvr>
    <a:masterClrMapping/>
  </p:clrMapOvr>
</p:sld>
</file>

<file path=ppt/theme/theme1.xml><?xml version="1.0" encoding="utf-8"?>
<a:theme xmlns:a="http://schemas.openxmlformats.org/drawingml/2006/main" name="ウィスプ">
  <a:themeElements>
    <a:clrScheme name="ウィスプ">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ウィスプ">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ィスプ">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{1B5AAB6A-5683-F342-BDDC-9BB30676CEEF}tf10001069</Template>
  <TotalTime>1334</TotalTime>
  <Words>1781</Words>
  <Application>Microsoft Macintosh PowerPoint</Application>
  <PresentationFormat>ワイド画面</PresentationFormat>
  <Paragraphs>100</Paragraphs>
  <Slides>13</Slides>
  <Notes>11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13</vt:i4>
      </vt:variant>
    </vt:vector>
  </HeadingPairs>
  <TitlesOfParts>
    <vt:vector size="20" baseType="lpstr">
      <vt:lpstr>メイリオ</vt:lpstr>
      <vt:lpstr>游ゴシック</vt:lpstr>
      <vt:lpstr>Arial</vt:lpstr>
      <vt:lpstr>Century Gothic</vt:lpstr>
      <vt:lpstr>Wingdings</vt:lpstr>
      <vt:lpstr>Wingdings 3</vt:lpstr>
      <vt:lpstr>ウィスプ</vt:lpstr>
      <vt:lpstr>TD学習によるテトリスAIの開発</vt:lpstr>
      <vt:lpstr>発表の流れ</vt:lpstr>
      <vt:lpstr> 研究の目的</vt:lpstr>
      <vt:lpstr>研究内容</vt:lpstr>
      <vt:lpstr>研究内容</vt:lpstr>
      <vt:lpstr>結果（テトロミノ）</vt:lpstr>
      <vt:lpstr>結果（トリオミノ）</vt:lpstr>
      <vt:lpstr>考察</vt:lpstr>
      <vt:lpstr>結論・今後の課題</vt:lpstr>
      <vt:lpstr>参考文献</vt:lpstr>
      <vt:lpstr>参考文献</vt:lpstr>
      <vt:lpstr>参考文献</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TD学習によるテトリスAIの開発</dc:title>
  <dc:creator>haru game</dc:creator>
  <cp:lastModifiedBy>haru game</cp:lastModifiedBy>
  <cp:revision>13</cp:revision>
  <dcterms:created xsi:type="dcterms:W3CDTF">2023-01-24T10:06:32Z</dcterms:created>
  <dcterms:modified xsi:type="dcterms:W3CDTF">2023-02-02T14:14:29Z</dcterms:modified>
</cp:coreProperties>
</file>