
<file path=[Content_Types].xml><?xml version="1.0" encoding="utf-8"?>
<Types xmlns="http://schemas.openxmlformats.org/package/2006/content-types">
  <Default ContentType="image/jpeg" Extension="jpg"/>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AA93DED2-C1B7-4E8A-90D1-CCD0729EB722}">
  <a:tblStyle styleId="{AA93DED2-C1B7-4E8A-90D1-CCD0729EB722}"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4" Type="http://schemas.openxmlformats.org/officeDocument/2006/relationships/slide" Target="slides/slide8.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1dc05459f86_0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1dc05459f86_0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1dc05459f86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1dc05459f86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1dc05459f86_0_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1dc05459f86_0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1dc05459f86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1dc05459f86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1dc05459f86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1dc05459f86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1dc05459f86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1dc05459f86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1dc05459f86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1dc05459f86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ja"/>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6.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8.png"/><Relationship Id="rId4" Type="http://schemas.openxmlformats.org/officeDocument/2006/relationships/image" Target="../media/image1.gi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gif"/><Relationship Id="rId4" Type="http://schemas.openxmlformats.org/officeDocument/2006/relationships/image" Target="../media/image5.gif"/><Relationship Id="rId5" Type="http://schemas.openxmlformats.org/officeDocument/2006/relationships/image" Target="../media/image9.gif"/><Relationship Id="rId6" Type="http://schemas.openxmlformats.org/officeDocument/2006/relationships/image" Target="../media/image7.gif"/><Relationship Id="rId7" Type="http://schemas.openxmlformats.org/officeDocument/2006/relationships/image" Target="../media/image4.gi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3.gif"/><Relationship Id="rId4" Type="http://schemas.openxmlformats.org/officeDocument/2006/relationships/image" Target="../media/image11.gif"/><Relationship Id="rId5" Type="http://schemas.openxmlformats.org/officeDocument/2006/relationships/image" Target="../media/image10.gi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ctr" bIns="91425" lIns="91425" spcFirstLastPara="1" rIns="91425" wrap="square" tIns="91425">
            <a:normAutofit/>
          </a:bodyPr>
          <a:lstStyle/>
          <a:p>
            <a:pPr indent="0" lvl="0" marL="0" rtl="0" algn="ctr">
              <a:lnSpc>
                <a:spcPct val="115000"/>
              </a:lnSpc>
              <a:spcBef>
                <a:spcPts val="1200"/>
              </a:spcBef>
              <a:spcAft>
                <a:spcPts val="1200"/>
              </a:spcAft>
              <a:buNone/>
            </a:pPr>
            <a:r>
              <a:rPr lang="ja" sz="4000"/>
              <a:t>パックマンのモンスター追跡 AI</a:t>
            </a:r>
            <a:endParaRPr sz="4000"/>
          </a:p>
        </p:txBody>
      </p:sp>
      <p:sp>
        <p:nvSpPr>
          <p:cNvPr id="55" name="Google Shape;55;p13"/>
          <p:cNvSpPr txBox="1"/>
          <p:nvPr>
            <p:ph idx="1" type="subTitle"/>
          </p:nvPr>
        </p:nvSpPr>
        <p:spPr>
          <a:xfrm>
            <a:off x="311700" y="3091225"/>
            <a:ext cx="8520600" cy="1116000"/>
          </a:xfrm>
          <a:prstGeom prst="rect">
            <a:avLst/>
          </a:prstGeom>
        </p:spPr>
        <p:txBody>
          <a:bodyPr anchorCtr="0" anchor="t" bIns="91425" lIns="91425" spcFirstLastPara="1" rIns="91425" wrap="square" tIns="91425">
            <a:normAutofit fontScale="85000" lnSpcReduction="20000"/>
          </a:bodyPr>
          <a:lstStyle/>
          <a:p>
            <a:pPr indent="0" lvl="0" marL="0" rtl="0" algn="ctr">
              <a:spcBef>
                <a:spcPts val="0"/>
              </a:spcBef>
              <a:spcAft>
                <a:spcPts val="0"/>
              </a:spcAft>
              <a:buNone/>
            </a:pPr>
            <a:r>
              <a:rPr lang="ja"/>
              <a:t>情報論理工学研究室</a:t>
            </a:r>
            <a:endParaRPr/>
          </a:p>
          <a:p>
            <a:pPr indent="0" lvl="0" marL="0" rtl="0" algn="ctr">
              <a:spcBef>
                <a:spcPts val="0"/>
              </a:spcBef>
              <a:spcAft>
                <a:spcPts val="0"/>
              </a:spcAft>
              <a:buNone/>
            </a:pPr>
            <a:r>
              <a:t/>
            </a:r>
            <a:endParaRPr/>
          </a:p>
          <a:p>
            <a:pPr indent="0" lvl="0" marL="0" rtl="0" algn="ctr">
              <a:spcBef>
                <a:spcPts val="0"/>
              </a:spcBef>
              <a:spcAft>
                <a:spcPts val="0"/>
              </a:spcAft>
              <a:buNone/>
            </a:pPr>
            <a:r>
              <a:rPr lang="ja"/>
              <a:t>1810370062 </a:t>
            </a:r>
            <a:r>
              <a:rPr lang="ja"/>
              <a:t>高木亮多</a:t>
            </a:r>
            <a:endParaRPr/>
          </a:p>
        </p:txBody>
      </p:sp>
      <p:sp>
        <p:nvSpPr>
          <p:cNvPr id="56" name="Google Shape;56;p13"/>
          <p:cNvSpPr txBox="1"/>
          <p:nvPr/>
        </p:nvSpPr>
        <p:spPr>
          <a:xfrm>
            <a:off x="628500" y="346325"/>
            <a:ext cx="18600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ja" sz="2000"/>
              <a:t>発表番号133</a:t>
            </a:r>
            <a:endParaRPr sz="20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ja"/>
              <a:t>あらまし</a:t>
            </a:r>
            <a:endParaRPr/>
          </a:p>
        </p:txBody>
      </p:sp>
      <p:sp>
        <p:nvSpPr>
          <p:cNvPr id="62" name="Google Shape;62;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55600" lvl="0" marL="457200" rtl="0" algn="l">
              <a:spcBef>
                <a:spcPts val="0"/>
              </a:spcBef>
              <a:spcAft>
                <a:spcPts val="0"/>
              </a:spcAft>
              <a:buSzPts val="2000"/>
              <a:buChar char="●"/>
            </a:pPr>
            <a:r>
              <a:rPr lang="ja" sz="2000"/>
              <a:t>パックマンについて</a:t>
            </a:r>
            <a:endParaRPr sz="2000"/>
          </a:p>
          <a:p>
            <a:pPr indent="-355600" lvl="0" marL="457200" rtl="0" algn="l">
              <a:spcBef>
                <a:spcPts val="0"/>
              </a:spcBef>
              <a:spcAft>
                <a:spcPts val="0"/>
              </a:spcAft>
              <a:buSzPts val="2000"/>
              <a:buChar char="●"/>
            </a:pPr>
            <a:r>
              <a:rPr lang="ja" sz="2000"/>
              <a:t>パックマンの簡易化</a:t>
            </a:r>
            <a:endParaRPr sz="2000"/>
          </a:p>
          <a:p>
            <a:pPr indent="-355600" lvl="0" marL="457200" rtl="0" algn="l">
              <a:spcBef>
                <a:spcPts val="0"/>
              </a:spcBef>
              <a:spcAft>
                <a:spcPts val="0"/>
              </a:spcAft>
              <a:buSzPts val="2000"/>
              <a:buChar char="●"/>
            </a:pPr>
            <a:r>
              <a:rPr lang="ja" sz="2000"/>
              <a:t>学習環境</a:t>
            </a:r>
            <a:endParaRPr sz="2000"/>
          </a:p>
          <a:p>
            <a:pPr indent="-355600" lvl="0" marL="457200" rtl="0" algn="l">
              <a:spcBef>
                <a:spcPts val="0"/>
              </a:spcBef>
              <a:spcAft>
                <a:spcPts val="0"/>
              </a:spcAft>
              <a:buSzPts val="2000"/>
              <a:buChar char="●"/>
            </a:pPr>
            <a:r>
              <a:rPr lang="ja" sz="2000"/>
              <a:t>学習とテスト</a:t>
            </a:r>
            <a:endParaRPr sz="2000"/>
          </a:p>
          <a:p>
            <a:pPr indent="-355600" lvl="0" marL="457200" rtl="0" algn="l">
              <a:spcBef>
                <a:spcPts val="0"/>
              </a:spcBef>
              <a:spcAft>
                <a:spcPts val="0"/>
              </a:spcAft>
              <a:buSzPts val="2000"/>
              <a:buChar char="●"/>
            </a:pPr>
            <a:r>
              <a:rPr lang="ja" sz="2000"/>
              <a:t>結果</a:t>
            </a:r>
            <a:endParaRPr sz="2000"/>
          </a:p>
          <a:p>
            <a:pPr indent="-355600" lvl="0" marL="457200" rtl="0" algn="l">
              <a:spcBef>
                <a:spcPts val="0"/>
              </a:spcBef>
              <a:spcAft>
                <a:spcPts val="0"/>
              </a:spcAft>
              <a:buSzPts val="2000"/>
              <a:buChar char="●"/>
            </a:pPr>
            <a:r>
              <a:rPr lang="ja" sz="2000"/>
              <a:t>結論・考察・課題</a:t>
            </a:r>
            <a:endParaRPr sz="20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ja"/>
              <a:t>パックマンについて</a:t>
            </a:r>
            <a:endParaRPr/>
          </a:p>
        </p:txBody>
      </p:sp>
      <p:sp>
        <p:nvSpPr>
          <p:cNvPr id="68" name="Google Shape;68;p15"/>
          <p:cNvSpPr txBox="1"/>
          <p:nvPr>
            <p:ph idx="1" type="body"/>
          </p:nvPr>
        </p:nvSpPr>
        <p:spPr>
          <a:xfrm>
            <a:off x="311700" y="1017725"/>
            <a:ext cx="8672700" cy="492600"/>
          </a:xfrm>
          <a:prstGeom prst="rect">
            <a:avLst/>
          </a:prstGeom>
        </p:spPr>
        <p:txBody>
          <a:bodyPr anchorCtr="0" anchor="t" bIns="91425" lIns="91425" spcFirstLastPara="1" rIns="91425" wrap="square" tIns="91425">
            <a:normAutofit fontScale="25000" lnSpcReduction="20000"/>
          </a:bodyPr>
          <a:lstStyle/>
          <a:p>
            <a:pPr indent="-355600" lvl="0" marL="457200" rtl="0" algn="l">
              <a:spcBef>
                <a:spcPts val="0"/>
              </a:spcBef>
              <a:spcAft>
                <a:spcPts val="0"/>
              </a:spcAft>
              <a:buSzPct val="100000"/>
              <a:buChar char="●"/>
            </a:pPr>
            <a:r>
              <a:rPr lang="ja" sz="8000"/>
              <a:t>機械学習の分野ではMs.Pac-Manについての研究が主流になっている。</a:t>
            </a:r>
            <a:endParaRPr sz="8000"/>
          </a:p>
          <a:p>
            <a:pPr indent="0" lvl="0" marL="457200" rtl="0" algn="l">
              <a:spcBef>
                <a:spcPts val="1200"/>
              </a:spcBef>
              <a:spcAft>
                <a:spcPts val="1200"/>
              </a:spcAft>
              <a:buNone/>
            </a:pPr>
            <a:r>
              <a:t/>
            </a:r>
            <a:endParaRPr/>
          </a:p>
        </p:txBody>
      </p:sp>
      <p:pic>
        <p:nvPicPr>
          <p:cNvPr id="69" name="Google Shape;69;p15"/>
          <p:cNvPicPr preferRelativeResize="0"/>
          <p:nvPr/>
        </p:nvPicPr>
        <p:blipFill>
          <a:blip r:embed="rId3">
            <a:alphaModFix/>
          </a:blip>
          <a:stretch>
            <a:fillRect/>
          </a:stretch>
        </p:blipFill>
        <p:spPr>
          <a:xfrm>
            <a:off x="2273888" y="2780650"/>
            <a:ext cx="4596224" cy="2170450"/>
          </a:xfrm>
          <a:prstGeom prst="rect">
            <a:avLst/>
          </a:prstGeom>
          <a:noFill/>
          <a:ln>
            <a:noFill/>
          </a:ln>
        </p:spPr>
      </p:pic>
      <p:sp>
        <p:nvSpPr>
          <p:cNvPr id="70" name="Google Shape;70;p15"/>
          <p:cNvSpPr/>
          <p:nvPr/>
        </p:nvSpPr>
        <p:spPr>
          <a:xfrm>
            <a:off x="1684550" y="1427988"/>
            <a:ext cx="2571900" cy="3930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 name="Google Shape;71;p15"/>
          <p:cNvSpPr/>
          <p:nvPr/>
        </p:nvSpPr>
        <p:spPr>
          <a:xfrm>
            <a:off x="5132250" y="1427988"/>
            <a:ext cx="3178200" cy="3930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5"/>
          <p:cNvSpPr/>
          <p:nvPr/>
        </p:nvSpPr>
        <p:spPr>
          <a:xfrm>
            <a:off x="4172700" y="1974300"/>
            <a:ext cx="798600" cy="269400"/>
          </a:xfrm>
          <a:prstGeom prst="down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5"/>
          <p:cNvSpPr txBox="1"/>
          <p:nvPr/>
        </p:nvSpPr>
        <p:spPr>
          <a:xfrm>
            <a:off x="1763300" y="1424388"/>
            <a:ext cx="2414400" cy="461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ja" sz="1800"/>
              <a:t>逃走者側のAIが主流</a:t>
            </a:r>
            <a:endParaRPr sz="1800"/>
          </a:p>
        </p:txBody>
      </p:sp>
      <p:sp>
        <p:nvSpPr>
          <p:cNvPr id="74" name="Google Shape;74;p15"/>
          <p:cNvSpPr txBox="1"/>
          <p:nvPr/>
        </p:nvSpPr>
        <p:spPr>
          <a:xfrm>
            <a:off x="5188425" y="1427988"/>
            <a:ext cx="3122100" cy="461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ja" sz="1800"/>
              <a:t>追跡者側のAIは少ない</a:t>
            </a:r>
            <a:endParaRPr sz="1800"/>
          </a:p>
        </p:txBody>
      </p:sp>
      <p:sp>
        <p:nvSpPr>
          <p:cNvPr id="75" name="Google Shape;75;p15"/>
          <p:cNvSpPr txBox="1"/>
          <p:nvPr/>
        </p:nvSpPr>
        <p:spPr>
          <a:xfrm>
            <a:off x="2273850" y="2296350"/>
            <a:ext cx="4596300" cy="4926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ja" sz="2000"/>
              <a:t>追跡者側のAIを開発する</a:t>
            </a:r>
            <a:endParaRPr sz="20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6"/>
          <p:cNvSpPr txBox="1"/>
          <p:nvPr>
            <p:ph type="title"/>
          </p:nvPr>
        </p:nvSpPr>
        <p:spPr>
          <a:xfrm>
            <a:off x="408250" y="425300"/>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ja"/>
              <a:t>パックマンの簡易化</a:t>
            </a:r>
            <a:endParaRPr/>
          </a:p>
        </p:txBody>
      </p:sp>
      <p:sp>
        <p:nvSpPr>
          <p:cNvPr id="81" name="Google Shape;81;p16"/>
          <p:cNvSpPr/>
          <p:nvPr/>
        </p:nvSpPr>
        <p:spPr>
          <a:xfrm rot="2146615">
            <a:off x="865128" y="2345874"/>
            <a:ext cx="726612" cy="749352"/>
          </a:xfrm>
          <a:prstGeom prst="pie">
            <a:avLst>
              <a:gd fmla="val 0" name="adj1"/>
              <a:gd fmla="val 16200000" name="adj2"/>
            </a:avLst>
          </a:prstGeom>
          <a:solidFill>
            <a:schemeClr val="accent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6"/>
          <p:cNvSpPr/>
          <p:nvPr/>
        </p:nvSpPr>
        <p:spPr>
          <a:xfrm rot="-5400000">
            <a:off x="1954800" y="2425488"/>
            <a:ext cx="808200" cy="590100"/>
          </a:xfrm>
          <a:prstGeom prst="flowChartDelay">
            <a:avLst/>
          </a:prstGeom>
          <a:solidFill>
            <a:srgbClr val="FF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16"/>
          <p:cNvSpPr/>
          <p:nvPr/>
        </p:nvSpPr>
        <p:spPr>
          <a:xfrm rot="-5400000">
            <a:off x="2761350" y="2425488"/>
            <a:ext cx="808200" cy="590100"/>
          </a:xfrm>
          <a:prstGeom prst="flowChartDelay">
            <a:avLst/>
          </a:prstGeom>
          <a:solidFill>
            <a:schemeClr val="accen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16"/>
          <p:cNvSpPr txBox="1"/>
          <p:nvPr/>
        </p:nvSpPr>
        <p:spPr>
          <a:xfrm>
            <a:off x="629775" y="3350425"/>
            <a:ext cx="31899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ja" sz="2000"/>
              <a:t>逃走者1体と追跡者2体</a:t>
            </a:r>
            <a:endParaRPr sz="2000"/>
          </a:p>
        </p:txBody>
      </p:sp>
      <p:sp>
        <p:nvSpPr>
          <p:cNvPr id="85" name="Google Shape;85;p16"/>
          <p:cNvSpPr txBox="1"/>
          <p:nvPr/>
        </p:nvSpPr>
        <p:spPr>
          <a:xfrm>
            <a:off x="2890737" y="2320350"/>
            <a:ext cx="3714000" cy="8004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ja" sz="2000"/>
              <a:t>それぞれ1ターンに</a:t>
            </a:r>
            <a:endParaRPr sz="2000"/>
          </a:p>
          <a:p>
            <a:pPr indent="0" lvl="0" marL="0" rtl="0" algn="ctr">
              <a:spcBef>
                <a:spcPts val="0"/>
              </a:spcBef>
              <a:spcAft>
                <a:spcPts val="0"/>
              </a:spcAft>
              <a:buNone/>
            </a:pPr>
            <a:r>
              <a:rPr lang="ja" sz="2000"/>
              <a:t>1マス動く</a:t>
            </a:r>
            <a:endParaRPr sz="2000"/>
          </a:p>
        </p:txBody>
      </p:sp>
      <p:pic>
        <p:nvPicPr>
          <p:cNvPr id="86" name="Google Shape;86;p16"/>
          <p:cNvPicPr preferRelativeResize="0"/>
          <p:nvPr/>
        </p:nvPicPr>
        <p:blipFill>
          <a:blip r:embed="rId3">
            <a:alphaModFix/>
          </a:blip>
          <a:stretch>
            <a:fillRect/>
          </a:stretch>
        </p:blipFill>
        <p:spPr>
          <a:xfrm>
            <a:off x="1022813" y="1328587"/>
            <a:ext cx="918125" cy="689475"/>
          </a:xfrm>
          <a:prstGeom prst="rect">
            <a:avLst/>
          </a:prstGeom>
          <a:noFill/>
          <a:ln>
            <a:noFill/>
          </a:ln>
        </p:spPr>
      </p:pic>
      <p:sp>
        <p:nvSpPr>
          <p:cNvPr id="87" name="Google Shape;87;p16"/>
          <p:cNvSpPr txBox="1"/>
          <p:nvPr/>
        </p:nvSpPr>
        <p:spPr>
          <a:xfrm>
            <a:off x="2080551" y="1427013"/>
            <a:ext cx="62541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ja" sz="2000"/>
              <a:t>1マス幅の通路のみの9×9のマップ</a:t>
            </a:r>
            <a:endParaRPr sz="2000"/>
          </a:p>
        </p:txBody>
      </p:sp>
      <p:sp>
        <p:nvSpPr>
          <p:cNvPr id="88" name="Google Shape;88;p16"/>
          <p:cNvSpPr txBox="1"/>
          <p:nvPr/>
        </p:nvSpPr>
        <p:spPr>
          <a:xfrm>
            <a:off x="307362" y="4343550"/>
            <a:ext cx="7688100" cy="4926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ja" sz="2000"/>
              <a:t>このルールを基にAIを作成する</a:t>
            </a:r>
            <a:endParaRPr sz="2000"/>
          </a:p>
        </p:txBody>
      </p:sp>
      <p:sp>
        <p:nvSpPr>
          <p:cNvPr id="89" name="Google Shape;89;p16"/>
          <p:cNvSpPr txBox="1"/>
          <p:nvPr/>
        </p:nvSpPr>
        <p:spPr>
          <a:xfrm>
            <a:off x="6155038" y="4173588"/>
            <a:ext cx="2831400" cy="400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ja"/>
              <a:t>マップの例</a:t>
            </a:r>
            <a:endParaRPr/>
          </a:p>
        </p:txBody>
      </p:sp>
      <p:pic>
        <p:nvPicPr>
          <p:cNvPr id="90" name="Google Shape;90;p16"/>
          <p:cNvPicPr preferRelativeResize="0"/>
          <p:nvPr/>
        </p:nvPicPr>
        <p:blipFill>
          <a:blip r:embed="rId4">
            <a:alphaModFix/>
          </a:blip>
          <a:stretch>
            <a:fillRect/>
          </a:stretch>
        </p:blipFill>
        <p:spPr>
          <a:xfrm>
            <a:off x="6678537" y="1919613"/>
            <a:ext cx="1949175" cy="19491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7"/>
          <p:cNvSpPr txBox="1"/>
          <p:nvPr>
            <p:ph type="title"/>
          </p:nvPr>
        </p:nvSpPr>
        <p:spPr>
          <a:xfrm>
            <a:off x="311700" y="111550"/>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ja"/>
              <a:t>学習環境</a:t>
            </a:r>
            <a:endParaRPr/>
          </a:p>
        </p:txBody>
      </p:sp>
      <p:sp>
        <p:nvSpPr>
          <p:cNvPr id="96" name="Google Shape;96;p17"/>
          <p:cNvSpPr/>
          <p:nvPr/>
        </p:nvSpPr>
        <p:spPr>
          <a:xfrm rot="2146615">
            <a:off x="570428" y="1942399"/>
            <a:ext cx="726612" cy="749352"/>
          </a:xfrm>
          <a:prstGeom prst="pie">
            <a:avLst>
              <a:gd fmla="val 0" name="adj1"/>
              <a:gd fmla="val 16200000" name="adj2"/>
            </a:avLst>
          </a:prstGeom>
          <a:solidFill>
            <a:schemeClr val="accent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17"/>
          <p:cNvSpPr/>
          <p:nvPr/>
        </p:nvSpPr>
        <p:spPr>
          <a:xfrm rot="2146615">
            <a:off x="2735803" y="1942399"/>
            <a:ext cx="726612" cy="749352"/>
          </a:xfrm>
          <a:prstGeom prst="pie">
            <a:avLst>
              <a:gd fmla="val 0" name="adj1"/>
              <a:gd fmla="val 16200000" name="adj2"/>
            </a:avLst>
          </a:prstGeom>
          <a:solidFill>
            <a:schemeClr val="accent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17"/>
          <p:cNvSpPr/>
          <p:nvPr/>
        </p:nvSpPr>
        <p:spPr>
          <a:xfrm rot="2146615">
            <a:off x="4901178" y="1942399"/>
            <a:ext cx="726612" cy="749352"/>
          </a:xfrm>
          <a:prstGeom prst="pie">
            <a:avLst>
              <a:gd fmla="val 0" name="adj1"/>
              <a:gd fmla="val 16200000" name="adj2"/>
            </a:avLst>
          </a:prstGeom>
          <a:solidFill>
            <a:schemeClr val="accent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17"/>
          <p:cNvSpPr txBox="1"/>
          <p:nvPr/>
        </p:nvSpPr>
        <p:spPr>
          <a:xfrm>
            <a:off x="5107425" y="3490574"/>
            <a:ext cx="38424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ja" sz="2000"/>
              <a:t>5種類の学習マップ(9×9)</a:t>
            </a:r>
            <a:endParaRPr sz="2000"/>
          </a:p>
        </p:txBody>
      </p:sp>
      <p:sp>
        <p:nvSpPr>
          <p:cNvPr id="100" name="Google Shape;100;p17"/>
          <p:cNvSpPr txBox="1"/>
          <p:nvPr/>
        </p:nvSpPr>
        <p:spPr>
          <a:xfrm>
            <a:off x="6840463" y="2035017"/>
            <a:ext cx="18984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ja" sz="2000"/>
              <a:t>3種類の逃走者</a:t>
            </a:r>
            <a:endParaRPr sz="2000"/>
          </a:p>
        </p:txBody>
      </p:sp>
      <p:sp>
        <p:nvSpPr>
          <p:cNvPr id="101" name="Google Shape;101;p17"/>
          <p:cNvSpPr txBox="1"/>
          <p:nvPr/>
        </p:nvSpPr>
        <p:spPr>
          <a:xfrm>
            <a:off x="311701" y="2700800"/>
            <a:ext cx="20010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ja" sz="2000"/>
              <a:t>ランダムに動く</a:t>
            </a:r>
            <a:endParaRPr sz="2000"/>
          </a:p>
        </p:txBody>
      </p:sp>
      <p:sp>
        <p:nvSpPr>
          <p:cNvPr id="102" name="Google Shape;102;p17"/>
          <p:cNvSpPr txBox="1"/>
          <p:nvPr/>
        </p:nvSpPr>
        <p:spPr>
          <a:xfrm>
            <a:off x="2312652" y="2719300"/>
            <a:ext cx="22593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ja" sz="2000"/>
              <a:t>単純に距離を取る</a:t>
            </a:r>
            <a:endParaRPr sz="2000"/>
          </a:p>
        </p:txBody>
      </p:sp>
      <p:sp>
        <p:nvSpPr>
          <p:cNvPr id="103" name="Google Shape;103;p17"/>
          <p:cNvSpPr txBox="1"/>
          <p:nvPr/>
        </p:nvSpPr>
        <p:spPr>
          <a:xfrm>
            <a:off x="4557327" y="2691575"/>
            <a:ext cx="21123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ja" sz="2000"/>
              <a:t>機械学習させた</a:t>
            </a:r>
            <a:endParaRPr sz="2000"/>
          </a:p>
        </p:txBody>
      </p:sp>
      <p:sp>
        <p:nvSpPr>
          <p:cNvPr id="104" name="Google Shape;104;p17"/>
          <p:cNvSpPr txBox="1"/>
          <p:nvPr/>
        </p:nvSpPr>
        <p:spPr>
          <a:xfrm>
            <a:off x="221925" y="4405375"/>
            <a:ext cx="8727900" cy="4770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ja" sz="1900"/>
              <a:t>逃走者とマップはそれぞれエピソードごとにランダムに一種類ずつ選ばれる</a:t>
            </a:r>
            <a:endParaRPr sz="1900"/>
          </a:p>
        </p:txBody>
      </p:sp>
      <p:sp>
        <p:nvSpPr>
          <p:cNvPr id="105" name="Google Shape;105;p17"/>
          <p:cNvSpPr/>
          <p:nvPr/>
        </p:nvSpPr>
        <p:spPr>
          <a:xfrm rot="-5400000">
            <a:off x="5754075" y="793288"/>
            <a:ext cx="808200" cy="590100"/>
          </a:xfrm>
          <a:prstGeom prst="flowChartDelay">
            <a:avLst/>
          </a:prstGeom>
          <a:solidFill>
            <a:srgbClr val="FF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7"/>
          <p:cNvSpPr/>
          <p:nvPr/>
        </p:nvSpPr>
        <p:spPr>
          <a:xfrm rot="-5400000">
            <a:off x="6560625" y="793288"/>
            <a:ext cx="808200" cy="590100"/>
          </a:xfrm>
          <a:prstGeom prst="flowChartDelay">
            <a:avLst/>
          </a:prstGeom>
          <a:solidFill>
            <a:schemeClr val="accen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7"/>
          <p:cNvSpPr txBox="1"/>
          <p:nvPr/>
        </p:nvSpPr>
        <p:spPr>
          <a:xfrm>
            <a:off x="7476225" y="974825"/>
            <a:ext cx="1150500" cy="569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ja" sz="2500"/>
              <a:t>追跡者</a:t>
            </a:r>
            <a:endParaRPr sz="2500"/>
          </a:p>
        </p:txBody>
      </p:sp>
      <p:sp>
        <p:nvSpPr>
          <p:cNvPr id="108" name="Google Shape;108;p17"/>
          <p:cNvSpPr/>
          <p:nvPr/>
        </p:nvSpPr>
        <p:spPr>
          <a:xfrm flipH="1" rot="-5400000">
            <a:off x="4163375" y="443838"/>
            <a:ext cx="637200" cy="1682100"/>
          </a:xfrm>
          <a:prstGeom prst="bentArrow">
            <a:avLst>
              <a:gd fmla="val 25000" name="adj1"/>
              <a:gd fmla="val 25000" name="adj2"/>
              <a:gd fmla="val 25000" name="adj3"/>
              <a:gd fmla="val 43750" name="adj4"/>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09" name="Google Shape;109;p17"/>
          <p:cNvPicPr preferRelativeResize="0"/>
          <p:nvPr/>
        </p:nvPicPr>
        <p:blipFill>
          <a:blip r:embed="rId3">
            <a:alphaModFix/>
          </a:blip>
          <a:stretch>
            <a:fillRect/>
          </a:stretch>
        </p:blipFill>
        <p:spPr>
          <a:xfrm>
            <a:off x="335075" y="3428924"/>
            <a:ext cx="863100" cy="863100"/>
          </a:xfrm>
          <a:prstGeom prst="rect">
            <a:avLst/>
          </a:prstGeom>
          <a:noFill/>
          <a:ln>
            <a:noFill/>
          </a:ln>
        </p:spPr>
      </p:pic>
      <p:pic>
        <p:nvPicPr>
          <p:cNvPr id="110" name="Google Shape;110;p17"/>
          <p:cNvPicPr preferRelativeResize="0"/>
          <p:nvPr/>
        </p:nvPicPr>
        <p:blipFill>
          <a:blip r:embed="rId4">
            <a:alphaModFix/>
          </a:blip>
          <a:stretch>
            <a:fillRect/>
          </a:stretch>
        </p:blipFill>
        <p:spPr>
          <a:xfrm>
            <a:off x="1266075" y="3428925"/>
            <a:ext cx="863100" cy="863100"/>
          </a:xfrm>
          <a:prstGeom prst="rect">
            <a:avLst/>
          </a:prstGeom>
          <a:noFill/>
          <a:ln>
            <a:noFill/>
          </a:ln>
        </p:spPr>
      </p:pic>
      <p:pic>
        <p:nvPicPr>
          <p:cNvPr id="111" name="Google Shape;111;p17"/>
          <p:cNvPicPr preferRelativeResize="0"/>
          <p:nvPr/>
        </p:nvPicPr>
        <p:blipFill>
          <a:blip r:embed="rId5">
            <a:alphaModFix/>
          </a:blip>
          <a:stretch>
            <a:fillRect/>
          </a:stretch>
        </p:blipFill>
        <p:spPr>
          <a:xfrm>
            <a:off x="2197075" y="3428925"/>
            <a:ext cx="863100" cy="863100"/>
          </a:xfrm>
          <a:prstGeom prst="rect">
            <a:avLst/>
          </a:prstGeom>
          <a:noFill/>
          <a:ln>
            <a:noFill/>
          </a:ln>
        </p:spPr>
      </p:pic>
      <p:pic>
        <p:nvPicPr>
          <p:cNvPr id="112" name="Google Shape;112;p17"/>
          <p:cNvPicPr preferRelativeResize="0"/>
          <p:nvPr/>
        </p:nvPicPr>
        <p:blipFill>
          <a:blip r:embed="rId6">
            <a:alphaModFix/>
          </a:blip>
          <a:stretch>
            <a:fillRect/>
          </a:stretch>
        </p:blipFill>
        <p:spPr>
          <a:xfrm>
            <a:off x="3128075" y="3428922"/>
            <a:ext cx="863100" cy="863100"/>
          </a:xfrm>
          <a:prstGeom prst="rect">
            <a:avLst/>
          </a:prstGeom>
          <a:noFill/>
          <a:ln>
            <a:noFill/>
          </a:ln>
        </p:spPr>
      </p:pic>
      <p:pic>
        <p:nvPicPr>
          <p:cNvPr id="113" name="Google Shape;113;p17"/>
          <p:cNvPicPr preferRelativeResize="0"/>
          <p:nvPr/>
        </p:nvPicPr>
        <p:blipFill>
          <a:blip r:embed="rId7">
            <a:alphaModFix/>
          </a:blip>
          <a:stretch>
            <a:fillRect/>
          </a:stretch>
        </p:blipFill>
        <p:spPr>
          <a:xfrm>
            <a:off x="4059075" y="3442570"/>
            <a:ext cx="808200" cy="8082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18"/>
          <p:cNvSpPr txBox="1"/>
          <p:nvPr>
            <p:ph type="title"/>
          </p:nvPr>
        </p:nvSpPr>
        <p:spPr>
          <a:xfrm>
            <a:off x="311700" y="63500"/>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ja"/>
              <a:t>学習とテスト</a:t>
            </a:r>
            <a:endParaRPr/>
          </a:p>
        </p:txBody>
      </p:sp>
      <p:sp>
        <p:nvSpPr>
          <p:cNvPr id="119" name="Google Shape;119;p18"/>
          <p:cNvSpPr/>
          <p:nvPr/>
        </p:nvSpPr>
        <p:spPr>
          <a:xfrm rot="2081254">
            <a:off x="619074" y="2616481"/>
            <a:ext cx="716920" cy="739138"/>
          </a:xfrm>
          <a:prstGeom prst="pie">
            <a:avLst>
              <a:gd fmla="val 0" name="adj1"/>
              <a:gd fmla="val 16200000" name="adj2"/>
            </a:avLst>
          </a:prstGeom>
          <a:solidFill>
            <a:schemeClr val="accent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18"/>
          <p:cNvSpPr/>
          <p:nvPr/>
        </p:nvSpPr>
        <p:spPr>
          <a:xfrm rot="2081254">
            <a:off x="2784449" y="2616481"/>
            <a:ext cx="716920" cy="739138"/>
          </a:xfrm>
          <a:prstGeom prst="pie">
            <a:avLst>
              <a:gd fmla="val 0" name="adj1"/>
              <a:gd fmla="val 16200000" name="adj2"/>
            </a:avLst>
          </a:prstGeom>
          <a:solidFill>
            <a:schemeClr val="accent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18"/>
          <p:cNvSpPr/>
          <p:nvPr/>
        </p:nvSpPr>
        <p:spPr>
          <a:xfrm rot="2081254">
            <a:off x="4949824" y="2616481"/>
            <a:ext cx="716920" cy="739138"/>
          </a:xfrm>
          <a:prstGeom prst="pie">
            <a:avLst>
              <a:gd fmla="val 0" name="adj1"/>
              <a:gd fmla="val 16200000" name="adj2"/>
            </a:avLst>
          </a:prstGeom>
          <a:solidFill>
            <a:schemeClr val="accent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8"/>
          <p:cNvSpPr txBox="1"/>
          <p:nvPr/>
        </p:nvSpPr>
        <p:spPr>
          <a:xfrm>
            <a:off x="4814913" y="3942789"/>
            <a:ext cx="38424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ja" sz="2000"/>
              <a:t>3</a:t>
            </a:r>
            <a:r>
              <a:rPr lang="ja" sz="2000"/>
              <a:t>種類の</a:t>
            </a:r>
            <a:r>
              <a:rPr lang="ja" sz="2000"/>
              <a:t>テスト</a:t>
            </a:r>
            <a:r>
              <a:rPr lang="ja" sz="2000"/>
              <a:t>マップ(9×9)</a:t>
            </a:r>
            <a:endParaRPr sz="2000"/>
          </a:p>
        </p:txBody>
      </p:sp>
      <p:sp>
        <p:nvSpPr>
          <p:cNvPr id="123" name="Google Shape;123;p18"/>
          <p:cNvSpPr txBox="1"/>
          <p:nvPr/>
        </p:nvSpPr>
        <p:spPr>
          <a:xfrm>
            <a:off x="6758913" y="2815564"/>
            <a:ext cx="18984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ja" sz="2000"/>
              <a:t>3種類の逃走者</a:t>
            </a:r>
            <a:endParaRPr sz="2000"/>
          </a:p>
        </p:txBody>
      </p:sp>
      <p:sp>
        <p:nvSpPr>
          <p:cNvPr id="124" name="Google Shape;124;p18"/>
          <p:cNvSpPr txBox="1"/>
          <p:nvPr/>
        </p:nvSpPr>
        <p:spPr>
          <a:xfrm>
            <a:off x="355501" y="3354325"/>
            <a:ext cx="20688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ja" sz="2000"/>
              <a:t>ランダムに動く</a:t>
            </a:r>
            <a:endParaRPr sz="2000"/>
          </a:p>
        </p:txBody>
      </p:sp>
      <p:sp>
        <p:nvSpPr>
          <p:cNvPr id="125" name="Google Shape;125;p18"/>
          <p:cNvSpPr txBox="1"/>
          <p:nvPr/>
        </p:nvSpPr>
        <p:spPr>
          <a:xfrm>
            <a:off x="2356452" y="3372075"/>
            <a:ext cx="22446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ja" sz="2000"/>
              <a:t>単純に距離を取る</a:t>
            </a:r>
            <a:endParaRPr sz="2000"/>
          </a:p>
        </p:txBody>
      </p:sp>
      <p:sp>
        <p:nvSpPr>
          <p:cNvPr id="126" name="Google Shape;126;p18"/>
          <p:cNvSpPr txBox="1"/>
          <p:nvPr/>
        </p:nvSpPr>
        <p:spPr>
          <a:xfrm>
            <a:off x="4601128" y="3345450"/>
            <a:ext cx="20688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ja" sz="2000"/>
              <a:t>機械学習させた</a:t>
            </a:r>
            <a:endParaRPr sz="2000"/>
          </a:p>
        </p:txBody>
      </p:sp>
      <p:sp>
        <p:nvSpPr>
          <p:cNvPr id="127" name="Google Shape;127;p18"/>
          <p:cNvSpPr txBox="1"/>
          <p:nvPr/>
        </p:nvSpPr>
        <p:spPr>
          <a:xfrm>
            <a:off x="1910400" y="4489350"/>
            <a:ext cx="5323200" cy="4926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ja" sz="2000"/>
              <a:t>逃走者ごとに1000回、マップはランダム</a:t>
            </a:r>
            <a:endParaRPr sz="2000"/>
          </a:p>
        </p:txBody>
      </p:sp>
      <p:sp>
        <p:nvSpPr>
          <p:cNvPr id="128" name="Google Shape;128;p18"/>
          <p:cNvSpPr txBox="1"/>
          <p:nvPr/>
        </p:nvSpPr>
        <p:spPr>
          <a:xfrm>
            <a:off x="436100" y="727650"/>
            <a:ext cx="8465700" cy="4926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ja" sz="2000"/>
              <a:t>追跡者を学習環境で500,000回,PPOで学習させ次の環境でテストさせる</a:t>
            </a:r>
            <a:endParaRPr sz="2000"/>
          </a:p>
        </p:txBody>
      </p:sp>
      <p:sp>
        <p:nvSpPr>
          <p:cNvPr id="129" name="Google Shape;129;p18"/>
          <p:cNvSpPr/>
          <p:nvPr/>
        </p:nvSpPr>
        <p:spPr>
          <a:xfrm rot="-5400000">
            <a:off x="5784675" y="1499213"/>
            <a:ext cx="808200" cy="590100"/>
          </a:xfrm>
          <a:prstGeom prst="flowChartDelay">
            <a:avLst/>
          </a:prstGeom>
          <a:solidFill>
            <a:srgbClr val="FF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18"/>
          <p:cNvSpPr/>
          <p:nvPr/>
        </p:nvSpPr>
        <p:spPr>
          <a:xfrm rot="-5400000">
            <a:off x="6591225" y="1499213"/>
            <a:ext cx="808200" cy="590100"/>
          </a:xfrm>
          <a:prstGeom prst="flowChartDelay">
            <a:avLst/>
          </a:prstGeom>
          <a:solidFill>
            <a:schemeClr val="accen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18"/>
          <p:cNvSpPr txBox="1"/>
          <p:nvPr/>
        </p:nvSpPr>
        <p:spPr>
          <a:xfrm>
            <a:off x="7506825" y="1390175"/>
            <a:ext cx="1458900" cy="9543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ja" sz="2500"/>
              <a:t>学習済み</a:t>
            </a:r>
            <a:r>
              <a:rPr lang="ja" sz="2500"/>
              <a:t>追跡者</a:t>
            </a:r>
            <a:endParaRPr sz="2500"/>
          </a:p>
        </p:txBody>
      </p:sp>
      <p:sp>
        <p:nvSpPr>
          <p:cNvPr id="132" name="Google Shape;132;p18"/>
          <p:cNvSpPr/>
          <p:nvPr/>
        </p:nvSpPr>
        <p:spPr>
          <a:xfrm flipH="1" rot="-5400000">
            <a:off x="4193975" y="1149763"/>
            <a:ext cx="637200" cy="1682100"/>
          </a:xfrm>
          <a:prstGeom prst="bentArrow">
            <a:avLst>
              <a:gd fmla="val 25000" name="adj1"/>
              <a:gd fmla="val 25000" name="adj2"/>
              <a:gd fmla="val 25000" name="adj3"/>
              <a:gd fmla="val 43750" name="adj4"/>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33" name="Google Shape;133;p18"/>
          <p:cNvPicPr preferRelativeResize="0"/>
          <p:nvPr/>
        </p:nvPicPr>
        <p:blipFill>
          <a:blip r:embed="rId3">
            <a:alphaModFix/>
          </a:blip>
          <a:stretch>
            <a:fillRect/>
          </a:stretch>
        </p:blipFill>
        <p:spPr>
          <a:xfrm>
            <a:off x="1072625" y="3864675"/>
            <a:ext cx="828600" cy="637200"/>
          </a:xfrm>
          <a:prstGeom prst="rect">
            <a:avLst/>
          </a:prstGeom>
          <a:noFill/>
          <a:ln>
            <a:noFill/>
          </a:ln>
        </p:spPr>
      </p:pic>
      <p:pic>
        <p:nvPicPr>
          <p:cNvPr id="134" name="Google Shape;134;p18"/>
          <p:cNvPicPr preferRelativeResize="0"/>
          <p:nvPr/>
        </p:nvPicPr>
        <p:blipFill>
          <a:blip r:embed="rId4">
            <a:alphaModFix/>
          </a:blip>
          <a:stretch>
            <a:fillRect/>
          </a:stretch>
        </p:blipFill>
        <p:spPr>
          <a:xfrm>
            <a:off x="2052725" y="3870500"/>
            <a:ext cx="828600" cy="637200"/>
          </a:xfrm>
          <a:prstGeom prst="rect">
            <a:avLst/>
          </a:prstGeom>
          <a:noFill/>
          <a:ln>
            <a:noFill/>
          </a:ln>
        </p:spPr>
      </p:pic>
      <p:pic>
        <p:nvPicPr>
          <p:cNvPr id="135" name="Google Shape;135;p18"/>
          <p:cNvPicPr preferRelativeResize="0"/>
          <p:nvPr/>
        </p:nvPicPr>
        <p:blipFill>
          <a:blip r:embed="rId5">
            <a:alphaModFix/>
          </a:blip>
          <a:stretch>
            <a:fillRect/>
          </a:stretch>
        </p:blipFill>
        <p:spPr>
          <a:xfrm>
            <a:off x="3018450" y="3870500"/>
            <a:ext cx="828600" cy="6372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9"/>
          <p:cNvSpPr txBox="1"/>
          <p:nvPr>
            <p:ph type="title"/>
          </p:nvPr>
        </p:nvSpPr>
        <p:spPr>
          <a:xfrm>
            <a:off x="311700" y="2757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ja"/>
              <a:t>結果</a:t>
            </a:r>
            <a:endParaRPr/>
          </a:p>
        </p:txBody>
      </p:sp>
      <p:graphicFrame>
        <p:nvGraphicFramePr>
          <p:cNvPr id="141" name="Google Shape;141;p19"/>
          <p:cNvGraphicFramePr/>
          <p:nvPr/>
        </p:nvGraphicFramePr>
        <p:xfrm>
          <a:off x="952500" y="1614275"/>
          <a:ext cx="3000000" cy="3000000"/>
        </p:xfrm>
        <a:graphic>
          <a:graphicData uri="http://schemas.openxmlformats.org/drawingml/2006/table">
            <a:tbl>
              <a:tblPr>
                <a:noFill/>
                <a:tableStyleId>{AA93DED2-C1B7-4E8A-90D1-CCD0729EB722}</a:tableStyleId>
              </a:tblPr>
              <a:tblGrid>
                <a:gridCol w="1809750"/>
                <a:gridCol w="1809750"/>
                <a:gridCol w="1809750"/>
                <a:gridCol w="1809750"/>
              </a:tblGrid>
              <a:tr h="381000">
                <a:tc>
                  <a:txBody>
                    <a:bodyPr/>
                    <a:lstStyle/>
                    <a:p>
                      <a:pPr indent="0" lvl="0" marL="0" rtl="0" algn="ctr">
                        <a:spcBef>
                          <a:spcPts val="0"/>
                        </a:spcBef>
                        <a:spcAft>
                          <a:spcPts val="0"/>
                        </a:spcAft>
                        <a:buNone/>
                      </a:pPr>
                      <a:r>
                        <a:rPr lang="ja"/>
                        <a:t>逃走者</a:t>
                      </a:r>
                      <a:endParaRPr/>
                    </a:p>
                  </a:txBody>
                  <a:tcPr marT="91425" marB="91425" marR="91425" marL="91425"/>
                </a:tc>
                <a:tc>
                  <a:txBody>
                    <a:bodyPr/>
                    <a:lstStyle/>
                    <a:p>
                      <a:pPr indent="0" lvl="0" marL="0" rtl="0" algn="ctr">
                        <a:spcBef>
                          <a:spcPts val="0"/>
                        </a:spcBef>
                        <a:spcAft>
                          <a:spcPts val="0"/>
                        </a:spcAft>
                        <a:buNone/>
                      </a:pPr>
                      <a:r>
                        <a:rPr lang="ja"/>
                        <a:t>(A)</a:t>
                      </a:r>
                      <a:endParaRPr/>
                    </a:p>
                  </a:txBody>
                  <a:tcPr marT="91425" marB="91425" marR="91425" marL="91425"/>
                </a:tc>
                <a:tc>
                  <a:txBody>
                    <a:bodyPr/>
                    <a:lstStyle/>
                    <a:p>
                      <a:pPr indent="0" lvl="0" marL="0" rtl="0" algn="ctr">
                        <a:spcBef>
                          <a:spcPts val="0"/>
                        </a:spcBef>
                        <a:spcAft>
                          <a:spcPts val="0"/>
                        </a:spcAft>
                        <a:buNone/>
                      </a:pPr>
                      <a:r>
                        <a:rPr lang="ja"/>
                        <a:t>(B)</a:t>
                      </a:r>
                      <a:endParaRPr/>
                    </a:p>
                  </a:txBody>
                  <a:tcPr marT="91425" marB="91425" marR="91425" marL="91425"/>
                </a:tc>
                <a:tc>
                  <a:txBody>
                    <a:bodyPr/>
                    <a:lstStyle/>
                    <a:p>
                      <a:pPr indent="0" lvl="0" marL="0" rtl="0" algn="ctr">
                        <a:spcBef>
                          <a:spcPts val="0"/>
                        </a:spcBef>
                        <a:spcAft>
                          <a:spcPts val="0"/>
                        </a:spcAft>
                        <a:buNone/>
                      </a:pPr>
                      <a:r>
                        <a:rPr lang="ja"/>
                        <a:t>(C)</a:t>
                      </a:r>
                      <a:endParaRPr/>
                    </a:p>
                  </a:txBody>
                  <a:tcPr marT="91425" marB="91425" marR="91425" marL="91425"/>
                </a:tc>
              </a:tr>
              <a:tr h="381000">
                <a:tc>
                  <a:txBody>
                    <a:bodyPr/>
                    <a:lstStyle/>
                    <a:p>
                      <a:pPr indent="0" lvl="0" marL="0" rtl="0" algn="ctr">
                        <a:spcBef>
                          <a:spcPts val="0"/>
                        </a:spcBef>
                        <a:spcAft>
                          <a:spcPts val="0"/>
                        </a:spcAft>
                        <a:buNone/>
                      </a:pPr>
                      <a:r>
                        <a:rPr lang="ja"/>
                        <a:t>平均手数</a:t>
                      </a:r>
                      <a:endParaRPr/>
                    </a:p>
                  </a:txBody>
                  <a:tcPr marT="91425" marB="91425" marR="91425" marL="91425"/>
                </a:tc>
                <a:tc>
                  <a:txBody>
                    <a:bodyPr/>
                    <a:lstStyle/>
                    <a:p>
                      <a:pPr indent="0" lvl="0" marL="0" rtl="0" algn="ctr">
                        <a:spcBef>
                          <a:spcPts val="0"/>
                        </a:spcBef>
                        <a:spcAft>
                          <a:spcPts val="0"/>
                        </a:spcAft>
                        <a:buNone/>
                      </a:pPr>
                      <a:r>
                        <a:rPr lang="ja"/>
                        <a:t>14.7</a:t>
                      </a:r>
                      <a:endParaRPr/>
                    </a:p>
                  </a:txBody>
                  <a:tcPr marT="91425" marB="91425" marR="91425" marL="91425"/>
                </a:tc>
                <a:tc>
                  <a:txBody>
                    <a:bodyPr/>
                    <a:lstStyle/>
                    <a:p>
                      <a:pPr indent="0" lvl="0" marL="0" rtl="0" algn="ctr">
                        <a:spcBef>
                          <a:spcPts val="0"/>
                        </a:spcBef>
                        <a:spcAft>
                          <a:spcPts val="0"/>
                        </a:spcAft>
                        <a:buNone/>
                      </a:pPr>
                      <a:r>
                        <a:rPr lang="ja"/>
                        <a:t>39.7</a:t>
                      </a:r>
                      <a:endParaRPr/>
                    </a:p>
                  </a:txBody>
                  <a:tcPr marT="91425" marB="91425" marR="91425" marL="91425"/>
                </a:tc>
                <a:tc>
                  <a:txBody>
                    <a:bodyPr/>
                    <a:lstStyle/>
                    <a:p>
                      <a:pPr indent="0" lvl="0" marL="0" rtl="0" algn="ctr">
                        <a:spcBef>
                          <a:spcPts val="0"/>
                        </a:spcBef>
                        <a:spcAft>
                          <a:spcPts val="0"/>
                        </a:spcAft>
                        <a:buNone/>
                      </a:pPr>
                      <a:r>
                        <a:rPr lang="ja"/>
                        <a:t>19.9</a:t>
                      </a:r>
                      <a:endParaRPr/>
                    </a:p>
                  </a:txBody>
                  <a:tcPr marT="91425" marB="91425" marR="91425" marL="91425"/>
                </a:tc>
              </a:tr>
              <a:tr h="381000">
                <a:tc>
                  <a:txBody>
                    <a:bodyPr/>
                    <a:lstStyle/>
                    <a:p>
                      <a:pPr indent="0" lvl="0" marL="0" rtl="0" algn="ctr">
                        <a:spcBef>
                          <a:spcPts val="0"/>
                        </a:spcBef>
                        <a:spcAft>
                          <a:spcPts val="0"/>
                        </a:spcAft>
                        <a:buNone/>
                      </a:pPr>
                      <a:r>
                        <a:rPr lang="ja"/>
                        <a:t>逃走成功数</a:t>
                      </a:r>
                      <a:endParaRPr/>
                    </a:p>
                  </a:txBody>
                  <a:tcPr marT="91425" marB="91425" marR="91425" marL="91425"/>
                </a:tc>
                <a:tc>
                  <a:txBody>
                    <a:bodyPr/>
                    <a:lstStyle/>
                    <a:p>
                      <a:pPr indent="0" lvl="0" marL="0" rtl="0" algn="ctr">
                        <a:spcBef>
                          <a:spcPts val="0"/>
                        </a:spcBef>
                        <a:spcAft>
                          <a:spcPts val="0"/>
                        </a:spcAft>
                        <a:buNone/>
                      </a:pPr>
                      <a:r>
                        <a:rPr lang="ja"/>
                        <a:t>0</a:t>
                      </a:r>
                      <a:endParaRPr/>
                    </a:p>
                  </a:txBody>
                  <a:tcPr marT="91425" marB="91425" marR="91425" marL="91425"/>
                </a:tc>
                <a:tc>
                  <a:txBody>
                    <a:bodyPr/>
                    <a:lstStyle/>
                    <a:p>
                      <a:pPr indent="0" lvl="0" marL="0" rtl="0" algn="ctr">
                        <a:spcBef>
                          <a:spcPts val="0"/>
                        </a:spcBef>
                        <a:spcAft>
                          <a:spcPts val="0"/>
                        </a:spcAft>
                        <a:buNone/>
                      </a:pPr>
                      <a:r>
                        <a:rPr lang="ja"/>
                        <a:t>0</a:t>
                      </a:r>
                      <a:endParaRPr/>
                    </a:p>
                  </a:txBody>
                  <a:tcPr marT="91425" marB="91425" marR="91425" marL="91425"/>
                </a:tc>
                <a:tc>
                  <a:txBody>
                    <a:bodyPr/>
                    <a:lstStyle/>
                    <a:p>
                      <a:pPr indent="0" lvl="0" marL="0" rtl="0" algn="ctr">
                        <a:spcBef>
                          <a:spcPts val="0"/>
                        </a:spcBef>
                        <a:spcAft>
                          <a:spcPts val="0"/>
                        </a:spcAft>
                        <a:buNone/>
                      </a:pPr>
                      <a:r>
                        <a:rPr lang="ja"/>
                        <a:t>0</a:t>
                      </a:r>
                      <a:endParaRPr/>
                    </a:p>
                  </a:txBody>
                  <a:tcPr marT="91425" marB="91425" marR="91425" marL="91425"/>
                </a:tc>
              </a:tr>
            </a:tbl>
          </a:graphicData>
        </a:graphic>
      </p:graphicFrame>
      <p:sp>
        <p:nvSpPr>
          <p:cNvPr id="142" name="Google Shape;142;p19"/>
          <p:cNvSpPr txBox="1"/>
          <p:nvPr/>
        </p:nvSpPr>
        <p:spPr>
          <a:xfrm>
            <a:off x="2654400" y="985050"/>
            <a:ext cx="3835200" cy="4926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ja" sz="2000"/>
              <a:t>表1:学習環境での性能テスト</a:t>
            </a:r>
            <a:endParaRPr sz="2000"/>
          </a:p>
        </p:txBody>
      </p:sp>
      <p:graphicFrame>
        <p:nvGraphicFramePr>
          <p:cNvPr id="143" name="Google Shape;143;p19"/>
          <p:cNvGraphicFramePr/>
          <p:nvPr/>
        </p:nvGraphicFramePr>
        <p:xfrm>
          <a:off x="901175" y="3568725"/>
          <a:ext cx="3000000" cy="3000000"/>
        </p:xfrm>
        <a:graphic>
          <a:graphicData uri="http://schemas.openxmlformats.org/drawingml/2006/table">
            <a:tbl>
              <a:tblPr>
                <a:noFill/>
                <a:tableStyleId>{AA93DED2-C1B7-4E8A-90D1-CCD0729EB722}</a:tableStyleId>
              </a:tblPr>
              <a:tblGrid>
                <a:gridCol w="1809750"/>
                <a:gridCol w="1809750"/>
                <a:gridCol w="1809750"/>
                <a:gridCol w="1809750"/>
              </a:tblGrid>
              <a:tr h="381000">
                <a:tc>
                  <a:txBody>
                    <a:bodyPr/>
                    <a:lstStyle/>
                    <a:p>
                      <a:pPr indent="0" lvl="0" marL="0" rtl="0" algn="ctr">
                        <a:spcBef>
                          <a:spcPts val="0"/>
                        </a:spcBef>
                        <a:spcAft>
                          <a:spcPts val="0"/>
                        </a:spcAft>
                        <a:buNone/>
                      </a:pPr>
                      <a:r>
                        <a:rPr lang="ja"/>
                        <a:t>逃走者</a:t>
                      </a:r>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rtl="0" algn="ctr">
                        <a:spcBef>
                          <a:spcPts val="0"/>
                        </a:spcBef>
                        <a:spcAft>
                          <a:spcPts val="0"/>
                        </a:spcAft>
                        <a:buNone/>
                      </a:pPr>
                      <a:r>
                        <a:rPr lang="ja"/>
                        <a:t>(A)</a:t>
                      </a:r>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rtl="0" algn="ctr">
                        <a:spcBef>
                          <a:spcPts val="0"/>
                        </a:spcBef>
                        <a:spcAft>
                          <a:spcPts val="0"/>
                        </a:spcAft>
                        <a:buNone/>
                      </a:pPr>
                      <a:r>
                        <a:rPr lang="ja"/>
                        <a:t>(B)</a:t>
                      </a:r>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rtl="0" algn="ctr">
                        <a:spcBef>
                          <a:spcPts val="0"/>
                        </a:spcBef>
                        <a:spcAft>
                          <a:spcPts val="0"/>
                        </a:spcAft>
                        <a:buNone/>
                      </a:pPr>
                      <a:r>
                        <a:rPr lang="ja"/>
                        <a:t>(C)</a:t>
                      </a:r>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381000">
                <a:tc>
                  <a:txBody>
                    <a:bodyPr/>
                    <a:lstStyle/>
                    <a:p>
                      <a:pPr indent="0" lvl="0" marL="0" rtl="0" algn="ctr">
                        <a:spcBef>
                          <a:spcPts val="0"/>
                        </a:spcBef>
                        <a:spcAft>
                          <a:spcPts val="0"/>
                        </a:spcAft>
                        <a:buNone/>
                      </a:pPr>
                      <a:r>
                        <a:rPr lang="ja"/>
                        <a:t>平均手数</a:t>
                      </a:r>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rtl="0" algn="ctr">
                        <a:spcBef>
                          <a:spcPts val="0"/>
                        </a:spcBef>
                        <a:spcAft>
                          <a:spcPts val="0"/>
                        </a:spcAft>
                        <a:buNone/>
                      </a:pPr>
                      <a:r>
                        <a:rPr lang="ja"/>
                        <a:t>36.8</a:t>
                      </a:r>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rtl="0" algn="ctr">
                        <a:spcBef>
                          <a:spcPts val="0"/>
                        </a:spcBef>
                        <a:spcAft>
                          <a:spcPts val="0"/>
                        </a:spcAft>
                        <a:buNone/>
                      </a:pPr>
                      <a:r>
                        <a:rPr lang="ja"/>
                        <a:t>211.4</a:t>
                      </a:r>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rtl="0" algn="ctr">
                        <a:spcBef>
                          <a:spcPts val="0"/>
                        </a:spcBef>
                        <a:spcAft>
                          <a:spcPts val="0"/>
                        </a:spcAft>
                        <a:buNone/>
                      </a:pPr>
                      <a:r>
                        <a:rPr lang="ja"/>
                        <a:t>57.4</a:t>
                      </a:r>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381000">
                <a:tc>
                  <a:txBody>
                    <a:bodyPr/>
                    <a:lstStyle/>
                    <a:p>
                      <a:pPr indent="0" lvl="0" marL="0" rtl="0" algn="ctr">
                        <a:spcBef>
                          <a:spcPts val="0"/>
                        </a:spcBef>
                        <a:spcAft>
                          <a:spcPts val="0"/>
                        </a:spcAft>
                        <a:buNone/>
                      </a:pPr>
                      <a:r>
                        <a:rPr lang="ja"/>
                        <a:t>逃走成功数</a:t>
                      </a:r>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rtl="0" algn="ctr">
                        <a:spcBef>
                          <a:spcPts val="0"/>
                        </a:spcBef>
                        <a:spcAft>
                          <a:spcPts val="0"/>
                        </a:spcAft>
                        <a:buNone/>
                      </a:pPr>
                      <a:r>
                        <a:rPr lang="ja"/>
                        <a:t>7</a:t>
                      </a:r>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rtl="0" algn="ctr">
                        <a:spcBef>
                          <a:spcPts val="0"/>
                        </a:spcBef>
                        <a:spcAft>
                          <a:spcPts val="0"/>
                        </a:spcAft>
                        <a:buNone/>
                      </a:pPr>
                      <a:r>
                        <a:rPr lang="ja"/>
                        <a:t>626</a:t>
                      </a:r>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rtl="0" algn="ctr">
                        <a:spcBef>
                          <a:spcPts val="0"/>
                        </a:spcBef>
                        <a:spcAft>
                          <a:spcPts val="0"/>
                        </a:spcAft>
                        <a:buNone/>
                      </a:pPr>
                      <a:r>
                        <a:rPr lang="ja"/>
                        <a:t>48</a:t>
                      </a:r>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bl>
          </a:graphicData>
        </a:graphic>
      </p:graphicFrame>
      <p:sp>
        <p:nvSpPr>
          <p:cNvPr id="144" name="Google Shape;144;p19"/>
          <p:cNvSpPr txBox="1"/>
          <p:nvPr/>
        </p:nvSpPr>
        <p:spPr>
          <a:xfrm>
            <a:off x="2654400" y="2939513"/>
            <a:ext cx="3835200" cy="4926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ja" sz="2000"/>
              <a:t>表2:テスト</a:t>
            </a:r>
            <a:r>
              <a:rPr lang="ja" sz="2000"/>
              <a:t>環境での性能テスト</a:t>
            </a:r>
            <a:endParaRPr sz="20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ja"/>
              <a:t>結論・考察・課題</a:t>
            </a:r>
            <a:endParaRPr/>
          </a:p>
        </p:txBody>
      </p:sp>
      <p:sp>
        <p:nvSpPr>
          <p:cNvPr id="150" name="Google Shape;150;p20"/>
          <p:cNvSpPr txBox="1"/>
          <p:nvPr>
            <p:ph idx="1" type="body"/>
          </p:nvPr>
        </p:nvSpPr>
        <p:spPr>
          <a:xfrm>
            <a:off x="311700" y="1152475"/>
            <a:ext cx="8520600" cy="36576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ja"/>
              <a:t>逃走者については追跡者と同じ条件で学習させたが単純なものより性能が低かった</a:t>
            </a:r>
            <a:br>
              <a:rPr lang="ja"/>
            </a:br>
            <a:endParaRPr/>
          </a:p>
          <a:p>
            <a:pPr indent="-342900" lvl="0" marL="457200" rtl="0" algn="l">
              <a:spcBef>
                <a:spcPts val="0"/>
              </a:spcBef>
              <a:spcAft>
                <a:spcPts val="0"/>
              </a:spcAft>
              <a:buSzPts val="1800"/>
              <a:buChar char="●"/>
            </a:pPr>
            <a:r>
              <a:rPr lang="ja"/>
              <a:t>テストマップの結果が悪かったことから過学習が起こっていると考えられる</a:t>
            </a:r>
            <a:br>
              <a:rPr lang="ja"/>
            </a:br>
            <a:endParaRPr/>
          </a:p>
          <a:p>
            <a:pPr indent="-342900" lvl="0" marL="457200" rtl="0" algn="l">
              <a:lnSpc>
                <a:spcPct val="150000"/>
              </a:lnSpc>
              <a:spcBef>
                <a:spcPts val="0"/>
              </a:spcBef>
              <a:spcAft>
                <a:spcPts val="0"/>
              </a:spcAft>
              <a:buSzPts val="1800"/>
              <a:buChar char="●"/>
            </a:pPr>
            <a:r>
              <a:rPr lang="ja"/>
              <a:t>学習回数の調整をしてもテストマップの結果が良くなることはなかったのでテストマップでも高い性能を発揮することは難しいと考えられる</a:t>
            </a:r>
            <a:br>
              <a:rPr lang="ja"/>
            </a:br>
            <a:endParaRPr/>
          </a:p>
          <a:p>
            <a:pPr indent="-342900" lvl="0" marL="457200" rtl="0" algn="l">
              <a:lnSpc>
                <a:spcPct val="150000"/>
              </a:lnSpc>
              <a:spcBef>
                <a:spcPts val="0"/>
              </a:spcBef>
              <a:spcAft>
                <a:spcPts val="0"/>
              </a:spcAft>
              <a:buSzPts val="1800"/>
              <a:buChar char="●"/>
            </a:pPr>
            <a:r>
              <a:rPr lang="ja"/>
              <a:t>学習パラメーターの調整やニューラルネットワークの調整が今後の課題</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