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35"/>
  </p:normalViewPr>
  <p:slideViewPr>
    <p:cSldViewPr snapToGrid="0" snapToObjects="1">
      <p:cViewPr varScale="1">
        <p:scale>
          <a:sx n="111" d="100"/>
          <a:sy n="111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293073-462D-5748-B9C0-E80B46CB1B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4DD0F75-142A-E141-A6E1-8E56DBB119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4C0898-CA8E-D644-B63C-BF4CA7669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2123-CB5F-7E4B-96AA-DA2327771960}" type="datetimeFigureOut">
              <a:rPr kumimoji="1" lang="ja-JP" altLang="en-US" smtClean="0"/>
              <a:t>2022/1/23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8A27DC-33BC-FD4F-BB4D-C57EC8FDD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CB83C2-62AB-E648-9E8E-F53E3C083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A7C3-3801-CD44-872E-05F640B5E1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884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DF5A54-FB1C-AC49-B878-C9C7BDEF4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DBED0ED-3BA6-0A44-A2FE-AFD46B2777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6179A8-5246-AE49-AE59-81905C0DE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2123-CB5F-7E4B-96AA-DA2327771960}" type="datetimeFigureOut">
              <a:rPr kumimoji="1" lang="ja-JP" altLang="en-US" smtClean="0"/>
              <a:t>2022/1/23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7B52C0-9EDE-074A-88CB-06B47977C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1785DC-56AB-4248-ADD7-9DC14AA54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A7C3-3801-CD44-872E-05F640B5E1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9211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3738A08-8579-E74C-9B8F-68F0C44E9F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80D3794-8B22-6D4D-99F6-54EECED888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1D7F6F-B575-5148-AC8E-2B98002AE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2123-CB5F-7E4B-96AA-DA2327771960}" type="datetimeFigureOut">
              <a:rPr kumimoji="1" lang="ja-JP" altLang="en-US" smtClean="0"/>
              <a:t>2022/1/23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AB6108-D8F0-A841-8A7C-0E6B43521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47FC05-C737-5B42-8680-EC5563D4D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A7C3-3801-CD44-872E-05F640B5E1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62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BE58C9-3DF0-8D45-BACE-210B4397C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316042-F320-CA4B-BFA6-F89159073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24BADD-C613-234F-816B-D63B7C538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2123-CB5F-7E4B-96AA-DA2327771960}" type="datetimeFigureOut">
              <a:rPr kumimoji="1" lang="ja-JP" altLang="en-US" smtClean="0"/>
              <a:t>2022/1/23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BFE4AD-9DE2-A442-9070-A292D5BDF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31EA81-6C43-D64E-BD27-7A6542737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A7C3-3801-CD44-872E-05F640B5E1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70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F50CFB-A391-5344-9DE6-A82DC5FED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82268C-4585-E64A-BE58-93B3A99EB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EF5756-6995-1542-95AD-90E5E877A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2123-CB5F-7E4B-96AA-DA2327771960}" type="datetimeFigureOut">
              <a:rPr kumimoji="1" lang="ja-JP" altLang="en-US" smtClean="0"/>
              <a:t>2022/1/23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01AC3D-F575-DF4E-8810-0DE158CAE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F80FEA-EED5-BA42-BF90-3E8275D72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A7C3-3801-CD44-872E-05F640B5E1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860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D494AC-0EF7-D24E-8710-AB221C981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DF616B-0661-0A44-A1C5-29DA6B4A1A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6D1DA90-9AA0-774D-96CE-D4927F4221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C4F6432-9A45-824C-8C91-D4E91CE53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2123-CB5F-7E4B-96AA-DA2327771960}" type="datetimeFigureOut">
              <a:rPr kumimoji="1" lang="ja-JP" altLang="en-US" smtClean="0"/>
              <a:t>2022/1/23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94A991A-4965-A042-8FED-DF5845498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743639E-84E1-4041-A734-C2554C94A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A7C3-3801-CD44-872E-05F640B5E1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158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965991-C60A-ED41-86F3-307301AB0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51FD8B-7F09-0B48-A20A-2AAFE6544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A05BC13-06E4-7E47-9192-2019B359E3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F521E14-E26A-594D-865C-CB4114171C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34A40F-91D0-524E-8057-C39BC23D77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2134324-66F5-444D-ADD2-461FC100A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2123-CB5F-7E4B-96AA-DA2327771960}" type="datetimeFigureOut">
              <a:rPr kumimoji="1" lang="ja-JP" altLang="en-US" smtClean="0"/>
              <a:t>2022/1/23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D95AF05-4FC2-9743-8229-B81CA37AD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3BF83B3-DE00-F749-A903-DC5E5ADB9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A7C3-3801-CD44-872E-05F640B5E1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039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005A0E-EF0F-EA42-9DD5-5E45E1795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8955B88-EBA9-5B4D-B491-80A43105E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2123-CB5F-7E4B-96AA-DA2327771960}" type="datetimeFigureOut">
              <a:rPr kumimoji="1" lang="ja-JP" altLang="en-US" smtClean="0"/>
              <a:t>2022/1/23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7C4502-16ED-954B-957A-58E11B50F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2C0F4A4-7594-C84E-B6FB-4F0E2B555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A7C3-3801-CD44-872E-05F640B5E1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905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FA9993B-4B3E-4243-AC6E-D9D173EA5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2123-CB5F-7E4B-96AA-DA2327771960}" type="datetimeFigureOut">
              <a:rPr kumimoji="1" lang="ja-JP" altLang="en-US" smtClean="0"/>
              <a:t>2022/1/23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3C6A17D-D91C-6A41-9509-E4CECA5A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866E640-FE3E-9F42-9035-4708C8FD5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A7C3-3801-CD44-872E-05F640B5E1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663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898F2C-BCED-2E49-A765-58AC9BE7A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FC429B-6CCB-8040-AD96-C87AE84C0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048441F-4F86-1144-91A6-5515F713BA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25C0CA5-200D-9B4D-AC15-F5FC9BEEF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2123-CB5F-7E4B-96AA-DA2327771960}" type="datetimeFigureOut">
              <a:rPr kumimoji="1" lang="ja-JP" altLang="en-US" smtClean="0"/>
              <a:t>2022/1/23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30EF3E-5DF7-3145-AD86-2D89D9166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4C12B2-3281-E14B-AECA-ED4B27703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A7C3-3801-CD44-872E-05F640B5E1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037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4DDE76-A53D-CF44-AB02-73038A7CC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31BABC2-9C07-F94B-8F9A-FACA9C23DC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E13015A-2304-0F4A-BE6C-FBDE7DA92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0B0EFCA-9BA8-224A-A035-523234D4B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2123-CB5F-7E4B-96AA-DA2327771960}" type="datetimeFigureOut">
              <a:rPr kumimoji="1" lang="ja-JP" altLang="en-US" smtClean="0"/>
              <a:t>2022/1/23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5A5ECE4-D77F-344A-BBB1-8DB059C1B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CBD440-BCC0-D848-88C0-1C691DB01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A7C3-3801-CD44-872E-05F640B5E1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123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28E88DA-B824-DE40-BCAD-CE06EC336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A694B0-F2F4-FC40-8E3D-F05045C29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456506-633F-974B-A4C3-BE5E07C6FE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82123-CB5F-7E4B-96AA-DA2327771960}" type="datetimeFigureOut">
              <a:rPr kumimoji="1" lang="ja-JP" altLang="en-US" smtClean="0"/>
              <a:t>2022/1/23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43B9DA-AB60-6B48-BD15-E8A7BD6DC9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A44E03-7F66-454A-9FEC-C6E621B9BC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3A7C3-3801-CD44-872E-05F640B5E1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02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nekomadoblog.jugem.jp/?eid=489" TargetMode="External"/><Relationship Id="rId2" Type="http://schemas.openxmlformats.org/officeDocument/2006/relationships/hyperlink" Target="https://www.silverstar.co.jp/02products/dobutsushogi/ps4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id.nii.ac.jp/1001/00096792/" TargetMode="External"/><Relationship Id="rId2" Type="http://schemas.openxmlformats.org/officeDocument/2006/relationships/hyperlink" Target="http://id.nii.ac.jp/1001/00062415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ilverstar.co.jp/02products/dobutsushogi/switch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D386D9-1575-684B-BE11-9160EF250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5894" y="1122363"/>
            <a:ext cx="9522106" cy="2387600"/>
          </a:xfrm>
        </p:spPr>
        <p:txBody>
          <a:bodyPr>
            <a:normAutofit/>
          </a:bodyPr>
          <a:lstStyle/>
          <a:p>
            <a:r>
              <a:rPr kumimoji="1" lang="en-US" altLang="ja-JP" sz="5400" b="1" dirty="0"/>
              <a:t>95 </a:t>
            </a:r>
            <a:r>
              <a:rPr kumimoji="1" lang="ja-JP" altLang="en-US" sz="5400" b="1"/>
              <a:t>ごろごろどうぶつしょうぎ の解析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280BE10-6BC8-BD4C-8970-96ECC6D07A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24835"/>
            <a:ext cx="9144000" cy="1655762"/>
          </a:xfrm>
        </p:spPr>
        <p:txBody>
          <a:bodyPr>
            <a:noAutofit/>
          </a:bodyPr>
          <a:lstStyle/>
          <a:p>
            <a:pPr algn="r"/>
            <a:r>
              <a:rPr kumimoji="1" lang="ja-JP" altLang="en-US" sz="2800" b="1"/>
              <a:t>近畿大学理工学部情報学科</a:t>
            </a:r>
            <a:endParaRPr kumimoji="1" lang="en-US" altLang="ja-JP" sz="2800" b="1" dirty="0"/>
          </a:p>
          <a:p>
            <a:pPr algn="r"/>
            <a:r>
              <a:rPr lang="ja-JP" altLang="en-US" sz="2800" b="1"/>
              <a:t>情報論理工学研究室</a:t>
            </a:r>
            <a:endParaRPr lang="en-US" altLang="ja-JP" sz="2800" b="1" dirty="0"/>
          </a:p>
          <a:p>
            <a:pPr algn="r"/>
            <a:r>
              <a:rPr kumimoji="1" lang="en-US" altLang="ja-JP" sz="2800" b="1" dirty="0"/>
              <a:t>18-1-037-0131</a:t>
            </a:r>
          </a:p>
          <a:p>
            <a:pPr algn="r"/>
            <a:r>
              <a:rPr lang="ja-JP" altLang="en-US" sz="2800" b="1"/>
              <a:t>玉井　睦也</a:t>
            </a:r>
            <a:endParaRPr kumimoji="1" lang="ja-JP" altLang="en-US" sz="2800" b="1"/>
          </a:p>
        </p:txBody>
      </p:sp>
    </p:spTree>
    <p:extLst>
      <p:ext uri="{BB962C8B-B14F-4D97-AF65-F5344CB8AC3E}">
        <p14:creationId xmlns:p14="http://schemas.microsoft.com/office/powerpoint/2010/main" val="3765954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B6FFFC-C522-714B-A9C7-0274289E4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/>
              <a:t>参考文献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C93581-BFE1-654D-82F6-0E68B2835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2400"/>
              <a:t>シルバースタージャパン</a:t>
            </a:r>
            <a:r>
              <a:rPr lang="en-US" altLang="ja-JP" sz="2400" dirty="0"/>
              <a:t>:</a:t>
            </a:r>
            <a:r>
              <a:rPr lang="ja-JP" altLang="en-US" sz="2400"/>
              <a:t>みんなのどうぶつしょうぎ，</a:t>
            </a:r>
            <a:r>
              <a:rPr lang="en" altLang="ja-JP" sz="2400" dirty="0"/>
              <a:t>PlayStation4 </a:t>
            </a:r>
            <a:r>
              <a:rPr lang="ja-JP" altLang="en-US" sz="2400"/>
              <a:t>用ソフト，</a:t>
            </a:r>
            <a:r>
              <a:rPr lang="en-US" altLang="ja-JP" sz="2400" dirty="0"/>
              <a:t>(2019) </a:t>
            </a:r>
            <a:br>
              <a:rPr lang="en-US" altLang="ja-JP" sz="2400" dirty="0"/>
            </a:br>
            <a:r>
              <a:rPr lang="en-US" altLang="ja-JP" sz="2400" dirty="0">
                <a:hlinkClick r:id="rId2"/>
              </a:rPr>
              <a:t>https://www.silverstar.co.jp/02products/dobutsushogi/ps4/</a:t>
            </a:r>
            <a:endParaRPr lang="ja-JP" altLang="en-US" sz="2400">
              <a:effectLst/>
            </a:endParaRPr>
          </a:p>
          <a:p>
            <a:r>
              <a:rPr lang="ja-JP" altLang="en-US" sz="2400"/>
              <a:t>株式会社ねこまどぶろぐ</a:t>
            </a:r>
            <a:r>
              <a:rPr lang="en-US" altLang="ja-JP" sz="2400" dirty="0"/>
              <a:t>:11 </a:t>
            </a:r>
            <a:r>
              <a:rPr lang="ja-JP" altLang="en-US" sz="2400"/>
              <a:t>月下旬「ごろごろどうぶつしょうぎ」発売決定</a:t>
            </a:r>
            <a:r>
              <a:rPr lang="en-US" altLang="ja-JP" sz="2400" dirty="0"/>
              <a:t>!(2012) </a:t>
            </a:r>
            <a:br>
              <a:rPr lang="en-US" altLang="ja-JP" sz="2400" dirty="0"/>
            </a:br>
            <a:r>
              <a:rPr lang="en-US" altLang="ja-JP" sz="2400" dirty="0">
                <a:hlinkClick r:id="rId3"/>
              </a:rPr>
              <a:t>http://nekomadoblog.jugem.jp/?eid=489</a:t>
            </a:r>
            <a:endParaRPr lang="ja-JP" altLang="en-US" sz="2400">
              <a:effectLst/>
            </a:endParaRPr>
          </a:p>
          <a:p>
            <a:r>
              <a:rPr lang="ja-JP" altLang="en-US" sz="2400"/>
              <a:t>北尾まどか，川崎智秀，藤田麻衣子</a:t>
            </a:r>
            <a:r>
              <a:rPr lang="en-US" altLang="ja-JP" sz="2400" dirty="0"/>
              <a:t>:</a:t>
            </a:r>
            <a:r>
              <a:rPr lang="ja-JP" altLang="en-US" sz="2400"/>
              <a:t>どうぶつしょうぎ </a:t>
            </a:r>
            <a:r>
              <a:rPr lang="en" altLang="ja-JP" sz="2400" dirty="0"/>
              <a:t>Q 1 </a:t>
            </a:r>
            <a:r>
              <a:rPr lang="ja-JP" altLang="en-US" sz="2400"/>
              <a:t>キャッチと王手，幻冬舎エデュケーション， </a:t>
            </a:r>
            <a:r>
              <a:rPr lang="en-US" altLang="ja-JP" sz="2400" dirty="0"/>
              <a:t>(2011) </a:t>
            </a:r>
            <a:endParaRPr lang="ja-JP" altLang="en-US" sz="2400">
              <a:effectLst/>
            </a:endParaRPr>
          </a:p>
          <a:p>
            <a:r>
              <a:rPr lang="ja-JP" altLang="en-US" sz="2400"/>
              <a:t>北尾まどか，川崎智秀，藤田麻衣子</a:t>
            </a:r>
            <a:r>
              <a:rPr lang="en-US" altLang="ja-JP" sz="2400" dirty="0"/>
              <a:t>:</a:t>
            </a:r>
            <a:r>
              <a:rPr lang="ja-JP" altLang="en-US" sz="2400"/>
              <a:t>どうぶつしょうぎ </a:t>
            </a:r>
            <a:r>
              <a:rPr lang="en" altLang="ja-JP" sz="2400" dirty="0"/>
              <a:t>Q 2 </a:t>
            </a:r>
            <a:r>
              <a:rPr lang="ja-JP" altLang="en-US" sz="2400"/>
              <a:t>王手と詰み，幻冬舎エデュケーション，</a:t>
            </a:r>
            <a:r>
              <a:rPr lang="en-US" altLang="ja-JP" sz="2400" dirty="0"/>
              <a:t>(2012) </a:t>
            </a:r>
            <a:endParaRPr lang="ja-JP" altLang="en-US" sz="2400">
              <a:effectLst/>
            </a:endParaRPr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5427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A966A0-48E8-AE40-876F-553D9824516F}"/>
              </a:ext>
            </a:extLst>
          </p:cNvPr>
          <p:cNvSpPr txBox="1"/>
          <p:nvPr/>
        </p:nvSpPr>
        <p:spPr>
          <a:xfrm>
            <a:off x="1990845" y="3044279"/>
            <a:ext cx="88314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/>
              <a:t>ご静聴ありがとうございました</a:t>
            </a:r>
          </a:p>
        </p:txBody>
      </p:sp>
    </p:spTree>
    <p:extLst>
      <p:ext uri="{BB962C8B-B14F-4D97-AF65-F5344CB8AC3E}">
        <p14:creationId xmlns:p14="http://schemas.microsoft.com/office/powerpoint/2010/main" val="805801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EB4AAA-71D5-C646-9213-FF0BBC9DA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/>
              <a:t>目次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EDDD6B-AECE-C047-88C6-FFD493C4D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3200"/>
              <a:t>ごろごろどうぶつしょうぎとは</a:t>
            </a:r>
            <a:endParaRPr kumimoji="1" lang="en-US" altLang="ja-JP" sz="3200" dirty="0"/>
          </a:p>
          <a:p>
            <a:r>
              <a:rPr lang="ja-JP" altLang="en-US" sz="3200"/>
              <a:t>研究背景と研究目的</a:t>
            </a:r>
            <a:endParaRPr lang="en-US" altLang="ja-JP" sz="3200" dirty="0"/>
          </a:p>
          <a:p>
            <a:r>
              <a:rPr kumimoji="1" lang="ja-JP" altLang="en-US" sz="3200"/>
              <a:t>ごろごろどうぶつしょうぎ</a:t>
            </a:r>
            <a:r>
              <a:rPr kumimoji="1" lang="en-US" altLang="ja-JP" sz="3200" dirty="0"/>
              <a:t>AI</a:t>
            </a:r>
            <a:r>
              <a:rPr kumimoji="1" lang="ja-JP" altLang="en-US" sz="3200"/>
              <a:t>について</a:t>
            </a:r>
            <a:endParaRPr kumimoji="1" lang="en-US" altLang="ja-JP" sz="3200" dirty="0"/>
          </a:p>
          <a:p>
            <a:r>
              <a:rPr lang="ja-JP" altLang="en-US" sz="3200"/>
              <a:t>実験結果</a:t>
            </a:r>
            <a:endParaRPr lang="en-US" altLang="ja-JP" sz="3200" dirty="0"/>
          </a:p>
          <a:p>
            <a:r>
              <a:rPr kumimoji="1" lang="ja-JP" altLang="en-US" sz="3200"/>
              <a:t>考察</a:t>
            </a:r>
            <a:endParaRPr kumimoji="1" lang="en-US" altLang="ja-JP" sz="3200" dirty="0"/>
          </a:p>
          <a:p>
            <a:r>
              <a:rPr lang="ja-JP" altLang="en-US" sz="3200"/>
              <a:t>結論・今後の課題</a:t>
            </a:r>
            <a:endParaRPr lang="en-US" altLang="ja-JP" sz="3200" dirty="0"/>
          </a:p>
          <a:p>
            <a:r>
              <a:rPr kumimoji="1" lang="ja-JP" altLang="en-US" sz="3200"/>
              <a:t>参考文献</a:t>
            </a:r>
            <a:endParaRPr kumimoji="1" lang="en-US" altLang="ja-JP" sz="3200" dirty="0"/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29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A3AB2B-6162-2D43-A547-F1E7006A5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/>
              <a:t>ごろごろどうぶつしょうぎとは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902970-5CE8-8E44-A845-7F99A0D17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582"/>
            <a:ext cx="6025587" cy="5295417"/>
          </a:xfrm>
        </p:spPr>
        <p:txBody>
          <a:bodyPr>
            <a:normAutofit lnSpcReduction="10000"/>
          </a:bodyPr>
          <a:lstStyle/>
          <a:p>
            <a:r>
              <a:rPr lang="ja-JP" altLang="en-US"/>
              <a:t>ごろごろどうぶつしょうぎは</a:t>
            </a:r>
            <a:r>
              <a:rPr lang="en-US" altLang="ja-JP" dirty="0"/>
              <a:t>2012</a:t>
            </a:r>
            <a:r>
              <a:rPr lang="ja-JP" altLang="en-US"/>
              <a:t>年</a:t>
            </a:r>
            <a:r>
              <a:rPr lang="en-US" altLang="ja-JP" dirty="0"/>
              <a:t>11</a:t>
            </a:r>
            <a:r>
              <a:rPr lang="ja-JP" altLang="en-US"/>
              <a:t>月</a:t>
            </a:r>
            <a:r>
              <a:rPr lang="en-US" altLang="ja-JP" dirty="0"/>
              <a:t>15</a:t>
            </a:r>
            <a:r>
              <a:rPr lang="ja-JP" altLang="en-US"/>
              <a:t>日に発売されたミニ将棋の 一種である</a:t>
            </a:r>
            <a:endParaRPr lang="en-US" altLang="ja-JP" dirty="0"/>
          </a:p>
          <a:p>
            <a:r>
              <a:rPr lang="en-US" altLang="ja-JP" dirty="0"/>
              <a:t>5x6</a:t>
            </a:r>
            <a:r>
              <a:rPr lang="ja-JP" altLang="en-US"/>
              <a:t>の盤面</a:t>
            </a:r>
            <a:endParaRPr lang="en-US" altLang="ja-JP" dirty="0"/>
          </a:p>
          <a:p>
            <a:r>
              <a:rPr lang="ja-JP" altLang="en-US"/>
              <a:t>駒は</a:t>
            </a:r>
            <a:r>
              <a:rPr lang="en-US" altLang="ja-JP" dirty="0"/>
              <a:t>6</a:t>
            </a:r>
            <a:r>
              <a:rPr lang="ja-JP" altLang="en-US"/>
              <a:t>種類</a:t>
            </a:r>
            <a:endParaRPr lang="en-US" altLang="ja-JP" dirty="0"/>
          </a:p>
          <a:p>
            <a:pPr lvl="1"/>
            <a:r>
              <a:rPr lang="ja-JP" altLang="en-US" sz="2800"/>
              <a:t>ライオン</a:t>
            </a:r>
            <a:r>
              <a:rPr lang="en-US" altLang="ja-JP" sz="2800" dirty="0"/>
              <a:t>(</a:t>
            </a:r>
            <a:r>
              <a:rPr lang="ja-JP" altLang="en-US" sz="2800"/>
              <a:t>王将</a:t>
            </a:r>
            <a:r>
              <a:rPr lang="en-US" altLang="ja-JP" sz="2800" dirty="0"/>
              <a:t>)</a:t>
            </a:r>
          </a:p>
          <a:p>
            <a:pPr lvl="1"/>
            <a:r>
              <a:rPr lang="ja-JP" altLang="en-US" sz="2800"/>
              <a:t>犬</a:t>
            </a:r>
            <a:r>
              <a:rPr lang="en-US" altLang="ja-JP" sz="2800" dirty="0"/>
              <a:t>(</a:t>
            </a:r>
            <a:r>
              <a:rPr lang="ja-JP" altLang="en-US" sz="2800"/>
              <a:t>金将</a:t>
            </a:r>
            <a:r>
              <a:rPr lang="en-US" altLang="ja-JP" sz="2800" dirty="0"/>
              <a:t>)</a:t>
            </a:r>
          </a:p>
          <a:p>
            <a:pPr lvl="1"/>
            <a:r>
              <a:rPr lang="ja-JP" altLang="en-US" sz="2800"/>
              <a:t>猫</a:t>
            </a:r>
            <a:r>
              <a:rPr lang="en-US" altLang="ja-JP" sz="2800" dirty="0"/>
              <a:t>(</a:t>
            </a:r>
            <a:r>
              <a:rPr lang="ja-JP" altLang="en-US" sz="2800"/>
              <a:t>銀将</a:t>
            </a:r>
            <a:r>
              <a:rPr lang="en-US" altLang="ja-JP" sz="2800" dirty="0"/>
              <a:t>)</a:t>
            </a:r>
          </a:p>
          <a:p>
            <a:pPr lvl="1"/>
            <a:r>
              <a:rPr lang="ja-JP" altLang="en-US" sz="2800"/>
              <a:t>ひよこ</a:t>
            </a:r>
            <a:r>
              <a:rPr lang="en-US" altLang="ja-JP" sz="2800" dirty="0"/>
              <a:t>(</a:t>
            </a:r>
            <a:r>
              <a:rPr lang="ja-JP" altLang="en-US" sz="2800"/>
              <a:t>歩兵</a:t>
            </a:r>
            <a:r>
              <a:rPr lang="en-US" altLang="ja-JP" sz="2800" dirty="0"/>
              <a:t>)</a:t>
            </a:r>
          </a:p>
          <a:p>
            <a:pPr lvl="1"/>
            <a:r>
              <a:rPr lang="ja-JP" altLang="en-US" sz="2800"/>
              <a:t>にわとり</a:t>
            </a:r>
            <a:r>
              <a:rPr lang="en-US" altLang="ja-JP" sz="2800" dirty="0"/>
              <a:t>(</a:t>
            </a:r>
            <a:r>
              <a:rPr lang="ja-JP" altLang="en-US" sz="2800"/>
              <a:t>成銀</a:t>
            </a:r>
            <a:r>
              <a:rPr lang="en-US" altLang="ja-JP" sz="2800" dirty="0"/>
              <a:t>)</a:t>
            </a:r>
          </a:p>
          <a:p>
            <a:pPr lvl="1"/>
            <a:r>
              <a:rPr lang="ja-JP" altLang="en-US" sz="2800"/>
              <a:t>パワーアップ猫</a:t>
            </a:r>
            <a:r>
              <a:rPr lang="en-US" altLang="ja-JP" sz="2800" dirty="0"/>
              <a:t>(</a:t>
            </a:r>
            <a:r>
              <a:rPr lang="ja-JP" altLang="en-US" sz="2800"/>
              <a:t>成銀</a:t>
            </a:r>
            <a:r>
              <a:rPr lang="en-US" altLang="ja-JP" sz="2800" dirty="0"/>
              <a:t>)</a:t>
            </a:r>
          </a:p>
          <a:p>
            <a:r>
              <a:rPr lang="ja-JP" altLang="en-US"/>
              <a:t>ルールは本将棋と同様 </a:t>
            </a:r>
            <a:endParaRPr lang="en-US" altLang="ja-JP" dirty="0"/>
          </a:p>
          <a:p>
            <a:endParaRPr lang="ja-JP" altLang="en-US"/>
          </a:p>
          <a:p>
            <a:endParaRPr kumimoji="1" lang="ja-JP" altLang="en-US"/>
          </a:p>
        </p:txBody>
      </p:sp>
      <p:pic>
        <p:nvPicPr>
          <p:cNvPr id="5" name="図 4" descr="クロスワードパズル, テキスト が含まれている画像&#10;&#10;自動的に生成された説明">
            <a:extLst>
              <a:ext uri="{FF2B5EF4-FFF2-40B4-BE49-F238E27FC236}">
                <a16:creationId xmlns:a16="http://schemas.microsoft.com/office/drawing/2014/main" id="{F4199A51-66D0-744A-9AD4-6580D90CF3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2300" y="1825625"/>
            <a:ext cx="3111500" cy="36957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8A5F487-985E-9A46-9B1C-A200998828B5}"/>
              </a:ext>
            </a:extLst>
          </p:cNvPr>
          <p:cNvSpPr txBox="1"/>
          <p:nvPr/>
        </p:nvSpPr>
        <p:spPr>
          <a:xfrm>
            <a:off x="9028253" y="5715298"/>
            <a:ext cx="2325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/>
              <a:t>初期配置</a:t>
            </a:r>
          </a:p>
        </p:txBody>
      </p:sp>
    </p:spTree>
    <p:extLst>
      <p:ext uri="{BB962C8B-B14F-4D97-AF65-F5344CB8AC3E}">
        <p14:creationId xmlns:p14="http://schemas.microsoft.com/office/powerpoint/2010/main" val="4122922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D7D0C1-B92C-8243-8795-E9536FE5D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/>
              <a:t>研究背景と研究目的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E21E6B6-8EFF-0E4B-A0A0-08A8F1DFE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3200"/>
              <a:t>本将棋を知らない子供向けのボードゲーム</a:t>
            </a:r>
            <a:endParaRPr kumimoji="1" lang="en-US" altLang="ja-JP" sz="3200" dirty="0"/>
          </a:p>
          <a:p>
            <a:r>
              <a:rPr kumimoji="1" lang="ja-JP" altLang="en-US" sz="3200"/>
              <a:t>類似したゲーム</a:t>
            </a:r>
            <a:endParaRPr kumimoji="1" lang="en-US" altLang="ja-JP" sz="3200" dirty="0"/>
          </a:p>
          <a:p>
            <a:pPr lvl="1"/>
            <a:r>
              <a:rPr kumimoji="1" lang="ja-JP" altLang="en-US" sz="3200"/>
              <a:t>アンパンマンはじめてしょうぎ </a:t>
            </a:r>
            <a:endParaRPr kumimoji="1" lang="en-US" altLang="ja-JP" sz="3200" dirty="0"/>
          </a:p>
          <a:p>
            <a:pPr lvl="1"/>
            <a:r>
              <a:rPr lang="ja-JP" altLang="en-US" sz="3200"/>
              <a:t>どうぶつしょうぎ </a:t>
            </a:r>
            <a:endParaRPr lang="en-US" altLang="ja-JP" sz="3200" dirty="0"/>
          </a:p>
          <a:p>
            <a:r>
              <a:rPr lang="ja-JP" altLang="en-US" sz="3200"/>
              <a:t>完全解析に向け、</a:t>
            </a:r>
            <a:r>
              <a:rPr lang="en-US" altLang="ja-JP" sz="3200" dirty="0"/>
              <a:t>AI</a:t>
            </a:r>
            <a:r>
              <a:rPr lang="ja-JP" altLang="en-US" sz="3200"/>
              <a:t>対</a:t>
            </a:r>
            <a:r>
              <a:rPr lang="en-US" altLang="ja-JP" sz="3200" dirty="0"/>
              <a:t>AI</a:t>
            </a:r>
            <a:r>
              <a:rPr lang="ja-JP" altLang="en-US" sz="3200"/>
              <a:t>のプログラムを作成する</a:t>
            </a:r>
            <a:endParaRPr lang="en-US" altLang="ja-JP" sz="3200" dirty="0"/>
          </a:p>
          <a:p>
            <a:r>
              <a:rPr lang="ja-JP" altLang="en-US" sz="3200"/>
              <a:t>持ち駒なしのごろごろどうぶつしょうぎ </a:t>
            </a:r>
            <a:endParaRPr lang="en-US" altLang="ja-JP" sz="3200" dirty="0"/>
          </a:p>
          <a:p>
            <a:endParaRPr lang="en-US" altLang="ja-JP" sz="3200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92230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FF5371-8451-BC47-B34C-EDEEEE7D7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/>
              <a:t>ごろごろどうぶつしょうぎ</a:t>
            </a:r>
            <a:r>
              <a:rPr kumimoji="1" lang="en-US" altLang="ja-JP" b="1" dirty="0"/>
              <a:t>AI</a:t>
            </a:r>
            <a:r>
              <a:rPr kumimoji="1" lang="ja-JP" altLang="en-US" b="1"/>
              <a:t>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CE513B-BF8D-9940-AF06-06FB79742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/>
              <a:t>先読みを行い</a:t>
            </a:r>
            <a:r>
              <a:rPr kumimoji="1" lang="en-US" altLang="ja-JP" sz="3200" dirty="0"/>
              <a:t>, </a:t>
            </a:r>
            <a:r>
              <a:rPr kumimoji="1" lang="ja-JP" altLang="en-US" sz="3200"/>
              <a:t>局面を評価する</a:t>
            </a:r>
            <a:endParaRPr kumimoji="1" lang="en-US" altLang="ja-JP" sz="3200" dirty="0"/>
          </a:p>
          <a:p>
            <a:pPr lvl="1"/>
            <a:r>
              <a:rPr lang="ja-JP" altLang="en-US" sz="3200"/>
              <a:t>数手先の局面を先読み</a:t>
            </a:r>
            <a:endParaRPr lang="en-US" altLang="ja-JP" sz="3200" dirty="0"/>
          </a:p>
          <a:p>
            <a:pPr lvl="1"/>
            <a:r>
              <a:rPr kumimoji="1" lang="ja-JP" altLang="en-US" sz="3200"/>
              <a:t>駒の種類</a:t>
            </a:r>
            <a:endParaRPr lang="en-US" altLang="ja-JP" sz="3200" dirty="0"/>
          </a:p>
          <a:p>
            <a:pPr lvl="1"/>
            <a:r>
              <a:rPr lang="ja-JP" altLang="en-US" sz="3200"/>
              <a:t>駒の位置</a:t>
            </a:r>
            <a:endParaRPr lang="en-US" altLang="ja-JP" sz="3200" dirty="0"/>
          </a:p>
          <a:p>
            <a:pPr lvl="1"/>
            <a:r>
              <a:rPr lang="ja-JP" altLang="en-US" sz="3200"/>
              <a:t>着手可能手数</a:t>
            </a:r>
            <a:endParaRPr lang="en-US" altLang="ja-JP" sz="3200" dirty="0"/>
          </a:p>
          <a:p>
            <a:pPr lvl="1"/>
            <a:r>
              <a:rPr lang="ja-JP" altLang="en-US" sz="3200"/>
              <a:t>王手</a:t>
            </a:r>
            <a:endParaRPr lang="en-US" altLang="ja-JP" sz="3200" dirty="0"/>
          </a:p>
          <a:p>
            <a:r>
              <a:rPr kumimoji="1" lang="ja-JP" altLang="en-US" sz="3200"/>
              <a:t>最も高評価な手を採用する</a:t>
            </a:r>
            <a:endParaRPr kumimoji="1" lang="en-US" altLang="ja-JP" sz="3200" dirty="0"/>
          </a:p>
          <a:p>
            <a:pPr lvl="1"/>
            <a:r>
              <a:rPr lang="ja-JP" altLang="en-US" sz="2800"/>
              <a:t>勝ち</a:t>
            </a:r>
            <a:r>
              <a:rPr lang="en-US" altLang="ja-JP" sz="2800" dirty="0"/>
              <a:t>:</a:t>
            </a:r>
            <a:r>
              <a:rPr lang="ja-JP" altLang="en-US" sz="2800"/>
              <a:t>無限大</a:t>
            </a:r>
            <a:r>
              <a:rPr lang="en-US" altLang="ja-JP" sz="2800" dirty="0"/>
              <a:t>, </a:t>
            </a:r>
            <a:r>
              <a:rPr lang="ja-JP" altLang="en-US" sz="2800"/>
              <a:t>負け</a:t>
            </a:r>
            <a:r>
              <a:rPr lang="en-US" altLang="ja-JP" sz="2800" dirty="0"/>
              <a:t>:</a:t>
            </a:r>
            <a:r>
              <a:rPr lang="ja-JP" altLang="en-US" sz="2800"/>
              <a:t>無限小</a:t>
            </a:r>
            <a:r>
              <a:rPr lang="en-US" altLang="ja-JP" sz="2800" dirty="0"/>
              <a:t>, </a:t>
            </a:r>
            <a:r>
              <a:rPr lang="ja-JP" altLang="en-US" sz="2800"/>
              <a:t>千日手</a:t>
            </a:r>
            <a:r>
              <a:rPr lang="en-US" altLang="ja-JP" sz="2800" dirty="0"/>
              <a:t>: 0</a:t>
            </a:r>
          </a:p>
        </p:txBody>
      </p:sp>
    </p:spTree>
    <p:extLst>
      <p:ext uri="{BB962C8B-B14F-4D97-AF65-F5344CB8AC3E}">
        <p14:creationId xmlns:p14="http://schemas.microsoft.com/office/powerpoint/2010/main" val="2878048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FE8738-142A-2841-AAF1-A8A3A65E1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/>
              <a:t>実験結果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C27058-B943-AD47-A7B9-C1B4BDD4C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13334" cy="4351338"/>
          </a:xfrm>
        </p:spPr>
        <p:txBody>
          <a:bodyPr>
            <a:normAutofit/>
          </a:bodyPr>
          <a:lstStyle/>
          <a:p>
            <a:r>
              <a:rPr kumimoji="1" lang="ja-JP" altLang="en-US" sz="3200"/>
              <a:t>先読み数</a:t>
            </a:r>
            <a:r>
              <a:rPr lang="ja-JP" altLang="en-US" sz="3200"/>
              <a:t>を</a:t>
            </a:r>
            <a:r>
              <a:rPr lang="en-US" altLang="ja-JP" sz="3200" dirty="0"/>
              <a:t>4</a:t>
            </a:r>
            <a:r>
              <a:rPr lang="ja-JP" altLang="en-US" sz="3200"/>
              <a:t>手とし</a:t>
            </a:r>
            <a:r>
              <a:rPr lang="en-US" altLang="ja-JP" sz="3200" dirty="0"/>
              <a:t>, AI</a:t>
            </a:r>
            <a:r>
              <a:rPr lang="ja-JP" altLang="en-US" sz="3200"/>
              <a:t>同士で</a:t>
            </a:r>
            <a:r>
              <a:rPr lang="en-US" altLang="ja-JP" sz="3200" dirty="0"/>
              <a:t>300</a:t>
            </a:r>
            <a:r>
              <a:rPr lang="ja-JP" altLang="en-US" sz="3200"/>
              <a:t>回対戦した結果</a:t>
            </a:r>
            <a:endParaRPr lang="en-US" altLang="ja-JP" sz="3200" dirty="0"/>
          </a:p>
          <a:p>
            <a:pPr lvl="1"/>
            <a:r>
              <a:rPr kumimoji="1" lang="ja-JP" altLang="en-US" sz="3200"/>
              <a:t>先手</a:t>
            </a:r>
            <a:r>
              <a:rPr kumimoji="1" lang="en-US" altLang="ja-JP" sz="3200" dirty="0"/>
              <a:t> 132</a:t>
            </a:r>
            <a:r>
              <a:rPr kumimoji="1" lang="ja-JP" altLang="en-US" sz="3200"/>
              <a:t>勝</a:t>
            </a:r>
            <a:endParaRPr kumimoji="1" lang="en-US" altLang="ja-JP" sz="3200" dirty="0"/>
          </a:p>
          <a:p>
            <a:pPr lvl="1"/>
            <a:r>
              <a:rPr lang="ja-JP" altLang="en-US" sz="3200"/>
              <a:t>後手</a:t>
            </a:r>
            <a:r>
              <a:rPr lang="en-US" altLang="ja-JP" sz="3200" dirty="0"/>
              <a:t> 90</a:t>
            </a:r>
            <a:r>
              <a:rPr lang="ja-JP" altLang="en-US" sz="3200"/>
              <a:t>勝</a:t>
            </a:r>
            <a:endParaRPr lang="en-US" altLang="ja-JP" sz="3200" dirty="0"/>
          </a:p>
          <a:p>
            <a:pPr lvl="1"/>
            <a:r>
              <a:rPr kumimoji="1" lang="ja-JP" altLang="en-US" sz="3200"/>
              <a:t>引き分け</a:t>
            </a:r>
            <a:r>
              <a:rPr kumimoji="1" lang="en-US" altLang="ja-JP" sz="3200" dirty="0"/>
              <a:t> 78</a:t>
            </a:r>
            <a:r>
              <a:rPr lang="ja-JP" altLang="en-US" sz="3200"/>
              <a:t>回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968331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0262B3-943A-EA45-A9FC-458A6728B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/>
              <a:t>考察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964532-C707-324E-B347-E441DFDB3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/>
              <a:t>先手は</a:t>
            </a:r>
            <a:r>
              <a:rPr kumimoji="1" lang="en-US" altLang="ja-JP" sz="3200" dirty="0"/>
              <a:t>132</a:t>
            </a:r>
            <a:r>
              <a:rPr kumimoji="1" lang="ja-JP" altLang="en-US" sz="3200"/>
              <a:t>勝</a:t>
            </a:r>
            <a:r>
              <a:rPr kumimoji="1" lang="en-US" altLang="ja-JP" sz="3200" dirty="0"/>
              <a:t>90</a:t>
            </a:r>
            <a:r>
              <a:rPr lang="ja-JP" altLang="en-US" sz="3200"/>
              <a:t>敗</a:t>
            </a:r>
            <a:r>
              <a:rPr lang="en-US" altLang="ja-JP" sz="3200" dirty="0"/>
              <a:t>72</a:t>
            </a:r>
            <a:r>
              <a:rPr lang="ja-JP" altLang="en-US" sz="3200"/>
              <a:t>引き分け</a:t>
            </a:r>
            <a:endParaRPr kumimoji="1" lang="en-US" altLang="ja-JP" sz="3200" dirty="0"/>
          </a:p>
          <a:p>
            <a:r>
              <a:rPr lang="ja-JP" altLang="en-US" sz="3200"/>
              <a:t>持ち駒なしなので後半駒数が少なくなり</a:t>
            </a:r>
            <a:r>
              <a:rPr lang="en-US" altLang="ja-JP" sz="3200" dirty="0"/>
              <a:t>                     </a:t>
            </a:r>
            <a:r>
              <a:rPr lang="ja-JP" altLang="en-US" sz="3200"/>
              <a:t>千日手が多数発生</a:t>
            </a:r>
            <a:endParaRPr lang="en-US" altLang="ja-JP" sz="3200" dirty="0"/>
          </a:p>
          <a:p>
            <a:r>
              <a:rPr kumimoji="1" lang="ja-JP" altLang="en-US" sz="3200"/>
              <a:t>不完全なルールではあるが先手が有利だと推測される</a:t>
            </a:r>
          </a:p>
        </p:txBody>
      </p:sp>
    </p:spTree>
    <p:extLst>
      <p:ext uri="{BB962C8B-B14F-4D97-AF65-F5344CB8AC3E}">
        <p14:creationId xmlns:p14="http://schemas.microsoft.com/office/powerpoint/2010/main" val="1342946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914BEC-1B7C-BB41-92C0-709BC71CD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/>
              <a:t>結論・今後の課題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243F92-7742-1B44-A634-63A7266CB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AI</a:t>
            </a:r>
            <a:r>
              <a:rPr kumimoji="1" lang="ja-JP" altLang="en-US"/>
              <a:t>対</a:t>
            </a:r>
            <a:r>
              <a:rPr kumimoji="1" lang="en-US" altLang="ja-JP" dirty="0"/>
              <a:t>AI</a:t>
            </a:r>
            <a:r>
              <a:rPr kumimoji="1" lang="ja-JP" altLang="en-US"/>
              <a:t>のごろごろどうぶつしょうぎを作成</a:t>
            </a:r>
            <a:endParaRPr kumimoji="1" lang="en-US" altLang="ja-JP" dirty="0"/>
          </a:p>
          <a:p>
            <a:pPr lvl="1"/>
            <a:r>
              <a:rPr lang="ja-JP" altLang="en-US"/>
              <a:t>持ち駒なし</a:t>
            </a:r>
            <a:endParaRPr lang="en-US" altLang="ja-JP" dirty="0"/>
          </a:p>
          <a:p>
            <a:pPr lvl="1"/>
            <a:r>
              <a:rPr kumimoji="1" lang="ja-JP" altLang="en-US"/>
              <a:t>先手有利だと推測されるが先手必勝の根拠は得られなかった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/>
              <a:t>今後の課題</a:t>
            </a:r>
            <a:endParaRPr kumimoji="1" lang="en-US" altLang="ja-JP" dirty="0"/>
          </a:p>
          <a:p>
            <a:r>
              <a:rPr kumimoji="1" lang="ja-JP" altLang="en-US"/>
              <a:t>アプリケーションの高速化</a:t>
            </a:r>
            <a:endParaRPr kumimoji="1" lang="en-US" altLang="ja-JP" dirty="0"/>
          </a:p>
          <a:p>
            <a:r>
              <a:rPr lang="ja-JP" altLang="en-US"/>
              <a:t>評価値の計算方法を改善</a:t>
            </a:r>
            <a:endParaRPr lang="en-US" altLang="ja-JP" dirty="0"/>
          </a:p>
          <a:p>
            <a:r>
              <a:rPr kumimoji="1" lang="ja-JP" altLang="en-US"/>
              <a:t>対戦データベースを保存し分析する</a:t>
            </a:r>
            <a:endParaRPr kumimoji="1" lang="en-US" altLang="ja-JP" dirty="0"/>
          </a:p>
          <a:p>
            <a:r>
              <a:rPr kumimoji="1" lang="ja-JP" altLang="en-US"/>
              <a:t>対人戦を追加する</a:t>
            </a:r>
            <a:endParaRPr kumimoji="1" lang="en-US" altLang="ja-JP" dirty="0"/>
          </a:p>
          <a:p>
            <a:r>
              <a:rPr lang="ja-JP" altLang="en-US"/>
              <a:t>持ち駒ありとして作成する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540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9A325D-0D95-3B43-9FE9-D76D4D82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/>
              <a:t>参考文献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B9C91A8-BF56-AE4A-90B9-B118455F9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2400"/>
              <a:t>田中哲郎</a:t>
            </a:r>
            <a:r>
              <a:rPr lang="en-US" altLang="ja-JP" sz="2400" dirty="0"/>
              <a:t>:</a:t>
            </a:r>
            <a:r>
              <a:rPr lang="ja-JP" altLang="en-US" sz="2400"/>
              <a:t>「どうぶつしょうぎ」の完全解析</a:t>
            </a:r>
            <a:r>
              <a:rPr lang="en-US" altLang="ja-JP" sz="2400" dirty="0"/>
              <a:t>, </a:t>
            </a:r>
            <a:r>
              <a:rPr lang="ja-JP" altLang="en-US" sz="2400"/>
              <a:t>情報処理学会研究報告</a:t>
            </a:r>
            <a:r>
              <a:rPr lang="en-US" altLang="ja-JP" sz="2400" dirty="0"/>
              <a:t>,</a:t>
            </a:r>
            <a:r>
              <a:rPr lang="en" altLang="ja-JP" sz="2400" dirty="0"/>
              <a:t>VoL.2009-GI-22 No.3, pp.1-8(2009). </a:t>
            </a:r>
            <a:br>
              <a:rPr lang="en" altLang="ja-JP" sz="2400" dirty="0"/>
            </a:br>
            <a:r>
              <a:rPr lang="en" altLang="ja-JP" sz="2400" dirty="0">
                <a:hlinkClick r:id="rId2"/>
              </a:rPr>
              <a:t>http://id.nii.ac.jp/1001/00062415/</a:t>
            </a:r>
            <a:endParaRPr lang="en" altLang="ja-JP" sz="2400" dirty="0">
              <a:effectLst/>
            </a:endParaRPr>
          </a:p>
          <a:p>
            <a:r>
              <a:rPr lang="ja-JP" altLang="en-US" sz="2400"/>
              <a:t>塩田好</a:t>
            </a:r>
            <a:r>
              <a:rPr lang="en-US" altLang="ja-JP" sz="2400" dirty="0"/>
              <a:t>, </a:t>
            </a:r>
            <a:r>
              <a:rPr lang="ja-JP" altLang="en-US" sz="2400"/>
              <a:t>石水隆</a:t>
            </a:r>
            <a:r>
              <a:rPr lang="en-US" altLang="ja-JP" sz="2400" dirty="0"/>
              <a:t>, </a:t>
            </a:r>
            <a:r>
              <a:rPr lang="ja-JP" altLang="en-US" sz="2400"/>
              <a:t>山本博史</a:t>
            </a:r>
            <a:r>
              <a:rPr lang="en-US" altLang="ja-JP" sz="2400" dirty="0"/>
              <a:t>: </a:t>
            </a:r>
            <a:r>
              <a:rPr lang="ja-JP" altLang="en-US" sz="2400"/>
              <a:t>「アンパンマンはじめてしょうぎ」の完全解析</a:t>
            </a:r>
            <a:r>
              <a:rPr lang="en-US" altLang="ja-JP" sz="2400" dirty="0"/>
              <a:t>, </a:t>
            </a:r>
            <a:r>
              <a:rPr lang="ja-JP" altLang="en-US" sz="2400"/>
              <a:t>情報処理学会関西支部 支部大 会講演論文集 </a:t>
            </a:r>
            <a:r>
              <a:rPr lang="en-US" altLang="ja-JP" sz="2400" dirty="0"/>
              <a:t>(2013). </a:t>
            </a:r>
            <a:br>
              <a:rPr lang="en-US" altLang="ja-JP" sz="2400" dirty="0"/>
            </a:br>
            <a:r>
              <a:rPr lang="en-US" altLang="ja-JP" sz="2400" dirty="0">
                <a:hlinkClick r:id="rId3"/>
              </a:rPr>
              <a:t>http://id.nii.ac.jp/1001/00096792/</a:t>
            </a:r>
            <a:endParaRPr lang="ja-JP" altLang="en-US" sz="2400">
              <a:effectLst/>
            </a:endParaRPr>
          </a:p>
          <a:p>
            <a:r>
              <a:rPr lang="ja-JP" altLang="en-US" sz="2400"/>
              <a:t>シルバースタージャパン</a:t>
            </a:r>
            <a:r>
              <a:rPr lang="en-US" altLang="ja-JP" sz="2400" dirty="0"/>
              <a:t>:</a:t>
            </a:r>
            <a:r>
              <a:rPr lang="ja-JP" altLang="en-US" sz="2400"/>
              <a:t>みんなのどうぶつしょうぎ，</a:t>
            </a:r>
            <a:r>
              <a:rPr lang="en" altLang="ja-JP" sz="2400" dirty="0"/>
              <a:t>Nintendo Switch </a:t>
            </a:r>
            <a:r>
              <a:rPr lang="ja-JP" altLang="en-US" sz="2400"/>
              <a:t>用ソフト，</a:t>
            </a:r>
            <a:r>
              <a:rPr lang="en-US" altLang="ja-JP" sz="2400" dirty="0"/>
              <a:t>(2019) </a:t>
            </a:r>
            <a:br>
              <a:rPr lang="en-US" altLang="ja-JP" sz="2400" dirty="0"/>
            </a:br>
            <a:r>
              <a:rPr lang="en-US" altLang="ja-JP" sz="2400" dirty="0">
                <a:hlinkClick r:id="rId4"/>
              </a:rPr>
              <a:t>https://www.silverstar.co.jp/02products/dobutsushogi/switch/</a:t>
            </a:r>
            <a:endParaRPr lang="ja-JP" altLang="en-US" sz="2400">
              <a:effectLst/>
            </a:endParaRPr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369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574</Words>
  <Application>Microsoft Macintosh PowerPoint</Application>
  <PresentationFormat>ワイド画面</PresentationFormat>
  <Paragraphs>70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游ゴシック</vt:lpstr>
      <vt:lpstr>游ゴシック Light</vt:lpstr>
      <vt:lpstr>Arial</vt:lpstr>
      <vt:lpstr>Office テーマ</vt:lpstr>
      <vt:lpstr>95 ごろごろどうぶつしょうぎ の解析</vt:lpstr>
      <vt:lpstr>目次</vt:lpstr>
      <vt:lpstr>ごろごろどうぶつしょうぎとは</vt:lpstr>
      <vt:lpstr>研究背景と研究目的</vt:lpstr>
      <vt:lpstr>ごろごろどうぶつしょうぎAIについて</vt:lpstr>
      <vt:lpstr>実験結果</vt:lpstr>
      <vt:lpstr>考察</vt:lpstr>
      <vt:lpstr>結論・今後の課題</vt:lpstr>
      <vt:lpstr>参考文献</vt:lpstr>
      <vt:lpstr>参考文献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ごろごろどうぶつしょうぎ の解析</dc:title>
  <dc:creator>玉井睦也</dc:creator>
  <cp:lastModifiedBy>玉井睦也</cp:lastModifiedBy>
  <cp:revision>5</cp:revision>
  <dcterms:created xsi:type="dcterms:W3CDTF">2022-01-23T12:04:21Z</dcterms:created>
  <dcterms:modified xsi:type="dcterms:W3CDTF">2022-01-24T01:43:05Z</dcterms:modified>
</cp:coreProperties>
</file>