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1" r:id="rId1"/>
  </p:sldMasterIdLst>
  <p:notesMasterIdLst>
    <p:notesMasterId r:id="rId12"/>
  </p:notes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9"/>
  </p:normalViewPr>
  <p:slideViewPr>
    <p:cSldViewPr snapToGrid="0" snapToObjects="1">
      <p:cViewPr varScale="1">
        <p:scale>
          <a:sx n="90" d="100"/>
          <a:sy n="90" d="100"/>
        </p:scale>
        <p:origin x="2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C561FA-BE8D-9E42-85CE-E6B0A5B96D62}" type="datetimeFigureOut">
              <a:rPr kumimoji="1" lang="ja-JP" altLang="en-US" smtClean="0"/>
              <a:t>2022/1/23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EB2315-86A7-5A45-AEA4-A9E00A4489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5526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EB2315-86A7-5A45-AEA4-A9E00A448901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0979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EB2315-86A7-5A45-AEA4-A9E00A448901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400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46372-E315-E041-BA60-4B8891A8440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9F99B-88E7-694E-8068-6F4B50215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771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46372-E315-E041-BA60-4B8891A8440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9F99B-88E7-694E-8068-6F4B50215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125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46372-E315-E041-BA60-4B8891A8440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9F99B-88E7-694E-8068-6F4B50215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87687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46372-E315-E041-BA60-4B8891A8440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9F99B-88E7-694E-8068-6F4B50215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52258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46372-E315-E041-BA60-4B8891A8440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9F99B-88E7-694E-8068-6F4B50215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49595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46372-E315-E041-BA60-4B8891A8440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9F99B-88E7-694E-8068-6F4B50215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772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46372-E315-E041-BA60-4B8891A8440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9F99B-88E7-694E-8068-6F4B50215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66345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46372-E315-E041-BA60-4B8891A8440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9F99B-88E7-694E-8068-6F4B50215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7609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46372-E315-E041-BA60-4B8891A8440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9F99B-88E7-694E-8068-6F4B50215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0813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46372-E315-E041-BA60-4B8891A8440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9F99B-88E7-694E-8068-6F4B50215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0205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46372-E315-E041-BA60-4B8891A8440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9F99B-88E7-694E-8068-6F4B50215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9619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46372-E315-E041-BA60-4B8891A8440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9F99B-88E7-694E-8068-6F4B50215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723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46372-E315-E041-BA60-4B8891A8440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9F99B-88E7-694E-8068-6F4B50215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311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46372-E315-E041-BA60-4B8891A8440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9F99B-88E7-694E-8068-6F4B50215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203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46372-E315-E041-BA60-4B8891A8440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9F99B-88E7-694E-8068-6F4B50215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5188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46372-E315-E041-BA60-4B8891A8440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9F99B-88E7-694E-8068-6F4B50215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173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46372-E315-E041-BA60-4B8891A8440E}" type="datetimeFigureOut">
              <a:rPr kumimoji="1" lang="ja-JP" altLang="en-US" smtClean="0"/>
              <a:t>2022/1/20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DB9F99B-88E7-694E-8068-6F4B50215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1799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apps.apple.com/jp/app/maruba-&#12414;&#12427;&#12400;&#12388;&#12466;&#12540;&#12512;&#36914;&#21270;&#29256;-&#12458;&#12531;&#12521;&#12452;&#12531;/id1472998169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00746E-2373-3B4A-BC6A-02494E3E91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/>
              <a:t>ゴブレットゴブラーズの</a:t>
            </a:r>
            <a:br>
              <a:rPr kumimoji="1" lang="en-US" altLang="ja-JP" dirty="0"/>
            </a:br>
            <a:r>
              <a:rPr kumimoji="1" lang="ja-JP" altLang="en-US"/>
              <a:t>アプリケーション開発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A4D79A9-2679-6145-9F13-C88E36EEE8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/>
              <a:t>情報論理工学研究室</a:t>
            </a:r>
            <a:endParaRPr kumimoji="1" lang="en-US" altLang="ja-JP" dirty="0"/>
          </a:p>
          <a:p>
            <a:r>
              <a:rPr lang="en-US" altLang="ja-JP" dirty="0"/>
              <a:t>18-1-037-0049</a:t>
            </a:r>
          </a:p>
          <a:p>
            <a:r>
              <a:rPr kumimoji="1" lang="ja-JP" altLang="en-US"/>
              <a:t>四宮悠汰</a:t>
            </a:r>
          </a:p>
        </p:txBody>
      </p:sp>
    </p:spTree>
    <p:extLst>
      <p:ext uri="{BB962C8B-B14F-4D97-AF65-F5344CB8AC3E}">
        <p14:creationId xmlns:p14="http://schemas.microsoft.com/office/powerpoint/2010/main" val="512388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587A58-62B8-B443-B215-B0171A0DE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参考文献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DED6992-0FC8-5F4A-AF3D-EC2DA84E7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ja-JP" altLang="ja-JP"/>
              <a:t>佐藤正隆</a:t>
            </a:r>
            <a:r>
              <a:rPr lang="en-US" altLang="ja-JP" dirty="0"/>
              <a:t>:</a:t>
            </a:r>
            <a:r>
              <a:rPr lang="ja-JP" altLang="ja-JP"/>
              <a:t>ゴブレットゴブラーズの解析</a:t>
            </a:r>
            <a:r>
              <a:rPr lang="en-US" altLang="ja-JP" dirty="0"/>
              <a:t>, </a:t>
            </a:r>
            <a:r>
              <a:rPr lang="ja-JP" altLang="ja-JP"/>
              <a:t>東邦大学理 学部情報科学科 卒業研究</a:t>
            </a:r>
            <a:r>
              <a:rPr lang="en-US" altLang="ja-JP" dirty="0"/>
              <a:t> (2019).</a:t>
            </a:r>
          </a:p>
          <a:p>
            <a:r>
              <a:rPr lang="ja-JP" altLang="en-US"/>
              <a:t>すごろくや</a:t>
            </a:r>
            <a:r>
              <a:rPr lang="en-US" altLang="ja-JP" dirty="0"/>
              <a:t>:</a:t>
            </a:r>
            <a:r>
              <a:rPr lang="ja-JP" altLang="en-US"/>
              <a:t>ゴブレットゴブラーズ</a:t>
            </a:r>
            <a:r>
              <a:rPr lang="en-US" altLang="ja-JP" dirty="0"/>
              <a:t>, https://</a:t>
            </a:r>
            <a:r>
              <a:rPr lang="en-US" altLang="ja-JP" dirty="0" err="1"/>
              <a:t>sugorokuya.jp</a:t>
            </a:r>
            <a:r>
              <a:rPr lang="en-US" altLang="ja-JP" dirty="0"/>
              <a:t>/p/</a:t>
            </a:r>
            <a:r>
              <a:rPr lang="en-US" altLang="ja-JP" dirty="0" err="1"/>
              <a:t>gobblet</a:t>
            </a:r>
            <a:r>
              <a:rPr lang="en-US" altLang="ja-JP" dirty="0"/>
              <a:t>-gobblers/</a:t>
            </a:r>
          </a:p>
          <a:p>
            <a:r>
              <a:rPr lang="en-US" altLang="ja-JP" dirty="0"/>
              <a:t>Janos Wagner and Istvan </a:t>
            </a:r>
            <a:r>
              <a:rPr lang="en-US" altLang="ja-JP" dirty="0" err="1"/>
              <a:t>Virag</a:t>
            </a:r>
            <a:r>
              <a:rPr lang="en-US" altLang="ja-JP" dirty="0"/>
              <a:t> : Solving </a:t>
            </a:r>
            <a:r>
              <a:rPr lang="en-US" altLang="ja-JP" dirty="0" err="1"/>
              <a:t>renju</a:t>
            </a:r>
            <a:r>
              <a:rPr lang="en-US" altLang="ja-JP" dirty="0"/>
              <a:t>, ICGA Journal, Vol.24, No.1, pp.30-35 (2001). </a:t>
            </a:r>
            <a:endParaRPr lang="ja-JP" altLang="ja-JP"/>
          </a:p>
          <a:p>
            <a:r>
              <a:rPr lang="ja-JP" altLang="ja-JP"/>
              <a:t>すごろくや</a:t>
            </a:r>
            <a:r>
              <a:rPr lang="en-US" altLang="ja-JP" dirty="0"/>
              <a:t>:</a:t>
            </a:r>
            <a:r>
              <a:rPr lang="ja-JP" altLang="ja-JP"/>
              <a:t>ゴブレットゴブラーズ，</a:t>
            </a:r>
            <a:r>
              <a:rPr lang="en-US" altLang="ja-JP" dirty="0"/>
              <a:t>Google Play, 2021</a:t>
            </a:r>
            <a:r>
              <a:rPr lang="ja-JP" altLang="ja-JP"/>
              <a:t>年</a:t>
            </a:r>
            <a:r>
              <a:rPr lang="en-US" altLang="ja-JP" dirty="0"/>
              <a:t>12</a:t>
            </a:r>
            <a:r>
              <a:rPr lang="ja-JP" altLang="ja-JP"/>
              <a:t>月</a:t>
            </a:r>
            <a:r>
              <a:rPr lang="en-US" altLang="ja-JP" dirty="0"/>
              <a:t>19</a:t>
            </a:r>
            <a:r>
              <a:rPr lang="ja-JP" altLang="ja-JP"/>
              <a:t>日</a:t>
            </a:r>
            <a:r>
              <a:rPr lang="en-US" altLang="ja-JP" dirty="0"/>
              <a:t>, https://</a:t>
            </a:r>
            <a:r>
              <a:rPr lang="en-US" altLang="ja-JP" dirty="0" err="1"/>
              <a:t>play.google.com</a:t>
            </a:r>
            <a:r>
              <a:rPr lang="en-US" altLang="ja-JP" dirty="0"/>
              <a:t>/store/apps/</a:t>
            </a:r>
            <a:r>
              <a:rPr lang="en-US" altLang="ja-JP" dirty="0" err="1"/>
              <a:t>details?id</a:t>
            </a:r>
            <a:r>
              <a:rPr lang="en-US" altLang="ja-JP" dirty="0"/>
              <a:t>=</a:t>
            </a:r>
            <a:r>
              <a:rPr lang="en-US" altLang="ja-JP" dirty="0" err="1"/>
              <a:t>com.sugorokuya.gobblet_gobblers_app</a:t>
            </a:r>
            <a:endParaRPr lang="ja-JP" altLang="ja-JP"/>
          </a:p>
          <a:p>
            <a:r>
              <a:rPr lang="en-US" altLang="ja-JP" dirty="0"/>
              <a:t>Masakazu Sakata</a:t>
            </a:r>
            <a:r>
              <a:rPr lang="ja-JP" altLang="ja-JP"/>
              <a:t>：ねこハコ ～進化版まるばつゲーム～　オンライン</a:t>
            </a:r>
            <a:r>
              <a:rPr lang="en-US" altLang="ja-JP" dirty="0"/>
              <a:t>&amp;</a:t>
            </a:r>
            <a:r>
              <a:rPr lang="ja-JP" altLang="ja-JP"/>
              <a:t>オフラインプレイ可能！，</a:t>
            </a:r>
            <a:r>
              <a:rPr lang="en-US" altLang="ja-JP" dirty="0"/>
              <a:t>Google Play, 2021</a:t>
            </a:r>
            <a:r>
              <a:rPr lang="ja-JP" altLang="ja-JP"/>
              <a:t>年</a:t>
            </a:r>
            <a:r>
              <a:rPr lang="en-US" altLang="ja-JP" dirty="0"/>
              <a:t>1</a:t>
            </a:r>
            <a:r>
              <a:rPr lang="ja-JP" altLang="ja-JP"/>
              <a:t>月</a:t>
            </a:r>
            <a:r>
              <a:rPr lang="en-US" altLang="ja-JP" dirty="0"/>
              <a:t>27</a:t>
            </a:r>
            <a:r>
              <a:rPr lang="ja-JP" altLang="ja-JP"/>
              <a:t>日</a:t>
            </a:r>
            <a:r>
              <a:rPr lang="en-US" altLang="ja-JP" dirty="0"/>
              <a:t>, </a:t>
            </a:r>
          </a:p>
          <a:p>
            <a:r>
              <a:rPr lang="en-US" altLang="ja-JP" dirty="0"/>
              <a:t>Tomoyasu Hidaka, MARUBA / </a:t>
            </a:r>
            <a:r>
              <a:rPr lang="ja-JP" altLang="ja-JP"/>
              <a:t>まるばつゲーム進化版 オンライン</a:t>
            </a:r>
            <a:r>
              <a:rPr lang="en-US" altLang="ja-JP" dirty="0"/>
              <a:t>, Apple Store, 2022</a:t>
            </a:r>
            <a:r>
              <a:rPr lang="ja-JP" altLang="ja-JP"/>
              <a:t>年</a:t>
            </a:r>
            <a:r>
              <a:rPr lang="en-US" altLang="ja-JP" dirty="0"/>
              <a:t>1</a:t>
            </a:r>
            <a:r>
              <a:rPr lang="ja-JP" altLang="ja-JP"/>
              <a:t>月</a:t>
            </a:r>
            <a:r>
              <a:rPr lang="en-US" altLang="ja-JP" dirty="0"/>
              <a:t>15</a:t>
            </a:r>
            <a:r>
              <a:rPr lang="ja-JP" altLang="ja-JP"/>
              <a:t>日</a:t>
            </a:r>
            <a:r>
              <a:rPr lang="en-US" altLang="ja-JP" dirty="0"/>
              <a:t>, </a:t>
            </a:r>
            <a:r>
              <a:rPr lang="en-US" altLang="ja-JP" u="sng" dirty="0">
                <a:hlinkClick r:id="rId2"/>
              </a:rPr>
              <a:t>https://apps.apple.com/jp/app/maruba-まるばつゲーム進化版-オンライン/id1472998169</a:t>
            </a:r>
            <a:endParaRPr lang="ja-JP" altLang="ja-JP"/>
          </a:p>
          <a:p>
            <a:endParaRPr lang="ja-JP" altLang="ja-JP"/>
          </a:p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772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927213-AFCC-7248-83CA-13E00FF4A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発表の流れ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CB2DF32-2CC9-CE41-A10D-8F7693E5D3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ゴブレットゴブラーズについて</a:t>
            </a:r>
            <a:endParaRPr lang="en-US" altLang="ja-JP" dirty="0"/>
          </a:p>
          <a:p>
            <a:r>
              <a:rPr kumimoji="1" lang="ja-JP" altLang="en-US"/>
              <a:t>研究背景と研究目的</a:t>
            </a:r>
            <a:endParaRPr kumimoji="1" lang="en-US" altLang="ja-JP" dirty="0"/>
          </a:p>
          <a:p>
            <a:r>
              <a:rPr lang="ja-JP" altLang="en-US"/>
              <a:t>研究内容</a:t>
            </a:r>
            <a:endParaRPr lang="en-US" altLang="ja-JP" dirty="0"/>
          </a:p>
          <a:p>
            <a:r>
              <a:rPr lang="ja-JP" altLang="en-US"/>
              <a:t>実行結果</a:t>
            </a:r>
            <a:endParaRPr lang="en-US" altLang="ja-JP" dirty="0"/>
          </a:p>
          <a:p>
            <a:r>
              <a:rPr kumimoji="1" lang="ja-JP" altLang="en-US"/>
              <a:t>まとめ</a:t>
            </a:r>
            <a:r>
              <a:rPr lang="ja-JP" altLang="en-US"/>
              <a:t>・今後の課題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83906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0B801D-93A5-1249-833E-035415447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ゴブレットゴブラーズについて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2A5C779-DCF8-6642-8AC5-B4BB65025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三目並べの拡張版のボードゲーム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/>
              <a:t>二人でプレイ</a:t>
            </a:r>
            <a:br>
              <a:rPr kumimoji="1" lang="en-US" altLang="ja-JP" dirty="0"/>
            </a:br>
            <a:endParaRPr kumimoji="1" lang="en-US" altLang="ja-JP" dirty="0"/>
          </a:p>
          <a:p>
            <a:r>
              <a:rPr kumimoji="1" lang="en-US" altLang="ja-JP" dirty="0"/>
              <a:t>3×3</a:t>
            </a:r>
            <a:r>
              <a:rPr kumimoji="1" lang="ja-JP" altLang="en-US"/>
              <a:t>マスの盤面</a:t>
            </a:r>
            <a:br>
              <a:rPr kumimoji="1" lang="en-US" altLang="ja-JP" dirty="0"/>
            </a:br>
            <a:endParaRPr kumimoji="1" lang="en-US" altLang="ja-JP" dirty="0"/>
          </a:p>
          <a:p>
            <a:r>
              <a:rPr lang="ja-JP" altLang="en-US"/>
              <a:t>大中小の３種類の駒を二つずつ持つ</a:t>
            </a:r>
            <a:endParaRPr lang="en-US" altLang="ja-JP" dirty="0"/>
          </a:p>
          <a:p>
            <a:endParaRPr kumimoji="1" lang="en-US" altLang="ja-JP" dirty="0"/>
          </a:p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259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84127B-5FC1-BF4D-87E9-4CB48203E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ゴブレットゴブラーズについて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C9D44B9-5397-9846-B28A-A81A06CD4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/>
              <a:t>自分の手番でできることは</a:t>
            </a:r>
            <a:r>
              <a:rPr lang="en-US" altLang="ja-JP" dirty="0"/>
              <a:t>, </a:t>
            </a:r>
            <a:r>
              <a:rPr lang="ja-JP" altLang="en-US"/>
              <a:t>以下のいずれか一つ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r>
              <a:rPr kumimoji="1" lang="ja-JP" altLang="en-US"/>
              <a:t>持っている駒を空いているマスに置く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lang="ja-JP" altLang="en-US"/>
              <a:t>すでに盤上にある駒にそれより大きい駒を被せて置く </a:t>
            </a:r>
            <a:endParaRPr lang="en-US" altLang="ja-JP" dirty="0"/>
          </a:p>
          <a:p>
            <a:endParaRPr lang="ja-JP" altLang="en-US"/>
          </a:p>
          <a:p>
            <a:r>
              <a:rPr lang="ja-JP" altLang="en-US"/>
              <a:t>盤 上にある自分の駒を空きマス</a:t>
            </a:r>
            <a:r>
              <a:rPr lang="en-US" altLang="ja-JP" dirty="0"/>
              <a:t>, </a:t>
            </a:r>
            <a:br>
              <a:rPr lang="en-US" altLang="ja-JP" dirty="0"/>
            </a:br>
            <a:r>
              <a:rPr lang="ja-JP" altLang="en-US"/>
              <a:t>またはより小さい駒の上に移 動させる </a:t>
            </a:r>
            <a:br>
              <a:rPr lang="en-US" altLang="ja-JP" dirty="0"/>
            </a:br>
            <a:endParaRPr lang="en-US" altLang="ja-JP" dirty="0"/>
          </a:p>
          <a:p>
            <a:pPr marL="0" indent="0">
              <a:buNone/>
            </a:pPr>
            <a:r>
              <a:rPr lang="ja-JP" altLang="en-US"/>
              <a:t>縦・横・斜めのいずれかの列に三目並べることができたプレイヤーが勝利</a:t>
            </a:r>
          </a:p>
          <a:p>
            <a:endParaRPr kumimoji="1" lang="en-US" altLang="ja-JP" dirty="0"/>
          </a:p>
          <a:p>
            <a:endParaRPr kumimoji="1" lang="ja-JP" altLang="en-US"/>
          </a:p>
        </p:txBody>
      </p:sp>
      <p:pic>
        <p:nvPicPr>
          <p:cNvPr id="5" name="図 4" descr="レゴのキャラクター&#10;&#10;低い精度で自動的に生成された説明">
            <a:extLst>
              <a:ext uri="{FF2B5EF4-FFF2-40B4-BE49-F238E27FC236}">
                <a16:creationId xmlns:a16="http://schemas.microsoft.com/office/drawing/2014/main" id="{B44953F1-5EA5-A441-A8CA-D99A1D114F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4499" y="1498601"/>
            <a:ext cx="4030167" cy="3429000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EAA675E-5433-914B-A3B5-477B8BC49252}"/>
              </a:ext>
            </a:extLst>
          </p:cNvPr>
          <p:cNvSpPr txBox="1"/>
          <p:nvPr/>
        </p:nvSpPr>
        <p:spPr>
          <a:xfrm>
            <a:off x="8729929" y="5115149"/>
            <a:ext cx="16273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/>
              <a:t>ゴブレットゴブラーズ</a:t>
            </a:r>
            <a:r>
              <a:rPr kumimoji="1" lang="en-US" altLang="ja-JP" sz="1000" dirty="0"/>
              <a:t>[1]</a:t>
            </a:r>
            <a:endParaRPr kumimoji="1" lang="ja-JP" altLang="en-US" sz="100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0A4F025-3D7B-A246-BB22-00A3949C0D11}"/>
              </a:ext>
            </a:extLst>
          </p:cNvPr>
          <p:cNvSpPr txBox="1"/>
          <p:nvPr/>
        </p:nvSpPr>
        <p:spPr>
          <a:xfrm>
            <a:off x="913261" y="6288474"/>
            <a:ext cx="5030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[1]</a:t>
            </a:r>
            <a:r>
              <a:rPr kumimoji="1" lang="ja-JP" altLang="en-US" sz="1200"/>
              <a:t>ゴブレットゴブラーズ</a:t>
            </a:r>
            <a:r>
              <a:rPr kumimoji="1" lang="en-US" altLang="ja-JP" sz="1200" dirty="0"/>
              <a:t>, https://</a:t>
            </a:r>
            <a:r>
              <a:rPr kumimoji="1" lang="en-US" altLang="ja-JP" sz="1200" dirty="0" err="1"/>
              <a:t>sugorokuya.jp</a:t>
            </a:r>
            <a:r>
              <a:rPr kumimoji="1" lang="en-US" altLang="ja-JP" sz="1200" dirty="0"/>
              <a:t>/p/</a:t>
            </a:r>
            <a:r>
              <a:rPr kumimoji="1" lang="en-US" altLang="ja-JP" sz="1200" dirty="0" err="1"/>
              <a:t>gobblet</a:t>
            </a:r>
            <a:r>
              <a:rPr kumimoji="1" lang="en-US" altLang="ja-JP" sz="1200" dirty="0"/>
              <a:t>-gobblers/</a:t>
            </a:r>
            <a:endParaRPr kumimoji="1" lang="ja-JP" altLang="en-US" sz="1200"/>
          </a:p>
          <a:p>
            <a:endParaRPr kumimoji="1" lang="ja-JP" altLang="en-US" sz="1200"/>
          </a:p>
        </p:txBody>
      </p:sp>
    </p:spTree>
    <p:extLst>
      <p:ext uri="{BB962C8B-B14F-4D97-AF65-F5344CB8AC3E}">
        <p14:creationId xmlns:p14="http://schemas.microsoft.com/office/powerpoint/2010/main" val="888445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C4270B-8881-374B-BF55-C52D0EC33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研究背景と研究目的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6B64224-FF1E-5447-8E59-3D47F390E8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ゴブレットゴブラーズは完全解析されており</a:t>
            </a:r>
            <a:r>
              <a:rPr kumimoji="1" lang="en-US" altLang="ja-JP" dirty="0"/>
              <a:t>, </a:t>
            </a:r>
            <a:br>
              <a:rPr lang="en-US" altLang="ja-JP" dirty="0"/>
            </a:br>
            <a:r>
              <a:rPr lang="en-US" altLang="ja-JP" dirty="0"/>
              <a:t>13</a:t>
            </a:r>
            <a:r>
              <a:rPr lang="ja-JP" altLang="en-US"/>
              <a:t>手で先手が勝利する</a:t>
            </a:r>
            <a:r>
              <a:rPr lang="en-US" altLang="ja-JP" dirty="0"/>
              <a:t>[1]</a:t>
            </a:r>
          </a:p>
          <a:p>
            <a:pPr marL="0" indent="0">
              <a:buNone/>
            </a:pPr>
            <a:endParaRPr lang="en-US" altLang="ja-JP" dirty="0"/>
          </a:p>
          <a:p>
            <a:r>
              <a:rPr lang="ja-JP" altLang="en-US"/>
              <a:t>既存のアプリケーションは</a:t>
            </a:r>
            <a:r>
              <a:rPr lang="en-US" altLang="ja-JP" dirty="0"/>
              <a:t>,</a:t>
            </a:r>
            <a:br>
              <a:rPr lang="en-US" altLang="ja-JP" dirty="0"/>
            </a:br>
            <a:r>
              <a:rPr lang="ja-JP" altLang="en-US"/>
              <a:t>先手必勝であることの対策は施されておらず</a:t>
            </a:r>
            <a:r>
              <a:rPr lang="en-US" altLang="ja-JP" dirty="0"/>
              <a:t>, </a:t>
            </a:r>
            <a:br>
              <a:rPr lang="en-US" altLang="ja-JP" dirty="0"/>
            </a:br>
            <a:r>
              <a:rPr lang="ja-JP" altLang="en-US"/>
              <a:t>手持ちの駒の状況が分かり辛い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/>
              <a:t>ゴブレットゴブラーズのアプリケーションを作成し</a:t>
            </a:r>
            <a:r>
              <a:rPr lang="en-US" altLang="ja-JP" dirty="0"/>
              <a:t>, </a:t>
            </a:r>
            <a:br>
              <a:rPr lang="en-US" altLang="ja-JP" dirty="0"/>
            </a:br>
            <a:r>
              <a:rPr lang="ja-JP" altLang="en-US"/>
              <a:t>先手必勝の対策となるルールを追加することを目的とする</a:t>
            </a:r>
            <a:endParaRPr lang="en-US" altLang="ja-JP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AAE79EE-BA04-AC4D-96A7-68446E0E2772}"/>
              </a:ext>
            </a:extLst>
          </p:cNvPr>
          <p:cNvSpPr txBox="1"/>
          <p:nvPr/>
        </p:nvSpPr>
        <p:spPr>
          <a:xfrm>
            <a:off x="1014413" y="6086885"/>
            <a:ext cx="35846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[1]</a:t>
            </a:r>
            <a:r>
              <a:rPr kumimoji="1" lang="ja-JP" altLang="en-US" sz="1200"/>
              <a:t>佐藤正隆</a:t>
            </a:r>
            <a:r>
              <a:rPr kumimoji="1" lang="en-US" altLang="ja-JP" sz="1200" dirty="0"/>
              <a:t>:</a:t>
            </a:r>
            <a:r>
              <a:rPr kumimoji="1" lang="ja-JP" altLang="en-US" sz="1200"/>
              <a:t>ゴブレットゴブラーズの解析</a:t>
            </a:r>
            <a:r>
              <a:rPr kumimoji="1" lang="en-US" altLang="ja-JP" sz="1200" dirty="0"/>
              <a:t>, (2019)</a:t>
            </a:r>
            <a:endParaRPr kumimoji="1" lang="ja-JP" altLang="en-US" sz="1200"/>
          </a:p>
        </p:txBody>
      </p:sp>
    </p:spTree>
    <p:extLst>
      <p:ext uri="{BB962C8B-B14F-4D97-AF65-F5344CB8AC3E}">
        <p14:creationId xmlns:p14="http://schemas.microsoft.com/office/powerpoint/2010/main" val="2701615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0CDDF0-886D-AA43-A78D-621835E46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研究内容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F021CE8-1A32-7B4F-9F48-9689F0DCB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Java</a:t>
            </a:r>
            <a:r>
              <a:rPr lang="ja-JP" altLang="en-US"/>
              <a:t>を用いてゴブレットゴブラーズのプログラムを作成する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r>
              <a:rPr lang="ja-JP" altLang="en-US"/>
              <a:t>盤面は二次元配列で表現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r>
              <a:rPr lang="ja-JP" altLang="en-US"/>
              <a:t>盤面の番号</a:t>
            </a:r>
            <a:br>
              <a:rPr kumimoji="1" lang="en-US" altLang="ja-JP" dirty="0"/>
            </a:br>
            <a:endParaRPr kumimoji="1" lang="ja-JP" altLang="en-US"/>
          </a:p>
        </p:txBody>
      </p:sp>
      <p:pic>
        <p:nvPicPr>
          <p:cNvPr id="7" name="図 6" descr="図形, カレンダー&#10;&#10;自動的に生成された説明">
            <a:extLst>
              <a:ext uri="{FF2B5EF4-FFF2-40B4-BE49-F238E27FC236}">
                <a16:creationId xmlns:a16="http://schemas.microsoft.com/office/drawing/2014/main" id="{A9E81AAD-C7E0-5D43-B517-FA7A048D83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4100975"/>
            <a:ext cx="2005013" cy="2123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676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B5C567-AA69-DE4F-A7C4-1019646F5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研究内容</a:t>
            </a:r>
          </a:p>
        </p:txBody>
      </p:sp>
      <p:sp>
        <p:nvSpPr>
          <p:cNvPr id="13" name="コンテンツ プレースホルダー 12">
            <a:extLst>
              <a:ext uri="{FF2B5EF4-FFF2-40B4-BE49-F238E27FC236}">
                <a16:creationId xmlns:a16="http://schemas.microsoft.com/office/drawing/2014/main" id="{8F951AEB-A4CE-8D48-BE06-EFC0E0C665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マスごとに勝敗判定値を計算</a:t>
            </a:r>
            <a:endParaRPr lang="en-US" altLang="ja-JP" dirty="0"/>
          </a:p>
          <a:p>
            <a:r>
              <a:rPr lang="ja-JP" altLang="en-US"/>
              <a:t>先手駒なら</a:t>
            </a:r>
            <a:r>
              <a:rPr lang="en-US" altLang="ja-JP" dirty="0"/>
              <a:t> -1, </a:t>
            </a:r>
            <a:r>
              <a:rPr lang="ja-JP" altLang="en-US"/>
              <a:t>後手駒なら</a:t>
            </a:r>
            <a:r>
              <a:rPr lang="en-US" altLang="ja-JP" dirty="0"/>
              <a:t> +1, </a:t>
            </a:r>
            <a:r>
              <a:rPr lang="ja-JP" altLang="en-US"/>
              <a:t>空白は</a:t>
            </a:r>
            <a:r>
              <a:rPr lang="en-US" altLang="ja-JP" dirty="0"/>
              <a:t>0</a:t>
            </a:r>
          </a:p>
          <a:p>
            <a:r>
              <a:rPr lang="ja-JP" altLang="en-US"/>
              <a:t>列ごとに勝敗判定値を合計し</a:t>
            </a:r>
            <a:r>
              <a:rPr lang="en-US" altLang="ja-JP" dirty="0"/>
              <a:t>, </a:t>
            </a:r>
            <a:br>
              <a:rPr lang="en-US" altLang="ja-JP" dirty="0"/>
            </a:br>
            <a:r>
              <a:rPr lang="ja-JP" altLang="en-US"/>
              <a:t>その値が局面の勝敗判定値</a:t>
            </a:r>
            <a:endParaRPr lang="en-US" altLang="ja-JP" dirty="0"/>
          </a:p>
          <a:p>
            <a:r>
              <a:rPr lang="ja-JP" altLang="en-US"/>
              <a:t>局面の勝敗判定値の</a:t>
            </a:r>
            <a:br>
              <a:rPr lang="en-US" altLang="ja-JP" dirty="0"/>
            </a:br>
            <a:r>
              <a:rPr lang="ja-JP" altLang="en-US"/>
              <a:t>最小値が</a:t>
            </a:r>
            <a:r>
              <a:rPr lang="en-US" altLang="ja-JP" dirty="0"/>
              <a:t>-3</a:t>
            </a:r>
            <a:r>
              <a:rPr lang="ja-JP" altLang="en-US"/>
              <a:t>なら先手の</a:t>
            </a:r>
            <a:r>
              <a:rPr lang="en-US" altLang="ja-JP" dirty="0"/>
              <a:t>, </a:t>
            </a:r>
            <a:br>
              <a:rPr lang="en-US" altLang="ja-JP" dirty="0"/>
            </a:br>
            <a:r>
              <a:rPr lang="ja-JP" altLang="en-US"/>
              <a:t>最大値が</a:t>
            </a:r>
            <a:r>
              <a:rPr lang="en-US" altLang="ja-JP" dirty="0"/>
              <a:t>+3</a:t>
            </a:r>
            <a:r>
              <a:rPr lang="ja-JP" altLang="en-US"/>
              <a:t>なら後手の勝利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pic>
        <p:nvPicPr>
          <p:cNvPr id="15" name="図 14" descr="グラフ, バブル チャート&#10;&#10;自動的に生成された説明">
            <a:extLst>
              <a:ext uri="{FF2B5EF4-FFF2-40B4-BE49-F238E27FC236}">
                <a16:creationId xmlns:a16="http://schemas.microsoft.com/office/drawing/2014/main" id="{B2CDB926-F579-FF4B-B627-DB0FE698DD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7241" y="2525400"/>
            <a:ext cx="2636376" cy="2636376"/>
          </a:xfrm>
          <a:prstGeom prst="rect">
            <a:avLst/>
          </a:prstGeom>
        </p:spPr>
      </p:pic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B942C95D-83B6-344F-A41B-7AB435103156}"/>
              </a:ext>
            </a:extLst>
          </p:cNvPr>
          <p:cNvCxnSpPr>
            <a:cxnSpLocks/>
          </p:cNvCxnSpPr>
          <p:nvPr/>
        </p:nvCxnSpPr>
        <p:spPr>
          <a:xfrm flipV="1">
            <a:off x="5977054" y="2160590"/>
            <a:ext cx="3297600" cy="3359264"/>
          </a:xfrm>
          <a:prstGeom prst="line">
            <a:avLst/>
          </a:prstGeom>
          <a:ln w="539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395D8259-2CD1-554B-8F56-8DF5D7508646}"/>
              </a:ext>
            </a:extLst>
          </p:cNvPr>
          <p:cNvCxnSpPr>
            <a:cxnSpLocks/>
          </p:cNvCxnSpPr>
          <p:nvPr/>
        </p:nvCxnSpPr>
        <p:spPr>
          <a:xfrm>
            <a:off x="6096000" y="2286000"/>
            <a:ext cx="3178002" cy="3233854"/>
          </a:xfrm>
          <a:prstGeom prst="line">
            <a:avLst/>
          </a:prstGeom>
          <a:ln w="539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FBFDC5FB-A6BD-014E-ACD6-FE5F5BFF75F2}"/>
              </a:ext>
            </a:extLst>
          </p:cNvPr>
          <p:cNvCxnSpPr>
            <a:cxnSpLocks/>
          </p:cNvCxnSpPr>
          <p:nvPr/>
        </p:nvCxnSpPr>
        <p:spPr>
          <a:xfrm>
            <a:off x="5910263" y="2971801"/>
            <a:ext cx="3576637" cy="0"/>
          </a:xfrm>
          <a:prstGeom prst="line">
            <a:avLst/>
          </a:prstGeom>
          <a:ln w="539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055F256F-87C4-1447-AACF-5B0604ACC407}"/>
              </a:ext>
            </a:extLst>
          </p:cNvPr>
          <p:cNvCxnSpPr>
            <a:cxnSpLocks/>
          </p:cNvCxnSpPr>
          <p:nvPr/>
        </p:nvCxnSpPr>
        <p:spPr>
          <a:xfrm flipV="1">
            <a:off x="6772275" y="2160589"/>
            <a:ext cx="0" cy="3589454"/>
          </a:xfrm>
          <a:prstGeom prst="line">
            <a:avLst/>
          </a:prstGeom>
          <a:ln w="539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26C16849-C07E-9045-A8E5-06BA6E251154}"/>
              </a:ext>
            </a:extLst>
          </p:cNvPr>
          <p:cNvCxnSpPr>
            <a:cxnSpLocks/>
          </p:cNvCxnSpPr>
          <p:nvPr/>
        </p:nvCxnSpPr>
        <p:spPr>
          <a:xfrm>
            <a:off x="5910263" y="3840222"/>
            <a:ext cx="3576637" cy="0"/>
          </a:xfrm>
          <a:prstGeom prst="line">
            <a:avLst/>
          </a:prstGeom>
          <a:ln w="539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368FC5F6-3EEE-9643-86E1-E93FC70E2B66}"/>
              </a:ext>
            </a:extLst>
          </p:cNvPr>
          <p:cNvCxnSpPr>
            <a:cxnSpLocks/>
          </p:cNvCxnSpPr>
          <p:nvPr/>
        </p:nvCxnSpPr>
        <p:spPr>
          <a:xfrm>
            <a:off x="5910263" y="4643438"/>
            <a:ext cx="3576637" cy="0"/>
          </a:xfrm>
          <a:prstGeom prst="line">
            <a:avLst/>
          </a:prstGeom>
          <a:ln w="539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4F65AC27-153F-E947-B158-74421AE01250}"/>
              </a:ext>
            </a:extLst>
          </p:cNvPr>
          <p:cNvCxnSpPr>
            <a:cxnSpLocks/>
          </p:cNvCxnSpPr>
          <p:nvPr/>
        </p:nvCxnSpPr>
        <p:spPr>
          <a:xfrm flipV="1">
            <a:off x="8453437" y="2160589"/>
            <a:ext cx="0" cy="3589454"/>
          </a:xfrm>
          <a:prstGeom prst="line">
            <a:avLst/>
          </a:prstGeom>
          <a:ln w="539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FEDBB7BA-4749-6C46-A670-BA7EF4ECF7A0}"/>
              </a:ext>
            </a:extLst>
          </p:cNvPr>
          <p:cNvCxnSpPr>
            <a:cxnSpLocks/>
          </p:cNvCxnSpPr>
          <p:nvPr/>
        </p:nvCxnSpPr>
        <p:spPr>
          <a:xfrm flipV="1">
            <a:off x="7635429" y="2160589"/>
            <a:ext cx="0" cy="3589454"/>
          </a:xfrm>
          <a:prstGeom prst="line">
            <a:avLst/>
          </a:prstGeom>
          <a:ln w="539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35EFA509-3D73-EF49-AE67-614BB79B2343}"/>
              </a:ext>
            </a:extLst>
          </p:cNvPr>
          <p:cNvSpPr txBox="1"/>
          <p:nvPr/>
        </p:nvSpPr>
        <p:spPr>
          <a:xfrm>
            <a:off x="6500813" y="5900738"/>
            <a:ext cx="2452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  0          +1         -1</a:t>
            </a:r>
            <a:endParaRPr kumimoji="1" lang="ja-JP" altLang="en-US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3573A6F8-65A4-A840-8015-295B22F3D372}"/>
              </a:ext>
            </a:extLst>
          </p:cNvPr>
          <p:cNvSpPr txBox="1"/>
          <p:nvPr/>
        </p:nvSpPr>
        <p:spPr>
          <a:xfrm>
            <a:off x="5443538" y="5519854"/>
            <a:ext cx="533516" cy="380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+2</a:t>
            </a:r>
            <a:endParaRPr kumimoji="1" lang="ja-JP" altLang="en-US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03E520DD-056D-FF40-999C-17DE6753867C}"/>
              </a:ext>
            </a:extLst>
          </p:cNvPr>
          <p:cNvSpPr txBox="1"/>
          <p:nvPr/>
        </p:nvSpPr>
        <p:spPr>
          <a:xfrm>
            <a:off x="9658349" y="2757509"/>
            <a:ext cx="62377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-1</a:t>
            </a:r>
          </a:p>
          <a:p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/>
              <a:t>+1 </a:t>
            </a:r>
          </a:p>
          <a:p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/>
              <a:t>0</a:t>
            </a:r>
            <a:endParaRPr kumimoji="1" lang="ja-JP" altLang="en-US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CFDD8C97-1EAC-1F41-AB14-F5C20EC207E9}"/>
              </a:ext>
            </a:extLst>
          </p:cNvPr>
          <p:cNvSpPr txBox="1"/>
          <p:nvPr/>
        </p:nvSpPr>
        <p:spPr>
          <a:xfrm>
            <a:off x="9349177" y="5531406"/>
            <a:ext cx="500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-1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2744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742760-5379-E044-B704-0C67B1E1A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56075"/>
            <a:ext cx="8596668" cy="1320800"/>
          </a:xfrm>
        </p:spPr>
        <p:txBody>
          <a:bodyPr/>
          <a:lstStyle/>
          <a:p>
            <a:r>
              <a:rPr kumimoji="1" lang="ja-JP" altLang="en-US"/>
              <a:t>実行結果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F29E88-A0F0-8042-9609-5BDE7AD39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/>
          </a:p>
          <a:p>
            <a:endParaRPr kumimoji="1" lang="ja-JP" altLang="en-US"/>
          </a:p>
        </p:txBody>
      </p:sp>
      <p:pic>
        <p:nvPicPr>
          <p:cNvPr id="10" name="図 9" descr="テキスト, 手紙&#10;&#10;自動的に生成された説明">
            <a:extLst>
              <a:ext uri="{FF2B5EF4-FFF2-40B4-BE49-F238E27FC236}">
                <a16:creationId xmlns:a16="http://schemas.microsoft.com/office/drawing/2014/main" id="{3F7BE90D-C44A-1A4E-B29C-F8F95DCA82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013" y="1116475"/>
            <a:ext cx="2842538" cy="5487525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6FF2E59D-D40F-0D47-ACD5-5BC0973DFB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9552" y="1116475"/>
            <a:ext cx="3861678" cy="5582643"/>
          </a:xfrm>
          <a:prstGeom prst="rect">
            <a:avLst/>
          </a:prstGeom>
        </p:spPr>
      </p:pic>
      <p:pic>
        <p:nvPicPr>
          <p:cNvPr id="14" name="図 13" descr="テキスト, 手紙&#10;&#10;自動的に生成された説明">
            <a:extLst>
              <a:ext uri="{FF2B5EF4-FFF2-40B4-BE49-F238E27FC236}">
                <a16:creationId xmlns:a16="http://schemas.microsoft.com/office/drawing/2014/main" id="{5152F729-7E10-B045-B024-2806723295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15311" y="1116475"/>
            <a:ext cx="3040549" cy="5352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342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CC8945-1A1E-BB4C-9123-2CFF9B92D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まとめ・今後の課題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C7F6B83-55CB-F44C-8BC0-9EDE79A86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本研究では</a:t>
            </a:r>
            <a:r>
              <a:rPr kumimoji="1" lang="en-US" altLang="ja-JP" dirty="0"/>
              <a:t>, Java</a:t>
            </a:r>
            <a:r>
              <a:rPr kumimoji="1" lang="ja-JP" altLang="en-US"/>
              <a:t>を用いて</a:t>
            </a:r>
            <a:r>
              <a:rPr lang="en-US" altLang="ja-JP" dirty="0"/>
              <a:t>, </a:t>
            </a:r>
            <a:br>
              <a:rPr lang="en-US" altLang="ja-JP" dirty="0"/>
            </a:br>
            <a:r>
              <a:rPr kumimoji="1" lang="ja-JP" altLang="en-US"/>
              <a:t>ゴブレットゴブラーズのアプリケーションを作成した</a:t>
            </a:r>
            <a:r>
              <a:rPr kumimoji="1" lang="en-US" altLang="ja-JP" dirty="0"/>
              <a:t>. </a:t>
            </a:r>
            <a:br>
              <a:rPr lang="en-US" altLang="ja-JP" dirty="0"/>
            </a:br>
            <a:r>
              <a:rPr lang="ja-JP" altLang="en-US"/>
              <a:t>既存のアプリよりゲームの状況が分かりやすく</a:t>
            </a:r>
            <a:r>
              <a:rPr lang="en-US" altLang="ja-JP" dirty="0"/>
              <a:t>, </a:t>
            </a:r>
            <a:br>
              <a:rPr lang="en-US" altLang="ja-JP" dirty="0"/>
            </a:br>
            <a:r>
              <a:rPr lang="ja-JP" altLang="en-US"/>
              <a:t>操作ミスが起きにくいようにした</a:t>
            </a:r>
            <a:r>
              <a:rPr lang="en-US" altLang="ja-JP" dirty="0"/>
              <a:t>. </a:t>
            </a:r>
            <a:br>
              <a:rPr lang="en-US" altLang="ja-JP" dirty="0"/>
            </a:br>
            <a:r>
              <a:rPr lang="ja-JP" altLang="en-US"/>
              <a:t>先手必勝の対策のルールを追加することができなかった</a:t>
            </a:r>
            <a:r>
              <a:rPr lang="en-US" altLang="ja-JP" dirty="0"/>
              <a:t>. </a:t>
            </a:r>
          </a:p>
          <a:p>
            <a:endParaRPr kumimoji="1" lang="en-US" altLang="ja-JP" dirty="0"/>
          </a:p>
          <a:p>
            <a:r>
              <a:rPr lang="ja-JP" altLang="en-US"/>
              <a:t>今後の課題として先手必勝対策のルール追加と</a:t>
            </a:r>
            <a:r>
              <a:rPr lang="en-US" altLang="ja-JP" dirty="0"/>
              <a:t>,</a:t>
            </a:r>
            <a:br>
              <a:rPr lang="en-US" altLang="ja-JP" dirty="0"/>
            </a:br>
            <a:r>
              <a:rPr lang="ja-JP" altLang="en-US"/>
              <a:t>盤面の描画やマウス操作への対応</a:t>
            </a:r>
            <a:r>
              <a:rPr lang="en-US" altLang="ja-JP" dirty="0"/>
              <a:t>,</a:t>
            </a:r>
            <a:br>
              <a:rPr lang="en-US" altLang="ja-JP" dirty="0"/>
            </a:br>
            <a:r>
              <a:rPr lang="en-US" altLang="ja-JP" dirty="0"/>
              <a:t>CPU</a:t>
            </a:r>
            <a:r>
              <a:rPr lang="ja-JP" altLang="en-US"/>
              <a:t>戦を行うための</a:t>
            </a:r>
            <a:r>
              <a:rPr lang="en-US" altLang="ja-JP" dirty="0"/>
              <a:t>AI</a:t>
            </a:r>
            <a:r>
              <a:rPr lang="ja-JP" altLang="en-US"/>
              <a:t>開発を目指す</a:t>
            </a:r>
            <a:r>
              <a:rPr lang="en-US" altLang="ja-JP" dirty="0"/>
              <a:t>. </a:t>
            </a:r>
            <a:br>
              <a:rPr lang="en-US" altLang="ja-JP" dirty="0"/>
            </a:b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950875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4651</TotalTime>
  <Words>608</Words>
  <Application>Microsoft Macintosh PowerPoint</Application>
  <PresentationFormat>ワイド画面</PresentationFormat>
  <Paragraphs>69</Paragraphs>
  <Slides>10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游ゴシック</vt:lpstr>
      <vt:lpstr>Arial</vt:lpstr>
      <vt:lpstr>Trebuchet MS</vt:lpstr>
      <vt:lpstr>Wingdings 3</vt:lpstr>
      <vt:lpstr>ファセット</vt:lpstr>
      <vt:lpstr>ゴブレットゴブラーズの アプリケーション開発</vt:lpstr>
      <vt:lpstr>発表の流れ</vt:lpstr>
      <vt:lpstr>ゴブレットゴブラーズについて</vt:lpstr>
      <vt:lpstr>ゴブレットゴブラーズについて</vt:lpstr>
      <vt:lpstr>研究背景と研究目的</vt:lpstr>
      <vt:lpstr>研究内容</vt:lpstr>
      <vt:lpstr>研究内容</vt:lpstr>
      <vt:lpstr>実行結果</vt:lpstr>
      <vt:lpstr>まとめ・今後の課題</vt:lpstr>
      <vt:lpstr>参考文献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ゴブレットゴブラーズの アプリケーション開発</dc:title>
  <dc:creator>Microsoft Office ユーザー</dc:creator>
  <cp:lastModifiedBy>Microsoft Office ユーザー</cp:lastModifiedBy>
  <cp:revision>12</cp:revision>
  <dcterms:created xsi:type="dcterms:W3CDTF">2022-01-19T19:12:05Z</dcterms:created>
  <dcterms:modified xsi:type="dcterms:W3CDTF">2022-01-23T01:45:28Z</dcterms:modified>
</cp:coreProperties>
</file>