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1" r:id="rId5"/>
    <p:sldId id="263" r:id="rId6"/>
    <p:sldId id="264" r:id="rId7"/>
    <p:sldId id="281" r:id="rId8"/>
    <p:sldId id="282" r:id="rId9"/>
    <p:sldId id="259" r:id="rId10"/>
    <p:sldId id="277" r:id="rId11"/>
    <p:sldId id="278" r:id="rId12"/>
    <p:sldId id="273" r:id="rId13"/>
    <p:sldId id="272" r:id="rId14"/>
    <p:sldId id="265" r:id="rId15"/>
    <p:sldId id="279" r:id="rId16"/>
    <p:sldId id="280" r:id="rId17"/>
    <p:sldId id="270" r:id="rId18"/>
    <p:sldId id="274" r:id="rId19"/>
    <p:sldId id="275" r:id="rId20"/>
    <p:sldId id="276" r:id="rId21"/>
    <p:sldId id="271" r:id="rId22"/>
    <p:sldId id="269" r:id="rId23"/>
  </p:sldIdLst>
  <p:sldSz cx="13004800" cy="9753600"/>
  <p:notesSz cx="6858000" cy="9144000"/>
  <p:defaultTextStyle>
    <a:lvl1pPr algn="ctr" defTabSz="584200">
      <a:defRPr sz="3600">
        <a:solidFill>
          <a:srgbClr val="606060"/>
        </a:solidFill>
        <a:latin typeface="Gill Sans"/>
        <a:ea typeface="Gill Sans"/>
        <a:cs typeface="Gill Sans"/>
        <a:sym typeface="Gill Sans"/>
      </a:defRPr>
    </a:lvl1pPr>
    <a:lvl2pPr indent="228600" algn="ctr" defTabSz="584200">
      <a:defRPr sz="3600">
        <a:solidFill>
          <a:srgbClr val="606060"/>
        </a:solidFill>
        <a:latin typeface="Gill Sans"/>
        <a:ea typeface="Gill Sans"/>
        <a:cs typeface="Gill Sans"/>
        <a:sym typeface="Gill Sans"/>
      </a:defRPr>
    </a:lvl2pPr>
    <a:lvl3pPr indent="457200" algn="ctr" defTabSz="584200">
      <a:defRPr sz="3600">
        <a:solidFill>
          <a:srgbClr val="606060"/>
        </a:solidFill>
        <a:latin typeface="Gill Sans"/>
        <a:ea typeface="Gill Sans"/>
        <a:cs typeface="Gill Sans"/>
        <a:sym typeface="Gill Sans"/>
      </a:defRPr>
    </a:lvl3pPr>
    <a:lvl4pPr indent="685800" algn="ctr" defTabSz="584200">
      <a:defRPr sz="3600">
        <a:solidFill>
          <a:srgbClr val="606060"/>
        </a:solidFill>
        <a:latin typeface="Gill Sans"/>
        <a:ea typeface="Gill Sans"/>
        <a:cs typeface="Gill Sans"/>
        <a:sym typeface="Gill Sans"/>
      </a:defRPr>
    </a:lvl4pPr>
    <a:lvl5pPr indent="914400" algn="ctr" defTabSz="584200">
      <a:defRPr sz="3600">
        <a:solidFill>
          <a:srgbClr val="606060"/>
        </a:solidFill>
        <a:latin typeface="Gill Sans"/>
        <a:ea typeface="Gill Sans"/>
        <a:cs typeface="Gill Sans"/>
        <a:sym typeface="Gill Sans"/>
      </a:defRPr>
    </a:lvl5pPr>
    <a:lvl6pPr indent="1143000" algn="ctr" defTabSz="584200">
      <a:defRPr sz="3600">
        <a:solidFill>
          <a:srgbClr val="606060"/>
        </a:solidFill>
        <a:latin typeface="Gill Sans"/>
        <a:ea typeface="Gill Sans"/>
        <a:cs typeface="Gill Sans"/>
        <a:sym typeface="Gill Sans"/>
      </a:defRPr>
    </a:lvl6pPr>
    <a:lvl7pPr indent="1371600" algn="ctr" defTabSz="584200">
      <a:defRPr sz="3600">
        <a:solidFill>
          <a:srgbClr val="606060"/>
        </a:solidFill>
        <a:latin typeface="Gill Sans"/>
        <a:ea typeface="Gill Sans"/>
        <a:cs typeface="Gill Sans"/>
        <a:sym typeface="Gill Sans"/>
      </a:defRPr>
    </a:lvl7pPr>
    <a:lvl8pPr indent="1600200" algn="ctr" defTabSz="584200">
      <a:defRPr sz="3600">
        <a:solidFill>
          <a:srgbClr val="606060"/>
        </a:solidFill>
        <a:latin typeface="Gill Sans"/>
        <a:ea typeface="Gill Sans"/>
        <a:cs typeface="Gill Sans"/>
        <a:sym typeface="Gill Sans"/>
      </a:defRPr>
    </a:lvl8pPr>
    <a:lvl9pPr indent="1828800" algn="ctr" defTabSz="584200">
      <a:defRPr sz="3600">
        <a:solidFill>
          <a:srgbClr val="606060"/>
        </a:solidFill>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tcStyle>
    </a:firstRow>
  </a:tblStyle>
  <a:tblStyle styleId="{EEE7283C-3CF3-47DC-8721-378D4A62B228}"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
          <a:latin typeface="Gill Sans"/>
          <a:ea typeface="Gill Sans"/>
          <a:cs typeface="Gill Sans"/>
        </a:font>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
          <a:latin typeface="Gill Sans"/>
          <a:ea typeface="Gill Sans"/>
          <a:cs typeface="Gill Sans"/>
        </a:font>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
          <a:latin typeface="Gill Sans"/>
          <a:ea typeface="Gill Sans"/>
          <a:cs typeface="Gill Sans"/>
        </a:font>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070"/>
  </p:normalViewPr>
  <p:slideViewPr>
    <p:cSldViewPr snapToGrid="0" snapToObjects="1">
      <p:cViewPr varScale="1">
        <p:scale>
          <a:sx n="73" d="100"/>
          <a:sy n="73" d="100"/>
        </p:scale>
        <p:origin x="1880" y="200"/>
      </p:cViewPr>
      <p:guideLst/>
    </p:cSldViewPr>
  </p:slideViewPr>
  <p:notesTextViewPr>
    <p:cViewPr>
      <p:scale>
        <a:sx n="105" d="100"/>
        <a:sy n="105" d="100"/>
      </p:scale>
      <p:origin x="0" y="-1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Roman"/>
      </a:defRPr>
    </a:lvl1pPr>
    <a:lvl2pPr indent="228600" defTabSz="457200">
      <a:lnSpc>
        <a:spcPct val="125000"/>
      </a:lnSpc>
      <a:defRPr sz="2400">
        <a:latin typeface="Avenir"/>
        <a:ea typeface="Avenir"/>
        <a:cs typeface="Avenir"/>
        <a:sym typeface="Avenir Roman"/>
      </a:defRPr>
    </a:lvl2pPr>
    <a:lvl3pPr indent="457200" defTabSz="457200">
      <a:lnSpc>
        <a:spcPct val="125000"/>
      </a:lnSpc>
      <a:defRPr sz="2400">
        <a:latin typeface="Avenir"/>
        <a:ea typeface="Avenir"/>
        <a:cs typeface="Avenir"/>
        <a:sym typeface="Avenir Roman"/>
      </a:defRPr>
    </a:lvl3pPr>
    <a:lvl4pPr indent="685800" defTabSz="457200">
      <a:lnSpc>
        <a:spcPct val="125000"/>
      </a:lnSpc>
      <a:defRPr sz="2400">
        <a:latin typeface="Avenir"/>
        <a:ea typeface="Avenir"/>
        <a:cs typeface="Avenir"/>
        <a:sym typeface="Avenir Roman"/>
      </a:defRPr>
    </a:lvl4pPr>
    <a:lvl5pPr indent="914400" defTabSz="457200">
      <a:lnSpc>
        <a:spcPct val="125000"/>
      </a:lnSpc>
      <a:defRPr sz="2400">
        <a:latin typeface="Avenir"/>
        <a:ea typeface="Avenir"/>
        <a:cs typeface="Avenir"/>
        <a:sym typeface="Avenir Roman"/>
      </a:defRPr>
    </a:lvl5pPr>
    <a:lvl6pPr indent="1143000" defTabSz="457200">
      <a:lnSpc>
        <a:spcPct val="125000"/>
      </a:lnSpc>
      <a:defRPr sz="2400">
        <a:latin typeface="Avenir"/>
        <a:ea typeface="Avenir"/>
        <a:cs typeface="Avenir"/>
        <a:sym typeface="Avenir Roman"/>
      </a:defRPr>
    </a:lvl6pPr>
    <a:lvl7pPr indent="1371600" defTabSz="457200">
      <a:lnSpc>
        <a:spcPct val="125000"/>
      </a:lnSpc>
      <a:defRPr sz="2400">
        <a:latin typeface="Avenir"/>
        <a:ea typeface="Avenir"/>
        <a:cs typeface="Avenir"/>
        <a:sym typeface="Avenir Roman"/>
      </a:defRPr>
    </a:lvl7pPr>
    <a:lvl8pPr indent="1600200" defTabSz="457200">
      <a:lnSpc>
        <a:spcPct val="125000"/>
      </a:lnSpc>
      <a:defRPr sz="2400">
        <a:latin typeface="Avenir"/>
        <a:ea typeface="Avenir"/>
        <a:cs typeface="Avenir"/>
        <a:sym typeface="Avenir Roman"/>
      </a:defRPr>
    </a:lvl8pPr>
    <a:lvl9pPr indent="1828800" defTabSz="457200">
      <a:lnSpc>
        <a:spcPct val="125000"/>
      </a:lnSpc>
      <a:defRPr sz="24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自己紹介</a:t>
            </a:r>
            <a:r>
              <a:rPr kumimoji="1" lang="en-US" altLang="ja-JP" dirty="0"/>
              <a:t>,</a:t>
            </a:r>
            <a:endParaRPr kumimoji="1" lang="ja-JP" altLang="en-US"/>
          </a:p>
        </p:txBody>
      </p:sp>
    </p:spTree>
    <p:extLst>
      <p:ext uri="{BB962C8B-B14F-4D97-AF65-F5344CB8AC3E}">
        <p14:creationId xmlns:p14="http://schemas.microsoft.com/office/powerpoint/2010/main" val="30179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400" b="0" i="0">
                <a:effectLst/>
                <a:latin typeface="Avenir"/>
                <a:ea typeface="Avenir"/>
                <a:cs typeface="Avenir"/>
                <a:sym typeface="Avenir Roman"/>
              </a:rPr>
              <a:t>自分のターンはスコアが最大、相手のターンはスコアが最小の最も有利な手を選択する</a:t>
            </a:r>
            <a:r>
              <a:rPr lang="en-US" altLang="ja-JP" sz="2400" b="0" i="0" dirty="0" err="1">
                <a:effectLst/>
                <a:latin typeface="Avenir"/>
                <a:ea typeface="Avenir"/>
                <a:cs typeface="Avenir"/>
                <a:sym typeface="Avenir Roman"/>
              </a:rPr>
              <a:t>MinMax</a:t>
            </a:r>
            <a:r>
              <a:rPr lang="ja-JP" altLang="en-US" sz="2400" b="0" i="0">
                <a:effectLst/>
                <a:latin typeface="Avenir"/>
                <a:ea typeface="Avenir"/>
                <a:cs typeface="Avenir"/>
                <a:sym typeface="Avenir Roman"/>
              </a:rPr>
              <a:t>法と同じ結果を得られるにもかかわらず</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理論上の計算量は</a:t>
            </a:r>
            <a:r>
              <a:rPr lang="en-US" altLang="ja-JP" sz="2400" b="0" i="0" dirty="0" err="1">
                <a:effectLst/>
                <a:latin typeface="Avenir"/>
                <a:ea typeface="Avenir"/>
                <a:cs typeface="Avenir"/>
                <a:sym typeface="Avenir Roman"/>
              </a:rPr>
              <a:t>MinMax</a:t>
            </a:r>
            <a:r>
              <a:rPr lang="ja-JP" altLang="en-US" sz="2400" b="0" i="0">
                <a:effectLst/>
                <a:latin typeface="Avenir"/>
                <a:ea typeface="Avenir"/>
                <a:cs typeface="Avenir"/>
                <a:sym typeface="Avenir Roman"/>
              </a:rPr>
              <a:t>法と比較した場合、同じ時間でほぼ二倍の深さまで読めるというアルゴリズム</a:t>
            </a:r>
            <a:endParaRPr lang="en-US" altLang="ja-JP" sz="2400" b="0" i="0" dirty="0">
              <a:effectLst/>
              <a:latin typeface="Avenir"/>
              <a:ea typeface="Avenir"/>
              <a:cs typeface="Avenir"/>
              <a:sym typeface="Avenir Roman"/>
            </a:endParaRPr>
          </a:p>
          <a:p>
            <a:r>
              <a:rPr lang="ja-JP" altLang="el-GR" sz="2400" b="0" i="0">
                <a:effectLst/>
                <a:latin typeface="Avenir"/>
                <a:ea typeface="Avenir"/>
                <a:cs typeface="Avenir"/>
                <a:sym typeface="Avenir Roman"/>
              </a:rPr>
              <a:t>「</a:t>
            </a:r>
            <a:r>
              <a:rPr lang="el-GR" altLang="ja-JP" sz="2400" b="0" i="0" dirty="0">
                <a:effectLst/>
                <a:latin typeface="Avenir"/>
                <a:ea typeface="Avenir"/>
                <a:cs typeface="Avenir"/>
                <a:sym typeface="Avenir Roman"/>
              </a:rPr>
              <a:t>α</a:t>
            </a:r>
            <a:r>
              <a:rPr lang="ja-JP" altLang="en-US" sz="2400" b="0" i="0">
                <a:effectLst/>
                <a:latin typeface="Avenir"/>
                <a:ea typeface="Avenir"/>
                <a:cs typeface="Avenir"/>
                <a:sym typeface="Avenir Roman"/>
              </a:rPr>
              <a:t>カットと</a:t>
            </a:r>
            <a:r>
              <a:rPr lang="el-GR" altLang="ja-JP" sz="2400" b="0" i="0" dirty="0">
                <a:effectLst/>
                <a:latin typeface="Avenir"/>
                <a:ea typeface="Avenir"/>
                <a:cs typeface="Avenir"/>
                <a:sym typeface="Avenir Roman"/>
              </a:rPr>
              <a:t>β</a:t>
            </a:r>
            <a:r>
              <a:rPr lang="ja-JP" altLang="en-US" sz="2400" b="0" i="0">
                <a:effectLst/>
                <a:latin typeface="Avenir"/>
                <a:ea typeface="Avenir"/>
                <a:cs typeface="Avenir"/>
                <a:sym typeface="Avenir Roman"/>
              </a:rPr>
              <a:t>カット」という手法を用いる。</a:t>
            </a:r>
            <a:endParaRPr lang="en-US" altLang="ja-JP" sz="2400" b="0" i="0" dirty="0">
              <a:effectLst/>
              <a:latin typeface="Avenir"/>
              <a:ea typeface="Avenir"/>
              <a:cs typeface="Avenir"/>
              <a:sym typeface="Avenir Roman"/>
            </a:endParaRPr>
          </a:p>
          <a:p>
            <a:r>
              <a:rPr lang="ja-JP" altLang="en-US" sz="2400" b="0" i="0">
                <a:effectLst/>
                <a:latin typeface="Avenir"/>
                <a:ea typeface="Avenir"/>
                <a:cs typeface="Avenir"/>
                <a:sym typeface="Avenir Roman"/>
              </a:rPr>
              <a:t>左が</a:t>
            </a:r>
            <a:r>
              <a:rPr lang="en-US" altLang="ja-JP" sz="2400" b="0" i="0" dirty="0">
                <a:effectLst/>
                <a:latin typeface="Avenir"/>
                <a:ea typeface="Avenir"/>
                <a:cs typeface="Avenir"/>
                <a:sym typeface="Avenir Roman"/>
              </a:rPr>
              <a:t>α</a:t>
            </a:r>
            <a:r>
              <a:rPr lang="ja-JP" altLang="en-US" sz="2400" b="0" i="0">
                <a:effectLst/>
                <a:latin typeface="Avenir"/>
                <a:ea typeface="Avenir"/>
                <a:cs typeface="Avenir"/>
                <a:sym typeface="Avenir Roman"/>
              </a:rPr>
              <a:t>カットの図です、左の図において</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頂点</a:t>
            </a:r>
            <a:r>
              <a:rPr lang="en-US" altLang="ja-JP" sz="2400" b="0" i="0" dirty="0">
                <a:effectLst/>
                <a:latin typeface="Avenir"/>
                <a:ea typeface="Avenir"/>
                <a:cs typeface="Avenir"/>
                <a:sym typeface="Avenir Roman"/>
              </a:rPr>
              <a:t>A</a:t>
            </a:r>
            <a:r>
              <a:rPr lang="ja-JP" altLang="en-US" sz="2400" b="0" i="0">
                <a:effectLst/>
                <a:latin typeface="Avenir"/>
                <a:ea typeface="Avenir"/>
                <a:cs typeface="Avenir"/>
                <a:sym typeface="Avenir Roman"/>
              </a:rPr>
              <a:t>の値は</a:t>
            </a:r>
            <a:r>
              <a:rPr lang="en-US" altLang="ja-JP" sz="2400" b="0" i="0" dirty="0">
                <a:effectLst/>
                <a:latin typeface="Avenir"/>
                <a:ea typeface="Avenir"/>
                <a:cs typeface="Avenir"/>
                <a:sym typeface="Avenir Roman"/>
              </a:rPr>
              <a:t>, </a:t>
            </a:r>
            <a:r>
              <a:rPr lang="ja-JP" altLang="en-US" sz="2400" b="0" i="0">
                <a:effectLst/>
                <a:latin typeface="Avenir"/>
                <a:ea typeface="Avenir"/>
                <a:cs typeface="Avenir"/>
                <a:sym typeface="Avenir Roman"/>
              </a:rPr>
              <a:t>子の頂点</a:t>
            </a:r>
            <a:r>
              <a:rPr lang="en-US" altLang="ja-JP" sz="2400" b="0" i="0" dirty="0">
                <a:effectLst/>
                <a:latin typeface="Avenir"/>
                <a:ea typeface="Avenir"/>
                <a:cs typeface="Avenir"/>
                <a:sym typeface="Avenir Roman"/>
              </a:rPr>
              <a:t>B, C</a:t>
            </a:r>
            <a:r>
              <a:rPr lang="ja-JP" altLang="en-US" sz="2400" b="0" i="0">
                <a:effectLst/>
                <a:latin typeface="Avenir"/>
                <a:ea typeface="Avenir"/>
                <a:cs typeface="Avenir"/>
                <a:sym typeface="Avenir Roman"/>
              </a:rPr>
              <a:t>のうち最も大きな値となります。</a:t>
            </a:r>
            <a:endParaRPr lang="en-US" altLang="ja-JP" sz="2400" b="0" i="0" dirty="0">
              <a:effectLst/>
              <a:latin typeface="Avenir"/>
              <a:ea typeface="Avenir"/>
              <a:cs typeface="Avenir"/>
              <a:sym typeface="Avenir Roman"/>
            </a:endParaRPr>
          </a:p>
          <a:p>
            <a:r>
              <a:rPr lang="ja-JP" altLang="en-US" sz="2400" b="0" i="0">
                <a:effectLst/>
                <a:latin typeface="Avenir"/>
                <a:ea typeface="Avenir"/>
                <a:cs typeface="Avenir"/>
                <a:sym typeface="Avenir Roman"/>
              </a:rPr>
              <a:t>頂点</a:t>
            </a:r>
            <a:r>
              <a:rPr lang="en-US" altLang="ja-JP" sz="2400" b="0" i="0" dirty="0">
                <a:effectLst/>
                <a:latin typeface="Avenir"/>
                <a:ea typeface="Avenir"/>
                <a:cs typeface="Avenir"/>
                <a:sym typeface="Avenir Roman"/>
              </a:rPr>
              <a:t>C</a:t>
            </a:r>
            <a:r>
              <a:rPr lang="ja-JP" altLang="en-US" sz="2400" b="0" i="0">
                <a:effectLst/>
                <a:latin typeface="Avenir"/>
                <a:ea typeface="Avenir"/>
                <a:cs typeface="Avenir"/>
                <a:sym typeface="Avenir Roman"/>
              </a:rPr>
              <a:t>の値は子の頂点</a:t>
            </a:r>
            <a:r>
              <a:rPr lang="en-US" altLang="ja-JP" sz="2400" b="0" i="0" dirty="0">
                <a:effectLst/>
                <a:latin typeface="Avenir"/>
                <a:ea typeface="Avenir"/>
                <a:cs typeface="Avenir"/>
                <a:sym typeface="Avenir Roman"/>
              </a:rPr>
              <a:t>D,E,F</a:t>
            </a:r>
            <a:r>
              <a:rPr lang="ja-JP" altLang="en-US" sz="2400" b="0" i="0">
                <a:effectLst/>
                <a:latin typeface="Avenir"/>
                <a:ea typeface="Avenir"/>
                <a:cs typeface="Avenir"/>
                <a:sym typeface="Avenir Roman"/>
              </a:rPr>
              <a:t>のうち最も小さい値となります</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探索により頂点</a:t>
            </a:r>
            <a:r>
              <a:rPr lang="en-US" altLang="ja-JP" sz="2400" b="0" i="0" dirty="0">
                <a:effectLst/>
                <a:latin typeface="Avenir"/>
                <a:ea typeface="Avenir"/>
                <a:cs typeface="Avenir"/>
                <a:sym typeface="Avenir Roman"/>
              </a:rPr>
              <a:t>D</a:t>
            </a:r>
            <a:r>
              <a:rPr lang="ja-JP" altLang="en-US" sz="2400" b="0" i="0">
                <a:effectLst/>
                <a:latin typeface="Avenir"/>
                <a:ea typeface="Avenir"/>
                <a:cs typeface="Avenir"/>
                <a:sym typeface="Avenir Roman"/>
              </a:rPr>
              <a:t>の値が</a:t>
            </a:r>
            <a:r>
              <a:rPr lang="en-US" altLang="ja-JP" sz="2400" b="0" i="0" dirty="0">
                <a:effectLst/>
                <a:latin typeface="Avenir"/>
                <a:ea typeface="Avenir"/>
                <a:cs typeface="Avenir"/>
                <a:sym typeface="Avenir Roman"/>
              </a:rPr>
              <a:t>4</a:t>
            </a:r>
            <a:r>
              <a:rPr lang="ja-JP" altLang="en-US" sz="2400" b="0" i="0">
                <a:effectLst/>
                <a:latin typeface="Avenir"/>
                <a:ea typeface="Avenir"/>
                <a:cs typeface="Avenir"/>
                <a:sym typeface="Avenir Roman"/>
              </a:rPr>
              <a:t>だとわかった時点で</a:t>
            </a:r>
            <a:r>
              <a:rPr lang="en-US" altLang="ja-JP" sz="2400" b="0" i="0" dirty="0">
                <a:effectLst/>
                <a:latin typeface="Avenir"/>
                <a:ea typeface="Avenir"/>
                <a:cs typeface="Avenir"/>
                <a:sym typeface="Avenir Roman"/>
              </a:rPr>
              <a:t>C</a:t>
            </a:r>
            <a:r>
              <a:rPr lang="ja-JP" altLang="en-US" sz="2400" b="0" i="0">
                <a:effectLst/>
                <a:latin typeface="Avenir"/>
                <a:ea typeface="Avenir"/>
                <a:cs typeface="Avenir"/>
                <a:sym typeface="Avenir Roman"/>
              </a:rPr>
              <a:t>の値は</a:t>
            </a:r>
            <a:r>
              <a:rPr lang="en-US" altLang="ja-JP" sz="2400" b="0" i="0" dirty="0">
                <a:effectLst/>
                <a:latin typeface="Avenir"/>
                <a:ea typeface="Avenir"/>
                <a:cs typeface="Avenir"/>
                <a:sym typeface="Avenir Roman"/>
              </a:rPr>
              <a:t>4</a:t>
            </a:r>
            <a:r>
              <a:rPr lang="ja-JP" altLang="en-US" sz="2400" b="0" i="0">
                <a:effectLst/>
                <a:latin typeface="Avenir"/>
                <a:ea typeface="Avenir"/>
                <a:cs typeface="Avenir"/>
                <a:sym typeface="Avenir Roman"/>
              </a:rPr>
              <a:t>以下となることが確定します</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頂点</a:t>
            </a:r>
            <a:r>
              <a:rPr lang="en-US" altLang="ja-JP" sz="2400" b="0" i="0" dirty="0">
                <a:effectLst/>
                <a:latin typeface="Avenir"/>
                <a:ea typeface="Avenir"/>
                <a:cs typeface="Avenir"/>
                <a:sym typeface="Avenir Roman"/>
              </a:rPr>
              <a:t>D</a:t>
            </a:r>
            <a:r>
              <a:rPr lang="ja-JP" altLang="en-US" sz="2400" b="0" i="0">
                <a:effectLst/>
                <a:latin typeface="Avenir"/>
                <a:ea typeface="Avenir"/>
                <a:cs typeface="Avenir"/>
                <a:sym typeface="Avenir Roman"/>
              </a:rPr>
              <a:t>の値が確定したことにより頂点</a:t>
            </a:r>
            <a:r>
              <a:rPr lang="en-US" altLang="ja-JP" sz="2400" b="0" i="0" dirty="0">
                <a:effectLst/>
                <a:latin typeface="Avenir"/>
                <a:ea typeface="Avenir"/>
                <a:cs typeface="Avenir"/>
                <a:sym typeface="Avenir Roman"/>
              </a:rPr>
              <a:t>C</a:t>
            </a:r>
            <a:r>
              <a:rPr lang="ja-JP" altLang="en-US" sz="2400" b="0" i="0">
                <a:effectLst/>
                <a:latin typeface="Avenir"/>
                <a:ea typeface="Avenir"/>
                <a:cs typeface="Avenir"/>
                <a:sym typeface="Avenir Roman"/>
              </a:rPr>
              <a:t>の値が</a:t>
            </a:r>
            <a:r>
              <a:rPr lang="en-US" altLang="ja-JP" sz="2400" b="0" i="0" dirty="0">
                <a:effectLst/>
                <a:latin typeface="Avenir"/>
                <a:ea typeface="Avenir"/>
                <a:cs typeface="Avenir"/>
                <a:sym typeface="Avenir Roman"/>
              </a:rPr>
              <a:t>B</a:t>
            </a:r>
            <a:r>
              <a:rPr lang="ja-JP" altLang="en-US" sz="2400" b="0" i="0">
                <a:effectLst/>
                <a:latin typeface="Avenir"/>
                <a:ea typeface="Avenir"/>
                <a:cs typeface="Avenir"/>
                <a:sym typeface="Avenir Roman"/>
              </a:rPr>
              <a:t>の値を上回らない事がわかったので頂点</a:t>
            </a:r>
            <a:r>
              <a:rPr lang="en-US" altLang="ja-JP" sz="2400" b="0" i="0" dirty="0">
                <a:effectLst/>
                <a:latin typeface="Avenir"/>
                <a:ea typeface="Avenir"/>
                <a:cs typeface="Avenir"/>
                <a:sym typeface="Avenir Roman"/>
              </a:rPr>
              <a:t>E,F</a:t>
            </a:r>
            <a:r>
              <a:rPr lang="ja-JP" altLang="en-US" sz="2400" b="0" i="0">
                <a:effectLst/>
                <a:latin typeface="Avenir"/>
                <a:ea typeface="Avenir"/>
                <a:cs typeface="Avenir"/>
                <a:sym typeface="Avenir Roman"/>
              </a:rPr>
              <a:t>以下は探索しません</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これが</a:t>
            </a:r>
            <a:r>
              <a:rPr lang="el-GR" altLang="ja-JP" sz="2400" b="0" i="0" dirty="0">
                <a:effectLst/>
                <a:latin typeface="Avenir"/>
                <a:ea typeface="Avenir"/>
                <a:cs typeface="Avenir"/>
                <a:sym typeface="Avenir Roman"/>
              </a:rPr>
              <a:t>α</a:t>
            </a:r>
            <a:r>
              <a:rPr lang="ja-JP" altLang="en-US" sz="2400" b="0" i="0">
                <a:effectLst/>
                <a:latin typeface="Avenir"/>
                <a:ea typeface="Avenir"/>
                <a:cs typeface="Avenir"/>
                <a:sym typeface="Avenir Roman"/>
              </a:rPr>
              <a:t>カットである</a:t>
            </a:r>
            <a:r>
              <a:rPr lang="en-US" altLang="ja-JP" sz="2400" b="0" i="0" dirty="0">
                <a:effectLst/>
                <a:latin typeface="Avenir"/>
                <a:ea typeface="Avenir"/>
                <a:cs typeface="Avenir"/>
                <a:sym typeface="Avenir Roman"/>
              </a:rPr>
              <a:t>.</a:t>
            </a:r>
          </a:p>
          <a:p>
            <a:endParaRPr lang="en-US" altLang="ja-JP" sz="2400" b="0" i="0" dirty="0">
              <a:effectLst/>
              <a:latin typeface="Avenir"/>
              <a:ea typeface="Avenir"/>
              <a:cs typeface="Avenir"/>
              <a:sym typeface="Avenir Roman"/>
            </a:endParaRPr>
          </a:p>
          <a:p>
            <a:r>
              <a:rPr lang="ja-JP" altLang="en-US" sz="2400" b="0" i="0">
                <a:effectLst/>
                <a:latin typeface="Avenir"/>
                <a:ea typeface="Avenir"/>
                <a:cs typeface="Avenir"/>
                <a:sym typeface="Avenir Roman"/>
              </a:rPr>
              <a:t>同様に左の</a:t>
            </a:r>
            <a:r>
              <a:rPr lang="en-US" altLang="ja-JP" sz="2400" b="0" i="0" dirty="0">
                <a:effectLst/>
                <a:latin typeface="Avenir"/>
                <a:ea typeface="Avenir"/>
                <a:cs typeface="Avenir"/>
                <a:sym typeface="Avenir Roman"/>
              </a:rPr>
              <a:t>β</a:t>
            </a:r>
            <a:r>
              <a:rPr lang="ja-JP" altLang="en-US" sz="2400" b="0" i="0">
                <a:effectLst/>
                <a:latin typeface="Avenir"/>
                <a:ea typeface="Avenir"/>
                <a:cs typeface="Avenir"/>
                <a:sym typeface="Avenir Roman"/>
              </a:rPr>
              <a:t>カットの図において</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頂点</a:t>
            </a:r>
            <a:r>
              <a:rPr lang="en-US" altLang="ja-JP" sz="2400" b="0" i="0" dirty="0">
                <a:effectLst/>
                <a:latin typeface="Avenir"/>
                <a:ea typeface="Avenir"/>
                <a:cs typeface="Avenir"/>
                <a:sym typeface="Avenir Roman"/>
              </a:rPr>
              <a:t>J</a:t>
            </a:r>
            <a:r>
              <a:rPr lang="ja-JP" altLang="en-US" sz="2400" b="0" i="0">
                <a:effectLst/>
                <a:latin typeface="Avenir"/>
                <a:ea typeface="Avenir"/>
                <a:cs typeface="Avenir"/>
                <a:sym typeface="Avenir Roman"/>
              </a:rPr>
              <a:t>の値が</a:t>
            </a:r>
            <a:r>
              <a:rPr lang="en-US" altLang="ja-JP" sz="2400" b="0" i="0" dirty="0">
                <a:effectLst/>
                <a:latin typeface="Avenir"/>
                <a:ea typeface="Avenir"/>
                <a:cs typeface="Avenir"/>
                <a:sym typeface="Avenir Roman"/>
              </a:rPr>
              <a:t>10</a:t>
            </a:r>
            <a:r>
              <a:rPr lang="ja-JP" altLang="en-US" sz="2400" b="0" i="0">
                <a:effectLst/>
                <a:latin typeface="Avenir"/>
                <a:ea typeface="Avenir"/>
                <a:cs typeface="Avenir"/>
                <a:sym typeface="Avenir Roman"/>
              </a:rPr>
              <a:t>だとわかった時点で</a:t>
            </a:r>
            <a:r>
              <a:rPr lang="en-US" altLang="ja-JP" sz="2400" b="0" i="0" dirty="0">
                <a:effectLst/>
                <a:latin typeface="Avenir"/>
                <a:ea typeface="Avenir"/>
                <a:cs typeface="Avenir"/>
                <a:sym typeface="Avenir Roman"/>
              </a:rPr>
              <a:t>I</a:t>
            </a:r>
            <a:r>
              <a:rPr lang="ja-JP" altLang="en-US" sz="2400" b="0" i="0">
                <a:effectLst/>
                <a:latin typeface="Avenir"/>
                <a:ea typeface="Avenir"/>
                <a:cs typeface="Avenir"/>
                <a:sym typeface="Avenir Roman"/>
              </a:rPr>
              <a:t>の値が</a:t>
            </a:r>
            <a:r>
              <a:rPr lang="en-US" altLang="ja-JP" sz="2400" b="0" i="0" dirty="0">
                <a:effectLst/>
                <a:latin typeface="Avenir"/>
                <a:ea typeface="Avenir"/>
                <a:cs typeface="Avenir"/>
                <a:sym typeface="Avenir Roman"/>
              </a:rPr>
              <a:t>10</a:t>
            </a:r>
            <a:r>
              <a:rPr lang="ja-JP" altLang="en-US" sz="2400" b="0" i="0">
                <a:effectLst/>
                <a:latin typeface="Avenir"/>
                <a:ea typeface="Avenir"/>
                <a:cs typeface="Avenir"/>
                <a:sym typeface="Avenir Roman"/>
              </a:rPr>
              <a:t>以上になることが確定する</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これにより頂点</a:t>
            </a:r>
            <a:r>
              <a:rPr lang="en-US" altLang="ja-JP" sz="2400" b="0" i="0" dirty="0">
                <a:effectLst/>
                <a:latin typeface="Avenir"/>
                <a:ea typeface="Avenir"/>
                <a:cs typeface="Avenir"/>
                <a:sym typeface="Avenir Roman"/>
              </a:rPr>
              <a:t>I</a:t>
            </a:r>
            <a:r>
              <a:rPr lang="ja-JP" altLang="en-US" sz="2400" b="0" i="0">
                <a:effectLst/>
                <a:latin typeface="Avenir"/>
                <a:ea typeface="Avenir"/>
                <a:cs typeface="Avenir"/>
                <a:sym typeface="Avenir Roman"/>
              </a:rPr>
              <a:t>の値が頂点</a:t>
            </a:r>
            <a:r>
              <a:rPr lang="en-US" altLang="ja-JP" sz="2400" b="0" i="0" dirty="0">
                <a:effectLst/>
                <a:latin typeface="Avenir"/>
                <a:ea typeface="Avenir"/>
                <a:cs typeface="Avenir"/>
                <a:sym typeface="Avenir Roman"/>
              </a:rPr>
              <a:t>H</a:t>
            </a:r>
            <a:r>
              <a:rPr lang="ja-JP" altLang="en-US" sz="2400" b="0" i="0">
                <a:effectLst/>
                <a:latin typeface="Avenir"/>
                <a:ea typeface="Avenir"/>
                <a:cs typeface="Avenir"/>
                <a:sym typeface="Avenir Roman"/>
              </a:rPr>
              <a:t>の値を下回らない事がわかったので頂点</a:t>
            </a:r>
            <a:r>
              <a:rPr lang="en-US" altLang="ja-JP" sz="2400" b="0" i="0" dirty="0">
                <a:effectLst/>
                <a:latin typeface="Avenir"/>
                <a:ea typeface="Avenir"/>
                <a:cs typeface="Avenir"/>
                <a:sym typeface="Avenir Roman"/>
              </a:rPr>
              <a:t>K,L</a:t>
            </a:r>
            <a:r>
              <a:rPr lang="ja-JP" altLang="en-US" sz="2400" b="0" i="0">
                <a:effectLst/>
                <a:latin typeface="Avenir"/>
                <a:ea typeface="Avenir"/>
                <a:cs typeface="Avenir"/>
                <a:sym typeface="Avenir Roman"/>
              </a:rPr>
              <a:t>以下は探索しない</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これが</a:t>
            </a:r>
            <a:r>
              <a:rPr lang="el-GR" altLang="ja-JP" sz="2400" b="0" i="0" dirty="0">
                <a:effectLst/>
                <a:latin typeface="Avenir"/>
                <a:ea typeface="Avenir"/>
                <a:cs typeface="Avenir"/>
                <a:sym typeface="Avenir Roman"/>
              </a:rPr>
              <a:t>β</a:t>
            </a:r>
            <a:r>
              <a:rPr lang="ja-JP" altLang="en-US" sz="2400" b="0" i="0">
                <a:effectLst/>
                <a:latin typeface="Avenir"/>
                <a:ea typeface="Avenir"/>
                <a:cs typeface="Avenir"/>
                <a:sym typeface="Avenir Roman"/>
              </a:rPr>
              <a:t>カットである</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このように必要がない枝を探索しないための工夫である</a:t>
            </a:r>
            <a:endParaRPr lang="en-US" altLang="ja-JP" sz="2400" b="0" i="0" dirty="0">
              <a:effectLst/>
              <a:latin typeface="Avenir"/>
              <a:ea typeface="Avenir"/>
              <a:cs typeface="Avenir"/>
              <a:sym typeface="Avenir Roman"/>
            </a:endParaRPr>
          </a:p>
        </p:txBody>
      </p:sp>
    </p:spTree>
    <p:extLst>
      <p:ext uri="{BB962C8B-B14F-4D97-AF65-F5344CB8AC3E}">
        <p14:creationId xmlns:p14="http://schemas.microsoft.com/office/powerpoint/2010/main" val="306067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・評価値</a:t>
            </a:r>
            <a:endParaRPr kumimoji="1" lang="en-US" altLang="ja-JP" dirty="0"/>
          </a:p>
          <a:p>
            <a:r>
              <a:rPr kumimoji="1" lang="ja-JP" altLang="en-US"/>
              <a:t>将棋</a:t>
            </a:r>
            <a:r>
              <a:rPr kumimoji="1" lang="en-US" altLang="ja-JP" dirty="0"/>
              <a:t>(9*9)</a:t>
            </a:r>
            <a:r>
              <a:rPr kumimoji="1" lang="ja-JP" altLang="en-US"/>
              <a:t>ではプロ棋士によって</a:t>
            </a:r>
            <a:r>
              <a:rPr kumimoji="1" lang="en-US" altLang="ja-JP" dirty="0"/>
              <a:t>,</a:t>
            </a:r>
            <a:r>
              <a:rPr kumimoji="1" lang="ja-JP" altLang="en-US"/>
              <a:t>駒の評価値はほとんど決まっている</a:t>
            </a:r>
            <a:endParaRPr kumimoji="1" lang="en-US" altLang="ja-JP" dirty="0"/>
          </a:p>
          <a:p>
            <a:r>
              <a:rPr kumimoji="1" lang="ja-JP" altLang="en-US"/>
              <a:t>５五将棋などミニ将棋では適切な評価値は完全には定まっていない</a:t>
            </a:r>
            <a:r>
              <a:rPr kumimoji="1" lang="en-US" altLang="ja-JP" dirty="0"/>
              <a:t>.</a:t>
            </a:r>
          </a:p>
          <a:p>
            <a:r>
              <a:rPr kumimoji="1" lang="ja-JP" altLang="en-US"/>
              <a:t>今回は柿木義一の「</a:t>
            </a:r>
            <a:r>
              <a:rPr lang="ja-JP" altLang="en-US"/>
              <a:t>５五将棋における評価関数の自動学習」より</a:t>
            </a:r>
            <a:r>
              <a:rPr lang="en-US" altLang="ja-JP" dirty="0"/>
              <a:t>,</a:t>
            </a:r>
            <a:r>
              <a:rPr lang="ja-JP" altLang="en-US"/>
              <a:t>本将棋の評価値より飛車・と金が少し高い ５五将棋の評価値を使用する</a:t>
            </a:r>
            <a:r>
              <a:rPr lang="en-US" altLang="ja-JP" dirty="0"/>
              <a:t>.</a:t>
            </a:r>
            <a:endParaRPr kumimoji="1" lang="en-US" altLang="ja-JP" dirty="0"/>
          </a:p>
          <a:p>
            <a:endParaRPr kumimoji="1" lang="en-US" altLang="ja-JP" dirty="0"/>
          </a:p>
        </p:txBody>
      </p:sp>
    </p:spTree>
    <p:extLst>
      <p:ext uri="{BB962C8B-B14F-4D97-AF65-F5344CB8AC3E}">
        <p14:creationId xmlns:p14="http://schemas.microsoft.com/office/powerpoint/2010/main" val="114345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・詰将棋ルーチン</a:t>
            </a:r>
            <a:endParaRPr kumimoji="1" lang="en-US" altLang="ja-JP" dirty="0"/>
          </a:p>
          <a:p>
            <a:r>
              <a:rPr kumimoji="1" lang="ja-JP" altLang="en-US" sz="2400" b="0" i="0" u="none" strike="noStrike" cap="none" spc="0" normalizeH="0" baseline="0">
                <a:ln>
                  <a:noFill/>
                </a:ln>
                <a:solidFill>
                  <a:srgbClr val="606060"/>
                </a:solidFill>
                <a:effectLst/>
                <a:uFillTx/>
                <a:latin typeface="Avenir"/>
                <a:ea typeface="Gill Sans"/>
                <a:cs typeface="Gill Sans"/>
                <a:sym typeface="Avenir Roman"/>
              </a:rPr>
              <a:t>今回の詰将棋ルーチンでは</a:t>
            </a:r>
            <a:r>
              <a:rPr kumimoji="1" lang="en-US" altLang="ja-JP" sz="2400" b="0" i="0" u="none" strike="noStrike" cap="none" spc="0" normalizeH="0" baseline="0" dirty="0">
                <a:ln>
                  <a:noFill/>
                </a:ln>
                <a:solidFill>
                  <a:srgbClr val="606060"/>
                </a:solidFill>
                <a:effectLst/>
                <a:uFillTx/>
                <a:latin typeface="Avenir"/>
                <a:ea typeface="Gill Sans"/>
                <a:cs typeface="Gill Sans"/>
                <a:sym typeface="Avenir Roman"/>
              </a:rPr>
              <a:t>,</a:t>
            </a: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着手選択において</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可能な手の中に王手を掛ける手がある場合</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まず詰将棋ルーチンを行う</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詰め将棋ルーチンでは</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攻め手は着手可能手のうち王手になる手のみを選択し</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受け手は王手から逃れる手のみを選択する</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このとき</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攻め手の着手可能手の中に王手となる手が一つも無ければそこで探索は終了する</a:t>
            </a:r>
            <a:r>
              <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rPr>
              <a:t>.</a:t>
            </a: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2400" b="0" i="0" u="none" strike="noStrike" cap="none" spc="0" normalizeH="0" baseline="0">
                <a:ln>
                  <a:noFill/>
                </a:ln>
                <a:solidFill>
                  <a:srgbClr val="606060"/>
                </a:solidFill>
                <a:effectLst/>
                <a:uFillTx/>
                <a:latin typeface="Gill Sans"/>
                <a:ea typeface="Gill Sans"/>
                <a:cs typeface="Gill Sans"/>
                <a:sym typeface="Gill Sans"/>
              </a:rPr>
              <a:t>選択肢を減らすことにより詰将棋ルーチンは通常の探索より短時間でできることが期待できる</a:t>
            </a:r>
            <a:r>
              <a:rPr kumimoji="0" lang="en-US" altLang="ja-JP" sz="2400" b="0" i="0" u="none" strike="noStrike" cap="none" spc="0" normalizeH="0" baseline="0">
                <a:ln>
                  <a:noFill/>
                </a:ln>
                <a:solidFill>
                  <a:srgbClr val="606060"/>
                </a:solidFill>
                <a:effectLst/>
                <a:uFillTx/>
                <a:latin typeface="Gill Sans"/>
                <a:ea typeface="Gill Sans"/>
                <a:cs typeface="Gill Sans"/>
                <a:sym typeface="Gill Sans"/>
              </a:rPr>
              <a:t>.</a:t>
            </a:r>
            <a:endParaRPr kumimoji="0" lang="en-US" altLang="ja-JP" sz="2400" b="0" i="0" u="none" strike="noStrike" cap="none" spc="0" normalizeH="0" baseline="0" dirty="0">
              <a:ln>
                <a:noFill/>
              </a:ln>
              <a:solidFill>
                <a:srgbClr val="60606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79411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詰将棋ルーチンを組み込む</a:t>
            </a:r>
            <a:endParaRPr kumimoji="1" lang="en-US" altLang="ja-JP" dirty="0"/>
          </a:p>
          <a:p>
            <a:r>
              <a:rPr kumimoji="1" lang="ja-JP" altLang="en-US"/>
              <a:t>詰めがなければ</a:t>
            </a:r>
            <a:r>
              <a:rPr kumimoji="1" lang="el-GR" altLang="ja-JP" dirty="0"/>
              <a:t>Α</a:t>
            </a:r>
            <a:r>
              <a:rPr kumimoji="1" lang="en-US" altLang="ja-JP" dirty="0"/>
              <a:t>β</a:t>
            </a:r>
            <a:r>
              <a:rPr kumimoji="1" lang="ja-JP" altLang="en-US"/>
              <a:t>法を用いて</a:t>
            </a:r>
            <a:r>
              <a:rPr kumimoji="1" lang="en-US" altLang="ja-JP" dirty="0"/>
              <a:t>3</a:t>
            </a:r>
            <a:r>
              <a:rPr kumimoji="1" lang="ja-JP" altLang="en-US"/>
              <a:t>手先</a:t>
            </a:r>
            <a:r>
              <a:rPr kumimoji="1" lang="en-US" altLang="ja-JP" dirty="0"/>
              <a:t>,5</a:t>
            </a:r>
            <a:r>
              <a:rPr kumimoji="1" lang="ja-JP" altLang="en-US"/>
              <a:t>手先の局面を求める</a:t>
            </a:r>
            <a:r>
              <a:rPr kumimoji="1" lang="en-US" altLang="ja-JP" dirty="0"/>
              <a:t>.</a:t>
            </a:r>
          </a:p>
          <a:p>
            <a:r>
              <a:rPr kumimoji="1" lang="ja-JP" altLang="en-US"/>
              <a:t>柿木義一の「</a:t>
            </a:r>
            <a:r>
              <a:rPr lang="ja-JP" altLang="en-US"/>
              <a:t>５五将棋における評価関数の自動学習」より</a:t>
            </a:r>
            <a:r>
              <a:rPr lang="en-US" altLang="ja-JP" dirty="0"/>
              <a:t>,</a:t>
            </a:r>
            <a:r>
              <a:rPr lang="ja-JP" altLang="en-US"/>
              <a:t>本将棋の評価値より飛車・と金が少し高い ５五将棋の評価値を使用する</a:t>
            </a:r>
            <a:r>
              <a:rPr lang="en-US" altLang="ja-JP" dirty="0"/>
              <a:t>.</a:t>
            </a:r>
            <a:endParaRPr kumimoji="1" lang="en-US" altLang="ja-JP" dirty="0"/>
          </a:p>
        </p:txBody>
      </p:sp>
    </p:spTree>
    <p:extLst>
      <p:ext uri="{BB962C8B-B14F-4D97-AF65-F5344CB8AC3E}">
        <p14:creationId xmlns:p14="http://schemas.microsoft.com/office/powerpoint/2010/main" val="12792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詰将棋ルーチンの有無、先手あり、後手あり、両手あり、両手なしの計４種類</a:t>
            </a:r>
            <a:endParaRPr kumimoji="1" lang="en-US" altLang="ja-JP" dirty="0"/>
          </a:p>
          <a:p>
            <a:r>
              <a:rPr kumimoji="1" lang="ja-JP" altLang="en-US"/>
              <a:t>３手詰めは各</a:t>
            </a:r>
            <a:r>
              <a:rPr kumimoji="1" lang="en-US" altLang="ja-JP" dirty="0"/>
              <a:t>200</a:t>
            </a:r>
            <a:r>
              <a:rPr kumimoji="1" lang="ja-JP" altLang="en-US"/>
              <a:t>回</a:t>
            </a:r>
            <a:endParaRPr kumimoji="1" lang="en-US" altLang="ja-JP" dirty="0"/>
          </a:p>
          <a:p>
            <a:r>
              <a:rPr kumimoji="1" lang="ja-JP" altLang="en-US"/>
              <a:t>５手詰めは各</a:t>
            </a:r>
            <a:r>
              <a:rPr kumimoji="1" lang="en-US" altLang="ja-JP" dirty="0"/>
              <a:t>40</a:t>
            </a:r>
            <a:r>
              <a:rPr kumimoji="1" lang="ja-JP" altLang="en-US"/>
              <a:t>回ずつ対戦させて検証していく</a:t>
            </a:r>
          </a:p>
        </p:txBody>
      </p:sp>
    </p:spTree>
    <p:extLst>
      <p:ext uri="{BB962C8B-B14F-4D97-AF65-F5344CB8AC3E}">
        <p14:creationId xmlns:p14="http://schemas.microsoft.com/office/powerpoint/2010/main" val="360883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深さ５では詰将棋ルーチンがあれば処理時間が２５</a:t>
            </a:r>
            <a:r>
              <a:rPr kumimoji="1" lang="en-US" altLang="ja-JP" dirty="0"/>
              <a:t>%</a:t>
            </a:r>
            <a:r>
              <a:rPr kumimoji="1" lang="ja-JP" altLang="en-US"/>
              <a:t>ほど減るのがわかります</a:t>
            </a:r>
            <a:endParaRPr kumimoji="1" lang="en-US" altLang="ja-JP" dirty="0"/>
          </a:p>
          <a:p>
            <a:r>
              <a:rPr kumimoji="1" lang="ja-JP" altLang="en-US"/>
              <a:t>なので深さをもっと深くするときに詰将棋ルーチンを詰め込む事でさらに処理時間の短縮を期待する事ができます</a:t>
            </a:r>
            <a:endParaRPr kumimoji="1" lang="en-US" altLang="ja-JP" dirty="0"/>
          </a:p>
          <a:p>
            <a:endParaRPr kumimoji="1" lang="ja-JP" altLang="en-US"/>
          </a:p>
        </p:txBody>
      </p:sp>
    </p:spTree>
    <p:extLst>
      <p:ext uri="{BB962C8B-B14F-4D97-AF65-F5344CB8AC3E}">
        <p14:creationId xmlns:p14="http://schemas.microsoft.com/office/powerpoint/2010/main" val="216721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青色が３手詰めで、オレンジ色が５手詰めです。</a:t>
            </a:r>
            <a:endParaRPr kumimoji="1" lang="en-US" altLang="ja-JP" dirty="0"/>
          </a:p>
          <a:p>
            <a:r>
              <a:rPr kumimoji="1" lang="ja-JP" altLang="en-US"/>
              <a:t>片方に詰めルーチンを詰め込むことで投了までの手数が半減する事がわかる。</a:t>
            </a:r>
            <a:endParaRPr kumimoji="1" lang="en-US" altLang="ja-JP" dirty="0"/>
          </a:p>
          <a:p>
            <a:r>
              <a:rPr kumimoji="1" lang="ja-JP" altLang="en-US"/>
              <a:t>深さを深くすると全体的に投了までの手数が３０％ほど減ります。</a:t>
            </a:r>
            <a:endParaRPr kumimoji="1" lang="en-US" altLang="ja-JP" dirty="0"/>
          </a:p>
          <a:p>
            <a:r>
              <a:rPr kumimoji="1" lang="ja-JP" altLang="en-US"/>
              <a:t>両手詰の場合、深さ３と５では手数が減るので、深さをより深くすることで詰将棋ルーチンが有効である事がわかります。</a:t>
            </a:r>
            <a:endParaRPr kumimoji="1" lang="en-US" altLang="ja-JP" dirty="0"/>
          </a:p>
          <a:p>
            <a:r>
              <a:rPr kumimoji="1" lang="ja-JP" altLang="en-US"/>
              <a:t>全体の結果を見ても、詰将棋ルーチンが探索の高速化に有効である事がわかる。</a:t>
            </a:r>
          </a:p>
        </p:txBody>
      </p:sp>
    </p:spTree>
    <p:extLst>
      <p:ext uri="{BB962C8B-B14F-4D97-AF65-F5344CB8AC3E}">
        <p14:creationId xmlns:p14="http://schemas.microsoft.com/office/powerpoint/2010/main" val="9069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今後の課題は、詰将棋ルーチンを加えた探索方法を改良し、更なる高速化と勝率の向上です。</a:t>
            </a:r>
            <a:endParaRPr kumimoji="1" lang="en-US" altLang="ja-JP" dirty="0"/>
          </a:p>
          <a:p>
            <a:r>
              <a:rPr kumimoji="1" lang="ja-JP" altLang="en-US"/>
              <a:t>そして、今回</a:t>
            </a:r>
            <a:r>
              <a:rPr lang="ja-JP" altLang="en-US" sz="2400" b="0" i="0">
                <a:effectLst/>
                <a:latin typeface="Avenir"/>
                <a:ea typeface="Avenir"/>
                <a:cs typeface="Avenir"/>
                <a:sym typeface="Avenir Roman"/>
              </a:rPr>
              <a:t>詰将棋ルーチンが勝率に貢献したとは言えなかった</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単に試行回数が少ないため統計上有意にならないだけかもしれないが</a:t>
            </a:r>
            <a:r>
              <a:rPr lang="en-US" altLang="ja-JP" sz="2400" b="0" i="0" dirty="0">
                <a:effectLst/>
                <a:latin typeface="Avenir"/>
                <a:ea typeface="Avenir"/>
                <a:cs typeface="Avenir"/>
                <a:sym typeface="Avenir Roman"/>
              </a:rPr>
              <a:t>, </a:t>
            </a:r>
          </a:p>
          <a:p>
            <a:r>
              <a:rPr lang="en-US" altLang="ja-JP" sz="2400" b="0" i="0" dirty="0">
                <a:effectLst/>
                <a:latin typeface="Avenir"/>
                <a:ea typeface="Avenir"/>
                <a:cs typeface="Avenir"/>
                <a:sym typeface="Avenir Roman"/>
              </a:rPr>
              <a:t>5 ×5 </a:t>
            </a:r>
            <a:r>
              <a:rPr lang="ja-JP" altLang="en-US" sz="2400" b="0" i="0">
                <a:effectLst/>
                <a:latin typeface="Avenir"/>
                <a:ea typeface="Avenir"/>
                <a:cs typeface="Avenir"/>
                <a:sym typeface="Avenir Roman"/>
              </a:rPr>
              <a:t>の盤面</a:t>
            </a:r>
            <a:r>
              <a:rPr lang="en-US" altLang="ja-JP" sz="2400" b="0" i="0" dirty="0">
                <a:effectLst/>
                <a:latin typeface="Avenir"/>
                <a:ea typeface="Avenir"/>
                <a:cs typeface="Avenir"/>
                <a:sym typeface="Avenir Roman"/>
              </a:rPr>
              <a:t>,6 </a:t>
            </a:r>
            <a:r>
              <a:rPr lang="ja-JP" altLang="en-US" sz="2400" b="0" i="0">
                <a:effectLst/>
                <a:latin typeface="Avenir"/>
                <a:ea typeface="Avenir"/>
                <a:cs typeface="Avenir"/>
                <a:sym typeface="Avenir Roman"/>
              </a:rPr>
              <a:t>種類の駒の数が詰めルーチンに関係あるのか調べてみる必要がある</a:t>
            </a:r>
            <a:endParaRPr kumimoji="1" lang="ja-JP" altLang="en-US"/>
          </a:p>
        </p:txBody>
      </p:sp>
    </p:spTree>
    <p:extLst>
      <p:ext uri="{BB962C8B-B14F-4D97-AF65-F5344CB8AC3E}">
        <p14:creationId xmlns:p14="http://schemas.microsoft.com/office/powerpoint/2010/main" val="41400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発表の流れを説明</a:t>
            </a:r>
          </a:p>
        </p:txBody>
      </p:sp>
    </p:spTree>
    <p:extLst>
      <p:ext uri="{BB962C8B-B14F-4D97-AF65-F5344CB8AC3E}">
        <p14:creationId xmlns:p14="http://schemas.microsoft.com/office/powerpoint/2010/main" val="158193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ja-JP" altLang="en-US" sz="2400">
                <a:effectLst/>
                <a:latin typeface="Avenir"/>
                <a:ea typeface="Avenir"/>
                <a:cs typeface="Avenir"/>
                <a:sym typeface="Avenir Roman"/>
              </a:rPr>
              <a:t>既存の</a:t>
            </a:r>
            <a:r>
              <a:rPr lang="en-US" altLang="ja-JP" sz="2400" dirty="0">
                <a:effectLst/>
                <a:latin typeface="Avenir"/>
                <a:ea typeface="Avenir"/>
                <a:cs typeface="Avenir"/>
                <a:sym typeface="Avenir Roman"/>
              </a:rPr>
              <a:t>5</a:t>
            </a:r>
            <a:r>
              <a:rPr lang="ja-JP" altLang="en-US" sz="2400">
                <a:effectLst/>
                <a:latin typeface="Avenir"/>
                <a:ea typeface="Avenir"/>
                <a:cs typeface="Avenir"/>
                <a:sym typeface="Avenir Roman"/>
              </a:rPr>
              <a:t>五将棋のアプリケーションはいくつかあり</a:t>
            </a:r>
            <a:r>
              <a:rPr lang="en-US" altLang="ja-JP" sz="2400" dirty="0">
                <a:effectLst/>
                <a:latin typeface="Avenir"/>
                <a:ea typeface="Avenir"/>
                <a:cs typeface="Avenir"/>
                <a:sym typeface="Avenir Roman"/>
              </a:rPr>
              <a:t>,AI</a:t>
            </a:r>
            <a:r>
              <a:rPr lang="ja-JP" altLang="en-US" sz="2400">
                <a:effectLst/>
                <a:latin typeface="Avenir"/>
                <a:ea typeface="Avenir"/>
                <a:cs typeface="Avenir"/>
                <a:sym typeface="Avenir Roman"/>
              </a:rPr>
              <a:t>を作成したときに</a:t>
            </a:r>
            <a:r>
              <a:rPr lang="en-US" altLang="ja-JP" sz="2400" dirty="0">
                <a:effectLst/>
                <a:latin typeface="Avenir"/>
                <a:ea typeface="Avenir"/>
                <a:cs typeface="Avenir"/>
                <a:sym typeface="Avenir Roman"/>
              </a:rPr>
              <a:t>AI</a:t>
            </a:r>
            <a:r>
              <a:rPr lang="ja-JP" altLang="en-US" sz="2400">
                <a:effectLst/>
                <a:latin typeface="Avenir"/>
                <a:ea typeface="Avenir"/>
                <a:cs typeface="Avenir"/>
                <a:sym typeface="Avenir Roman"/>
              </a:rPr>
              <a:t>を自由に変更できるアプリケーションが少ない</a:t>
            </a:r>
            <a:r>
              <a:rPr lang="en-US" altLang="ja-JP" sz="2400" dirty="0">
                <a:effectLst/>
                <a:latin typeface="Avenir"/>
                <a:ea typeface="Avenir"/>
                <a:cs typeface="Avenir"/>
                <a:sym typeface="Avenir Roman"/>
              </a:rPr>
              <a:t>.</a:t>
            </a:r>
          </a:p>
          <a:p>
            <a:pPr marL="0" marR="0" lvl="0" indent="0" defTabSz="457200" eaLnBrk="1" fontAlgn="auto" latinLnBrk="0" hangingPunct="1">
              <a:lnSpc>
                <a:spcPct val="125000"/>
              </a:lnSpc>
              <a:spcBef>
                <a:spcPts val="0"/>
              </a:spcBef>
              <a:spcAft>
                <a:spcPts val="0"/>
              </a:spcAft>
              <a:buClrTx/>
              <a:buSzTx/>
              <a:buFontTx/>
              <a:buNone/>
              <a:tabLst/>
              <a:defRPr/>
            </a:pPr>
            <a:r>
              <a:rPr lang="ja-JP" altLang="en-US" sz="2400">
                <a:effectLst/>
                <a:latin typeface="Avenir"/>
                <a:ea typeface="Avenir"/>
                <a:cs typeface="Avenir"/>
                <a:sym typeface="Avenir Roman"/>
              </a:rPr>
              <a:t>そして、既存の使われている探索は何手か先の局面を先読みしその局面での評価値を用いて着手選択するが</a:t>
            </a:r>
            <a:r>
              <a:rPr lang="en-US" altLang="ja-JP" sz="2400" dirty="0">
                <a:effectLst/>
                <a:latin typeface="Avenir"/>
                <a:ea typeface="Avenir"/>
                <a:cs typeface="Avenir"/>
                <a:sym typeface="Avenir Roman"/>
              </a:rPr>
              <a:t>,</a:t>
            </a:r>
          </a:p>
          <a:p>
            <a:pPr marL="0" marR="0" lvl="0" indent="0" defTabSz="457200" eaLnBrk="1" fontAlgn="auto" latinLnBrk="0" hangingPunct="1">
              <a:lnSpc>
                <a:spcPct val="125000"/>
              </a:lnSpc>
              <a:spcBef>
                <a:spcPts val="0"/>
              </a:spcBef>
              <a:spcAft>
                <a:spcPts val="0"/>
              </a:spcAft>
              <a:buClrTx/>
              <a:buSzTx/>
              <a:buFontTx/>
              <a:buNone/>
              <a:tabLst/>
              <a:defRPr/>
            </a:pPr>
            <a:r>
              <a:rPr lang="ja-JP" altLang="en-US" sz="2400">
                <a:effectLst/>
                <a:latin typeface="Avenir"/>
                <a:ea typeface="Avenir"/>
                <a:cs typeface="Avenir"/>
                <a:sym typeface="Avenir Roman"/>
              </a:rPr>
              <a:t>先読み手数を増やすと計算時間が指数的に増えるため先読みできる手数には限界があります</a:t>
            </a:r>
            <a:r>
              <a:rPr lang="en-US" altLang="ja-JP" sz="2400" dirty="0">
                <a:effectLst/>
                <a:latin typeface="Avenir"/>
                <a:ea typeface="Avenir"/>
                <a:cs typeface="Avenir"/>
                <a:sym typeface="Avenir Roman"/>
              </a:rPr>
              <a:t>. </a:t>
            </a:r>
          </a:p>
          <a:p>
            <a:pPr marL="0" marR="0" lvl="0" indent="0" defTabSz="457200" eaLnBrk="1" fontAlgn="auto" latinLnBrk="0" hangingPunct="1">
              <a:lnSpc>
                <a:spcPct val="125000"/>
              </a:lnSpc>
              <a:spcBef>
                <a:spcPts val="0"/>
              </a:spcBef>
              <a:spcAft>
                <a:spcPts val="0"/>
              </a:spcAft>
              <a:buClrTx/>
              <a:buSzTx/>
              <a:buFontTx/>
              <a:buNone/>
              <a:tabLst/>
              <a:defRPr/>
            </a:pPr>
            <a:r>
              <a:rPr lang="ja-JP" altLang="en-US" sz="2400">
                <a:effectLst/>
                <a:latin typeface="Avenir"/>
                <a:ea typeface="Avenir"/>
                <a:cs typeface="Avenir"/>
                <a:sym typeface="Avenir Roman"/>
              </a:rPr>
              <a:t>そこで本研究では</a:t>
            </a:r>
            <a:r>
              <a:rPr lang="en-US" altLang="ja-JP" sz="2400" dirty="0">
                <a:effectLst/>
                <a:latin typeface="Avenir"/>
                <a:ea typeface="Avenir"/>
                <a:cs typeface="Avenir"/>
                <a:sym typeface="Avenir Roman"/>
              </a:rPr>
              <a:t>,</a:t>
            </a:r>
            <a:r>
              <a:rPr lang="ja-JP" altLang="en-US" sz="2400">
                <a:effectLst/>
                <a:latin typeface="Avenir"/>
                <a:ea typeface="Avenir"/>
                <a:cs typeface="Avenir"/>
                <a:sym typeface="Avenir Roman"/>
              </a:rPr>
              <a:t>探索方法を自由に変更できるアプリケーションを作成し</a:t>
            </a:r>
            <a:r>
              <a:rPr lang="en-US" altLang="ja-JP" sz="2400" dirty="0">
                <a:effectLst/>
                <a:latin typeface="Avenir"/>
                <a:ea typeface="Avenir"/>
                <a:cs typeface="Avenir"/>
                <a:sym typeface="Avenir Roman"/>
              </a:rPr>
              <a:t>,</a:t>
            </a:r>
            <a:r>
              <a:rPr lang="ja-JP" altLang="en-US" sz="2400">
                <a:effectLst/>
                <a:latin typeface="Avenir"/>
                <a:ea typeface="Avenir"/>
                <a:cs typeface="Avenir"/>
                <a:sym typeface="Avenir Roman"/>
              </a:rPr>
              <a:t>探索の高速化を詰将棋ルーチンを組み込み処理時間の短縮を試みる </a:t>
            </a:r>
            <a:r>
              <a:rPr lang="en-US" altLang="ja-JP" sz="2400" dirty="0">
                <a:effectLst/>
                <a:latin typeface="Avenir"/>
                <a:ea typeface="Avenir"/>
                <a:cs typeface="Avenir"/>
                <a:sym typeface="Avenir Roman"/>
              </a:rPr>
              <a:t>.</a:t>
            </a:r>
            <a:endParaRPr lang="ja-JP" altLang="en-US"/>
          </a:p>
          <a:p>
            <a:endParaRPr kumimoji="1" lang="ja-JP" altLang="en-US"/>
          </a:p>
        </p:txBody>
      </p:sp>
    </p:spTree>
    <p:extLst>
      <p:ext uri="{BB962C8B-B14F-4D97-AF65-F5344CB8AC3E}">
        <p14:creationId xmlns:p14="http://schemas.microsoft.com/office/powerpoint/2010/main" val="147597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400" b="0" i="0">
                <a:effectLst/>
                <a:latin typeface="Avenir"/>
                <a:ea typeface="Avenir"/>
                <a:cs typeface="Avenir"/>
                <a:sym typeface="Avenir Roman"/>
              </a:rPr>
              <a:t>将棋には</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９</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９の通常の将棋のほかに</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様々な亜種のゲームが存在します</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５五将棋は</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その亜種の将棋ゲームの一種で</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１９７０年頃に楠本茂信（くすもとしげのぶ）さんが作ったゲームと言われています</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普通の将棋は</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序盤の定跡や戦略を覚えるなど初心者が超えなくてはならない壁がありますが</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５五将棋は駒の動かし方を覚えてしまえば、誰でもすぐに楽しめるという手軽さがあります</a:t>
            </a:r>
            <a:r>
              <a:rPr lang="en-US" altLang="ja-JP" sz="2400" b="0" i="0" dirty="0">
                <a:effectLst/>
                <a:latin typeface="Avenir"/>
                <a:ea typeface="Avenir"/>
                <a:cs typeface="Avenir"/>
                <a:sym typeface="Avenir Roman"/>
              </a:rPr>
              <a:t>.</a:t>
            </a:r>
            <a:endParaRPr kumimoji="1" lang="ja-JP" altLang="en-US"/>
          </a:p>
        </p:txBody>
      </p:sp>
    </p:spTree>
    <p:extLst>
      <p:ext uri="{BB962C8B-B14F-4D97-AF65-F5344CB8AC3E}">
        <p14:creationId xmlns:p14="http://schemas.microsoft.com/office/powerpoint/2010/main" val="372923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kumimoji="1" lang="ja-JP" altLang="en-US"/>
              <a:t>用意するものは</a:t>
            </a:r>
            <a:r>
              <a:rPr kumimoji="1" lang="en-US" altLang="ja-JP" dirty="0"/>
              <a:t>,5×5</a:t>
            </a:r>
            <a:r>
              <a:rPr kumimoji="1" lang="ja-JP" altLang="en-US"/>
              <a:t>の盤面と</a:t>
            </a:r>
            <a:r>
              <a:rPr lang="en-US" altLang="ja-JP" sz="2400" dirty="0" err="1">
                <a:solidFill>
                  <a:srgbClr val="606060"/>
                </a:solidFill>
              </a:rPr>
              <a:t>玉,飛車,角,金,銀,歩</a:t>
            </a:r>
            <a:r>
              <a:rPr kumimoji="1" lang="ja-JP" altLang="en-US" sz="2400">
                <a:solidFill>
                  <a:srgbClr val="606060"/>
                </a:solidFill>
              </a:rPr>
              <a:t>の６種類の駒をそれぞれ２枚ずつです</a:t>
            </a:r>
            <a:r>
              <a:rPr kumimoji="1" lang="en-US" altLang="ja-JP" sz="2400" dirty="0">
                <a:solidFill>
                  <a:srgbClr val="606060"/>
                </a:solidFill>
              </a:rPr>
              <a:t>.</a:t>
            </a:r>
          </a:p>
          <a:p>
            <a:pPr marL="0" marR="0" lvl="0" indent="0" defTabSz="457200" eaLnBrk="1" fontAlgn="auto" latinLnBrk="0" hangingPunct="1">
              <a:lnSpc>
                <a:spcPct val="125000"/>
              </a:lnSpc>
              <a:spcBef>
                <a:spcPts val="0"/>
              </a:spcBef>
              <a:spcAft>
                <a:spcPts val="0"/>
              </a:spcAft>
              <a:buClrTx/>
              <a:buSzTx/>
              <a:buFontTx/>
              <a:buNone/>
              <a:tabLst/>
              <a:defRPr/>
            </a:pPr>
            <a:r>
              <a:rPr kumimoji="1" lang="ja-JP" altLang="en-US" sz="2400">
                <a:solidFill>
                  <a:srgbClr val="606060"/>
                </a:solidFill>
              </a:rPr>
              <a:t>ルールは基本的には将棋と同じです</a:t>
            </a:r>
            <a:r>
              <a:rPr kumimoji="1" lang="en-US" altLang="ja-JP" sz="2400" dirty="0">
                <a:solidFill>
                  <a:srgbClr val="606060"/>
                </a:solidFill>
              </a:rPr>
              <a:t>.</a:t>
            </a:r>
          </a:p>
          <a:p>
            <a:r>
              <a:rPr kumimoji="1" lang="ja-JP" altLang="en-US"/>
              <a:t>指し手の近傍</a:t>
            </a:r>
            <a:r>
              <a:rPr kumimoji="1" lang="en-US" altLang="ja-JP" dirty="0"/>
              <a:t>(</a:t>
            </a:r>
            <a:r>
              <a:rPr kumimoji="1" lang="ja-JP" altLang="en-US"/>
              <a:t>きんぼう</a:t>
            </a:r>
            <a:r>
              <a:rPr kumimoji="1" lang="en-US" altLang="ja-JP" dirty="0"/>
              <a:t>)1</a:t>
            </a:r>
            <a:r>
              <a:rPr kumimoji="1" lang="ja-JP" altLang="en-US"/>
              <a:t>列が陣地で</a:t>
            </a:r>
            <a:r>
              <a:rPr kumimoji="1" lang="en-US" altLang="ja-JP" dirty="0"/>
              <a:t>,</a:t>
            </a:r>
            <a:r>
              <a:rPr kumimoji="1" lang="ja-JP" altLang="en-US"/>
              <a:t>敵陣に入ると</a:t>
            </a:r>
            <a:r>
              <a:rPr kumimoji="1" lang="en-US" altLang="ja-JP" dirty="0"/>
              <a:t>,</a:t>
            </a:r>
            <a:r>
              <a:rPr kumimoji="1" lang="ja-JP" altLang="en-US"/>
              <a:t>飛車・角・銀・歩成る事ができます</a:t>
            </a:r>
            <a:endParaRPr kumimoji="1" lang="en-US" altLang="ja-JP" dirty="0"/>
          </a:p>
          <a:p>
            <a:r>
              <a:rPr kumimoji="1" lang="ja-JP" altLang="en-US"/>
              <a:t>本将棋と同じく</a:t>
            </a:r>
            <a:r>
              <a:rPr kumimoji="1" lang="en-US" altLang="ja-JP" dirty="0"/>
              <a:t>,</a:t>
            </a:r>
            <a:r>
              <a:rPr kumimoji="1" lang="ja-JP" altLang="en-US"/>
              <a:t>禁じ手が有ります</a:t>
            </a:r>
            <a:r>
              <a:rPr kumimoji="1" lang="en-US" altLang="ja-JP" dirty="0"/>
              <a:t>. </a:t>
            </a:r>
          </a:p>
          <a:p>
            <a:r>
              <a:rPr lang="ja-JP" altLang="en-US" sz="2400" b="0" i="0">
                <a:effectLst/>
                <a:latin typeface="Avenir"/>
                <a:ea typeface="Avenir"/>
                <a:cs typeface="Avenir"/>
                <a:sym typeface="Avenir Roman"/>
              </a:rPr>
              <a:t>「打ち歩詰め」「二歩」「行き所のない駒」「王手放置の禁」の４つです</a:t>
            </a:r>
            <a:r>
              <a:rPr lang="en-US" altLang="ja-JP" sz="2400" b="0" i="0" dirty="0">
                <a:effectLst/>
                <a:latin typeface="Avenir"/>
                <a:ea typeface="Avenir"/>
                <a:cs typeface="Avenir"/>
                <a:sym typeface="Avenir Roman"/>
              </a:rPr>
              <a:t>.</a:t>
            </a:r>
          </a:p>
          <a:p>
            <a:r>
              <a:rPr lang="ja-JP" altLang="en-US" sz="2400" b="0" i="0">
                <a:effectLst/>
                <a:latin typeface="Avenir"/>
                <a:ea typeface="Avenir"/>
                <a:cs typeface="Avenir"/>
                <a:sym typeface="Avenir Roman"/>
              </a:rPr>
              <a:t>そして全く同じ局面が一回のゲームで</a:t>
            </a:r>
            <a:r>
              <a:rPr lang="en-US" altLang="ja-JP" sz="2400" b="0" i="0" dirty="0">
                <a:effectLst/>
                <a:latin typeface="Avenir"/>
                <a:ea typeface="Avenir"/>
                <a:cs typeface="Avenir"/>
                <a:sym typeface="Avenir Roman"/>
              </a:rPr>
              <a:t>4</a:t>
            </a:r>
            <a:r>
              <a:rPr lang="ja-JP" altLang="en-US" sz="2400" b="0" i="0">
                <a:effectLst/>
                <a:latin typeface="Avenir"/>
                <a:ea typeface="Avenir"/>
                <a:cs typeface="Avenir"/>
                <a:sym typeface="Avenir Roman"/>
              </a:rPr>
              <a:t>回以上現れた「千日手」があり、本将棋と違って千日手が成立すると</a:t>
            </a:r>
            <a:r>
              <a:rPr lang="en-US" altLang="ja-JP" sz="2400" b="0" i="0" dirty="0">
                <a:effectLst/>
                <a:latin typeface="Avenir"/>
                <a:ea typeface="Avenir"/>
                <a:cs typeface="Avenir"/>
                <a:sym typeface="Avenir Roman"/>
              </a:rPr>
              <a:t>,</a:t>
            </a:r>
            <a:r>
              <a:rPr lang="ja-JP" altLang="en-US" sz="2400" b="0" i="0">
                <a:effectLst/>
                <a:latin typeface="Avenir"/>
                <a:ea typeface="Avenir"/>
                <a:cs typeface="Avenir"/>
                <a:sym typeface="Avenir Roman"/>
              </a:rPr>
              <a:t>先手側の負けとなります</a:t>
            </a:r>
            <a:r>
              <a:rPr lang="en-US" altLang="ja-JP" sz="2400" b="0" i="0" dirty="0">
                <a:effectLst/>
                <a:latin typeface="Avenir"/>
                <a:ea typeface="Avenir"/>
                <a:cs typeface="Avenir"/>
                <a:sym typeface="Avenir Roman"/>
              </a:rPr>
              <a:t>.</a:t>
            </a:r>
          </a:p>
          <a:p>
            <a:r>
              <a:rPr kumimoji="1" lang="ja-JP" altLang="en-US" sz="2400" b="0" i="0">
                <a:effectLst/>
                <a:latin typeface="Avenir"/>
                <a:sym typeface="Avenir Roman"/>
              </a:rPr>
              <a:t>将棋では引き分けになります</a:t>
            </a:r>
            <a:r>
              <a:rPr kumimoji="1" lang="en-US" altLang="ja-JP" sz="2400" b="0" i="0" dirty="0">
                <a:effectLst/>
                <a:latin typeface="Avenir"/>
                <a:sym typeface="Avenir Roman"/>
              </a:rPr>
              <a:t>.</a:t>
            </a:r>
          </a:p>
        </p:txBody>
      </p:sp>
    </p:spTree>
    <p:extLst>
      <p:ext uri="{BB962C8B-B14F-4D97-AF65-F5344CB8AC3E}">
        <p14:creationId xmlns:p14="http://schemas.microsoft.com/office/powerpoint/2010/main" val="158000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研究内容としては</a:t>
            </a:r>
            <a:r>
              <a:rPr kumimoji="1" lang="en-US" altLang="ja-JP" dirty="0"/>
              <a:t>,</a:t>
            </a:r>
            <a:r>
              <a:rPr kumimoji="1" lang="ja-JP" altLang="en-US"/>
              <a:t>今後いろいろな探索を試せるように探索方法を変えられるアプリケーションの作成し</a:t>
            </a:r>
            <a:endParaRPr kumimoji="1" lang="en-US" altLang="ja-JP" dirty="0"/>
          </a:p>
          <a:p>
            <a:r>
              <a:rPr kumimoji="1" lang="ja-JP" altLang="en-US"/>
              <a:t>詰将棋ルーチンが探索の高速化に有用かを検証していく</a:t>
            </a:r>
            <a:endParaRPr kumimoji="1" lang="en-US" altLang="ja-JP" dirty="0"/>
          </a:p>
        </p:txBody>
      </p:sp>
    </p:spTree>
    <p:extLst>
      <p:ext uri="{BB962C8B-B14F-4D97-AF65-F5344CB8AC3E}">
        <p14:creationId xmlns:p14="http://schemas.microsoft.com/office/powerpoint/2010/main" val="5416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今回作成したアプリケーションの画面がこちらです。</a:t>
            </a:r>
            <a:endParaRPr kumimoji="1" lang="en-US" altLang="ja-JP" dirty="0"/>
          </a:p>
          <a:p>
            <a:r>
              <a:rPr kumimoji="1" lang="ja-JP" altLang="en-US"/>
              <a:t>基本的には、新規ボタンでゲームを開始する事ができます。</a:t>
            </a:r>
          </a:p>
        </p:txBody>
      </p:sp>
    </p:spTree>
    <p:extLst>
      <p:ext uri="{BB962C8B-B14F-4D97-AF65-F5344CB8AC3E}">
        <p14:creationId xmlns:p14="http://schemas.microsoft.com/office/powerpoint/2010/main" val="270117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新規ボタンを押すと、先後選択で</a:t>
            </a:r>
            <a:r>
              <a:rPr kumimoji="1" lang="en-US" altLang="ja-JP" dirty="0"/>
              <a:t>CP</a:t>
            </a:r>
            <a:r>
              <a:rPr kumimoji="1" lang="ja-JP" altLang="en-US"/>
              <a:t>同士の対戦を選ぶ事ができます。</a:t>
            </a:r>
            <a:endParaRPr kumimoji="1" lang="en-US" altLang="ja-JP" dirty="0"/>
          </a:p>
          <a:p>
            <a:r>
              <a:rPr kumimoji="1" lang="ja-JP" altLang="en-US"/>
              <a:t>そして、探索の深さと探索方法を選ぶ事ができます。</a:t>
            </a:r>
            <a:endParaRPr kumimoji="1" lang="en-US" altLang="ja-JP" dirty="0"/>
          </a:p>
          <a:p>
            <a:r>
              <a:rPr kumimoji="1" lang="ja-JP" altLang="en-US"/>
              <a:t>今回は、検証に使う探索方法のみを登録しておきました。</a:t>
            </a:r>
            <a:endParaRPr kumimoji="1" lang="en-US" altLang="ja-JP" dirty="0"/>
          </a:p>
          <a:p>
            <a:r>
              <a:rPr kumimoji="1" lang="ja-JP" altLang="en-US"/>
              <a:t>もし今後、</a:t>
            </a:r>
            <a:r>
              <a:rPr kumimoji="1" lang="en-US" altLang="ja-JP" dirty="0"/>
              <a:t>AI</a:t>
            </a:r>
            <a:r>
              <a:rPr kumimoji="1" lang="ja-JP" altLang="en-US"/>
              <a:t>を作成し検証などする場合はここに登録することですぐに</a:t>
            </a:r>
            <a:r>
              <a:rPr kumimoji="1" lang="en-US" altLang="ja-JP" dirty="0"/>
              <a:t>AI</a:t>
            </a:r>
            <a:r>
              <a:rPr kumimoji="1" lang="ja-JP" altLang="en-US"/>
              <a:t>同士の対戦をする事ができます。</a:t>
            </a:r>
          </a:p>
        </p:txBody>
      </p:sp>
    </p:spTree>
    <p:extLst>
      <p:ext uri="{BB962C8B-B14F-4D97-AF65-F5344CB8AC3E}">
        <p14:creationId xmlns:p14="http://schemas.microsoft.com/office/powerpoint/2010/main" val="267569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今回の将棋</a:t>
            </a:r>
            <a:r>
              <a:rPr kumimoji="1" lang="en-US" altLang="ja-JP" dirty="0"/>
              <a:t>AI</a:t>
            </a:r>
            <a:r>
              <a:rPr kumimoji="1" lang="ja-JP" altLang="en-US"/>
              <a:t>作成にあたって以下の説明をします。</a:t>
            </a:r>
          </a:p>
        </p:txBody>
      </p:sp>
    </p:spTree>
    <p:extLst>
      <p:ext uri="{BB962C8B-B14F-4D97-AF65-F5344CB8AC3E}">
        <p14:creationId xmlns:p14="http://schemas.microsoft.com/office/powerpoint/2010/main" val="163902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タイトル &amp; サブタイトル">
    <p:spTree>
      <p:nvGrpSpPr>
        <p:cNvPr id="1" name=""/>
        <p:cNvGrpSpPr/>
        <p:nvPr/>
      </p:nvGrpSpPr>
      <p:grpSpPr>
        <a:xfrm>
          <a:off x="0" y="0"/>
          <a:ext cx="0" cy="0"/>
          <a:chOff x="0" y="0"/>
          <a:chExt cx="0" cy="0"/>
        </a:xfrm>
      </p:grpSpPr>
      <p:sp>
        <p:nvSpPr>
          <p:cNvPr id="8" name="Shape 8"/>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9" name="Shape 9"/>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10" name="Shape 10"/>
          <p:cNvSpPr/>
          <p:nvPr/>
        </p:nvSpPr>
        <p:spPr>
          <a:xfrm>
            <a:off x="508000" y="51816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11" name="Shape 11"/>
          <p:cNvSpPr>
            <a:spLocks noGrp="1"/>
          </p:cNvSpPr>
          <p:nvPr>
            <p:ph type="title"/>
          </p:nvPr>
        </p:nvSpPr>
        <p:spPr>
          <a:xfrm>
            <a:off x="508000" y="3009900"/>
            <a:ext cx="11988800" cy="2032000"/>
          </a:xfrm>
          <a:prstGeom prst="rect">
            <a:avLst/>
          </a:prstGeom>
        </p:spPr>
        <p:txBody>
          <a:bodyPr anchor="b"/>
          <a:lstStyle/>
          <a:p>
            <a:pPr lvl="0">
              <a:defRPr sz="1800" cap="none">
                <a:solidFill>
                  <a:srgbClr val="000000"/>
                </a:solidFill>
              </a:defRPr>
            </a:pPr>
            <a:r>
              <a:rPr sz="6400" cap="all">
                <a:solidFill>
                  <a:srgbClr val="606060"/>
                </a:solidFill>
              </a:rPr>
              <a:t>タイトルテキスト</a:t>
            </a:r>
          </a:p>
        </p:txBody>
      </p:sp>
      <p:sp>
        <p:nvSpPr>
          <p:cNvPr id="12" name="Shape 12"/>
          <p:cNvSpPr>
            <a:spLocks noGrp="1"/>
          </p:cNvSpPr>
          <p:nvPr>
            <p:ph type="body"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本文レベル1</a:t>
            </a:r>
          </a:p>
          <a:p>
            <a:pPr lvl="1">
              <a:defRPr sz="1800">
                <a:solidFill>
                  <a:srgbClr val="000000"/>
                </a:solidFill>
              </a:defRPr>
            </a:pPr>
            <a:r>
              <a:rPr sz="2400">
                <a:solidFill>
                  <a:srgbClr val="606060"/>
                </a:solidFill>
              </a:rPr>
              <a:t>本文レベル2</a:t>
            </a:r>
          </a:p>
          <a:p>
            <a:pPr lvl="2">
              <a:defRPr sz="1800">
                <a:solidFill>
                  <a:srgbClr val="000000"/>
                </a:solidFill>
              </a:defRPr>
            </a:pPr>
            <a:r>
              <a:rPr sz="2400">
                <a:solidFill>
                  <a:srgbClr val="606060"/>
                </a:solidFill>
              </a:rPr>
              <a:t>本文レベル3</a:t>
            </a:r>
          </a:p>
          <a:p>
            <a:pPr lvl="3">
              <a:defRPr sz="1800">
                <a:solidFill>
                  <a:srgbClr val="000000"/>
                </a:solidFill>
              </a:defRPr>
            </a:pPr>
            <a:r>
              <a:rPr sz="2400">
                <a:solidFill>
                  <a:srgbClr val="606060"/>
                </a:solidFill>
              </a:rPr>
              <a:t>本文レベル4</a:t>
            </a:r>
          </a:p>
          <a:p>
            <a:pPr lvl="4">
              <a:defRPr sz="1800">
                <a:solidFill>
                  <a:srgbClr val="000000"/>
                </a:solidFill>
              </a:defRPr>
            </a:pPr>
            <a:r>
              <a:rPr sz="2400">
                <a:solidFill>
                  <a:srgbClr val="606060"/>
                </a:solidFill>
              </a:rPr>
              <a:t>本文レベル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引用">
    <p:spTree>
      <p:nvGrpSpPr>
        <p:cNvPr id="1" name=""/>
        <p:cNvGrpSpPr/>
        <p:nvPr/>
      </p:nvGrpSpPr>
      <p:grpSpPr>
        <a:xfrm>
          <a:off x="0" y="0"/>
          <a:ext cx="0" cy="0"/>
          <a:chOff x="0" y="0"/>
          <a:chExt cx="0" cy="0"/>
        </a:xfrm>
      </p:grpSpPr>
      <p:sp>
        <p:nvSpPr>
          <p:cNvPr id="46" name="Shape 46"/>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7" name="Shape 47"/>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写真">
    <p:spTree>
      <p:nvGrpSpPr>
        <p:cNvPr id="1" name=""/>
        <p:cNvGrpSpPr/>
        <p:nvPr/>
      </p:nvGrpSpPr>
      <p:grpSpPr>
        <a:xfrm>
          <a:off x="0" y="0"/>
          <a:ext cx="0" cy="0"/>
          <a:chOff x="0" y="0"/>
          <a:chExt cx="0" cy="0"/>
        </a:xfrm>
      </p:grpSpPr>
      <p:sp>
        <p:nvSpPr>
          <p:cNvPr id="49" name="Shape 4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0" name="Shape 5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52" name="Shape 52"/>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3" name="Shape 53"/>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画像（横長）">
    <p:spTree>
      <p:nvGrpSpPr>
        <p:cNvPr id="1" name=""/>
        <p:cNvGrpSpPr/>
        <p:nvPr/>
      </p:nvGrpSpPr>
      <p:grpSpPr>
        <a:xfrm>
          <a:off x="0" y="0"/>
          <a:ext cx="0" cy="0"/>
          <a:chOff x="0" y="0"/>
          <a:chExt cx="0" cy="0"/>
        </a:xfrm>
      </p:grpSpPr>
      <p:sp>
        <p:nvSpPr>
          <p:cNvPr id="14" name="Shape 14"/>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15" name="Shape 15"/>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16" name="Shape 16"/>
          <p:cNvSpPr>
            <a:spLocks noGrp="1"/>
          </p:cNvSpPr>
          <p:nvPr>
            <p:ph type="title"/>
          </p:nvPr>
        </p:nvSpPr>
        <p:spPr>
          <a:xfrm>
            <a:off x="508000" y="7099300"/>
            <a:ext cx="11988800" cy="1117600"/>
          </a:xfrm>
          <a:prstGeom prst="rect">
            <a:avLst/>
          </a:prstGeom>
        </p:spPr>
        <p:txBody>
          <a:bodyPr anchor="b"/>
          <a:lstStyle/>
          <a:p>
            <a:pPr lvl="0">
              <a:defRPr sz="1800" cap="none">
                <a:solidFill>
                  <a:srgbClr val="000000"/>
                </a:solidFill>
              </a:defRPr>
            </a:pPr>
            <a:r>
              <a:rPr sz="6400" cap="all">
                <a:solidFill>
                  <a:srgbClr val="606060"/>
                </a:solidFill>
              </a:rPr>
              <a:t>タイトルテキスト</a:t>
            </a:r>
          </a:p>
        </p:txBody>
      </p:sp>
      <p:sp>
        <p:nvSpPr>
          <p:cNvPr id="17" name="Shape 17"/>
          <p:cNvSpPr>
            <a:spLocks noGrp="1"/>
          </p:cNvSpPr>
          <p:nvPr>
            <p:ph type="body"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本文レベル1</a:t>
            </a:r>
          </a:p>
          <a:p>
            <a:pPr lvl="1">
              <a:defRPr sz="1800">
                <a:solidFill>
                  <a:srgbClr val="000000"/>
                </a:solidFill>
              </a:defRPr>
            </a:pPr>
            <a:r>
              <a:rPr sz="2400">
                <a:solidFill>
                  <a:srgbClr val="606060"/>
                </a:solidFill>
              </a:rPr>
              <a:t>本文レベル2</a:t>
            </a:r>
          </a:p>
          <a:p>
            <a:pPr lvl="2">
              <a:defRPr sz="1800">
                <a:solidFill>
                  <a:srgbClr val="000000"/>
                </a:solidFill>
              </a:defRPr>
            </a:pPr>
            <a:r>
              <a:rPr sz="2400">
                <a:solidFill>
                  <a:srgbClr val="606060"/>
                </a:solidFill>
              </a:rPr>
              <a:t>本文レベル3</a:t>
            </a:r>
          </a:p>
          <a:p>
            <a:pPr lvl="3">
              <a:defRPr sz="1800">
                <a:solidFill>
                  <a:srgbClr val="000000"/>
                </a:solidFill>
              </a:defRPr>
            </a:pPr>
            <a:r>
              <a:rPr sz="2400">
                <a:solidFill>
                  <a:srgbClr val="606060"/>
                </a:solidFill>
              </a:rPr>
              <a:t>本文レベル4</a:t>
            </a:r>
          </a:p>
          <a:p>
            <a:pPr lvl="4">
              <a:defRPr sz="1800">
                <a:solidFill>
                  <a:srgbClr val="000000"/>
                </a:solidFill>
              </a:defRPr>
            </a:pPr>
            <a:r>
              <a:rPr sz="2400">
                <a:solidFill>
                  <a:srgbClr val="606060"/>
                </a:solidFill>
              </a:rPr>
              <a:t>本文レベル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9" name="Shape 1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20" name="Shape 2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21" name="Shape 21"/>
          <p:cNvSpPr>
            <a:spLocks noGrp="1"/>
          </p:cNvSpPr>
          <p:nvPr>
            <p:ph type="title"/>
          </p:nvPr>
        </p:nvSpPr>
        <p:spPr>
          <a:xfrm>
            <a:off x="508000" y="3860800"/>
            <a:ext cx="11988800" cy="2032000"/>
          </a:xfrm>
          <a:prstGeom prst="rect">
            <a:avLst/>
          </a:prstGeom>
        </p:spPr>
        <p:txBody>
          <a:bodyPr/>
          <a:lstStyle/>
          <a:p>
            <a:pPr lvl="0">
              <a:defRPr sz="1800" cap="none">
                <a:solidFill>
                  <a:srgbClr val="000000"/>
                </a:solidFill>
              </a:defRPr>
            </a:pPr>
            <a:r>
              <a:rPr sz="6400" cap="all">
                <a:solidFill>
                  <a:srgbClr val="606060"/>
                </a:solidFill>
              </a:rPr>
              <a:t>タイトルテキスト</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画像（縦長）">
    <p:spTree>
      <p:nvGrpSpPr>
        <p:cNvPr id="1" name=""/>
        <p:cNvGrpSpPr/>
        <p:nvPr/>
      </p:nvGrpSpPr>
      <p:grpSpPr>
        <a:xfrm>
          <a:off x="0" y="0"/>
          <a:ext cx="0" cy="0"/>
          <a:chOff x="0" y="0"/>
          <a:chExt cx="0" cy="0"/>
        </a:xfrm>
      </p:grpSpPr>
      <p:sp>
        <p:nvSpPr>
          <p:cNvPr id="23" name="Shape 2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24" name="Shape 2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25" name="Shape 25"/>
          <p:cNvSpPr>
            <a:spLocks noGrp="1"/>
          </p:cNvSpPr>
          <p:nvPr>
            <p:ph type="title"/>
          </p:nvPr>
        </p:nvSpPr>
        <p:spPr>
          <a:xfrm>
            <a:off x="508000" y="2400300"/>
            <a:ext cx="5829300" cy="6070600"/>
          </a:xfrm>
          <a:prstGeom prst="rect">
            <a:avLst/>
          </a:prstGeom>
        </p:spPr>
        <p:txBody>
          <a:bodyPr anchor="t"/>
          <a:lstStyle/>
          <a:p>
            <a:pPr lvl="0">
              <a:defRPr sz="1800" cap="none">
                <a:solidFill>
                  <a:srgbClr val="000000"/>
                </a:solidFill>
              </a:defRPr>
            </a:pPr>
            <a:r>
              <a:rPr sz="6400" cap="all">
                <a:solidFill>
                  <a:srgbClr val="606060"/>
                </a:solidFill>
              </a:rPr>
              <a:t>タイトルテキスト</a:t>
            </a:r>
          </a:p>
        </p:txBody>
      </p:sp>
      <p:sp>
        <p:nvSpPr>
          <p:cNvPr id="26" name="Shape 26"/>
          <p:cNvSpPr>
            <a:spLocks noGrp="1"/>
          </p:cNvSpPr>
          <p:nvPr>
            <p:ph type="body"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本文レベル1</a:t>
            </a:r>
          </a:p>
          <a:p>
            <a:pPr lvl="1">
              <a:defRPr sz="1800">
                <a:solidFill>
                  <a:srgbClr val="000000"/>
                </a:solidFill>
              </a:defRPr>
            </a:pPr>
            <a:r>
              <a:rPr sz="2400">
                <a:solidFill>
                  <a:srgbClr val="606060"/>
                </a:solidFill>
              </a:rPr>
              <a:t>本文レベル2</a:t>
            </a:r>
          </a:p>
          <a:p>
            <a:pPr lvl="2">
              <a:defRPr sz="1800">
                <a:solidFill>
                  <a:srgbClr val="000000"/>
                </a:solidFill>
              </a:defRPr>
            </a:pPr>
            <a:r>
              <a:rPr sz="2400">
                <a:solidFill>
                  <a:srgbClr val="606060"/>
                </a:solidFill>
              </a:rPr>
              <a:t>本文レベル3</a:t>
            </a:r>
          </a:p>
          <a:p>
            <a:pPr lvl="3">
              <a:defRPr sz="1800">
                <a:solidFill>
                  <a:srgbClr val="000000"/>
                </a:solidFill>
              </a:defRPr>
            </a:pPr>
            <a:r>
              <a:rPr sz="2400">
                <a:solidFill>
                  <a:srgbClr val="606060"/>
                </a:solidFill>
              </a:rPr>
              <a:t>本文レベル4</a:t>
            </a:r>
          </a:p>
          <a:p>
            <a:pPr lvl="4">
              <a:defRPr sz="1800">
                <a:solidFill>
                  <a:srgbClr val="000000"/>
                </a:solidFill>
              </a:defRPr>
            </a:pPr>
            <a:r>
              <a:rPr sz="2400">
                <a:solidFill>
                  <a:srgbClr val="606060"/>
                </a:solidFill>
              </a:rPr>
              <a:t>本文レベル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タイトル（上）">
    <p:spTree>
      <p:nvGrpSpPr>
        <p:cNvPr id="1" name=""/>
        <p:cNvGrpSpPr/>
        <p:nvPr/>
      </p:nvGrpSpPr>
      <p:grpSpPr>
        <a:xfrm>
          <a:off x="0" y="0"/>
          <a:ext cx="0" cy="0"/>
          <a:chOff x="0" y="0"/>
          <a:chExt cx="0" cy="0"/>
        </a:xfrm>
      </p:grpSpPr>
      <p:sp>
        <p:nvSpPr>
          <p:cNvPr id="28" name="Shape 28"/>
          <p:cNvSpPr/>
          <p:nvPr/>
        </p:nvSpPr>
        <p:spPr>
          <a:xfrm>
            <a:off x="508000" y="25781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29" name="Shape 2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30" name="Shape 3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31" name="Shape 31"/>
          <p:cNvSpPr>
            <a:spLocks noGrp="1"/>
          </p:cNvSpPr>
          <p:nvPr>
            <p:ph type="title"/>
          </p:nvPr>
        </p:nvSpPr>
        <p:spPr>
          <a:prstGeom prst="rect">
            <a:avLst/>
          </a:prstGeom>
        </p:spPr>
        <p:txBody>
          <a:bodyPr/>
          <a:lstStyle/>
          <a:p>
            <a:pPr lvl="0">
              <a:defRPr sz="1800" cap="none">
                <a:solidFill>
                  <a:srgbClr val="000000"/>
                </a:solidFill>
              </a:defRPr>
            </a:pPr>
            <a:r>
              <a:rPr sz="6400" cap="all">
                <a:solidFill>
                  <a:srgbClr val="606060"/>
                </a:solidFill>
              </a:rPr>
              <a:t>タイトルテキスト</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cap="none">
                <a:solidFill>
                  <a:srgbClr val="000000"/>
                </a:solidFill>
              </a:defRPr>
            </a:pPr>
            <a:r>
              <a:rPr sz="6400" cap="all">
                <a:solidFill>
                  <a:srgbClr val="606060"/>
                </a:solidFill>
              </a:rPr>
              <a:t>タイトルテキスト</a:t>
            </a:r>
          </a:p>
        </p:txBody>
      </p:sp>
      <p:sp>
        <p:nvSpPr>
          <p:cNvPr id="34" name="Shape 34"/>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本文レベル1</a:t>
            </a:r>
          </a:p>
          <a:p>
            <a:pPr lvl="1">
              <a:defRPr sz="1800">
                <a:solidFill>
                  <a:srgbClr val="000000"/>
                </a:solidFill>
              </a:defRPr>
            </a:pPr>
            <a:r>
              <a:rPr sz="3400">
                <a:solidFill>
                  <a:srgbClr val="606060"/>
                </a:solidFill>
              </a:rPr>
              <a:t>本文レベル2</a:t>
            </a:r>
          </a:p>
          <a:p>
            <a:pPr lvl="2">
              <a:defRPr sz="1800">
                <a:solidFill>
                  <a:srgbClr val="000000"/>
                </a:solidFill>
              </a:defRPr>
            </a:pPr>
            <a:r>
              <a:rPr sz="3400">
                <a:solidFill>
                  <a:srgbClr val="606060"/>
                </a:solidFill>
              </a:rPr>
              <a:t>本文レベル3</a:t>
            </a:r>
          </a:p>
          <a:p>
            <a:pPr lvl="3">
              <a:defRPr sz="1800">
                <a:solidFill>
                  <a:srgbClr val="000000"/>
                </a:solidFill>
              </a:defRPr>
            </a:pPr>
            <a:r>
              <a:rPr sz="3400">
                <a:solidFill>
                  <a:srgbClr val="606060"/>
                </a:solidFill>
              </a:rPr>
              <a:t>本文レベル4</a:t>
            </a:r>
          </a:p>
          <a:p>
            <a:pPr lvl="4">
              <a:defRPr sz="1800">
                <a:solidFill>
                  <a:srgbClr val="000000"/>
                </a:solidFill>
              </a:defRPr>
            </a:pPr>
            <a:r>
              <a:rPr sz="3400">
                <a:solidFill>
                  <a:srgbClr val="606060"/>
                </a:solidFill>
              </a:rPr>
              <a:t>本文レベル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cap="none">
                <a:solidFill>
                  <a:srgbClr val="000000"/>
                </a:solidFill>
              </a:defRPr>
            </a:pPr>
            <a:r>
              <a:rPr sz="6400" cap="all">
                <a:solidFill>
                  <a:srgbClr val="606060"/>
                </a:solidFill>
              </a:rPr>
              <a:t>タイトルテキスト</a:t>
            </a:r>
          </a:p>
        </p:txBody>
      </p:sp>
      <p:sp>
        <p:nvSpPr>
          <p:cNvPr id="37" name="Shape 37"/>
          <p:cNvSpPr>
            <a:spLocks noGrp="1"/>
          </p:cNvSpPr>
          <p:nvPr>
            <p:ph type="body" idx="1"/>
          </p:nvPr>
        </p:nvSpPr>
        <p:spPr>
          <a:xfrm>
            <a:off x="6781800" y="2971800"/>
            <a:ext cx="5727700" cy="5524500"/>
          </a:xfrm>
          <a:prstGeom prst="rect">
            <a:avLst/>
          </a:prstGeom>
        </p:spPr>
        <p:txBody>
          <a:bodyPr/>
          <a:lstStyle>
            <a:lvl1pPr marL="368300" indent="-368300">
              <a:spcBef>
                <a:spcPts val="3200"/>
              </a:spcBef>
              <a:buSzPct val="30000"/>
              <a:buFont typeface="Zapf Dingbats"/>
              <a:buBlip>
                <a:blip r:embed="rId2"/>
              </a:buBlip>
              <a:defRPr sz="3000"/>
            </a:lvl1pPr>
            <a:lvl2pPr marL="736600" indent="-368300">
              <a:spcBef>
                <a:spcPts val="3200"/>
              </a:spcBef>
              <a:buSzPct val="30000"/>
              <a:buFont typeface="Zapf Dingbats"/>
              <a:buBlip>
                <a:blip r:embed="rId2"/>
              </a:buBlip>
              <a:defRPr sz="3000"/>
            </a:lvl2pPr>
            <a:lvl3pPr marL="1104900" indent="-368300">
              <a:spcBef>
                <a:spcPts val="3200"/>
              </a:spcBef>
              <a:buSzPct val="30000"/>
              <a:buFont typeface="Zapf Dingbats"/>
              <a:buBlip>
                <a:blip r:embed="rId2"/>
              </a:buBlip>
              <a:defRPr sz="3000"/>
            </a:lvl3pPr>
            <a:lvl4pPr marL="1473200" indent="-368300">
              <a:spcBef>
                <a:spcPts val="3200"/>
              </a:spcBef>
              <a:buSzPct val="30000"/>
              <a:buFont typeface="Zapf Dingbats"/>
              <a:buBlip>
                <a:blip r:embed="rId2"/>
              </a:buBlip>
              <a:defRPr sz="3000"/>
            </a:lvl4pPr>
            <a:lvl5pPr marL="1841500" indent="-368300">
              <a:spcBef>
                <a:spcPts val="3200"/>
              </a:spcBef>
              <a:buSzPct val="30000"/>
              <a:buFont typeface="Zapf Dingbats"/>
              <a:buBlip>
                <a:blip r:embed="rId2"/>
              </a:buBlip>
              <a:defRPr sz="3000"/>
            </a:lvl5pPr>
          </a:lstStyle>
          <a:p>
            <a:pPr lvl="0">
              <a:defRPr sz="1800">
                <a:solidFill>
                  <a:srgbClr val="000000"/>
                </a:solidFill>
              </a:defRPr>
            </a:pPr>
            <a:r>
              <a:rPr sz="3000">
                <a:solidFill>
                  <a:srgbClr val="606060"/>
                </a:solidFill>
              </a:rPr>
              <a:t>本文レベル1</a:t>
            </a:r>
          </a:p>
          <a:p>
            <a:pPr lvl="1">
              <a:defRPr sz="1800">
                <a:solidFill>
                  <a:srgbClr val="000000"/>
                </a:solidFill>
              </a:defRPr>
            </a:pPr>
            <a:r>
              <a:rPr sz="3000">
                <a:solidFill>
                  <a:srgbClr val="606060"/>
                </a:solidFill>
              </a:rPr>
              <a:t>本文レベル2</a:t>
            </a:r>
          </a:p>
          <a:p>
            <a:pPr lvl="2">
              <a:defRPr sz="1800">
                <a:solidFill>
                  <a:srgbClr val="000000"/>
                </a:solidFill>
              </a:defRPr>
            </a:pPr>
            <a:r>
              <a:rPr sz="3000">
                <a:solidFill>
                  <a:srgbClr val="606060"/>
                </a:solidFill>
              </a:rPr>
              <a:t>本文レベル3</a:t>
            </a:r>
          </a:p>
          <a:p>
            <a:pPr lvl="3">
              <a:defRPr sz="1800">
                <a:solidFill>
                  <a:srgbClr val="000000"/>
                </a:solidFill>
              </a:defRPr>
            </a:pPr>
            <a:r>
              <a:rPr sz="3000">
                <a:solidFill>
                  <a:srgbClr val="606060"/>
                </a:solidFill>
              </a:rPr>
              <a:t>本文レベル4</a:t>
            </a:r>
          </a:p>
          <a:p>
            <a:pPr lvl="4">
              <a:defRPr sz="1800">
                <a:solidFill>
                  <a:srgbClr val="000000"/>
                </a:solidFill>
              </a:defRPr>
            </a:pPr>
            <a:r>
              <a:rPr sz="3000">
                <a:solidFill>
                  <a:srgbClr val="606060"/>
                </a:solidFill>
              </a:rPr>
              <a:t>本文レベル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箇条書き">
    <p:spTree>
      <p:nvGrpSpPr>
        <p:cNvPr id="1" name=""/>
        <p:cNvGrpSpPr/>
        <p:nvPr/>
      </p:nvGrpSpPr>
      <p:grpSpPr>
        <a:xfrm>
          <a:off x="0" y="0"/>
          <a:ext cx="0" cy="0"/>
          <a:chOff x="0" y="0"/>
          <a:chExt cx="0" cy="0"/>
        </a:xfrm>
      </p:grpSpPr>
      <p:sp>
        <p:nvSpPr>
          <p:cNvPr id="39" name="Shape 3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0" name="Shape 4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1" name="Shape 41"/>
          <p:cNvSpPr>
            <a:spLocks noGrp="1"/>
          </p:cNvSpPr>
          <p:nvPr>
            <p:ph type="body" idx="1"/>
          </p:nvPr>
        </p:nvSpPr>
        <p:spPr>
          <a:xfrm>
            <a:off x="508000" y="977900"/>
            <a:ext cx="11988800" cy="7785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本文レベル1</a:t>
            </a:r>
          </a:p>
          <a:p>
            <a:pPr lvl="1">
              <a:defRPr sz="1800">
                <a:solidFill>
                  <a:srgbClr val="000000"/>
                </a:solidFill>
              </a:defRPr>
            </a:pPr>
            <a:r>
              <a:rPr sz="3400">
                <a:solidFill>
                  <a:srgbClr val="606060"/>
                </a:solidFill>
              </a:rPr>
              <a:t>本文レベル2</a:t>
            </a:r>
          </a:p>
          <a:p>
            <a:pPr lvl="2">
              <a:defRPr sz="1800">
                <a:solidFill>
                  <a:srgbClr val="000000"/>
                </a:solidFill>
              </a:defRPr>
            </a:pPr>
            <a:r>
              <a:rPr sz="3400">
                <a:solidFill>
                  <a:srgbClr val="606060"/>
                </a:solidFill>
              </a:rPr>
              <a:t>本文レベル3</a:t>
            </a:r>
          </a:p>
          <a:p>
            <a:pPr lvl="3">
              <a:defRPr sz="1800">
                <a:solidFill>
                  <a:srgbClr val="000000"/>
                </a:solidFill>
              </a:defRPr>
            </a:pPr>
            <a:r>
              <a:rPr sz="3400">
                <a:solidFill>
                  <a:srgbClr val="606060"/>
                </a:solidFill>
              </a:rPr>
              <a:t>本文レベル4</a:t>
            </a:r>
          </a:p>
          <a:p>
            <a:pPr lvl="4">
              <a:defRPr sz="1800">
                <a:solidFill>
                  <a:srgbClr val="000000"/>
                </a:solidFill>
              </a:defRPr>
            </a:pPr>
            <a:r>
              <a:rPr sz="3400">
                <a:solidFill>
                  <a:srgbClr val="606060"/>
                </a:solidFill>
              </a:rPr>
              <a:t>本文レベル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画像（3点）">
    <p:spTree>
      <p:nvGrpSpPr>
        <p:cNvPr id="1" name=""/>
        <p:cNvGrpSpPr/>
        <p:nvPr/>
      </p:nvGrpSpPr>
      <p:grpSpPr>
        <a:xfrm>
          <a:off x="0" y="0"/>
          <a:ext cx="0" cy="0"/>
          <a:chOff x="0" y="0"/>
          <a:chExt cx="0" cy="0"/>
        </a:xfrm>
      </p:grpSpPr>
      <p:sp>
        <p:nvSpPr>
          <p:cNvPr id="43" name="Shape 4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4" name="Shape 4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3" name="Shape 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 name="Shape 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cap="none">
                <a:solidFill>
                  <a:srgbClr val="000000"/>
                </a:solidFill>
              </a:defRPr>
            </a:pPr>
            <a:r>
              <a:rPr sz="6400" cap="all">
                <a:solidFill>
                  <a:srgbClr val="606060"/>
                </a:solidFill>
              </a:rPr>
              <a:t>タイトルテキスト</a:t>
            </a:r>
          </a:p>
        </p:txBody>
      </p:sp>
      <p:sp>
        <p:nvSpPr>
          <p:cNvPr id="6" name="Shape 6"/>
          <p:cNvSpPr>
            <a:spLocks noGrp="1"/>
          </p:cNvSpPr>
          <p:nvPr>
            <p:ph type="body" idx="1"/>
          </p:nvPr>
        </p:nvSpPr>
        <p:spPr>
          <a:xfrm>
            <a:off x="508000" y="3035300"/>
            <a:ext cx="11988800" cy="5727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400">
                <a:solidFill>
                  <a:srgbClr val="606060"/>
                </a:solidFill>
              </a:rPr>
              <a:t>本文レベル1</a:t>
            </a:r>
          </a:p>
          <a:p>
            <a:pPr lvl="1">
              <a:defRPr sz="1800">
                <a:solidFill>
                  <a:srgbClr val="000000"/>
                </a:solidFill>
              </a:defRPr>
            </a:pPr>
            <a:r>
              <a:rPr sz="3400">
                <a:solidFill>
                  <a:srgbClr val="606060"/>
                </a:solidFill>
              </a:rPr>
              <a:t>本文レベル2</a:t>
            </a:r>
          </a:p>
          <a:p>
            <a:pPr lvl="2">
              <a:defRPr sz="1800">
                <a:solidFill>
                  <a:srgbClr val="000000"/>
                </a:solidFill>
              </a:defRPr>
            </a:pPr>
            <a:r>
              <a:rPr sz="3400">
                <a:solidFill>
                  <a:srgbClr val="606060"/>
                </a:solidFill>
              </a:rPr>
              <a:t>本文レベル3</a:t>
            </a:r>
          </a:p>
          <a:p>
            <a:pPr lvl="3">
              <a:defRPr sz="1800">
                <a:solidFill>
                  <a:srgbClr val="000000"/>
                </a:solidFill>
              </a:defRPr>
            </a:pPr>
            <a:r>
              <a:rPr sz="3400">
                <a:solidFill>
                  <a:srgbClr val="606060"/>
                </a:solidFill>
              </a:rPr>
              <a:t>本文レベル4</a:t>
            </a:r>
          </a:p>
          <a:p>
            <a:pPr lvl="4">
              <a:defRPr sz="1800">
                <a:solidFill>
                  <a:srgbClr val="000000"/>
                </a:solidFill>
              </a:defRPr>
            </a:pPr>
            <a:r>
              <a:rPr sz="3400">
                <a:solidFill>
                  <a:srgbClr val="606060"/>
                </a:solidFill>
              </a:rPr>
              <a:t>本文レベル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584200">
        <a:lnSpc>
          <a:spcPct val="90000"/>
        </a:lnSpc>
        <a:defRPr sz="6400" cap="all">
          <a:solidFill>
            <a:srgbClr val="606060"/>
          </a:solidFill>
          <a:latin typeface="+mn-lt"/>
          <a:ea typeface="+mn-ea"/>
          <a:cs typeface="+mn-cs"/>
          <a:sym typeface="Gill Sans Light"/>
        </a:defRPr>
      </a:lvl1pPr>
      <a:lvl2pPr indent="228600" defTabSz="584200">
        <a:lnSpc>
          <a:spcPct val="90000"/>
        </a:lnSpc>
        <a:defRPr sz="6400" cap="all">
          <a:solidFill>
            <a:srgbClr val="606060"/>
          </a:solidFill>
          <a:latin typeface="+mn-lt"/>
          <a:ea typeface="+mn-ea"/>
          <a:cs typeface="+mn-cs"/>
          <a:sym typeface="Gill Sans Light"/>
        </a:defRPr>
      </a:lvl2pPr>
      <a:lvl3pPr indent="457200" defTabSz="584200">
        <a:lnSpc>
          <a:spcPct val="90000"/>
        </a:lnSpc>
        <a:defRPr sz="6400" cap="all">
          <a:solidFill>
            <a:srgbClr val="606060"/>
          </a:solidFill>
          <a:latin typeface="+mn-lt"/>
          <a:ea typeface="+mn-ea"/>
          <a:cs typeface="+mn-cs"/>
          <a:sym typeface="Gill Sans Light"/>
        </a:defRPr>
      </a:lvl3pPr>
      <a:lvl4pPr indent="685800" defTabSz="584200">
        <a:lnSpc>
          <a:spcPct val="90000"/>
        </a:lnSpc>
        <a:defRPr sz="6400" cap="all">
          <a:solidFill>
            <a:srgbClr val="606060"/>
          </a:solidFill>
          <a:latin typeface="+mn-lt"/>
          <a:ea typeface="+mn-ea"/>
          <a:cs typeface="+mn-cs"/>
          <a:sym typeface="Gill Sans Light"/>
        </a:defRPr>
      </a:lvl4pPr>
      <a:lvl5pPr indent="914400" defTabSz="584200">
        <a:lnSpc>
          <a:spcPct val="90000"/>
        </a:lnSpc>
        <a:defRPr sz="6400" cap="all">
          <a:solidFill>
            <a:srgbClr val="606060"/>
          </a:solidFill>
          <a:latin typeface="+mn-lt"/>
          <a:ea typeface="+mn-ea"/>
          <a:cs typeface="+mn-cs"/>
          <a:sym typeface="Gill Sans Light"/>
        </a:defRPr>
      </a:lvl5pPr>
      <a:lvl6pPr indent="1143000" defTabSz="584200">
        <a:lnSpc>
          <a:spcPct val="90000"/>
        </a:lnSpc>
        <a:defRPr sz="6400" cap="all">
          <a:solidFill>
            <a:srgbClr val="606060"/>
          </a:solidFill>
          <a:latin typeface="+mn-lt"/>
          <a:ea typeface="+mn-ea"/>
          <a:cs typeface="+mn-cs"/>
          <a:sym typeface="Gill Sans Light"/>
        </a:defRPr>
      </a:lvl6pPr>
      <a:lvl7pPr indent="1371600" defTabSz="584200">
        <a:lnSpc>
          <a:spcPct val="90000"/>
        </a:lnSpc>
        <a:defRPr sz="6400" cap="all">
          <a:solidFill>
            <a:srgbClr val="606060"/>
          </a:solidFill>
          <a:latin typeface="+mn-lt"/>
          <a:ea typeface="+mn-ea"/>
          <a:cs typeface="+mn-cs"/>
          <a:sym typeface="Gill Sans Light"/>
        </a:defRPr>
      </a:lvl7pPr>
      <a:lvl8pPr indent="1600200" defTabSz="584200">
        <a:lnSpc>
          <a:spcPct val="90000"/>
        </a:lnSpc>
        <a:defRPr sz="6400" cap="all">
          <a:solidFill>
            <a:srgbClr val="606060"/>
          </a:solidFill>
          <a:latin typeface="+mn-lt"/>
          <a:ea typeface="+mn-ea"/>
          <a:cs typeface="+mn-cs"/>
          <a:sym typeface="Gill Sans Light"/>
        </a:defRPr>
      </a:lvl8pPr>
      <a:lvl9pPr indent="1828800" defTabSz="584200">
        <a:lnSpc>
          <a:spcPct val="90000"/>
        </a:lnSpc>
        <a:defRPr sz="6400" cap="all">
          <a:solidFill>
            <a:srgbClr val="606060"/>
          </a:solidFill>
          <a:latin typeface="+mn-lt"/>
          <a:ea typeface="+mn-ea"/>
          <a:cs typeface="+mn-cs"/>
          <a:sym typeface="Gill Sans Light"/>
        </a:defRPr>
      </a:lvl9pPr>
    </p:titleStyle>
    <p:bodyStyle>
      <a:lvl1pPr marL="419100" indent="-419100" defTabSz="584200">
        <a:spcBef>
          <a:spcPts val="4200"/>
        </a:spcBef>
        <a:buSzPct val="30000"/>
        <a:buBlip>
          <a:blip r:embed="rId15"/>
        </a:buBlip>
        <a:defRPr sz="3400">
          <a:solidFill>
            <a:srgbClr val="606060"/>
          </a:solidFill>
          <a:latin typeface="Gill Sans"/>
          <a:ea typeface="Gill Sans"/>
          <a:cs typeface="Gill Sans"/>
          <a:sym typeface="Gill Sans"/>
        </a:defRPr>
      </a:lvl1pPr>
      <a:lvl2pPr marL="838200" indent="-419100" defTabSz="584200">
        <a:spcBef>
          <a:spcPts val="4200"/>
        </a:spcBef>
        <a:buSzPct val="30000"/>
        <a:buBlip>
          <a:blip r:embed="rId15"/>
        </a:buBlip>
        <a:defRPr sz="3400">
          <a:solidFill>
            <a:srgbClr val="606060"/>
          </a:solidFill>
          <a:latin typeface="Gill Sans"/>
          <a:ea typeface="Gill Sans"/>
          <a:cs typeface="Gill Sans"/>
          <a:sym typeface="Gill Sans"/>
        </a:defRPr>
      </a:lvl2pPr>
      <a:lvl3pPr marL="1257300" indent="-419100" defTabSz="584200">
        <a:spcBef>
          <a:spcPts val="4200"/>
        </a:spcBef>
        <a:buSzPct val="30000"/>
        <a:buBlip>
          <a:blip r:embed="rId15"/>
        </a:buBlip>
        <a:defRPr sz="3400">
          <a:solidFill>
            <a:srgbClr val="606060"/>
          </a:solidFill>
          <a:latin typeface="Gill Sans"/>
          <a:ea typeface="Gill Sans"/>
          <a:cs typeface="Gill Sans"/>
          <a:sym typeface="Gill Sans"/>
        </a:defRPr>
      </a:lvl3pPr>
      <a:lvl4pPr marL="1676400" indent="-419100" defTabSz="584200">
        <a:spcBef>
          <a:spcPts val="4200"/>
        </a:spcBef>
        <a:buSzPct val="30000"/>
        <a:buBlip>
          <a:blip r:embed="rId15"/>
        </a:buBlip>
        <a:defRPr sz="3400">
          <a:solidFill>
            <a:srgbClr val="606060"/>
          </a:solidFill>
          <a:latin typeface="Gill Sans"/>
          <a:ea typeface="Gill Sans"/>
          <a:cs typeface="Gill Sans"/>
          <a:sym typeface="Gill Sans"/>
        </a:defRPr>
      </a:lvl4pPr>
      <a:lvl5pPr marL="2095500" indent="-419100" defTabSz="584200">
        <a:spcBef>
          <a:spcPts val="4200"/>
        </a:spcBef>
        <a:buSzPct val="30000"/>
        <a:buBlip>
          <a:blip r:embed="rId15"/>
        </a:buBlip>
        <a:defRPr sz="3400">
          <a:solidFill>
            <a:srgbClr val="606060"/>
          </a:solidFill>
          <a:latin typeface="Gill Sans"/>
          <a:ea typeface="Gill Sans"/>
          <a:cs typeface="Gill Sans"/>
          <a:sym typeface="Gill Sans"/>
        </a:defRPr>
      </a:lvl5pPr>
      <a:lvl6pPr marL="2514600" indent="-419100" defTabSz="584200">
        <a:spcBef>
          <a:spcPts val="4200"/>
        </a:spcBef>
        <a:buSzPct val="30000"/>
        <a:buBlip>
          <a:blip r:embed="rId15"/>
        </a:buBlip>
        <a:defRPr sz="3400">
          <a:solidFill>
            <a:srgbClr val="606060"/>
          </a:solidFill>
          <a:latin typeface="Gill Sans"/>
          <a:ea typeface="Gill Sans"/>
          <a:cs typeface="Gill Sans"/>
          <a:sym typeface="Gill Sans"/>
        </a:defRPr>
      </a:lvl6pPr>
      <a:lvl7pPr marL="2933700" indent="-419100" defTabSz="584200">
        <a:spcBef>
          <a:spcPts val="4200"/>
        </a:spcBef>
        <a:buSzPct val="30000"/>
        <a:buBlip>
          <a:blip r:embed="rId15"/>
        </a:buBlip>
        <a:defRPr sz="3400">
          <a:solidFill>
            <a:srgbClr val="606060"/>
          </a:solidFill>
          <a:latin typeface="Gill Sans"/>
          <a:ea typeface="Gill Sans"/>
          <a:cs typeface="Gill Sans"/>
          <a:sym typeface="Gill Sans"/>
        </a:defRPr>
      </a:lvl7pPr>
      <a:lvl8pPr marL="3352800" indent="-419100" defTabSz="584200">
        <a:spcBef>
          <a:spcPts val="4200"/>
        </a:spcBef>
        <a:buSzPct val="30000"/>
        <a:buBlip>
          <a:blip r:embed="rId15"/>
        </a:buBlip>
        <a:defRPr sz="3400">
          <a:solidFill>
            <a:srgbClr val="606060"/>
          </a:solidFill>
          <a:latin typeface="Gill Sans"/>
          <a:ea typeface="Gill Sans"/>
          <a:cs typeface="Gill Sans"/>
          <a:sym typeface="Gill Sans"/>
        </a:defRPr>
      </a:lvl8pPr>
      <a:lvl9pPr marL="3771900" indent="-419100" defTabSz="584200">
        <a:spcBef>
          <a:spcPts val="4200"/>
        </a:spcBef>
        <a:buSzPct val="30000"/>
        <a:buBlip>
          <a:blip r:embed="rId15"/>
        </a:buBlip>
        <a:defRPr sz="3400">
          <a:solidFill>
            <a:srgbClr val="606060"/>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stu345.hatenablog.com/entry/2019/09/04/002035" TargetMode="External"/><Relationship Id="rId2" Type="http://schemas.openxmlformats.org/officeDocument/2006/relationships/hyperlink" Target="https://sdin.jp/browser/board/55shogi/"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id.nii.ac.jp/1004/00007804/" TargetMode="External"/><Relationship Id="rId2" Type="http://schemas.openxmlformats.org/officeDocument/2006/relationships/hyperlink" Target="http://id.nii.ac.jp/1004/00003896/"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508000" y="2768600"/>
            <a:ext cx="11988800" cy="2032000"/>
          </a:xfrm>
          <a:prstGeom prst="rect">
            <a:avLst/>
          </a:prstGeom>
        </p:spPr>
        <p:txBody>
          <a:bodyPr>
            <a:normAutofit/>
          </a:bodyPr>
          <a:lstStyle/>
          <a:p>
            <a:pPr lvl="0" defTabSz="572516">
              <a:defRPr sz="1800" cap="none">
                <a:solidFill>
                  <a:srgbClr val="000000"/>
                </a:solidFill>
              </a:defRPr>
            </a:pPr>
            <a:r>
              <a:rPr lang="en-US" sz="5400" b="1" dirty="0"/>
              <a:t>Javaを用いた５五将棋のアプリの開発</a:t>
            </a:r>
            <a:endParaRPr sz="5400" b="1" cap="all" dirty="0">
              <a:solidFill>
                <a:srgbClr val="606060"/>
              </a:solidFill>
            </a:endParaRPr>
          </a:p>
        </p:txBody>
      </p:sp>
      <p:sp>
        <p:nvSpPr>
          <p:cNvPr id="58" name="Shape 58"/>
          <p:cNvSpPr>
            <a:spLocks noGrp="1"/>
          </p:cNvSpPr>
          <p:nvPr>
            <p:ph type="body" idx="1"/>
          </p:nvPr>
        </p:nvSpPr>
        <p:spPr>
          <a:xfrm>
            <a:off x="508000" y="5562600"/>
            <a:ext cx="11753840" cy="2257900"/>
          </a:xfrm>
          <a:prstGeom prst="rect">
            <a:avLst/>
          </a:prstGeom>
        </p:spPr>
        <p:txBody>
          <a:bodyPr/>
          <a:lstStyle>
            <a:lvl1pPr>
              <a:defRPr sz="3200"/>
            </a:lvl1pPr>
          </a:lstStyle>
          <a:p>
            <a:pPr lvl="0">
              <a:defRPr sz="1800">
                <a:solidFill>
                  <a:srgbClr val="000000"/>
                </a:solidFill>
              </a:defRPr>
            </a:pPr>
            <a:r>
              <a:rPr sz="3200" dirty="0" err="1">
                <a:solidFill>
                  <a:srgbClr val="606060"/>
                </a:solidFill>
              </a:rPr>
              <a:t>情報論理工学研究室</a:t>
            </a:r>
            <a:r>
              <a:rPr sz="3200" dirty="0">
                <a:solidFill>
                  <a:srgbClr val="606060"/>
                </a:solidFill>
              </a:rPr>
              <a:t>　1</a:t>
            </a:r>
            <a:r>
              <a:rPr lang="en-US" sz="3200" dirty="0">
                <a:solidFill>
                  <a:srgbClr val="606060"/>
                </a:solidFill>
              </a:rPr>
              <a:t>7-1-037-0175</a:t>
            </a:r>
            <a:r>
              <a:rPr sz="3200" dirty="0">
                <a:solidFill>
                  <a:srgbClr val="606060"/>
                </a:solidFill>
              </a:rPr>
              <a:t> </a:t>
            </a:r>
            <a:r>
              <a:rPr lang="ja-JP" altLang="en-US" sz="3200">
                <a:solidFill>
                  <a:srgbClr val="606060"/>
                </a:solidFill>
              </a:rPr>
              <a:t>池田</a:t>
            </a:r>
            <a:r>
              <a:rPr lang="en-US" altLang="ja-JP" sz="3200" dirty="0">
                <a:solidFill>
                  <a:srgbClr val="606060"/>
                </a:solidFill>
              </a:rPr>
              <a:t> </a:t>
            </a:r>
            <a:r>
              <a:rPr lang="ja-JP" altLang="en-US" sz="3200">
                <a:solidFill>
                  <a:srgbClr val="606060"/>
                </a:solidFill>
              </a:rPr>
              <a:t>伸晃</a:t>
            </a:r>
            <a:endParaRPr sz="3200" dirty="0">
              <a:solidFill>
                <a:srgbClr val="60606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8319F-C43C-6340-9B98-E965074D6B4C}"/>
              </a:ext>
            </a:extLst>
          </p:cNvPr>
          <p:cNvSpPr>
            <a:spLocks noGrp="1"/>
          </p:cNvSpPr>
          <p:nvPr>
            <p:ph type="title"/>
          </p:nvPr>
        </p:nvSpPr>
        <p:spPr/>
        <p:txBody>
          <a:bodyPr/>
          <a:lstStyle/>
          <a:p>
            <a:r>
              <a:rPr kumimoji="1" lang="en-US" altLang="ja-JP" dirty="0"/>
              <a:t> </a:t>
            </a:r>
            <a:r>
              <a:rPr kumimoji="1" lang="ja-JP" altLang="en-US">
                <a:latin typeface="+mj-lt"/>
                <a:ea typeface="Meiryo" panose="020B0604030504040204" pitchFamily="34" charset="-128"/>
                <a:cs typeface="+mj-cs"/>
              </a:rPr>
              <a:t>アルファベータ法</a:t>
            </a:r>
          </a:p>
        </p:txBody>
      </p:sp>
      <p:pic>
        <p:nvPicPr>
          <p:cNvPr id="5" name="図 4" descr="ダイアグラム&#10;&#10;自動的に生成された説明">
            <a:extLst>
              <a:ext uri="{FF2B5EF4-FFF2-40B4-BE49-F238E27FC236}">
                <a16:creationId xmlns:a16="http://schemas.microsoft.com/office/drawing/2014/main" id="{5F781F98-8473-274F-95E3-3F042BD2C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6" y="3633666"/>
            <a:ext cx="6235700" cy="4279900"/>
          </a:xfrm>
          <a:prstGeom prst="rect">
            <a:avLst/>
          </a:prstGeom>
        </p:spPr>
      </p:pic>
      <p:pic>
        <p:nvPicPr>
          <p:cNvPr id="7" name="図 6" descr="ダイアグラム&#10;&#10;自動的に生成された説明">
            <a:extLst>
              <a:ext uri="{FF2B5EF4-FFF2-40B4-BE49-F238E27FC236}">
                <a16:creationId xmlns:a16="http://schemas.microsoft.com/office/drawing/2014/main" id="{5AF469CB-9E12-8F4D-B9B9-4CA56280A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3633666"/>
            <a:ext cx="6454254" cy="4279900"/>
          </a:xfrm>
          <a:prstGeom prst="rect">
            <a:avLst/>
          </a:prstGeom>
        </p:spPr>
      </p:pic>
      <p:sp>
        <p:nvSpPr>
          <p:cNvPr id="8" name="テキスト ボックス 7">
            <a:extLst>
              <a:ext uri="{FF2B5EF4-FFF2-40B4-BE49-F238E27FC236}">
                <a16:creationId xmlns:a16="http://schemas.microsoft.com/office/drawing/2014/main" id="{214FA0E9-9047-804F-B7A0-19AD316DE1EE}"/>
              </a:ext>
            </a:extLst>
          </p:cNvPr>
          <p:cNvSpPr txBox="1"/>
          <p:nvPr/>
        </p:nvSpPr>
        <p:spPr>
          <a:xfrm>
            <a:off x="508000" y="8103529"/>
            <a:ext cx="4925646"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ja-JP" altLang="en-US">
                <a:latin typeface="+mn-lt"/>
                <a:ea typeface="HGSGothicE" panose="020B0900000000000000" pitchFamily="34" charset="-128"/>
              </a:rPr>
              <a:t>アルファ</a:t>
            </a:r>
            <a:r>
              <a:rPr kumimoji="0" lang="ja-JP" altLang="en-US" sz="3600" b="0" i="0" u="none" strike="noStrike" cap="none" spc="0" normalizeH="0" baseline="0">
                <a:ln>
                  <a:noFill/>
                </a:ln>
                <a:solidFill>
                  <a:srgbClr val="606060"/>
                </a:solidFill>
                <a:effectLst/>
                <a:uFillTx/>
                <a:latin typeface="+mn-lt"/>
                <a:ea typeface="HGSGothicE" panose="020B0900000000000000" pitchFamily="34" charset="-128"/>
                <a:sym typeface="Gill Sans"/>
              </a:rPr>
              <a:t>カット</a:t>
            </a:r>
          </a:p>
        </p:txBody>
      </p:sp>
      <p:sp>
        <p:nvSpPr>
          <p:cNvPr id="9" name="テキスト ボックス 8">
            <a:extLst>
              <a:ext uri="{FF2B5EF4-FFF2-40B4-BE49-F238E27FC236}">
                <a16:creationId xmlns:a16="http://schemas.microsoft.com/office/drawing/2014/main" id="{935D1529-D0F8-DD49-A1D3-D1674A4951F9}"/>
              </a:ext>
            </a:extLst>
          </p:cNvPr>
          <p:cNvSpPr txBox="1"/>
          <p:nvPr/>
        </p:nvSpPr>
        <p:spPr>
          <a:xfrm>
            <a:off x="7420708" y="8103529"/>
            <a:ext cx="476543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ja-JP" altLang="en-US"/>
              <a:t>ベータ</a:t>
            </a:r>
            <a:r>
              <a:rPr kumimoji="0" lang="ja-JP" altLang="en-US" sz="3600" b="0" i="0" u="none" strike="noStrike" cap="none" spc="0" normalizeH="0" baseline="0">
                <a:ln>
                  <a:noFill/>
                </a:ln>
                <a:solidFill>
                  <a:srgbClr val="606060"/>
                </a:solidFill>
                <a:effectLst/>
                <a:uFillTx/>
                <a:latin typeface="Gill Sans"/>
                <a:ea typeface="Gill Sans"/>
                <a:cs typeface="Gill Sans"/>
                <a:sym typeface="Gill Sans"/>
              </a:rPr>
              <a:t>カット</a:t>
            </a:r>
          </a:p>
        </p:txBody>
      </p:sp>
    </p:spTree>
    <p:extLst>
      <p:ext uri="{BB962C8B-B14F-4D97-AF65-F5344CB8AC3E}">
        <p14:creationId xmlns:p14="http://schemas.microsoft.com/office/powerpoint/2010/main" val="20559943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13D76-F585-AF44-A2EA-49BFDE56E38D}"/>
              </a:ext>
            </a:extLst>
          </p:cNvPr>
          <p:cNvSpPr>
            <a:spLocks noGrp="1"/>
          </p:cNvSpPr>
          <p:nvPr>
            <p:ph type="title"/>
          </p:nvPr>
        </p:nvSpPr>
        <p:spPr/>
        <p:txBody>
          <a:bodyPr/>
          <a:lstStyle/>
          <a:p>
            <a:r>
              <a:rPr kumimoji="1" lang="ja-JP" altLang="en-US"/>
              <a:t>評価値</a:t>
            </a:r>
          </a:p>
        </p:txBody>
      </p:sp>
      <p:graphicFrame>
        <p:nvGraphicFramePr>
          <p:cNvPr id="4" name="表 4">
            <a:extLst>
              <a:ext uri="{FF2B5EF4-FFF2-40B4-BE49-F238E27FC236}">
                <a16:creationId xmlns:a16="http://schemas.microsoft.com/office/drawing/2014/main" id="{50F52612-5302-EF42-9601-BC5AC2695A3A}"/>
              </a:ext>
            </a:extLst>
          </p:cNvPr>
          <p:cNvGraphicFramePr>
            <a:graphicFrameLocks noGrp="1"/>
          </p:cNvGraphicFramePr>
          <p:nvPr>
            <p:extLst>
              <p:ext uri="{D42A27DB-BD31-4B8C-83A1-F6EECF244321}">
                <p14:modId xmlns:p14="http://schemas.microsoft.com/office/powerpoint/2010/main" val="26084023"/>
              </p:ext>
            </p:extLst>
          </p:nvPr>
        </p:nvGraphicFramePr>
        <p:xfrm>
          <a:off x="901700" y="4501443"/>
          <a:ext cx="11201400" cy="4150188"/>
        </p:xfrm>
        <a:graphic>
          <a:graphicData uri="http://schemas.openxmlformats.org/drawingml/2006/table">
            <a:tbl>
              <a:tblPr firstRow="1" bandRow="1">
                <a:tableStyleId>{5940675A-B579-460E-94D1-54222C63F5DA}</a:tableStyleId>
              </a:tblPr>
              <a:tblGrid>
                <a:gridCol w="1120140">
                  <a:extLst>
                    <a:ext uri="{9D8B030D-6E8A-4147-A177-3AD203B41FA5}">
                      <a16:colId xmlns:a16="http://schemas.microsoft.com/office/drawing/2014/main" val="2385068319"/>
                    </a:ext>
                  </a:extLst>
                </a:gridCol>
                <a:gridCol w="1120140">
                  <a:extLst>
                    <a:ext uri="{9D8B030D-6E8A-4147-A177-3AD203B41FA5}">
                      <a16:colId xmlns:a16="http://schemas.microsoft.com/office/drawing/2014/main" val="935222350"/>
                    </a:ext>
                  </a:extLst>
                </a:gridCol>
                <a:gridCol w="1120140">
                  <a:extLst>
                    <a:ext uri="{9D8B030D-6E8A-4147-A177-3AD203B41FA5}">
                      <a16:colId xmlns:a16="http://schemas.microsoft.com/office/drawing/2014/main" val="3936059631"/>
                    </a:ext>
                  </a:extLst>
                </a:gridCol>
                <a:gridCol w="1120140">
                  <a:extLst>
                    <a:ext uri="{9D8B030D-6E8A-4147-A177-3AD203B41FA5}">
                      <a16:colId xmlns:a16="http://schemas.microsoft.com/office/drawing/2014/main" val="4060312736"/>
                    </a:ext>
                  </a:extLst>
                </a:gridCol>
                <a:gridCol w="1120140">
                  <a:extLst>
                    <a:ext uri="{9D8B030D-6E8A-4147-A177-3AD203B41FA5}">
                      <a16:colId xmlns:a16="http://schemas.microsoft.com/office/drawing/2014/main" val="900448677"/>
                    </a:ext>
                  </a:extLst>
                </a:gridCol>
                <a:gridCol w="1120140">
                  <a:extLst>
                    <a:ext uri="{9D8B030D-6E8A-4147-A177-3AD203B41FA5}">
                      <a16:colId xmlns:a16="http://schemas.microsoft.com/office/drawing/2014/main" val="1727505569"/>
                    </a:ext>
                  </a:extLst>
                </a:gridCol>
                <a:gridCol w="1120140">
                  <a:extLst>
                    <a:ext uri="{9D8B030D-6E8A-4147-A177-3AD203B41FA5}">
                      <a16:colId xmlns:a16="http://schemas.microsoft.com/office/drawing/2014/main" val="4224487332"/>
                    </a:ext>
                  </a:extLst>
                </a:gridCol>
                <a:gridCol w="1120140">
                  <a:extLst>
                    <a:ext uri="{9D8B030D-6E8A-4147-A177-3AD203B41FA5}">
                      <a16:colId xmlns:a16="http://schemas.microsoft.com/office/drawing/2014/main" val="3202847366"/>
                    </a:ext>
                  </a:extLst>
                </a:gridCol>
                <a:gridCol w="1120140">
                  <a:extLst>
                    <a:ext uri="{9D8B030D-6E8A-4147-A177-3AD203B41FA5}">
                      <a16:colId xmlns:a16="http://schemas.microsoft.com/office/drawing/2014/main" val="1082923056"/>
                    </a:ext>
                  </a:extLst>
                </a:gridCol>
                <a:gridCol w="1120140">
                  <a:extLst>
                    <a:ext uri="{9D8B030D-6E8A-4147-A177-3AD203B41FA5}">
                      <a16:colId xmlns:a16="http://schemas.microsoft.com/office/drawing/2014/main" val="4162744508"/>
                    </a:ext>
                  </a:extLst>
                </a:gridCol>
              </a:tblGrid>
              <a:tr h="1383396">
                <a:tc>
                  <a:txBody>
                    <a:bodyPr/>
                    <a:lstStyle/>
                    <a:p>
                      <a:endParaRPr kumimoji="1" lang="ja-JP" altLang="en-US" sz="2800">
                        <a:solidFill>
                          <a:schemeClr val="bg1"/>
                        </a:solidFill>
                      </a:endParaRPr>
                    </a:p>
                  </a:txBody>
                  <a:tcPr anchor="ctr">
                    <a:solidFill>
                      <a:schemeClr val="bg2"/>
                    </a:solidFill>
                  </a:tcPr>
                </a:tc>
                <a:tc>
                  <a:txBody>
                    <a:bodyPr/>
                    <a:lstStyle/>
                    <a:p>
                      <a:r>
                        <a:rPr kumimoji="1" lang="ja-JP" altLang="en-US" sz="2800">
                          <a:solidFill>
                            <a:schemeClr val="bg1"/>
                          </a:solidFill>
                        </a:rPr>
                        <a:t>歩</a:t>
                      </a:r>
                    </a:p>
                  </a:txBody>
                  <a:tcPr anchor="ctr">
                    <a:solidFill>
                      <a:schemeClr val="bg2"/>
                    </a:solidFill>
                  </a:tcPr>
                </a:tc>
                <a:tc>
                  <a:txBody>
                    <a:bodyPr/>
                    <a:lstStyle/>
                    <a:p>
                      <a:r>
                        <a:rPr kumimoji="1" lang="ja-JP" altLang="en-US" sz="2800">
                          <a:solidFill>
                            <a:schemeClr val="bg1"/>
                          </a:solidFill>
                        </a:rPr>
                        <a:t>銀</a:t>
                      </a:r>
                    </a:p>
                  </a:txBody>
                  <a:tcPr anchor="ctr">
                    <a:solidFill>
                      <a:schemeClr val="bg2"/>
                    </a:solidFill>
                  </a:tcPr>
                </a:tc>
                <a:tc>
                  <a:txBody>
                    <a:bodyPr/>
                    <a:lstStyle/>
                    <a:p>
                      <a:r>
                        <a:rPr kumimoji="1" lang="ja-JP" altLang="en-US" sz="2800">
                          <a:solidFill>
                            <a:schemeClr val="bg1"/>
                          </a:solidFill>
                        </a:rPr>
                        <a:t>金</a:t>
                      </a:r>
                    </a:p>
                  </a:txBody>
                  <a:tcPr anchor="ctr">
                    <a:solidFill>
                      <a:schemeClr val="bg2"/>
                    </a:solidFill>
                  </a:tcPr>
                </a:tc>
                <a:tc>
                  <a:txBody>
                    <a:bodyPr/>
                    <a:lstStyle/>
                    <a:p>
                      <a:r>
                        <a:rPr kumimoji="1" lang="ja-JP" altLang="en-US" sz="2800">
                          <a:solidFill>
                            <a:schemeClr val="bg1"/>
                          </a:solidFill>
                        </a:rPr>
                        <a:t>角</a:t>
                      </a:r>
                    </a:p>
                  </a:txBody>
                  <a:tcPr anchor="ctr">
                    <a:solidFill>
                      <a:schemeClr val="bg2"/>
                    </a:solidFill>
                  </a:tcPr>
                </a:tc>
                <a:tc>
                  <a:txBody>
                    <a:bodyPr/>
                    <a:lstStyle/>
                    <a:p>
                      <a:r>
                        <a:rPr kumimoji="1" lang="ja-JP" altLang="en-US" sz="2800">
                          <a:solidFill>
                            <a:schemeClr val="bg1"/>
                          </a:solidFill>
                        </a:rPr>
                        <a:t>飛車</a:t>
                      </a:r>
                    </a:p>
                  </a:txBody>
                  <a:tcPr anchor="ctr">
                    <a:solidFill>
                      <a:schemeClr val="bg2"/>
                    </a:solidFill>
                  </a:tcPr>
                </a:tc>
                <a:tc>
                  <a:txBody>
                    <a:bodyPr/>
                    <a:lstStyle/>
                    <a:p>
                      <a:r>
                        <a:rPr kumimoji="1" lang="ja-JP" altLang="en-US" sz="2800">
                          <a:solidFill>
                            <a:schemeClr val="bg1"/>
                          </a:solidFill>
                        </a:rPr>
                        <a:t>と金</a:t>
                      </a:r>
                    </a:p>
                  </a:txBody>
                  <a:tcPr anchor="ctr">
                    <a:solidFill>
                      <a:schemeClr val="bg2"/>
                    </a:solidFill>
                  </a:tcPr>
                </a:tc>
                <a:tc>
                  <a:txBody>
                    <a:bodyPr/>
                    <a:lstStyle/>
                    <a:p>
                      <a:r>
                        <a:rPr kumimoji="1" lang="ja-JP" altLang="en-US" sz="2800">
                          <a:solidFill>
                            <a:schemeClr val="bg1"/>
                          </a:solidFill>
                        </a:rPr>
                        <a:t>成銀</a:t>
                      </a:r>
                    </a:p>
                  </a:txBody>
                  <a:tcPr anchor="ctr">
                    <a:solidFill>
                      <a:schemeClr val="bg2"/>
                    </a:solidFill>
                  </a:tcPr>
                </a:tc>
                <a:tc>
                  <a:txBody>
                    <a:bodyPr/>
                    <a:lstStyle/>
                    <a:p>
                      <a:r>
                        <a:rPr kumimoji="1" lang="ja-JP" altLang="en-US" sz="2800">
                          <a:solidFill>
                            <a:schemeClr val="bg1"/>
                          </a:solidFill>
                        </a:rPr>
                        <a:t>馬</a:t>
                      </a:r>
                    </a:p>
                  </a:txBody>
                  <a:tcPr anchor="ctr">
                    <a:solidFill>
                      <a:schemeClr val="bg2"/>
                    </a:solidFill>
                  </a:tcPr>
                </a:tc>
                <a:tc>
                  <a:txBody>
                    <a:bodyPr/>
                    <a:lstStyle/>
                    <a:p>
                      <a:r>
                        <a:rPr kumimoji="1" lang="ja-JP" altLang="en-US" sz="2800">
                          <a:solidFill>
                            <a:schemeClr val="bg1"/>
                          </a:solidFill>
                        </a:rPr>
                        <a:t>龍</a:t>
                      </a:r>
                    </a:p>
                  </a:txBody>
                  <a:tcPr anchor="ctr">
                    <a:solidFill>
                      <a:schemeClr val="bg2"/>
                    </a:solidFill>
                  </a:tcPr>
                </a:tc>
                <a:extLst>
                  <a:ext uri="{0D108BD9-81ED-4DB2-BD59-A6C34878D82A}">
                    <a16:rowId xmlns:a16="http://schemas.microsoft.com/office/drawing/2014/main" val="1646316658"/>
                  </a:ext>
                </a:extLst>
              </a:tr>
              <a:tr h="1383396">
                <a:tc>
                  <a:txBody>
                    <a:bodyPr/>
                    <a:lstStyle/>
                    <a:p>
                      <a:r>
                        <a:rPr kumimoji="1" lang="ja-JP" altLang="en-US" sz="2800">
                          <a:solidFill>
                            <a:schemeClr val="bg1"/>
                          </a:solidFill>
                        </a:rPr>
                        <a:t>将棋</a:t>
                      </a:r>
                    </a:p>
                  </a:txBody>
                  <a:tcPr anchor="ctr">
                    <a:solidFill>
                      <a:schemeClr val="bg2"/>
                    </a:solidFill>
                  </a:tcPr>
                </a:tc>
                <a:tc>
                  <a:txBody>
                    <a:bodyPr/>
                    <a:lstStyle/>
                    <a:p>
                      <a:r>
                        <a:rPr kumimoji="1" lang="en-US" altLang="ja-JP" sz="2800" dirty="0">
                          <a:solidFill>
                            <a:schemeClr val="bg1"/>
                          </a:solidFill>
                        </a:rPr>
                        <a:t>100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800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900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1300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1600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800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900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2000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2400</a:t>
                      </a:r>
                    </a:p>
                  </a:txBody>
                  <a:tcPr anchor="ctr">
                    <a:solidFill>
                      <a:schemeClr val="bg2">
                        <a:lumMod val="20000"/>
                        <a:lumOff val="80000"/>
                      </a:schemeClr>
                    </a:solidFill>
                  </a:tcPr>
                </a:tc>
                <a:extLst>
                  <a:ext uri="{0D108BD9-81ED-4DB2-BD59-A6C34878D82A}">
                    <a16:rowId xmlns:a16="http://schemas.microsoft.com/office/drawing/2014/main" val="652921249"/>
                  </a:ext>
                </a:extLst>
              </a:tr>
              <a:tr h="1383396">
                <a:tc>
                  <a:txBody>
                    <a:bodyPr/>
                    <a:lstStyle/>
                    <a:p>
                      <a:r>
                        <a:rPr kumimoji="1" lang="ja-JP" altLang="en-US" sz="2800">
                          <a:solidFill>
                            <a:schemeClr val="bg1"/>
                          </a:solidFill>
                        </a:rPr>
                        <a:t>５五将棋</a:t>
                      </a:r>
                    </a:p>
                  </a:txBody>
                  <a:tcPr anchor="ctr">
                    <a:solidFill>
                      <a:schemeClr val="bg2"/>
                    </a:solidFill>
                  </a:tcPr>
                </a:tc>
                <a:tc>
                  <a:txBody>
                    <a:bodyPr/>
                    <a:lstStyle/>
                    <a:p>
                      <a:r>
                        <a:rPr kumimoji="1" lang="en-US" altLang="ja-JP" sz="2800" dirty="0">
                          <a:solidFill>
                            <a:schemeClr val="bg1"/>
                          </a:solidFill>
                        </a:rPr>
                        <a:t>100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800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900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1300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rgbClr val="FF0000"/>
                          </a:solidFill>
                        </a:rPr>
                        <a:t>1670</a:t>
                      </a:r>
                      <a:endParaRPr kumimoji="1" lang="ja-JP" altLang="en-US" sz="2800">
                        <a:solidFill>
                          <a:srgbClr val="FF0000"/>
                        </a:solidFill>
                      </a:endParaRPr>
                    </a:p>
                  </a:txBody>
                  <a:tcPr anchor="ctr">
                    <a:solidFill>
                      <a:schemeClr val="bg2">
                        <a:lumMod val="20000"/>
                        <a:lumOff val="80000"/>
                      </a:schemeClr>
                    </a:solidFill>
                  </a:tcPr>
                </a:tc>
                <a:tc>
                  <a:txBody>
                    <a:bodyPr/>
                    <a:lstStyle/>
                    <a:p>
                      <a:r>
                        <a:rPr kumimoji="1" lang="en-US" altLang="ja-JP" sz="2800" dirty="0">
                          <a:solidFill>
                            <a:srgbClr val="FF0000"/>
                          </a:solidFill>
                        </a:rPr>
                        <a:t>900</a:t>
                      </a:r>
                      <a:endParaRPr kumimoji="1" lang="ja-JP" altLang="en-US" sz="2800">
                        <a:solidFill>
                          <a:srgbClr val="FF0000"/>
                        </a:solidFill>
                      </a:endParaRPr>
                    </a:p>
                  </a:txBody>
                  <a:tcPr anchor="ctr">
                    <a:solidFill>
                      <a:schemeClr val="bg2">
                        <a:lumMod val="20000"/>
                        <a:lumOff val="80000"/>
                      </a:schemeClr>
                    </a:solidFill>
                  </a:tcPr>
                </a:tc>
                <a:tc>
                  <a:txBody>
                    <a:bodyPr/>
                    <a:lstStyle/>
                    <a:p>
                      <a:r>
                        <a:rPr kumimoji="1" lang="en-US" altLang="ja-JP" sz="2800" dirty="0">
                          <a:solidFill>
                            <a:schemeClr val="bg1"/>
                          </a:solidFill>
                        </a:rPr>
                        <a:t>900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2000</a:t>
                      </a:r>
                      <a:endParaRPr kumimoji="1" lang="ja-JP" altLang="en-US" sz="2800">
                        <a:solidFill>
                          <a:schemeClr val="bg1"/>
                        </a:solidFill>
                      </a:endParaRPr>
                    </a:p>
                  </a:txBody>
                  <a:tcPr anchor="ctr">
                    <a:solidFill>
                      <a:schemeClr val="bg2">
                        <a:lumMod val="20000"/>
                        <a:lumOff val="80000"/>
                      </a:schemeClr>
                    </a:solidFill>
                  </a:tcPr>
                </a:tc>
                <a:tc>
                  <a:txBody>
                    <a:bodyPr/>
                    <a:lstStyle/>
                    <a:p>
                      <a:r>
                        <a:rPr kumimoji="1" lang="en-US" altLang="ja-JP" sz="2800" dirty="0">
                          <a:solidFill>
                            <a:schemeClr val="bg1"/>
                          </a:solidFill>
                        </a:rPr>
                        <a:t>2400</a:t>
                      </a:r>
                      <a:endParaRPr kumimoji="1" lang="ja-JP" altLang="en-US" sz="2800">
                        <a:solidFill>
                          <a:schemeClr val="bg1"/>
                        </a:solidFill>
                      </a:endParaRPr>
                    </a:p>
                  </a:txBody>
                  <a:tcPr anchor="ctr">
                    <a:solidFill>
                      <a:schemeClr val="bg2">
                        <a:lumMod val="20000"/>
                        <a:lumOff val="80000"/>
                      </a:schemeClr>
                    </a:solidFill>
                  </a:tcPr>
                </a:tc>
                <a:extLst>
                  <a:ext uri="{0D108BD9-81ED-4DB2-BD59-A6C34878D82A}">
                    <a16:rowId xmlns:a16="http://schemas.microsoft.com/office/drawing/2014/main" val="1376282066"/>
                  </a:ext>
                </a:extLst>
              </a:tr>
            </a:tbl>
          </a:graphicData>
        </a:graphic>
      </p:graphicFrame>
      <p:sp>
        <p:nvSpPr>
          <p:cNvPr id="5" name="テキスト ボックス 4">
            <a:extLst>
              <a:ext uri="{FF2B5EF4-FFF2-40B4-BE49-F238E27FC236}">
                <a16:creationId xmlns:a16="http://schemas.microsoft.com/office/drawing/2014/main" id="{D6ABF085-FCCE-9B4A-8DBF-4373F3503F90}"/>
              </a:ext>
            </a:extLst>
          </p:cNvPr>
          <p:cNvSpPr txBox="1"/>
          <p:nvPr/>
        </p:nvSpPr>
        <p:spPr>
          <a:xfrm>
            <a:off x="901700" y="3173376"/>
            <a:ext cx="896815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ja-JP" altLang="en-US" sz="3600" b="0" i="0" u="none" strike="noStrike" cap="none" spc="0" normalizeH="0" baseline="0">
                <a:ln>
                  <a:noFill/>
                </a:ln>
                <a:solidFill>
                  <a:srgbClr val="606060"/>
                </a:solidFill>
                <a:effectLst/>
                <a:uFillTx/>
                <a:latin typeface="Gill Sans"/>
                <a:ea typeface="Gill Sans"/>
                <a:cs typeface="Gill Sans"/>
                <a:sym typeface="Gill Sans"/>
              </a:rPr>
              <a:t>飛車・と金が少し高い評価値</a:t>
            </a:r>
            <a:r>
              <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rPr>
              <a:t>[4]</a:t>
            </a:r>
            <a:endParaRPr kumimoji="0" lang="ja-JP" altLang="en-US" sz="3600" b="0" i="0" u="none" strike="noStrike" cap="none" spc="0" normalizeH="0" baseline="0">
              <a:ln>
                <a:noFill/>
              </a:ln>
              <a:solidFill>
                <a:srgbClr val="60606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6311535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BFD41-D97E-EF49-B555-D7EDE3D8AE74}"/>
              </a:ext>
            </a:extLst>
          </p:cNvPr>
          <p:cNvSpPr>
            <a:spLocks noGrp="1"/>
          </p:cNvSpPr>
          <p:nvPr>
            <p:ph type="title"/>
          </p:nvPr>
        </p:nvSpPr>
        <p:spPr/>
        <p:txBody>
          <a:bodyPr/>
          <a:lstStyle/>
          <a:p>
            <a:r>
              <a:rPr kumimoji="1" lang="ja-JP" altLang="en-US"/>
              <a:t>詰将棋ルーチン</a:t>
            </a:r>
          </a:p>
        </p:txBody>
      </p:sp>
      <p:sp>
        <p:nvSpPr>
          <p:cNvPr id="4" name="テキスト ボックス 3">
            <a:extLst>
              <a:ext uri="{FF2B5EF4-FFF2-40B4-BE49-F238E27FC236}">
                <a16:creationId xmlns:a16="http://schemas.microsoft.com/office/drawing/2014/main" id="{B3C6C2A9-C76E-EB40-A449-83BCF3089C88}"/>
              </a:ext>
            </a:extLst>
          </p:cNvPr>
          <p:cNvSpPr txBox="1"/>
          <p:nvPr/>
        </p:nvSpPr>
        <p:spPr>
          <a:xfrm>
            <a:off x="746369" y="2991723"/>
            <a:ext cx="11512062"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ja-JP" altLang="en-US" sz="2800" b="0" i="0" u="none" strike="noStrike" cap="none" spc="0" normalizeH="0" baseline="0">
                <a:ln>
                  <a:noFill/>
                </a:ln>
                <a:solidFill>
                  <a:srgbClr val="606060"/>
                </a:solidFill>
                <a:effectLst/>
                <a:uFillTx/>
                <a:latin typeface="Gill Sans"/>
                <a:ea typeface="Gill Sans"/>
                <a:cs typeface="Gill Sans"/>
                <a:sym typeface="Gill Sans"/>
              </a:rPr>
              <a:t>攻め手は王手になる手を探索</a:t>
            </a:r>
            <a:endParaRPr lang="en-US" altLang="ja-JP" sz="2800" dirty="0"/>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ja-JP" altLang="en-US" sz="2800" b="0" i="0" u="none" strike="noStrike" cap="none" spc="0" normalizeH="0" baseline="0">
                <a:ln>
                  <a:noFill/>
                </a:ln>
                <a:solidFill>
                  <a:srgbClr val="606060"/>
                </a:solidFill>
                <a:effectLst/>
                <a:uFillTx/>
                <a:latin typeface="Gill Sans"/>
                <a:ea typeface="Gill Sans"/>
                <a:cs typeface="Gill Sans"/>
                <a:sym typeface="Gill Sans"/>
              </a:rPr>
              <a:t>受け手は王手から逃れる手を探索</a:t>
            </a:r>
            <a:endParaRPr kumimoji="0" lang="en-US" altLang="ja-JP" sz="2800" b="0" i="0" u="none" strike="noStrike" cap="none" spc="0" normalizeH="0" baseline="0" dirty="0">
              <a:ln>
                <a:noFill/>
              </a:ln>
              <a:solidFill>
                <a:srgbClr val="606060"/>
              </a:solidFill>
              <a:effectLst/>
              <a:uFillTx/>
              <a:latin typeface="Gill Sans"/>
              <a:ea typeface="Gill Sans"/>
              <a:cs typeface="Gill Sans"/>
              <a:sym typeface="Gill Sans"/>
            </a:endParaRP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ja-JP" altLang="en-US" sz="2800"/>
              <a:t>なければ通常の探索</a:t>
            </a:r>
            <a:endParaRPr kumimoji="0" lang="ja-JP" altLang="en-US" sz="2800" b="0" i="0" u="none" strike="noStrike" cap="none" spc="0" normalizeH="0" baseline="0">
              <a:ln>
                <a:noFill/>
              </a:ln>
              <a:solidFill>
                <a:srgbClr val="606060"/>
              </a:solidFill>
              <a:effectLst/>
              <a:uFillTx/>
              <a:latin typeface="Gill Sans"/>
              <a:ea typeface="Gill Sans"/>
              <a:cs typeface="Gill Sans"/>
              <a:sym typeface="Gill Sans"/>
            </a:endParaRPr>
          </a:p>
        </p:txBody>
      </p:sp>
      <p:pic>
        <p:nvPicPr>
          <p:cNvPr id="7" name="図 6" descr="ダイアグラム, 概略図&#10;&#10;自動的に生成された説明">
            <a:extLst>
              <a:ext uri="{FF2B5EF4-FFF2-40B4-BE49-F238E27FC236}">
                <a16:creationId xmlns:a16="http://schemas.microsoft.com/office/drawing/2014/main" id="{B4B31FD0-0050-344C-8707-96541EF9E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3689350"/>
            <a:ext cx="5753100" cy="5511800"/>
          </a:xfrm>
          <a:prstGeom prst="rect">
            <a:avLst/>
          </a:prstGeom>
        </p:spPr>
      </p:pic>
    </p:spTree>
    <p:extLst>
      <p:ext uri="{BB962C8B-B14F-4D97-AF65-F5344CB8AC3E}">
        <p14:creationId xmlns:p14="http://schemas.microsoft.com/office/powerpoint/2010/main" val="2664806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EEE71-8D81-EF40-AE48-A1F0B3CF67A1}"/>
              </a:ext>
            </a:extLst>
          </p:cNvPr>
          <p:cNvSpPr>
            <a:spLocks noGrp="1"/>
          </p:cNvSpPr>
          <p:nvPr>
            <p:ph type="title"/>
          </p:nvPr>
        </p:nvSpPr>
        <p:spPr/>
        <p:txBody>
          <a:bodyPr/>
          <a:lstStyle/>
          <a:p>
            <a:r>
              <a:rPr kumimoji="1" lang="ja-JP" altLang="en-US"/>
              <a:t>５五将棋</a:t>
            </a:r>
            <a:r>
              <a:rPr kumimoji="1" lang="en-US" altLang="ja-JP" dirty="0"/>
              <a:t>AI</a:t>
            </a:r>
            <a:r>
              <a:rPr kumimoji="1" lang="ja-JP" altLang="en-US"/>
              <a:t>の作成</a:t>
            </a:r>
          </a:p>
        </p:txBody>
      </p:sp>
      <p:sp>
        <p:nvSpPr>
          <p:cNvPr id="4" name="テキスト ボックス 3">
            <a:extLst>
              <a:ext uri="{FF2B5EF4-FFF2-40B4-BE49-F238E27FC236}">
                <a16:creationId xmlns:a16="http://schemas.microsoft.com/office/drawing/2014/main" id="{1F06346C-4ED7-C149-BD84-97C56D3C47FE}"/>
              </a:ext>
            </a:extLst>
          </p:cNvPr>
          <p:cNvSpPr txBox="1"/>
          <p:nvPr/>
        </p:nvSpPr>
        <p:spPr>
          <a:xfrm>
            <a:off x="508000" y="2754293"/>
            <a:ext cx="11064240" cy="4534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ja-JP" altLang="en-US" sz="3600" b="0" i="0" u="none" strike="noStrike" cap="none" spc="0" normalizeH="0" baseline="0">
                <a:ln>
                  <a:noFill/>
                </a:ln>
                <a:solidFill>
                  <a:srgbClr val="606060"/>
                </a:solidFill>
                <a:effectLst/>
                <a:uFillTx/>
                <a:latin typeface="Gill Sans"/>
                <a:ea typeface="Gill Sans"/>
                <a:cs typeface="Gill Sans"/>
                <a:sym typeface="Gill Sans"/>
              </a:rPr>
              <a:t>着手選択</a:t>
            </a:r>
            <a:endPar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endParaRPr>
          </a:p>
          <a:p>
            <a:pPr marR="0" algn="l" defTabSz="584200" rtl="0" fontAlgn="auto" latinLnBrk="1" hangingPunct="0">
              <a:lnSpc>
                <a:spcPct val="100000"/>
              </a:lnSpc>
              <a:spcBef>
                <a:spcPts val="0"/>
              </a:spcBef>
              <a:spcAft>
                <a:spcPts val="0"/>
              </a:spcAft>
              <a:buClrTx/>
              <a:buSzTx/>
              <a:tabLst/>
            </a:pPr>
            <a:r>
              <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rPr>
              <a:t>	</a:t>
            </a:r>
            <a:r>
              <a:rPr kumimoji="0" lang="ja-JP" altLang="en-US" sz="3600" b="0" i="0" u="none" strike="noStrike" cap="none" spc="0" normalizeH="0" baseline="0">
                <a:ln>
                  <a:noFill/>
                </a:ln>
                <a:solidFill>
                  <a:srgbClr val="606060"/>
                </a:solidFill>
                <a:effectLst/>
                <a:uFillTx/>
                <a:latin typeface="Gill Sans"/>
                <a:ea typeface="Gill Sans"/>
                <a:cs typeface="Gill Sans"/>
                <a:sym typeface="Gill Sans"/>
              </a:rPr>
              <a:t>詰将棋ルーチンを組み込む</a:t>
            </a:r>
            <a:endPar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endParaRPr>
          </a:p>
          <a:p>
            <a:pPr marR="0" algn="l" defTabSz="584200" rtl="0" fontAlgn="auto" latinLnBrk="1" hangingPunct="0">
              <a:lnSpc>
                <a:spcPct val="100000"/>
              </a:lnSpc>
              <a:spcBef>
                <a:spcPts val="0"/>
              </a:spcBef>
              <a:spcAft>
                <a:spcPts val="0"/>
              </a:spcAft>
              <a:buClrTx/>
              <a:buSzTx/>
              <a:tabLst/>
            </a:pPr>
            <a:r>
              <a:rPr lang="en-US" altLang="ja-JP" dirty="0"/>
              <a:t>	3</a:t>
            </a:r>
            <a:r>
              <a:rPr lang="ja-JP" altLang="en-US"/>
              <a:t>手先</a:t>
            </a:r>
            <a:r>
              <a:rPr lang="en-US" altLang="ja-JP" dirty="0"/>
              <a:t>,5</a:t>
            </a:r>
            <a:r>
              <a:rPr lang="ja-JP" altLang="en-US"/>
              <a:t>手先の局面を</a:t>
            </a:r>
            <a:r>
              <a:rPr lang="en-US" altLang="ja-JP" dirty="0"/>
              <a:t>αβ</a:t>
            </a:r>
            <a:r>
              <a:rPr lang="ja-JP" altLang="en-US"/>
              <a:t>法を用いて最も良い</a:t>
            </a:r>
            <a:r>
              <a:rPr lang="en-US" altLang="ja-JP" dirty="0"/>
              <a:t>	</a:t>
            </a:r>
          </a:p>
          <a:p>
            <a:pPr marR="0" algn="l" defTabSz="584200" rtl="0" fontAlgn="auto" latinLnBrk="1" hangingPunct="0">
              <a:lnSpc>
                <a:spcPct val="100000"/>
              </a:lnSpc>
              <a:spcBef>
                <a:spcPts val="0"/>
              </a:spcBef>
              <a:spcAft>
                <a:spcPts val="0"/>
              </a:spcAft>
              <a:buClrTx/>
              <a:buSzTx/>
              <a:tabLst/>
            </a:pPr>
            <a:r>
              <a:rPr lang="en-US" altLang="ja-JP" dirty="0"/>
              <a:t>	</a:t>
            </a:r>
            <a:r>
              <a:rPr lang="ja-JP" altLang="en-US"/>
              <a:t>評価値となる手を選択</a:t>
            </a:r>
            <a:endParaRPr lang="en-US" altLang="ja-JP" dirty="0"/>
          </a:p>
          <a:p>
            <a:pPr marR="0" algn="l" defTabSz="584200" rtl="0" fontAlgn="auto" latinLnBrk="1" hangingPunct="0">
              <a:lnSpc>
                <a:spcPct val="100000"/>
              </a:lnSpc>
              <a:spcBef>
                <a:spcPts val="0"/>
              </a:spcBef>
              <a:spcAft>
                <a:spcPts val="0"/>
              </a:spcAft>
              <a:buClrTx/>
              <a:buSzTx/>
              <a:tabLst/>
            </a:pPr>
            <a:endPar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endParaRP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ja-JP" altLang="en-US"/>
              <a:t>評価値</a:t>
            </a:r>
            <a:endParaRPr lang="en-US" altLang="ja-JP" dirty="0"/>
          </a:p>
          <a:p>
            <a:pPr algn="l" rtl="0" latinLnBrk="1" hangingPunct="0"/>
            <a:r>
              <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rPr>
              <a:t>	</a:t>
            </a:r>
            <a:r>
              <a:rPr lang="ja-JP" altLang="en-US"/>
              <a:t>本将棋の評価値より飛車・と金が少し高い 評価値 </a:t>
            </a:r>
            <a:endParaRPr kumimoji="0" lang="en-US" altLang="ja-JP" sz="3600" b="0" i="0" u="none" strike="noStrike" cap="none" spc="0" normalizeH="0" baseline="0" dirty="0">
              <a:ln>
                <a:noFill/>
              </a:ln>
              <a:solidFill>
                <a:srgbClr val="606060"/>
              </a:solidFill>
              <a:effectLst/>
              <a:uFillTx/>
              <a:latin typeface="Gill Sans"/>
              <a:ea typeface="Gill Sans"/>
              <a:cs typeface="Gill Sans"/>
              <a:sym typeface="Gill Sans"/>
            </a:endParaRPr>
          </a:p>
          <a:p>
            <a:pPr marR="0" algn="l" defTabSz="584200" rtl="0" fontAlgn="auto" latinLnBrk="1" hangingPunct="0">
              <a:lnSpc>
                <a:spcPct val="100000"/>
              </a:lnSpc>
              <a:spcBef>
                <a:spcPts val="0"/>
              </a:spcBef>
              <a:spcAft>
                <a:spcPts val="0"/>
              </a:spcAft>
              <a:buClrTx/>
              <a:buSzTx/>
              <a:tabLst/>
            </a:pPr>
            <a:endParaRPr kumimoji="0" lang="ja-JP" altLang="en-US" sz="3600" b="0" i="0" u="none" strike="noStrike" cap="none" spc="0" normalizeH="0" baseline="0">
              <a:ln>
                <a:noFill/>
              </a:ln>
              <a:solidFill>
                <a:srgbClr val="60606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0140935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lvl1pPr>
              <a:defRPr sz="6000" b="1"/>
            </a:lvl1pPr>
          </a:lstStyle>
          <a:p>
            <a:pPr lvl="0">
              <a:defRPr sz="1800" b="0" cap="none">
                <a:solidFill>
                  <a:srgbClr val="000000"/>
                </a:solidFill>
              </a:defRPr>
            </a:pPr>
            <a:r>
              <a:rPr lang="ja-JP" altLang="en-US" sz="6000" b="1" cap="all">
                <a:solidFill>
                  <a:srgbClr val="606060"/>
                </a:solidFill>
              </a:rPr>
              <a:t>検証</a:t>
            </a:r>
            <a:endParaRPr sz="6000" b="1" cap="all" dirty="0">
              <a:solidFill>
                <a:srgbClr val="606060"/>
              </a:solidFill>
            </a:endParaRPr>
          </a:p>
        </p:txBody>
      </p:sp>
      <p:sp>
        <p:nvSpPr>
          <p:cNvPr id="89" name="Shape 89"/>
          <p:cNvSpPr>
            <a:spLocks noGrp="1"/>
          </p:cNvSpPr>
          <p:nvPr>
            <p:ph type="body" idx="1"/>
          </p:nvPr>
        </p:nvSpPr>
        <p:spPr>
          <a:prstGeom prst="rect">
            <a:avLst/>
          </a:prstGeom>
        </p:spPr>
        <p:txBody>
          <a:bodyPr anchor="t"/>
          <a:lstStyle/>
          <a:p>
            <a:pPr marL="410718" lvl="0" indent="-410718" defTabSz="572516">
              <a:spcBef>
                <a:spcPts val="4100"/>
              </a:spcBef>
              <a:buBlip>
                <a:blip r:embed="rId3"/>
              </a:buBlip>
              <a:defRPr sz="1800">
                <a:solidFill>
                  <a:srgbClr val="000000"/>
                </a:solidFill>
              </a:defRPr>
            </a:pPr>
            <a:r>
              <a:rPr lang="en-US" sz="3332" dirty="0">
                <a:solidFill>
                  <a:srgbClr val="606060"/>
                </a:solidFill>
              </a:rPr>
              <a:t>詰将棋ルーチン有無を計4種類</a:t>
            </a:r>
          </a:p>
          <a:p>
            <a:pPr marL="410718" lvl="0" indent="-410718" defTabSz="572516">
              <a:spcBef>
                <a:spcPts val="4100"/>
              </a:spcBef>
              <a:buBlip>
                <a:blip r:embed="rId3"/>
              </a:buBlip>
              <a:defRPr sz="1800">
                <a:solidFill>
                  <a:srgbClr val="000000"/>
                </a:solidFill>
              </a:defRPr>
            </a:pPr>
            <a:r>
              <a:rPr lang="en-US" sz="3332" dirty="0">
                <a:solidFill>
                  <a:srgbClr val="606060"/>
                </a:solidFill>
              </a:rPr>
              <a:t>3手詰めルーチン各200回ずつ</a:t>
            </a:r>
          </a:p>
          <a:p>
            <a:pPr marL="410718" lvl="0" indent="-410718" defTabSz="572516">
              <a:spcBef>
                <a:spcPts val="4100"/>
              </a:spcBef>
              <a:buBlip>
                <a:blip r:embed="rId3"/>
              </a:buBlip>
              <a:defRPr sz="1800">
                <a:solidFill>
                  <a:srgbClr val="000000"/>
                </a:solidFill>
              </a:defRPr>
            </a:pPr>
            <a:r>
              <a:rPr lang="en-US" sz="3332" dirty="0">
                <a:solidFill>
                  <a:srgbClr val="606060"/>
                </a:solidFill>
              </a:rPr>
              <a:t>5手詰めルーチン各40回ずつ</a:t>
            </a:r>
          </a:p>
          <a:p>
            <a:pPr marL="410718" lvl="0" indent="-410718" defTabSz="572516">
              <a:spcBef>
                <a:spcPts val="4100"/>
              </a:spcBef>
              <a:buBlip>
                <a:blip r:embed="rId3"/>
              </a:buBlip>
              <a:defRPr sz="1800">
                <a:solidFill>
                  <a:srgbClr val="000000"/>
                </a:solidFill>
              </a:defRPr>
            </a:pPr>
            <a:endParaRPr lang="en-US" sz="3332" dirty="0">
              <a:solidFill>
                <a:srgbClr val="606060"/>
              </a:solidFill>
            </a:endParaRPr>
          </a:p>
          <a:p>
            <a:pPr marL="410718" lvl="0" indent="-410718" defTabSz="572516">
              <a:spcBef>
                <a:spcPts val="4100"/>
              </a:spcBef>
              <a:buBlip>
                <a:blip r:embed="rId3"/>
              </a:buBlip>
              <a:defRPr sz="1800">
                <a:solidFill>
                  <a:srgbClr val="000000"/>
                </a:solidFill>
              </a:defRPr>
            </a:pPr>
            <a:endParaRPr sz="3332" dirty="0">
              <a:solidFill>
                <a:srgbClr val="606060"/>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046D63-7C01-2543-96FF-DD4950971AD5}"/>
              </a:ext>
            </a:extLst>
          </p:cNvPr>
          <p:cNvSpPr>
            <a:spLocks noGrp="1"/>
          </p:cNvSpPr>
          <p:nvPr>
            <p:ph type="title"/>
          </p:nvPr>
        </p:nvSpPr>
        <p:spPr/>
        <p:txBody>
          <a:bodyPr/>
          <a:lstStyle/>
          <a:p>
            <a:r>
              <a:rPr kumimoji="1" lang="ja-JP" altLang="en-US"/>
              <a:t>結果　平均処理時間</a:t>
            </a:r>
          </a:p>
        </p:txBody>
      </p:sp>
      <p:pic>
        <p:nvPicPr>
          <p:cNvPr id="4" name="図 3">
            <a:extLst>
              <a:ext uri="{FF2B5EF4-FFF2-40B4-BE49-F238E27FC236}">
                <a16:creationId xmlns:a16="http://schemas.microsoft.com/office/drawing/2014/main" id="{C0F2E838-99C7-0D41-A769-CEDC78FAA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778" y="3115203"/>
            <a:ext cx="10213243" cy="5951602"/>
          </a:xfrm>
          <a:prstGeom prst="rect">
            <a:avLst/>
          </a:prstGeom>
        </p:spPr>
      </p:pic>
    </p:spTree>
    <p:extLst>
      <p:ext uri="{BB962C8B-B14F-4D97-AF65-F5344CB8AC3E}">
        <p14:creationId xmlns:p14="http://schemas.microsoft.com/office/powerpoint/2010/main" val="4029950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66B22-437D-B34B-B4E6-A93272A8ED5C}"/>
              </a:ext>
            </a:extLst>
          </p:cNvPr>
          <p:cNvSpPr>
            <a:spLocks noGrp="1"/>
          </p:cNvSpPr>
          <p:nvPr>
            <p:ph type="title"/>
          </p:nvPr>
        </p:nvSpPr>
        <p:spPr/>
        <p:txBody>
          <a:bodyPr/>
          <a:lstStyle/>
          <a:p>
            <a:r>
              <a:rPr kumimoji="1" lang="ja-JP" altLang="en-US"/>
              <a:t>結果　平均手数</a:t>
            </a:r>
          </a:p>
        </p:txBody>
      </p:sp>
      <p:pic>
        <p:nvPicPr>
          <p:cNvPr id="4" name="図 3">
            <a:extLst>
              <a:ext uri="{FF2B5EF4-FFF2-40B4-BE49-F238E27FC236}">
                <a16:creationId xmlns:a16="http://schemas.microsoft.com/office/drawing/2014/main" id="{F619AC8C-0AEE-4144-BD48-F363EB270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80" y="3018692"/>
            <a:ext cx="10319239" cy="5896708"/>
          </a:xfrm>
          <a:prstGeom prst="rect">
            <a:avLst/>
          </a:prstGeom>
        </p:spPr>
      </p:pic>
    </p:spTree>
    <p:extLst>
      <p:ext uri="{BB962C8B-B14F-4D97-AF65-F5344CB8AC3E}">
        <p14:creationId xmlns:p14="http://schemas.microsoft.com/office/powerpoint/2010/main" val="2847499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lvl1pPr>
              <a:defRPr sz="6000" b="1"/>
            </a:lvl1pPr>
          </a:lstStyle>
          <a:p>
            <a:pPr lvl="0">
              <a:defRPr sz="1800" b="0" cap="none">
                <a:solidFill>
                  <a:srgbClr val="000000"/>
                </a:solidFill>
              </a:defRPr>
            </a:pPr>
            <a:r>
              <a:rPr sz="6000" b="1" cap="all" dirty="0" err="1">
                <a:solidFill>
                  <a:srgbClr val="606060"/>
                </a:solidFill>
              </a:rPr>
              <a:t>今後の課題</a:t>
            </a:r>
            <a:endParaRPr sz="6000" b="1" cap="all" dirty="0">
              <a:solidFill>
                <a:srgbClr val="606060"/>
              </a:solidFill>
            </a:endParaRPr>
          </a:p>
        </p:txBody>
      </p:sp>
      <p:sp>
        <p:nvSpPr>
          <p:cNvPr id="110" name="Shape 110"/>
          <p:cNvSpPr>
            <a:spLocks noGrp="1"/>
          </p:cNvSpPr>
          <p:nvPr>
            <p:ph type="body" idx="1"/>
          </p:nvPr>
        </p:nvSpPr>
        <p:spPr>
          <a:prstGeom prst="rect">
            <a:avLst/>
          </a:prstGeom>
        </p:spPr>
        <p:txBody>
          <a:bodyPr anchor="t"/>
          <a:lstStyle/>
          <a:p>
            <a:pPr lvl="0">
              <a:buBlip>
                <a:blip r:embed="rId3"/>
              </a:buBlip>
              <a:defRPr sz="1800">
                <a:solidFill>
                  <a:srgbClr val="000000"/>
                </a:solidFill>
              </a:defRPr>
            </a:pPr>
            <a:r>
              <a:rPr lang="ja-JP" altLang="en-US" sz="3400">
                <a:solidFill>
                  <a:srgbClr val="606060"/>
                </a:solidFill>
              </a:rPr>
              <a:t>詰将棋ルーチンを加えた探索方法の改良</a:t>
            </a:r>
            <a:endParaRPr lang="en-US" altLang="ja-JP" dirty="0"/>
          </a:p>
          <a:p>
            <a:pPr lvl="0">
              <a:buBlip>
                <a:blip r:embed="rId3"/>
              </a:buBlip>
              <a:defRPr sz="1800">
                <a:solidFill>
                  <a:srgbClr val="000000"/>
                </a:solidFill>
              </a:defRPr>
            </a:pPr>
            <a:r>
              <a:rPr lang="ja-JP" altLang="en-US" sz="3400">
                <a:solidFill>
                  <a:srgbClr val="606060"/>
                </a:solidFill>
              </a:rPr>
              <a:t>探索の高速化と勝率の向上</a:t>
            </a:r>
            <a:endParaRPr lang="en-US" altLang="ja-JP" sz="3400" dirty="0">
              <a:solidFill>
                <a:srgbClr val="606060"/>
              </a:solidFill>
            </a:endParaRPr>
          </a:p>
          <a:p>
            <a:pPr lvl="0">
              <a:buBlip>
                <a:blip r:embed="rId3"/>
              </a:buBlip>
              <a:defRPr sz="1800">
                <a:solidFill>
                  <a:srgbClr val="000000"/>
                </a:solidFill>
              </a:defRPr>
            </a:pPr>
            <a:r>
              <a:rPr lang="en-US" altLang="ja-JP" sz="3400" dirty="0">
                <a:solidFill>
                  <a:srgbClr val="606060"/>
                </a:solidFill>
              </a:rPr>
              <a:t>5×5</a:t>
            </a:r>
            <a:r>
              <a:rPr lang="ja-JP" altLang="en-US" sz="3400">
                <a:solidFill>
                  <a:srgbClr val="606060"/>
                </a:solidFill>
              </a:rPr>
              <a:t>の盤面</a:t>
            </a:r>
            <a:r>
              <a:rPr lang="en-US" altLang="ja-JP" sz="3400" dirty="0">
                <a:solidFill>
                  <a:srgbClr val="606060"/>
                </a:solidFill>
              </a:rPr>
              <a:t>,6</a:t>
            </a:r>
            <a:r>
              <a:rPr lang="ja-JP" altLang="en-US" sz="3400">
                <a:solidFill>
                  <a:srgbClr val="606060"/>
                </a:solidFill>
              </a:rPr>
              <a:t>種類の駒数が詰将棋ルーチンに関係あるのか調べる</a:t>
            </a:r>
            <a:endParaRPr lang="en-US" altLang="ja-JP" sz="3400" dirty="0">
              <a:solidFill>
                <a:srgbClr val="606060"/>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54C43-2CCC-7745-AC86-291C5A87C361}"/>
              </a:ext>
            </a:extLst>
          </p:cNvPr>
          <p:cNvSpPr>
            <a:spLocks noGrp="1"/>
          </p:cNvSpPr>
          <p:nvPr>
            <p:ph type="title"/>
          </p:nvPr>
        </p:nvSpPr>
        <p:spPr/>
        <p:txBody>
          <a:bodyPr/>
          <a:lstStyle/>
          <a:p>
            <a:r>
              <a:rPr kumimoji="1" lang="ja-JP" altLang="en-US"/>
              <a:t>参考文献</a:t>
            </a:r>
          </a:p>
        </p:txBody>
      </p:sp>
      <p:sp>
        <p:nvSpPr>
          <p:cNvPr id="3" name="テキスト ボックス 2">
            <a:extLst>
              <a:ext uri="{FF2B5EF4-FFF2-40B4-BE49-F238E27FC236}">
                <a16:creationId xmlns:a16="http://schemas.microsoft.com/office/drawing/2014/main" id="{C707B105-F539-4D4E-BDBC-3593A079B1CE}"/>
              </a:ext>
            </a:extLst>
          </p:cNvPr>
          <p:cNvSpPr txBox="1"/>
          <p:nvPr/>
        </p:nvSpPr>
        <p:spPr>
          <a:xfrm>
            <a:off x="508000" y="2593857"/>
            <a:ext cx="11851640" cy="61965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altLang="ja-JP" dirty="0"/>
              <a:t>[1]</a:t>
            </a:r>
            <a:r>
              <a:rPr lang="ja-JP" altLang="en-US"/>
              <a:t>池泰弘：</a:t>
            </a:r>
            <a:r>
              <a:rPr lang="en" altLang="ja-JP" dirty="0"/>
              <a:t>Java</a:t>
            </a:r>
            <a:r>
              <a:rPr lang="ja-JP" altLang="en-US"/>
              <a:t>将棋のアルゴリズム</a:t>
            </a:r>
            <a:r>
              <a:rPr lang="en-US" altLang="ja-JP" dirty="0"/>
              <a:t>[</a:t>
            </a:r>
            <a:r>
              <a:rPr lang="ja-JP" altLang="en-US"/>
              <a:t>改定版</a:t>
            </a:r>
            <a:r>
              <a:rPr lang="en-US" altLang="ja-JP" dirty="0"/>
              <a:t>], </a:t>
            </a:r>
            <a:r>
              <a:rPr lang="ja-JP" altLang="en-US"/>
              <a:t>工学社</a:t>
            </a:r>
            <a:r>
              <a:rPr lang="en-US" altLang="ja-JP" dirty="0"/>
              <a:t>(2016)</a:t>
            </a:r>
          </a:p>
          <a:p>
            <a:pPr algn="l" rtl="0" latinLnBrk="1" hangingPunct="0"/>
            <a:r>
              <a:rPr lang="en-US" altLang="ja-JP" dirty="0"/>
              <a:t>[2]</a:t>
            </a:r>
            <a:r>
              <a:rPr lang="ja-JP" altLang="en-US"/>
              <a:t>山岡忠夫：将棋</a:t>
            </a:r>
            <a:r>
              <a:rPr lang="en" altLang="ja-JP" dirty="0"/>
              <a:t>AI</a:t>
            </a:r>
            <a:r>
              <a:rPr lang="ja-JP" altLang="en-US"/>
              <a:t>で学ぶディープラーニング</a:t>
            </a:r>
            <a:r>
              <a:rPr lang="en-US" altLang="ja-JP" dirty="0"/>
              <a:t>, </a:t>
            </a:r>
            <a:r>
              <a:rPr lang="ja-JP" altLang="en-US"/>
              <a:t>マイナビ出版</a:t>
            </a:r>
            <a:r>
              <a:rPr lang="en-US" altLang="ja-JP" dirty="0"/>
              <a:t>(2018)</a:t>
            </a:r>
          </a:p>
          <a:p>
            <a:pPr algn="l" rtl="0" latinLnBrk="1" hangingPunct="0"/>
            <a:r>
              <a:rPr lang="en-US" altLang="ja-JP" dirty="0"/>
              <a:t>[3]</a:t>
            </a:r>
            <a:r>
              <a:rPr lang="ja-JP" altLang="en-US"/>
              <a:t>伊藤毅志，新沢剛：</a:t>
            </a:r>
          </a:p>
          <a:p>
            <a:pPr algn="l" rtl="0" latinLnBrk="1" hangingPunct="0"/>
            <a:r>
              <a:rPr lang="ja-JP" altLang="en-US"/>
              <a:t>モンテカルロ法を用いた５五将棋システム，</a:t>
            </a:r>
          </a:p>
          <a:p>
            <a:pPr algn="l" rtl="0" latinLnBrk="1" hangingPunct="0"/>
            <a:r>
              <a:rPr lang="ja-JP" altLang="en-US"/>
              <a:t>情報処理学会 研究報告 </a:t>
            </a:r>
            <a:r>
              <a:rPr lang="en" altLang="ja-JP" dirty="0"/>
              <a:t>Vol. 2007-GI-18, pp.1-6 (2007)</a:t>
            </a:r>
          </a:p>
          <a:p>
            <a:pPr algn="l" rtl="0" latinLnBrk="1" hangingPunct="0"/>
            <a:r>
              <a:rPr lang="en-US" altLang="ja-JP" dirty="0"/>
              <a:t>[4]</a:t>
            </a:r>
            <a:r>
              <a:rPr lang="ja-JP" altLang="en-US"/>
              <a:t>柿木義一：５五将棋における評価関数の自動学習，</a:t>
            </a:r>
          </a:p>
          <a:p>
            <a:pPr algn="l" rtl="0" latinLnBrk="1" hangingPunct="0"/>
            <a:r>
              <a:rPr lang="ja-JP" altLang="en-US"/>
              <a:t>第</a:t>
            </a:r>
            <a:r>
              <a:rPr lang="en-US" altLang="ja-JP" dirty="0"/>
              <a:t>5</a:t>
            </a:r>
            <a:r>
              <a:rPr lang="ja-JP" altLang="en-US"/>
              <a:t>回 エンターテイメント認知科学研究ステーション 招待講演，電気通信大学 </a:t>
            </a:r>
            <a:r>
              <a:rPr lang="en-US" altLang="ja-JP" dirty="0"/>
              <a:t>(2008)</a:t>
            </a:r>
          </a:p>
          <a:p>
            <a:pPr algn="l" rtl="0" latinLnBrk="1" hangingPunct="0"/>
            <a:r>
              <a:rPr lang="en-US" altLang="ja-JP" dirty="0"/>
              <a:t>[5]</a:t>
            </a:r>
            <a:r>
              <a:rPr lang="ja-JP" altLang="en-US"/>
              <a:t>伊藤毅志：５五将棋大会の動向</a:t>
            </a:r>
            <a:r>
              <a:rPr lang="en-US" altLang="ja-JP" dirty="0"/>
              <a:t>(2013</a:t>
            </a:r>
            <a:r>
              <a:rPr lang="ja-JP" altLang="en-US"/>
              <a:t>年～</a:t>
            </a:r>
            <a:r>
              <a:rPr lang="en-US" altLang="ja-JP" dirty="0"/>
              <a:t>2014</a:t>
            </a:r>
            <a:r>
              <a:rPr lang="ja-JP" altLang="en-US"/>
              <a:t>年</a:t>
            </a:r>
            <a:r>
              <a:rPr lang="en-US" altLang="ja-JP" dirty="0"/>
              <a:t>)</a:t>
            </a:r>
            <a:r>
              <a:rPr lang="ja-JP" altLang="en-US"/>
              <a:t>，</a:t>
            </a:r>
          </a:p>
          <a:p>
            <a:pPr algn="l" rtl="0" latinLnBrk="1" hangingPunct="0"/>
            <a:r>
              <a:rPr lang="ja-JP" altLang="en-US"/>
              <a:t>情報処理学会 研究報告 </a:t>
            </a:r>
            <a:r>
              <a:rPr lang="en" altLang="ja-JP" dirty="0"/>
              <a:t>Vol.2015-GI-33, No.1, pp.1--5 (2015)</a:t>
            </a:r>
            <a:endParaRPr kumimoji="0" lang="ja-JP" altLang="en-US" sz="3600" b="0" i="0" u="none" strike="noStrike" cap="none" spc="0" normalizeH="0" baseline="0">
              <a:ln>
                <a:noFill/>
              </a:ln>
              <a:solidFill>
                <a:srgbClr val="60606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9300553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E6234-9A03-9F4C-A9EA-E7B5FCDDD8C3}"/>
              </a:ext>
            </a:extLst>
          </p:cNvPr>
          <p:cNvSpPr>
            <a:spLocks noGrp="1"/>
          </p:cNvSpPr>
          <p:nvPr>
            <p:ph type="title"/>
          </p:nvPr>
        </p:nvSpPr>
        <p:spPr/>
        <p:txBody>
          <a:bodyPr/>
          <a:lstStyle/>
          <a:p>
            <a:r>
              <a:rPr kumimoji="1" lang="ja-JP" altLang="en-US"/>
              <a:t>参考文献</a:t>
            </a:r>
          </a:p>
        </p:txBody>
      </p:sp>
      <p:sp>
        <p:nvSpPr>
          <p:cNvPr id="3" name="テキスト ボックス 2">
            <a:extLst>
              <a:ext uri="{FF2B5EF4-FFF2-40B4-BE49-F238E27FC236}">
                <a16:creationId xmlns:a16="http://schemas.microsoft.com/office/drawing/2014/main" id="{ED19264C-AD0B-0D4D-ABBA-B621DD5CE612}"/>
              </a:ext>
            </a:extLst>
          </p:cNvPr>
          <p:cNvSpPr txBox="1"/>
          <p:nvPr/>
        </p:nvSpPr>
        <p:spPr>
          <a:xfrm>
            <a:off x="508000" y="2501900"/>
            <a:ext cx="11353800" cy="61965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altLang="ja-JP" dirty="0"/>
              <a:t>[6]</a:t>
            </a:r>
            <a:r>
              <a:rPr lang="ja-JP" altLang="en-US"/>
              <a:t>塩田雅弘，伊藤 毅志：</a:t>
            </a:r>
          </a:p>
          <a:p>
            <a:pPr algn="l" rtl="0" latinLnBrk="1" hangingPunct="0"/>
            <a:r>
              <a:rPr lang="ja-JP" altLang="en-US"/>
              <a:t>５五将棋における自動対戦を用いた評価関数の学習，</a:t>
            </a:r>
          </a:p>
          <a:p>
            <a:pPr algn="l" rtl="0" latinLnBrk="1" hangingPunct="0"/>
            <a:r>
              <a:rPr lang="ja-JP" altLang="en-US"/>
              <a:t>情報処理学会  研究報告 </a:t>
            </a:r>
            <a:r>
              <a:rPr lang="en" altLang="ja-JP" dirty="0"/>
              <a:t>Vol.2020-GI-44, No.3, pp.1-6 (2020)</a:t>
            </a:r>
          </a:p>
          <a:p>
            <a:pPr algn="l" rtl="0" latinLnBrk="1" hangingPunct="0"/>
            <a:r>
              <a:rPr lang="en-US" altLang="ja-JP" dirty="0"/>
              <a:t>[7]</a:t>
            </a:r>
            <a:r>
              <a:rPr lang="ja-JP" altLang="en-US"/>
              <a:t>５五将棋，</a:t>
            </a:r>
            <a:r>
              <a:rPr lang="en" altLang="ja-JP" dirty="0"/>
              <a:t>SDIN </a:t>
            </a:r>
            <a:r>
              <a:rPr lang="ja-JP" altLang="en-US"/>
              <a:t>無料ゲーム，</a:t>
            </a:r>
          </a:p>
          <a:p>
            <a:pPr algn="l" rtl="0" latinLnBrk="1" hangingPunct="0"/>
            <a:r>
              <a:rPr lang="en" altLang="ja-JP" dirty="0">
                <a:hlinkClick r:id="rId2"/>
              </a:rPr>
              <a:t>https://sdin.jp/browser/board/55shogi/</a:t>
            </a:r>
            <a:endParaRPr lang="en" altLang="ja-JP" dirty="0"/>
          </a:p>
          <a:p>
            <a:pPr algn="l" rtl="0" latinLnBrk="1" hangingPunct="0"/>
            <a:r>
              <a:rPr lang="en" altLang="ja-JP" dirty="0"/>
              <a:t>[8]Java </a:t>
            </a:r>
            <a:r>
              <a:rPr lang="ja-JP" altLang="en-US"/>
              <a:t>で将棋盤作成</a:t>
            </a:r>
            <a:r>
              <a:rPr lang="en-US" altLang="ja-JP" dirty="0"/>
              <a:t>: </a:t>
            </a:r>
            <a:r>
              <a:rPr lang="en" altLang="ja-JP" dirty="0">
                <a:hlinkClick r:id="rId3"/>
              </a:rPr>
              <a:t>https://stu345.hatenablog.com/entry/2019/09/04/002035</a:t>
            </a:r>
            <a:endParaRPr lang="en" altLang="ja-JP" dirty="0"/>
          </a:p>
          <a:p>
            <a:pPr algn="l" rtl="0" latinLnBrk="1" hangingPunct="0"/>
            <a:r>
              <a:rPr lang="en-US" altLang="ja-JP" dirty="0"/>
              <a:t>[9]</a:t>
            </a:r>
            <a:r>
              <a:rPr lang="ja-JP" altLang="en-US"/>
              <a:t>５五将棋過去大会リンク </a:t>
            </a:r>
            <a:r>
              <a:rPr lang="en-US" altLang="ja-JP" dirty="0"/>
              <a:t>: </a:t>
            </a:r>
            <a:r>
              <a:rPr lang="en" altLang="ja-JP" dirty="0" err="1"/>
              <a:t>shttp</a:t>
            </a:r>
            <a:r>
              <a:rPr lang="en" altLang="ja-JP" dirty="0"/>
              <a:t>://</a:t>
            </a:r>
            <a:r>
              <a:rPr lang="en" altLang="ja-JP" dirty="0" err="1"/>
              <a:t>minerva.cs.uec.ac.jp</a:t>
            </a:r>
            <a:r>
              <a:rPr lang="en" altLang="ja-JP" dirty="0"/>
              <a:t>/</a:t>
            </a:r>
            <a:r>
              <a:rPr lang="en" altLang="ja-JP" dirty="0" err="1"/>
              <a:t>cgi</a:t>
            </a:r>
            <a:r>
              <a:rPr lang="en" altLang="ja-JP" dirty="0"/>
              <a:t>-bin/uec55shogi/</a:t>
            </a:r>
            <a:r>
              <a:rPr lang="en" altLang="ja-JP" dirty="0" err="1"/>
              <a:t>wiki.cgi?page</a:t>
            </a:r>
            <a:r>
              <a:rPr lang="en" altLang="ja-JP" dirty="0"/>
              <a:t>=%B2%E1%B5%EE%A4%CE%C2%E7%B2%F1</a:t>
            </a:r>
            <a:endParaRPr kumimoji="0" lang="ja-JP" altLang="en-US" sz="3600" b="0" i="0" u="none" strike="noStrike" cap="none" spc="0" normalizeH="0" baseline="0">
              <a:ln>
                <a:noFill/>
              </a:ln>
              <a:solidFill>
                <a:srgbClr val="60606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7450038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508000" y="1011589"/>
            <a:ext cx="11988800" cy="1062922"/>
          </a:xfrm>
          <a:prstGeom prst="rect">
            <a:avLst/>
          </a:prstGeom>
        </p:spPr>
        <p:txBody>
          <a:bodyPr/>
          <a:lstStyle>
            <a:lvl1pPr>
              <a:defRPr sz="6000" b="1"/>
            </a:lvl1pPr>
          </a:lstStyle>
          <a:p>
            <a:pPr lvl="0">
              <a:defRPr sz="1800" b="0" cap="none">
                <a:solidFill>
                  <a:srgbClr val="000000"/>
                </a:solidFill>
              </a:defRPr>
            </a:pPr>
            <a:r>
              <a:rPr sz="6000" b="1" cap="all" dirty="0" err="1">
                <a:solidFill>
                  <a:srgbClr val="606060"/>
                </a:solidFill>
              </a:rPr>
              <a:t>発表の流れ</a:t>
            </a:r>
            <a:endParaRPr sz="6000" b="1" cap="all" dirty="0">
              <a:solidFill>
                <a:srgbClr val="606060"/>
              </a:solidFill>
            </a:endParaRPr>
          </a:p>
        </p:txBody>
      </p:sp>
      <p:sp>
        <p:nvSpPr>
          <p:cNvPr id="61" name="Shape 61"/>
          <p:cNvSpPr>
            <a:spLocks noGrp="1"/>
          </p:cNvSpPr>
          <p:nvPr>
            <p:ph type="body" idx="1"/>
          </p:nvPr>
        </p:nvSpPr>
        <p:spPr>
          <a:xfrm>
            <a:off x="508000" y="3035300"/>
            <a:ext cx="11988800" cy="5211408"/>
          </a:xfrm>
          <a:prstGeom prst="rect">
            <a:avLst/>
          </a:prstGeom>
        </p:spPr>
        <p:txBody>
          <a:bodyPr>
            <a:normAutofit/>
          </a:bodyPr>
          <a:lstStyle/>
          <a:p>
            <a:pPr marL="402335" lvl="0" indent="-402335" defTabSz="560831">
              <a:lnSpc>
                <a:spcPct val="50000"/>
              </a:lnSpc>
              <a:spcBef>
                <a:spcPts val="4000"/>
              </a:spcBef>
              <a:buBlip>
                <a:blip r:embed="rId3"/>
              </a:buBlip>
              <a:defRPr sz="1800">
                <a:solidFill>
                  <a:srgbClr val="000000"/>
                </a:solidFill>
              </a:defRPr>
            </a:pPr>
            <a:r>
              <a:rPr sz="3264" dirty="0" err="1">
                <a:solidFill>
                  <a:srgbClr val="606060"/>
                </a:solidFill>
              </a:rPr>
              <a:t>本研究の目的</a:t>
            </a:r>
            <a:endParaRPr sz="3264" dirty="0">
              <a:solidFill>
                <a:srgbClr val="606060"/>
              </a:solidFill>
            </a:endParaRPr>
          </a:p>
          <a:p>
            <a:pPr marL="402335" lvl="0" indent="-402335" defTabSz="560831">
              <a:lnSpc>
                <a:spcPct val="50000"/>
              </a:lnSpc>
              <a:spcBef>
                <a:spcPts val="4000"/>
              </a:spcBef>
              <a:buBlip>
                <a:blip r:embed="rId3"/>
              </a:buBlip>
              <a:defRPr sz="1800">
                <a:solidFill>
                  <a:srgbClr val="000000"/>
                </a:solidFill>
              </a:defRPr>
            </a:pPr>
            <a:r>
              <a:rPr lang="ja-JP" altLang="en-US" sz="3264">
                <a:solidFill>
                  <a:srgbClr val="606060"/>
                </a:solidFill>
              </a:rPr>
              <a:t>５五</a:t>
            </a:r>
            <a:r>
              <a:rPr sz="3264" dirty="0" err="1">
                <a:solidFill>
                  <a:srgbClr val="606060"/>
                </a:solidFill>
              </a:rPr>
              <a:t>将棋とは</a:t>
            </a:r>
            <a:endParaRPr lang="en-US" sz="3264" dirty="0">
              <a:solidFill>
                <a:srgbClr val="606060"/>
              </a:solidFill>
            </a:endParaRPr>
          </a:p>
          <a:p>
            <a:pPr marL="402335" lvl="0" indent="-402335" defTabSz="560831">
              <a:lnSpc>
                <a:spcPct val="50000"/>
              </a:lnSpc>
              <a:spcBef>
                <a:spcPts val="4000"/>
              </a:spcBef>
              <a:buBlip>
                <a:blip r:embed="rId3"/>
              </a:buBlip>
              <a:defRPr sz="1800">
                <a:solidFill>
                  <a:srgbClr val="000000"/>
                </a:solidFill>
              </a:defRPr>
            </a:pPr>
            <a:r>
              <a:rPr lang="ja-JP" altLang="en-US" sz="3264">
                <a:solidFill>
                  <a:srgbClr val="606060"/>
                </a:solidFill>
              </a:rPr>
              <a:t>研究内容</a:t>
            </a:r>
            <a:endParaRPr lang="en-US" altLang="ja-JP" sz="3264" dirty="0">
              <a:solidFill>
                <a:srgbClr val="606060"/>
              </a:solidFill>
            </a:endParaRPr>
          </a:p>
          <a:p>
            <a:pPr marL="402335" lvl="0" indent="-402335" defTabSz="560831">
              <a:lnSpc>
                <a:spcPct val="50000"/>
              </a:lnSpc>
              <a:spcBef>
                <a:spcPts val="4000"/>
              </a:spcBef>
              <a:buBlip>
                <a:blip r:embed="rId3"/>
              </a:buBlip>
              <a:defRPr sz="1800">
                <a:solidFill>
                  <a:srgbClr val="000000"/>
                </a:solidFill>
              </a:defRPr>
            </a:pPr>
            <a:r>
              <a:rPr lang="ja-JP" altLang="en-US" sz="3264">
                <a:solidFill>
                  <a:srgbClr val="606060"/>
                </a:solidFill>
              </a:rPr>
              <a:t>アプリケーション開発</a:t>
            </a:r>
            <a:endParaRPr lang="en-US" altLang="ja-JP" sz="3264" dirty="0">
              <a:solidFill>
                <a:srgbClr val="606060"/>
              </a:solidFill>
            </a:endParaRPr>
          </a:p>
          <a:p>
            <a:pPr marL="402335" lvl="0" indent="-402335" defTabSz="560831">
              <a:lnSpc>
                <a:spcPct val="50000"/>
              </a:lnSpc>
              <a:spcBef>
                <a:spcPts val="4000"/>
              </a:spcBef>
              <a:buBlip>
                <a:blip r:embed="rId3"/>
              </a:buBlip>
              <a:defRPr sz="1800">
                <a:solidFill>
                  <a:srgbClr val="000000"/>
                </a:solidFill>
              </a:defRPr>
            </a:pPr>
            <a:r>
              <a:rPr lang="ja-JP" altLang="en-US" sz="3264">
                <a:solidFill>
                  <a:srgbClr val="606060"/>
                </a:solidFill>
              </a:rPr>
              <a:t>将棋</a:t>
            </a:r>
            <a:r>
              <a:rPr lang="en-US" altLang="ja-JP" sz="3264" dirty="0">
                <a:solidFill>
                  <a:srgbClr val="606060"/>
                </a:solidFill>
              </a:rPr>
              <a:t>AI</a:t>
            </a:r>
            <a:r>
              <a:rPr lang="ja-JP" altLang="en-US" sz="3264">
                <a:solidFill>
                  <a:srgbClr val="606060"/>
                </a:solidFill>
              </a:rPr>
              <a:t>の手法</a:t>
            </a:r>
            <a:endParaRPr sz="3264" dirty="0">
              <a:solidFill>
                <a:srgbClr val="606060"/>
              </a:solidFill>
            </a:endParaRPr>
          </a:p>
          <a:p>
            <a:pPr marL="402335" lvl="0" indent="-402335" defTabSz="560831">
              <a:lnSpc>
                <a:spcPct val="50000"/>
              </a:lnSpc>
              <a:spcBef>
                <a:spcPts val="4000"/>
              </a:spcBef>
              <a:buBlip>
                <a:blip r:embed="rId3"/>
              </a:buBlip>
              <a:defRPr sz="1800">
                <a:solidFill>
                  <a:srgbClr val="000000"/>
                </a:solidFill>
              </a:defRPr>
            </a:pPr>
            <a:r>
              <a:rPr sz="3264" dirty="0" err="1">
                <a:solidFill>
                  <a:srgbClr val="606060"/>
                </a:solidFill>
              </a:rPr>
              <a:t>研究結果・考察</a:t>
            </a:r>
            <a:endParaRPr sz="3264" dirty="0">
              <a:solidFill>
                <a:srgbClr val="606060"/>
              </a:solidFill>
            </a:endParaRPr>
          </a:p>
          <a:p>
            <a:pPr marL="402335" lvl="0" indent="-402335" defTabSz="560831">
              <a:lnSpc>
                <a:spcPct val="50000"/>
              </a:lnSpc>
              <a:spcBef>
                <a:spcPts val="4000"/>
              </a:spcBef>
              <a:buBlip>
                <a:blip r:embed="rId3"/>
              </a:buBlip>
              <a:defRPr sz="1800">
                <a:solidFill>
                  <a:srgbClr val="000000"/>
                </a:solidFill>
              </a:defRPr>
            </a:pPr>
            <a:r>
              <a:rPr sz="3264" dirty="0" err="1">
                <a:solidFill>
                  <a:srgbClr val="606060"/>
                </a:solidFill>
              </a:rPr>
              <a:t>今後の課題</a:t>
            </a:r>
            <a:endParaRPr sz="3264" dirty="0">
              <a:solidFill>
                <a:srgbClr val="606060"/>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3A1F9-E330-234E-8AF9-844E9AA23890}"/>
              </a:ext>
            </a:extLst>
          </p:cNvPr>
          <p:cNvSpPr>
            <a:spLocks noGrp="1"/>
          </p:cNvSpPr>
          <p:nvPr>
            <p:ph type="title"/>
          </p:nvPr>
        </p:nvSpPr>
        <p:spPr/>
        <p:txBody>
          <a:bodyPr/>
          <a:lstStyle/>
          <a:p>
            <a:r>
              <a:rPr kumimoji="1" lang="ja-JP" altLang="en-US"/>
              <a:t> 参考文献</a:t>
            </a:r>
          </a:p>
        </p:txBody>
      </p:sp>
      <p:sp>
        <p:nvSpPr>
          <p:cNvPr id="3" name="テキスト ボックス 2">
            <a:extLst>
              <a:ext uri="{FF2B5EF4-FFF2-40B4-BE49-F238E27FC236}">
                <a16:creationId xmlns:a16="http://schemas.microsoft.com/office/drawing/2014/main" id="{4DEADA35-F355-0A49-9BBB-335CF5041C6F}"/>
              </a:ext>
            </a:extLst>
          </p:cNvPr>
          <p:cNvSpPr txBox="1"/>
          <p:nvPr/>
        </p:nvSpPr>
        <p:spPr>
          <a:xfrm>
            <a:off x="685800" y="3023258"/>
            <a:ext cx="11460480" cy="56425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altLang="ja-JP" dirty="0"/>
              <a:t>[10]</a:t>
            </a:r>
            <a:r>
              <a:rPr lang="ja-JP" altLang="en-US"/>
              <a:t>伊藤琢巳，河野泰人，脊尾昌宏， 野下浩平：</a:t>
            </a:r>
          </a:p>
          <a:p>
            <a:pPr algn="l" rtl="0" latinLnBrk="1" hangingPunct="0"/>
            <a:r>
              <a:rPr lang="ja-JP" altLang="en-US"/>
              <a:t>詰将棋を解くプログラムの進歩，</a:t>
            </a:r>
          </a:p>
          <a:p>
            <a:pPr algn="l" rtl="0" latinLnBrk="1" hangingPunct="0"/>
            <a:r>
              <a:rPr lang="ja-JP" altLang="en-US"/>
              <a:t>人工知能学会誌 </a:t>
            </a:r>
            <a:r>
              <a:rPr lang="en" altLang="ja-JP" dirty="0"/>
              <a:t>No.10, Vol.6, pp.853--859 (1995)</a:t>
            </a:r>
          </a:p>
          <a:p>
            <a:pPr algn="l" rtl="0" latinLnBrk="1" hangingPunct="0"/>
            <a:r>
              <a:rPr lang="en" altLang="ja-JP" dirty="0">
                <a:hlinkClick r:id="rId2"/>
              </a:rPr>
              <a:t>http://id.nii.ac.jp/1004/00003896/</a:t>
            </a:r>
            <a:endParaRPr lang="en" altLang="ja-JP" dirty="0"/>
          </a:p>
          <a:p>
            <a:pPr algn="l" rtl="0" latinLnBrk="1" hangingPunct="0"/>
            <a:r>
              <a:rPr lang="en-US" altLang="ja-JP" dirty="0"/>
              <a:t>[11]</a:t>
            </a:r>
            <a:r>
              <a:rPr lang="ja-JP" altLang="en-US"/>
              <a:t>岸本章宏：詰将棋を解くための探索技術について，</a:t>
            </a:r>
          </a:p>
          <a:p>
            <a:pPr algn="l" rtl="0" latinLnBrk="1" hangingPunct="0"/>
            <a:r>
              <a:rPr lang="ja-JP" altLang="en-US"/>
              <a:t>人口知能学会誌</a:t>
            </a:r>
            <a:r>
              <a:rPr lang="en-US" altLang="ja-JP" dirty="0"/>
              <a:t>, </a:t>
            </a:r>
            <a:r>
              <a:rPr lang="en" altLang="ja-JP" dirty="0"/>
              <a:t>No.26. Vol.4, pp.392--398 (2011)</a:t>
            </a:r>
          </a:p>
          <a:p>
            <a:pPr algn="l" rtl="0" latinLnBrk="1" hangingPunct="0"/>
            <a:r>
              <a:rPr lang="en" altLang="ja-JP" dirty="0">
                <a:hlinkClick r:id="rId3"/>
              </a:rPr>
              <a:t>http://id.nii.ac.jp/1004/00007804/</a:t>
            </a:r>
            <a:endParaRPr lang="en" altLang="ja-JP" dirty="0"/>
          </a:p>
          <a:p>
            <a:pPr algn="l" rtl="0" latinLnBrk="1" hangingPunct="0"/>
            <a:r>
              <a:rPr lang="en-US" altLang="ja-JP" dirty="0"/>
              <a:t>[12]</a:t>
            </a:r>
            <a:r>
              <a:rPr lang="ja-JP" altLang="en-US"/>
              <a:t>森内</a:t>
            </a:r>
            <a:r>
              <a:rPr lang="ja-JP" altLang="en-US" b="1"/>
              <a:t>俊之</a:t>
            </a:r>
            <a:r>
              <a:rPr lang="en-US" altLang="ja-JP" b="1" dirty="0"/>
              <a:t> :</a:t>
            </a:r>
            <a:r>
              <a:rPr lang="ja-JP" altLang="en-US" b="1"/>
              <a:t>本格的なミニ将棋ゲーム</a:t>
            </a:r>
            <a:r>
              <a:rPr lang="en-US" altLang="ja-JP" b="1" dirty="0"/>
              <a:t>『5</a:t>
            </a:r>
            <a:r>
              <a:rPr lang="ja-JP" altLang="en-US" b="1"/>
              <a:t>五将棋</a:t>
            </a:r>
            <a:r>
              <a:rPr lang="en-US" altLang="ja-JP" b="1" dirty="0"/>
              <a:t>』</a:t>
            </a:r>
            <a:r>
              <a:rPr lang="ja-JP" altLang="en-US" b="1"/>
              <a:t>発売！</a:t>
            </a:r>
            <a:endParaRPr lang="en" altLang="ja-JP" dirty="0"/>
          </a:p>
          <a:p>
            <a:pPr algn="l" rtl="0" latinLnBrk="1" hangingPunct="0"/>
            <a:r>
              <a:rPr lang="en" altLang="ja-JP" dirty="0"/>
              <a:t>https://</a:t>
            </a:r>
            <a:r>
              <a:rPr lang="en" altLang="ja-JP" dirty="0" err="1"/>
              <a:t>prtimes.jp</a:t>
            </a:r>
            <a:r>
              <a:rPr lang="en" altLang="ja-JP" dirty="0"/>
              <a:t>/main/html/</a:t>
            </a:r>
            <a:r>
              <a:rPr lang="en" altLang="ja-JP" dirty="0" err="1"/>
              <a:t>rd</a:t>
            </a:r>
            <a:r>
              <a:rPr lang="en" altLang="ja-JP" dirty="0"/>
              <a:t>/p/000000075.000007567.html</a:t>
            </a:r>
            <a:endParaRPr kumimoji="0" lang="ja-JP" altLang="en-US" b="0" i="0" u="none" strike="noStrike" cap="none" spc="0" normalizeH="0" baseline="0">
              <a:ln>
                <a:noFill/>
              </a:ln>
              <a:solidFill>
                <a:srgbClr val="60606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27432154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algn="ctr">
              <a:defRPr b="1"/>
            </a:lvl1pPr>
          </a:lstStyle>
          <a:p>
            <a:pPr lvl="0">
              <a:defRPr sz="1800" b="0" cap="none">
                <a:solidFill>
                  <a:srgbClr val="000000"/>
                </a:solidFill>
              </a:defRPr>
            </a:pPr>
            <a:r>
              <a:rPr sz="6400" b="1" cap="all">
                <a:solidFill>
                  <a:srgbClr val="606060"/>
                </a:solidFill>
              </a:rPr>
              <a:t>ご静聴ありがとうございました</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508000" y="596896"/>
            <a:ext cx="11988800" cy="1905000"/>
          </a:xfrm>
          <a:prstGeom prst="rect">
            <a:avLst/>
          </a:prstGeom>
        </p:spPr>
        <p:txBody>
          <a:bodyPr/>
          <a:lstStyle>
            <a:lvl1pPr>
              <a:defRPr sz="6000" b="1"/>
            </a:lvl1pPr>
          </a:lstStyle>
          <a:p>
            <a:pPr lvl="0">
              <a:defRPr sz="1800" b="0" cap="none">
                <a:solidFill>
                  <a:srgbClr val="000000"/>
                </a:solidFill>
              </a:defRPr>
            </a:pPr>
            <a:r>
              <a:rPr sz="6000" b="1" cap="all">
                <a:solidFill>
                  <a:srgbClr val="606060"/>
                </a:solidFill>
              </a:rPr>
              <a:t>結果</a:t>
            </a:r>
          </a:p>
        </p:txBody>
      </p:sp>
      <p:graphicFrame>
        <p:nvGraphicFramePr>
          <p:cNvPr id="2" name="表 2">
            <a:extLst>
              <a:ext uri="{FF2B5EF4-FFF2-40B4-BE49-F238E27FC236}">
                <a16:creationId xmlns:a16="http://schemas.microsoft.com/office/drawing/2014/main" id="{1897EBC8-778A-744B-B887-5EA97B4DF1AC}"/>
              </a:ext>
            </a:extLst>
          </p:cNvPr>
          <p:cNvGraphicFramePr>
            <a:graphicFrameLocks noGrp="1"/>
          </p:cNvGraphicFramePr>
          <p:nvPr>
            <p:extLst>
              <p:ext uri="{D42A27DB-BD31-4B8C-83A1-F6EECF244321}">
                <p14:modId xmlns:p14="http://schemas.microsoft.com/office/powerpoint/2010/main" val="2789217054"/>
              </p:ext>
            </p:extLst>
          </p:nvPr>
        </p:nvGraphicFramePr>
        <p:xfrm>
          <a:off x="714318" y="2618016"/>
          <a:ext cx="11782484" cy="6538688"/>
        </p:xfrm>
        <a:graphic>
          <a:graphicData uri="http://schemas.openxmlformats.org/drawingml/2006/table">
            <a:tbl>
              <a:tblPr firstRow="1" bandRow="1">
                <a:tableStyleId>{5940675A-B579-460E-94D1-54222C63F5DA}</a:tableStyleId>
              </a:tblPr>
              <a:tblGrid>
                <a:gridCol w="1683212">
                  <a:extLst>
                    <a:ext uri="{9D8B030D-6E8A-4147-A177-3AD203B41FA5}">
                      <a16:colId xmlns:a16="http://schemas.microsoft.com/office/drawing/2014/main" val="810951644"/>
                    </a:ext>
                  </a:extLst>
                </a:gridCol>
                <a:gridCol w="1683212">
                  <a:extLst>
                    <a:ext uri="{9D8B030D-6E8A-4147-A177-3AD203B41FA5}">
                      <a16:colId xmlns:a16="http://schemas.microsoft.com/office/drawing/2014/main" val="49053731"/>
                    </a:ext>
                  </a:extLst>
                </a:gridCol>
                <a:gridCol w="1683212">
                  <a:extLst>
                    <a:ext uri="{9D8B030D-6E8A-4147-A177-3AD203B41FA5}">
                      <a16:colId xmlns:a16="http://schemas.microsoft.com/office/drawing/2014/main" val="1008171960"/>
                    </a:ext>
                  </a:extLst>
                </a:gridCol>
                <a:gridCol w="1683212">
                  <a:extLst>
                    <a:ext uri="{9D8B030D-6E8A-4147-A177-3AD203B41FA5}">
                      <a16:colId xmlns:a16="http://schemas.microsoft.com/office/drawing/2014/main" val="551266354"/>
                    </a:ext>
                  </a:extLst>
                </a:gridCol>
                <a:gridCol w="1683212">
                  <a:extLst>
                    <a:ext uri="{9D8B030D-6E8A-4147-A177-3AD203B41FA5}">
                      <a16:colId xmlns:a16="http://schemas.microsoft.com/office/drawing/2014/main" val="1112488190"/>
                    </a:ext>
                  </a:extLst>
                </a:gridCol>
                <a:gridCol w="1683212">
                  <a:extLst>
                    <a:ext uri="{9D8B030D-6E8A-4147-A177-3AD203B41FA5}">
                      <a16:colId xmlns:a16="http://schemas.microsoft.com/office/drawing/2014/main" val="3068133454"/>
                    </a:ext>
                  </a:extLst>
                </a:gridCol>
                <a:gridCol w="1683212">
                  <a:extLst>
                    <a:ext uri="{9D8B030D-6E8A-4147-A177-3AD203B41FA5}">
                      <a16:colId xmlns:a16="http://schemas.microsoft.com/office/drawing/2014/main" val="1524854978"/>
                    </a:ext>
                  </a:extLst>
                </a:gridCol>
              </a:tblGrid>
              <a:tr h="647056">
                <a:tc gridSpan="2">
                  <a:txBody>
                    <a:bodyPr/>
                    <a:lstStyle/>
                    <a:p>
                      <a:r>
                        <a:rPr kumimoji="1" lang="ja-JP" altLang="en-US"/>
                        <a:t>詰めルーチン</a:t>
                      </a:r>
                    </a:p>
                  </a:txBody>
                  <a:tcPr anchor="ctr">
                    <a:solidFill>
                      <a:schemeClr val="bg2"/>
                    </a:solidFill>
                  </a:tcPr>
                </a:tc>
                <a:tc hMerge="1">
                  <a:txBody>
                    <a:bodyPr/>
                    <a:lstStyle/>
                    <a:p>
                      <a:endParaRPr kumimoji="1" lang="ja-JP" altLang="en-US"/>
                    </a:p>
                  </a:txBody>
                  <a:tcPr/>
                </a:tc>
                <a:tc rowSpan="2">
                  <a:txBody>
                    <a:bodyPr/>
                    <a:lstStyle/>
                    <a:p>
                      <a:r>
                        <a:rPr kumimoji="1" lang="ja-JP" altLang="en-US"/>
                        <a:t>探索の</a:t>
                      </a:r>
                      <a:endParaRPr kumimoji="1" lang="en-US" altLang="ja-JP" dirty="0"/>
                    </a:p>
                    <a:p>
                      <a:r>
                        <a:rPr kumimoji="1" lang="ja-JP" altLang="en-US"/>
                        <a:t>深さ</a:t>
                      </a:r>
                      <a:endParaRPr kumimoji="1" lang="en-US" altLang="ja-JP" dirty="0"/>
                    </a:p>
                  </a:txBody>
                  <a:tcPr anchor="ctr">
                    <a:solidFill>
                      <a:schemeClr val="bg2"/>
                    </a:solidFill>
                  </a:tcPr>
                </a:tc>
                <a:tc gridSpan="2">
                  <a:txBody>
                    <a:bodyPr/>
                    <a:lstStyle/>
                    <a:p>
                      <a:r>
                        <a:rPr kumimoji="1" lang="ja-JP" altLang="en-US"/>
                        <a:t>勝率</a:t>
                      </a:r>
                    </a:p>
                  </a:txBody>
                  <a:tcPr anchor="ctr">
                    <a:solidFill>
                      <a:schemeClr val="bg2"/>
                    </a:solidFill>
                  </a:tcPr>
                </a:tc>
                <a:tc hMerge="1">
                  <a:txBody>
                    <a:bodyPr/>
                    <a:lstStyle/>
                    <a:p>
                      <a:endParaRPr kumimoji="1" lang="ja-JP" altLang="en-US"/>
                    </a:p>
                  </a:txBody>
                  <a:tcPr/>
                </a:tc>
                <a:tc rowSpan="2">
                  <a:txBody>
                    <a:bodyPr/>
                    <a:lstStyle/>
                    <a:p>
                      <a:r>
                        <a:rPr kumimoji="1" lang="ja-JP" altLang="en-US"/>
                        <a:t>平均処理時間</a:t>
                      </a:r>
                      <a:r>
                        <a:rPr kumimoji="1" lang="en-US" altLang="ja-JP" dirty="0"/>
                        <a:t>(</a:t>
                      </a:r>
                      <a:r>
                        <a:rPr kumimoji="1" lang="en-US" altLang="ja-JP" dirty="0" err="1"/>
                        <a:t>ms</a:t>
                      </a:r>
                      <a:r>
                        <a:rPr kumimoji="1" lang="en-US" altLang="ja-JP" dirty="0"/>
                        <a:t>)</a:t>
                      </a:r>
                      <a:endParaRPr kumimoji="1" lang="ja-JP" altLang="en-US"/>
                    </a:p>
                  </a:txBody>
                  <a:tcPr anchor="ctr">
                    <a:solidFill>
                      <a:schemeClr val="bg2"/>
                    </a:solidFill>
                  </a:tcPr>
                </a:tc>
                <a:tc rowSpan="2">
                  <a:txBody>
                    <a:bodyPr/>
                    <a:lstStyle/>
                    <a:p>
                      <a:r>
                        <a:rPr kumimoji="1" lang="ja-JP" altLang="en-US"/>
                        <a:t>平均手数</a:t>
                      </a:r>
                      <a:endParaRPr kumimoji="1" lang="en-US" altLang="ja-JP" dirty="0"/>
                    </a:p>
                    <a:p>
                      <a:r>
                        <a:rPr kumimoji="1" lang="en-US" altLang="ja-JP" dirty="0"/>
                        <a:t>(</a:t>
                      </a:r>
                      <a:r>
                        <a:rPr kumimoji="1" lang="ja-JP" altLang="en-US"/>
                        <a:t>手</a:t>
                      </a:r>
                      <a:r>
                        <a:rPr kumimoji="1" lang="en-US" altLang="ja-JP" dirty="0"/>
                        <a:t>)</a:t>
                      </a:r>
                      <a:endParaRPr kumimoji="1" lang="ja-JP" altLang="en-US"/>
                    </a:p>
                  </a:txBody>
                  <a:tcPr anchor="ctr">
                    <a:solidFill>
                      <a:schemeClr val="bg2"/>
                    </a:solidFill>
                  </a:tcPr>
                </a:tc>
                <a:extLst>
                  <a:ext uri="{0D108BD9-81ED-4DB2-BD59-A6C34878D82A}">
                    <a16:rowId xmlns:a16="http://schemas.microsoft.com/office/drawing/2014/main" val="368752989"/>
                  </a:ext>
                </a:extLst>
              </a:tr>
              <a:tr h="715184">
                <a:tc>
                  <a:txBody>
                    <a:bodyPr/>
                    <a:lstStyle/>
                    <a:p>
                      <a:r>
                        <a:rPr kumimoji="1" lang="ja-JP" altLang="en-US"/>
                        <a:t>先手</a:t>
                      </a:r>
                    </a:p>
                  </a:txBody>
                  <a:tcPr anchor="ctr">
                    <a:solidFill>
                      <a:schemeClr val="bg2"/>
                    </a:solidFill>
                  </a:tcPr>
                </a:tc>
                <a:tc>
                  <a:txBody>
                    <a:bodyPr/>
                    <a:lstStyle/>
                    <a:p>
                      <a:r>
                        <a:rPr kumimoji="1" lang="ja-JP" altLang="en-US"/>
                        <a:t>後手</a:t>
                      </a:r>
                    </a:p>
                  </a:txBody>
                  <a:tcPr anchor="ctr">
                    <a:solidFill>
                      <a:schemeClr val="bg2"/>
                    </a:solidFill>
                  </a:tcPr>
                </a:tc>
                <a:tc vMerge="1">
                  <a:txBody>
                    <a:bodyPr/>
                    <a:lstStyle/>
                    <a:p>
                      <a:endParaRPr kumimoji="1" lang="ja-JP" altLang="en-US"/>
                    </a:p>
                  </a:txBody>
                  <a:tcPr/>
                </a:tc>
                <a:tc>
                  <a:txBody>
                    <a:bodyPr/>
                    <a:lstStyle/>
                    <a:p>
                      <a:r>
                        <a:rPr kumimoji="1" lang="ja-JP" altLang="en-US"/>
                        <a:t>先手</a:t>
                      </a:r>
                    </a:p>
                  </a:txBody>
                  <a:tcPr anchor="ctr">
                    <a:solidFill>
                      <a:schemeClr val="bg2"/>
                    </a:solidFill>
                  </a:tcPr>
                </a:tc>
                <a:tc>
                  <a:txBody>
                    <a:bodyPr/>
                    <a:lstStyle/>
                    <a:p>
                      <a:r>
                        <a:rPr kumimoji="1" lang="ja-JP" altLang="en-US"/>
                        <a:t>後手</a:t>
                      </a:r>
                    </a:p>
                  </a:txBody>
                  <a:tcPr anchor="ctr">
                    <a:solidFill>
                      <a:schemeClr val="bg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94522954"/>
                  </a:ext>
                </a:extLst>
              </a:tr>
              <a:tr h="647056">
                <a:tc rowSpan="2">
                  <a:txBody>
                    <a:bodyPr/>
                    <a:lstStyle/>
                    <a:p>
                      <a:r>
                        <a:rPr kumimoji="1" lang="ja-JP" altLang="en-US"/>
                        <a:t>有</a:t>
                      </a:r>
                    </a:p>
                  </a:txBody>
                  <a:tcPr anchor="ctr">
                    <a:solidFill>
                      <a:schemeClr val="bg2"/>
                    </a:solidFill>
                  </a:tcPr>
                </a:tc>
                <a:tc rowSpan="2">
                  <a:txBody>
                    <a:bodyPr/>
                    <a:lstStyle/>
                    <a:p>
                      <a:r>
                        <a:rPr kumimoji="1" lang="ja-JP" altLang="en-US"/>
                        <a:t>無</a:t>
                      </a:r>
                    </a:p>
                  </a:txBody>
                  <a:tcPr anchor="ctr">
                    <a:solidFill>
                      <a:schemeClr val="bg2"/>
                    </a:solidFill>
                  </a:tcPr>
                </a:tc>
                <a:tc>
                  <a:txBody>
                    <a:bodyPr/>
                    <a:lstStyle/>
                    <a:p>
                      <a:r>
                        <a:rPr kumimoji="1" lang="en-US" altLang="ja-JP" dirty="0"/>
                        <a:t>3</a:t>
                      </a:r>
                      <a:endParaRPr kumimoji="1" lang="ja-JP" altLang="en-US"/>
                    </a:p>
                  </a:txBody>
                  <a:tcPr anchor="ctr">
                    <a:solidFill>
                      <a:schemeClr val="bg2">
                        <a:lumMod val="20000"/>
                        <a:lumOff val="80000"/>
                      </a:schemeClr>
                    </a:solidFill>
                  </a:tcPr>
                </a:tc>
                <a:tc>
                  <a:txBody>
                    <a:bodyPr/>
                    <a:lstStyle/>
                    <a:p>
                      <a:r>
                        <a:rPr kumimoji="1" lang="en-US" altLang="ja-JP" dirty="0"/>
                        <a:t>0.64</a:t>
                      </a:r>
                      <a:endParaRPr kumimoji="1" lang="ja-JP" altLang="en-US"/>
                    </a:p>
                  </a:txBody>
                  <a:tcPr anchor="ctr">
                    <a:solidFill>
                      <a:schemeClr val="bg2">
                        <a:lumMod val="20000"/>
                        <a:lumOff val="80000"/>
                      </a:schemeClr>
                    </a:solidFill>
                  </a:tcPr>
                </a:tc>
                <a:tc>
                  <a:txBody>
                    <a:bodyPr/>
                    <a:lstStyle/>
                    <a:p>
                      <a:r>
                        <a:rPr kumimoji="1" lang="en-US" altLang="ja-JP" dirty="0"/>
                        <a:t>0.34</a:t>
                      </a:r>
                      <a:endParaRPr kumimoji="1" lang="ja-JP" altLang="en-US"/>
                    </a:p>
                  </a:txBody>
                  <a:tcPr anchor="ctr">
                    <a:solidFill>
                      <a:schemeClr val="bg2">
                        <a:lumMod val="20000"/>
                        <a:lumOff val="80000"/>
                      </a:schemeClr>
                    </a:solidFill>
                  </a:tcPr>
                </a:tc>
                <a:tc>
                  <a:txBody>
                    <a:bodyPr/>
                    <a:lstStyle/>
                    <a:p>
                      <a:r>
                        <a:rPr kumimoji="1" lang="en-US" altLang="ja-JP" dirty="0"/>
                        <a:t>1618</a:t>
                      </a:r>
                      <a:endParaRPr kumimoji="1" lang="ja-JP" altLang="en-US"/>
                    </a:p>
                  </a:txBody>
                  <a:tcPr anchor="ctr">
                    <a:solidFill>
                      <a:schemeClr val="bg2">
                        <a:lumMod val="20000"/>
                        <a:lumOff val="80000"/>
                      </a:schemeClr>
                    </a:solidFill>
                  </a:tcPr>
                </a:tc>
                <a:tc>
                  <a:txBody>
                    <a:bodyPr/>
                    <a:lstStyle/>
                    <a:p>
                      <a:r>
                        <a:rPr kumimoji="1" lang="en-US" altLang="ja-JP" dirty="0"/>
                        <a:t>34.3</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3257703600"/>
                  </a:ext>
                </a:extLst>
              </a:tr>
              <a:tr h="64705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dirty="0"/>
                        <a:t>5</a:t>
                      </a:r>
                      <a:endParaRPr kumimoji="1" lang="ja-JP" altLang="en-US"/>
                    </a:p>
                  </a:txBody>
                  <a:tcPr anchor="ctr">
                    <a:solidFill>
                      <a:schemeClr val="bg2">
                        <a:lumMod val="20000"/>
                        <a:lumOff val="80000"/>
                      </a:schemeClr>
                    </a:solidFill>
                  </a:tcPr>
                </a:tc>
                <a:tc>
                  <a:txBody>
                    <a:bodyPr/>
                    <a:lstStyle/>
                    <a:p>
                      <a:r>
                        <a:rPr kumimoji="1" lang="en-US" altLang="ja-JP" dirty="0"/>
                        <a:t>0.80</a:t>
                      </a:r>
                      <a:endParaRPr kumimoji="1" lang="ja-JP" altLang="en-US"/>
                    </a:p>
                  </a:txBody>
                  <a:tcPr anchor="ctr">
                    <a:solidFill>
                      <a:schemeClr val="bg2">
                        <a:lumMod val="20000"/>
                        <a:lumOff val="80000"/>
                      </a:schemeClr>
                    </a:solidFill>
                  </a:tcPr>
                </a:tc>
                <a:tc>
                  <a:txBody>
                    <a:bodyPr/>
                    <a:lstStyle/>
                    <a:p>
                      <a:r>
                        <a:rPr kumimoji="1" lang="en-US" altLang="ja-JP" dirty="0"/>
                        <a:t>0.20</a:t>
                      </a:r>
                      <a:endParaRPr kumimoji="1" lang="ja-JP" altLang="en-US"/>
                    </a:p>
                  </a:txBody>
                  <a:tcPr anchor="ctr">
                    <a:solidFill>
                      <a:schemeClr val="bg2">
                        <a:lumMod val="20000"/>
                        <a:lumOff val="80000"/>
                      </a:schemeClr>
                    </a:solidFill>
                  </a:tcPr>
                </a:tc>
                <a:tc>
                  <a:txBody>
                    <a:bodyPr/>
                    <a:lstStyle/>
                    <a:p>
                      <a:r>
                        <a:rPr kumimoji="1" lang="en-US" altLang="ja-JP" dirty="0"/>
                        <a:t>48030</a:t>
                      </a:r>
                      <a:endParaRPr kumimoji="1" lang="ja-JP" altLang="en-US"/>
                    </a:p>
                  </a:txBody>
                  <a:tcPr anchor="ctr">
                    <a:solidFill>
                      <a:schemeClr val="bg2">
                        <a:lumMod val="20000"/>
                        <a:lumOff val="80000"/>
                      </a:schemeClr>
                    </a:solidFill>
                  </a:tcPr>
                </a:tc>
                <a:tc>
                  <a:txBody>
                    <a:bodyPr/>
                    <a:lstStyle/>
                    <a:p>
                      <a:r>
                        <a:rPr kumimoji="1" lang="en-US" altLang="ja-JP" dirty="0"/>
                        <a:t>26.1</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2513340236"/>
                  </a:ext>
                </a:extLst>
              </a:tr>
              <a:tr h="647056">
                <a:tc rowSpan="2">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1" lang="ja-JP" altLang="en-US"/>
                        <a:t>無</a:t>
                      </a:r>
                    </a:p>
                  </a:txBody>
                  <a:tcPr anchor="ctr">
                    <a:solidFill>
                      <a:schemeClr val="bg2"/>
                    </a:solidFill>
                  </a:tcPr>
                </a:tc>
                <a:tc rowSpan="2">
                  <a:txBody>
                    <a:bodyPr/>
                    <a:lstStyle/>
                    <a:p>
                      <a:r>
                        <a:rPr kumimoji="1" lang="ja-JP" altLang="en-US"/>
                        <a:t>有</a:t>
                      </a:r>
                    </a:p>
                  </a:txBody>
                  <a:tcPr anchor="ctr">
                    <a:solidFill>
                      <a:schemeClr val="bg2"/>
                    </a:solidFill>
                  </a:tcPr>
                </a:tc>
                <a:tc>
                  <a:txBody>
                    <a:bodyPr/>
                    <a:lstStyle/>
                    <a:p>
                      <a:r>
                        <a:rPr kumimoji="1" lang="en-US" altLang="ja-JP" dirty="0"/>
                        <a:t>3</a:t>
                      </a:r>
                      <a:endParaRPr kumimoji="1" lang="ja-JP" altLang="en-US"/>
                    </a:p>
                  </a:txBody>
                  <a:tcPr anchor="ctr">
                    <a:solidFill>
                      <a:schemeClr val="bg2">
                        <a:lumMod val="20000"/>
                        <a:lumOff val="80000"/>
                      </a:schemeClr>
                    </a:solidFill>
                  </a:tcPr>
                </a:tc>
                <a:tc>
                  <a:txBody>
                    <a:bodyPr/>
                    <a:lstStyle/>
                    <a:p>
                      <a:r>
                        <a:rPr kumimoji="1" lang="en-US" altLang="ja-JP" dirty="0"/>
                        <a:t>0.54</a:t>
                      </a:r>
                      <a:endParaRPr kumimoji="1" lang="ja-JP" altLang="en-US"/>
                    </a:p>
                  </a:txBody>
                  <a:tcPr anchor="ctr">
                    <a:solidFill>
                      <a:schemeClr val="bg2">
                        <a:lumMod val="20000"/>
                        <a:lumOff val="80000"/>
                      </a:schemeClr>
                    </a:solidFill>
                  </a:tcPr>
                </a:tc>
                <a:tc>
                  <a:txBody>
                    <a:bodyPr/>
                    <a:lstStyle/>
                    <a:p>
                      <a:r>
                        <a:rPr kumimoji="1" lang="en-US" altLang="ja-JP" dirty="0"/>
                        <a:t>0.46</a:t>
                      </a:r>
                      <a:endParaRPr kumimoji="1" lang="ja-JP" altLang="en-US"/>
                    </a:p>
                  </a:txBody>
                  <a:tcPr anchor="ctr">
                    <a:solidFill>
                      <a:schemeClr val="bg2">
                        <a:lumMod val="20000"/>
                        <a:lumOff val="80000"/>
                      </a:schemeClr>
                    </a:solidFill>
                  </a:tcPr>
                </a:tc>
                <a:tc>
                  <a:txBody>
                    <a:bodyPr/>
                    <a:lstStyle/>
                    <a:p>
                      <a:r>
                        <a:rPr kumimoji="1" lang="en-US" altLang="ja-JP" dirty="0"/>
                        <a:t>1404</a:t>
                      </a:r>
                      <a:endParaRPr kumimoji="1" lang="ja-JP" altLang="en-US"/>
                    </a:p>
                  </a:txBody>
                  <a:tcPr anchor="ctr">
                    <a:solidFill>
                      <a:schemeClr val="bg2">
                        <a:lumMod val="20000"/>
                        <a:lumOff val="80000"/>
                      </a:schemeClr>
                    </a:solidFill>
                  </a:tcPr>
                </a:tc>
                <a:tc>
                  <a:txBody>
                    <a:bodyPr/>
                    <a:lstStyle/>
                    <a:p>
                      <a:r>
                        <a:rPr kumimoji="1" lang="en-US" altLang="ja-JP" dirty="0"/>
                        <a:t>37.7</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3260855419"/>
                  </a:ext>
                </a:extLst>
              </a:tr>
              <a:tr h="64705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dirty="0"/>
                        <a:t>5</a:t>
                      </a:r>
                      <a:endParaRPr kumimoji="1" lang="ja-JP" altLang="en-US"/>
                    </a:p>
                  </a:txBody>
                  <a:tcPr anchor="ctr">
                    <a:solidFill>
                      <a:schemeClr val="bg2">
                        <a:lumMod val="20000"/>
                        <a:lumOff val="80000"/>
                      </a:schemeClr>
                    </a:solidFill>
                  </a:tcPr>
                </a:tc>
                <a:tc>
                  <a:txBody>
                    <a:bodyPr/>
                    <a:lstStyle/>
                    <a:p>
                      <a:r>
                        <a:rPr kumimoji="1" lang="en-US" altLang="ja-JP" dirty="0"/>
                        <a:t>0.65</a:t>
                      </a:r>
                      <a:endParaRPr kumimoji="1" lang="ja-JP" altLang="en-US"/>
                    </a:p>
                  </a:txBody>
                  <a:tcPr anchor="ctr">
                    <a:solidFill>
                      <a:schemeClr val="bg2">
                        <a:lumMod val="20000"/>
                        <a:lumOff val="80000"/>
                      </a:schemeClr>
                    </a:solidFill>
                  </a:tcPr>
                </a:tc>
                <a:tc>
                  <a:txBody>
                    <a:bodyPr/>
                    <a:lstStyle/>
                    <a:p>
                      <a:r>
                        <a:rPr kumimoji="1" lang="en-US" altLang="ja-JP" dirty="0"/>
                        <a:t>0.35</a:t>
                      </a:r>
                      <a:endParaRPr kumimoji="1" lang="ja-JP" altLang="en-US"/>
                    </a:p>
                  </a:txBody>
                  <a:tcPr anchor="ctr">
                    <a:solidFill>
                      <a:schemeClr val="bg2">
                        <a:lumMod val="20000"/>
                        <a:lumOff val="80000"/>
                      </a:schemeClr>
                    </a:solidFill>
                  </a:tcPr>
                </a:tc>
                <a:tc>
                  <a:txBody>
                    <a:bodyPr/>
                    <a:lstStyle/>
                    <a:p>
                      <a:r>
                        <a:rPr kumimoji="1" lang="en-US" altLang="ja-JP" dirty="0"/>
                        <a:t>47022</a:t>
                      </a:r>
                      <a:endParaRPr kumimoji="1" lang="ja-JP" altLang="en-US"/>
                    </a:p>
                  </a:txBody>
                  <a:tcPr anchor="ctr">
                    <a:solidFill>
                      <a:schemeClr val="bg2">
                        <a:lumMod val="20000"/>
                        <a:lumOff val="80000"/>
                      </a:schemeClr>
                    </a:solidFill>
                  </a:tcPr>
                </a:tc>
                <a:tc>
                  <a:txBody>
                    <a:bodyPr/>
                    <a:lstStyle/>
                    <a:p>
                      <a:r>
                        <a:rPr kumimoji="1" lang="en-US" altLang="ja-JP" dirty="0"/>
                        <a:t>23.7</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1931574888"/>
                  </a:ext>
                </a:extLst>
              </a:tr>
              <a:tr h="647056">
                <a:tc rowSpan="2">
                  <a:txBody>
                    <a:bodyPr/>
                    <a:lstStyle/>
                    <a:p>
                      <a:r>
                        <a:rPr kumimoji="1" lang="ja-JP" altLang="en-US"/>
                        <a:t>有</a:t>
                      </a:r>
                    </a:p>
                  </a:txBody>
                  <a:tcPr anchor="ctr">
                    <a:solidFill>
                      <a:schemeClr val="bg2"/>
                    </a:solidFill>
                  </a:tcPr>
                </a:tc>
                <a:tc rowSpan="2">
                  <a:txBody>
                    <a:bodyPr/>
                    <a:lstStyle/>
                    <a:p>
                      <a:r>
                        <a:rPr kumimoji="1" lang="ja-JP" altLang="en-US"/>
                        <a:t>有</a:t>
                      </a:r>
                    </a:p>
                  </a:txBody>
                  <a:tcPr anchor="ctr">
                    <a:solidFill>
                      <a:schemeClr val="bg2"/>
                    </a:solidFill>
                  </a:tcPr>
                </a:tc>
                <a:tc>
                  <a:txBody>
                    <a:bodyPr/>
                    <a:lstStyle/>
                    <a:p>
                      <a:r>
                        <a:rPr kumimoji="1" lang="en-US" altLang="ja-JP" dirty="0"/>
                        <a:t>3</a:t>
                      </a:r>
                      <a:endParaRPr kumimoji="1" lang="ja-JP" altLang="en-US"/>
                    </a:p>
                  </a:txBody>
                  <a:tcPr anchor="ctr">
                    <a:solidFill>
                      <a:schemeClr val="bg2">
                        <a:lumMod val="20000"/>
                        <a:lumOff val="80000"/>
                      </a:schemeClr>
                    </a:solidFill>
                  </a:tcPr>
                </a:tc>
                <a:tc>
                  <a:txBody>
                    <a:bodyPr/>
                    <a:lstStyle/>
                    <a:p>
                      <a:r>
                        <a:rPr kumimoji="1" lang="en-US" altLang="ja-JP" dirty="0"/>
                        <a:t>0.57</a:t>
                      </a:r>
                      <a:endParaRPr kumimoji="1" lang="ja-JP" altLang="en-US"/>
                    </a:p>
                  </a:txBody>
                  <a:tcPr anchor="ctr">
                    <a:solidFill>
                      <a:schemeClr val="bg2">
                        <a:lumMod val="20000"/>
                        <a:lumOff val="80000"/>
                      </a:schemeClr>
                    </a:solidFill>
                  </a:tcPr>
                </a:tc>
                <a:tc>
                  <a:txBody>
                    <a:bodyPr/>
                    <a:lstStyle/>
                    <a:p>
                      <a:r>
                        <a:rPr kumimoji="1" lang="en-US" altLang="ja-JP" dirty="0"/>
                        <a:t>0.43</a:t>
                      </a:r>
                      <a:endParaRPr kumimoji="1" lang="ja-JP" altLang="en-US"/>
                    </a:p>
                  </a:txBody>
                  <a:tcPr anchor="ctr">
                    <a:solidFill>
                      <a:schemeClr val="bg2">
                        <a:lumMod val="20000"/>
                        <a:lumOff val="80000"/>
                      </a:schemeClr>
                    </a:solidFill>
                  </a:tcPr>
                </a:tc>
                <a:tc>
                  <a:txBody>
                    <a:bodyPr/>
                    <a:lstStyle/>
                    <a:p>
                      <a:r>
                        <a:rPr kumimoji="1" lang="en-US" altLang="ja-JP" dirty="0"/>
                        <a:t>1665</a:t>
                      </a:r>
                      <a:endParaRPr kumimoji="1" lang="ja-JP" altLang="en-US"/>
                    </a:p>
                  </a:txBody>
                  <a:tcPr anchor="ctr">
                    <a:solidFill>
                      <a:schemeClr val="bg2">
                        <a:lumMod val="20000"/>
                        <a:lumOff val="80000"/>
                      </a:schemeClr>
                    </a:solidFill>
                  </a:tcPr>
                </a:tc>
                <a:tc>
                  <a:txBody>
                    <a:bodyPr/>
                    <a:lstStyle/>
                    <a:p>
                      <a:r>
                        <a:rPr kumimoji="1" lang="en-US" altLang="ja-JP" dirty="0"/>
                        <a:t>70.9</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788843497"/>
                  </a:ext>
                </a:extLst>
              </a:tr>
              <a:tr h="64705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dirty="0"/>
                        <a:t>5</a:t>
                      </a:r>
                      <a:endParaRPr kumimoji="1" lang="ja-JP" altLang="en-US"/>
                    </a:p>
                  </a:txBody>
                  <a:tcPr anchor="ctr">
                    <a:solidFill>
                      <a:schemeClr val="bg2">
                        <a:lumMod val="20000"/>
                        <a:lumOff val="80000"/>
                      </a:schemeClr>
                    </a:solidFill>
                  </a:tcPr>
                </a:tc>
                <a:tc>
                  <a:txBody>
                    <a:bodyPr/>
                    <a:lstStyle/>
                    <a:p>
                      <a:r>
                        <a:rPr kumimoji="1" lang="en-US" altLang="ja-JP" dirty="0"/>
                        <a:t>0.68</a:t>
                      </a:r>
                      <a:endParaRPr kumimoji="1" lang="ja-JP" altLang="en-US"/>
                    </a:p>
                  </a:txBody>
                  <a:tcPr anchor="ctr">
                    <a:solidFill>
                      <a:schemeClr val="bg2">
                        <a:lumMod val="20000"/>
                        <a:lumOff val="80000"/>
                      </a:schemeClr>
                    </a:solidFill>
                  </a:tcPr>
                </a:tc>
                <a:tc>
                  <a:txBody>
                    <a:bodyPr/>
                    <a:lstStyle/>
                    <a:p>
                      <a:r>
                        <a:rPr kumimoji="1" lang="en-US" altLang="ja-JP" dirty="0"/>
                        <a:t>0.32</a:t>
                      </a:r>
                      <a:endParaRPr kumimoji="1" lang="ja-JP" altLang="en-US"/>
                    </a:p>
                  </a:txBody>
                  <a:tcPr anchor="ctr">
                    <a:solidFill>
                      <a:schemeClr val="bg2">
                        <a:lumMod val="20000"/>
                        <a:lumOff val="80000"/>
                      </a:schemeClr>
                    </a:solidFill>
                  </a:tcPr>
                </a:tc>
                <a:tc>
                  <a:txBody>
                    <a:bodyPr/>
                    <a:lstStyle/>
                    <a:p>
                      <a:r>
                        <a:rPr kumimoji="1" lang="en-US" altLang="ja-JP" dirty="0"/>
                        <a:t>45424</a:t>
                      </a:r>
                      <a:endParaRPr kumimoji="1" lang="ja-JP" altLang="en-US"/>
                    </a:p>
                  </a:txBody>
                  <a:tcPr anchor="ctr">
                    <a:solidFill>
                      <a:schemeClr val="bg2">
                        <a:lumMod val="20000"/>
                        <a:lumOff val="80000"/>
                      </a:schemeClr>
                    </a:solidFill>
                  </a:tcPr>
                </a:tc>
                <a:tc>
                  <a:txBody>
                    <a:bodyPr/>
                    <a:lstStyle/>
                    <a:p>
                      <a:r>
                        <a:rPr kumimoji="1" lang="en-US" altLang="ja-JP" dirty="0"/>
                        <a:t>39.1</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1328515356"/>
                  </a:ext>
                </a:extLst>
              </a:tr>
              <a:tr h="647056">
                <a:tc rowSpan="2">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1" lang="ja-JP" altLang="en-US"/>
                        <a:t>無</a:t>
                      </a:r>
                    </a:p>
                  </a:txBody>
                  <a:tcPr anchor="ctr">
                    <a:solidFill>
                      <a:schemeClr val="bg2"/>
                    </a:solidFill>
                  </a:tcPr>
                </a:tc>
                <a:tc rowSpan="2">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1" lang="ja-JP" altLang="en-US"/>
                        <a:t>無</a:t>
                      </a:r>
                    </a:p>
                  </a:txBody>
                  <a:tcPr anchor="ctr">
                    <a:solidFill>
                      <a:schemeClr val="bg2"/>
                    </a:solidFill>
                  </a:tcPr>
                </a:tc>
                <a:tc>
                  <a:txBody>
                    <a:bodyPr/>
                    <a:lstStyle/>
                    <a:p>
                      <a:r>
                        <a:rPr kumimoji="1" lang="en-US" altLang="ja-JP" dirty="0"/>
                        <a:t>3</a:t>
                      </a:r>
                      <a:endParaRPr kumimoji="1" lang="ja-JP" altLang="en-US"/>
                    </a:p>
                  </a:txBody>
                  <a:tcPr anchor="ctr">
                    <a:solidFill>
                      <a:schemeClr val="bg2">
                        <a:lumMod val="20000"/>
                        <a:lumOff val="80000"/>
                      </a:schemeClr>
                    </a:solidFill>
                  </a:tcPr>
                </a:tc>
                <a:tc>
                  <a:txBody>
                    <a:bodyPr/>
                    <a:lstStyle/>
                    <a:p>
                      <a:r>
                        <a:rPr kumimoji="1" lang="en-US" altLang="ja-JP" dirty="0"/>
                        <a:t>0.57</a:t>
                      </a:r>
                      <a:endParaRPr kumimoji="1" lang="ja-JP" altLang="en-US"/>
                    </a:p>
                  </a:txBody>
                  <a:tcPr anchor="ctr">
                    <a:solidFill>
                      <a:schemeClr val="bg2">
                        <a:lumMod val="20000"/>
                        <a:lumOff val="80000"/>
                      </a:schemeClr>
                    </a:solidFill>
                  </a:tcPr>
                </a:tc>
                <a:tc>
                  <a:txBody>
                    <a:bodyPr/>
                    <a:lstStyle/>
                    <a:p>
                      <a:r>
                        <a:rPr kumimoji="1" lang="en-US" altLang="ja-JP" dirty="0"/>
                        <a:t>0.43</a:t>
                      </a:r>
                      <a:endParaRPr kumimoji="1" lang="ja-JP" altLang="en-US"/>
                    </a:p>
                  </a:txBody>
                  <a:tcPr anchor="ctr">
                    <a:solidFill>
                      <a:schemeClr val="bg2">
                        <a:lumMod val="20000"/>
                        <a:lumOff val="80000"/>
                      </a:schemeClr>
                    </a:solidFill>
                  </a:tcPr>
                </a:tc>
                <a:tc>
                  <a:txBody>
                    <a:bodyPr/>
                    <a:lstStyle/>
                    <a:p>
                      <a:r>
                        <a:rPr kumimoji="1" lang="en-US" altLang="ja-JP" dirty="0"/>
                        <a:t>1718</a:t>
                      </a:r>
                      <a:endParaRPr kumimoji="1" lang="ja-JP" altLang="en-US"/>
                    </a:p>
                  </a:txBody>
                  <a:tcPr anchor="ctr">
                    <a:solidFill>
                      <a:schemeClr val="bg2">
                        <a:lumMod val="20000"/>
                        <a:lumOff val="80000"/>
                      </a:schemeClr>
                    </a:solidFill>
                  </a:tcPr>
                </a:tc>
                <a:tc>
                  <a:txBody>
                    <a:bodyPr/>
                    <a:lstStyle/>
                    <a:p>
                      <a:r>
                        <a:rPr kumimoji="1" lang="en-US" altLang="ja-JP" dirty="0"/>
                        <a:t>68.4</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1994748867"/>
                  </a:ext>
                </a:extLst>
              </a:tr>
              <a:tr h="647056">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dirty="0"/>
                        <a:t>5</a:t>
                      </a:r>
                      <a:endParaRPr kumimoji="1" lang="ja-JP" altLang="en-US"/>
                    </a:p>
                  </a:txBody>
                  <a:tcPr anchor="ctr">
                    <a:solidFill>
                      <a:schemeClr val="bg2">
                        <a:lumMod val="20000"/>
                        <a:lumOff val="80000"/>
                      </a:schemeClr>
                    </a:solidFill>
                  </a:tcPr>
                </a:tc>
                <a:tc>
                  <a:txBody>
                    <a:bodyPr/>
                    <a:lstStyle/>
                    <a:p>
                      <a:r>
                        <a:rPr kumimoji="1" lang="en-US" altLang="ja-JP" dirty="0"/>
                        <a:t>0.73</a:t>
                      </a:r>
                      <a:endParaRPr kumimoji="1" lang="ja-JP" altLang="en-US"/>
                    </a:p>
                  </a:txBody>
                  <a:tcPr anchor="ctr">
                    <a:solidFill>
                      <a:schemeClr val="bg2">
                        <a:lumMod val="20000"/>
                        <a:lumOff val="80000"/>
                      </a:schemeClr>
                    </a:solidFill>
                  </a:tcPr>
                </a:tc>
                <a:tc>
                  <a:txBody>
                    <a:bodyPr/>
                    <a:lstStyle/>
                    <a:p>
                      <a:r>
                        <a:rPr kumimoji="1" lang="en-US" altLang="ja-JP" dirty="0"/>
                        <a:t>0.27</a:t>
                      </a:r>
                      <a:endParaRPr kumimoji="1" lang="ja-JP" altLang="en-US"/>
                    </a:p>
                  </a:txBody>
                  <a:tcPr anchor="ctr">
                    <a:solidFill>
                      <a:schemeClr val="bg2">
                        <a:lumMod val="20000"/>
                        <a:lumOff val="80000"/>
                      </a:schemeClr>
                    </a:solidFill>
                  </a:tcPr>
                </a:tc>
                <a:tc>
                  <a:txBody>
                    <a:bodyPr/>
                    <a:lstStyle/>
                    <a:p>
                      <a:r>
                        <a:rPr kumimoji="1" lang="en-US" altLang="ja-JP" dirty="0"/>
                        <a:t>60690</a:t>
                      </a:r>
                      <a:endParaRPr kumimoji="1" lang="ja-JP" altLang="en-US"/>
                    </a:p>
                  </a:txBody>
                  <a:tcPr anchor="ctr">
                    <a:solidFill>
                      <a:schemeClr val="bg2">
                        <a:lumMod val="20000"/>
                        <a:lumOff val="80000"/>
                      </a:schemeClr>
                    </a:solidFill>
                  </a:tcPr>
                </a:tc>
                <a:tc>
                  <a:txBody>
                    <a:bodyPr/>
                    <a:lstStyle/>
                    <a:p>
                      <a:r>
                        <a:rPr kumimoji="1" lang="en-US" altLang="ja-JP" dirty="0"/>
                        <a:t>61.2</a:t>
                      </a:r>
                      <a:endParaRPr kumimoji="1" lang="ja-JP" altLang="en-US"/>
                    </a:p>
                  </a:txBody>
                  <a:tcPr anchor="ctr">
                    <a:solidFill>
                      <a:schemeClr val="bg2">
                        <a:lumMod val="20000"/>
                        <a:lumOff val="80000"/>
                      </a:schemeClr>
                    </a:solidFill>
                  </a:tcPr>
                </a:tc>
                <a:extLst>
                  <a:ext uri="{0D108BD9-81ED-4DB2-BD59-A6C34878D82A}">
                    <a16:rowId xmlns:a16="http://schemas.microsoft.com/office/drawing/2014/main" val="3177626283"/>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lvl1pPr>
              <a:defRPr sz="6000" b="1"/>
            </a:lvl1pPr>
          </a:lstStyle>
          <a:p>
            <a:pPr lvl="0">
              <a:defRPr sz="1800" b="0" cap="none">
                <a:solidFill>
                  <a:srgbClr val="000000"/>
                </a:solidFill>
              </a:defRPr>
            </a:pPr>
            <a:r>
              <a:rPr sz="6000" b="1" cap="all">
                <a:solidFill>
                  <a:srgbClr val="606060"/>
                </a:solidFill>
              </a:rPr>
              <a:t>本研究の目的</a:t>
            </a:r>
          </a:p>
        </p:txBody>
      </p:sp>
      <p:sp>
        <p:nvSpPr>
          <p:cNvPr id="64" name="Shape 64"/>
          <p:cNvSpPr>
            <a:spLocks noGrp="1"/>
          </p:cNvSpPr>
          <p:nvPr>
            <p:ph type="body" idx="1"/>
          </p:nvPr>
        </p:nvSpPr>
        <p:spPr>
          <a:xfrm>
            <a:off x="508000" y="2654300"/>
            <a:ext cx="11988800" cy="5203341"/>
          </a:xfrm>
          <a:prstGeom prst="rect">
            <a:avLst/>
          </a:prstGeom>
        </p:spPr>
        <p:txBody>
          <a:bodyPr>
            <a:noAutofit/>
          </a:bodyPr>
          <a:lstStyle>
            <a:lvl1pPr>
              <a:buBlip>
                <a:blip r:embed="rId3"/>
              </a:buBlip>
            </a:lvl1pPr>
          </a:lstStyle>
          <a:p>
            <a:pPr>
              <a:defRPr sz="1800">
                <a:solidFill>
                  <a:srgbClr val="000000"/>
                </a:solidFill>
              </a:defRPr>
            </a:pPr>
            <a:endParaRPr lang="en-US" altLang="ja-JP" sz="3200" dirty="0"/>
          </a:p>
          <a:p>
            <a:pPr lvl="0">
              <a:defRPr sz="1800">
                <a:solidFill>
                  <a:srgbClr val="000000"/>
                </a:solidFill>
              </a:defRPr>
            </a:pPr>
            <a:r>
              <a:rPr lang="ja-JP" altLang="en-US" sz="3200">
                <a:solidFill>
                  <a:srgbClr val="606060"/>
                </a:solidFill>
              </a:rPr>
              <a:t>５五将棋のアプリケーションを作成し</a:t>
            </a:r>
            <a:r>
              <a:rPr lang="en-US" altLang="ja-JP" sz="3200" dirty="0">
                <a:solidFill>
                  <a:srgbClr val="606060"/>
                </a:solidFill>
              </a:rPr>
              <a:t>,</a:t>
            </a:r>
            <a:r>
              <a:rPr lang="ja-JP" altLang="en-US" sz="3200">
                <a:solidFill>
                  <a:srgbClr val="606060"/>
                </a:solidFill>
              </a:rPr>
              <a:t>将棋</a:t>
            </a:r>
            <a:r>
              <a:rPr lang="en-US" altLang="ja-JP" sz="3200" dirty="0">
                <a:solidFill>
                  <a:srgbClr val="606060"/>
                </a:solidFill>
              </a:rPr>
              <a:t>AI</a:t>
            </a:r>
            <a:r>
              <a:rPr lang="ja-JP" altLang="en-US" sz="3200">
                <a:solidFill>
                  <a:srgbClr val="606060"/>
                </a:solidFill>
              </a:rPr>
              <a:t>の探索の高速化を図る</a:t>
            </a:r>
            <a:endParaRPr lang="en-US" altLang="ja-JP" sz="3200" dirty="0">
              <a:solidFill>
                <a:srgbClr val="606060"/>
              </a:solidFill>
            </a:endParaRPr>
          </a:p>
          <a:p>
            <a:pPr lvl="0">
              <a:defRPr sz="1800">
                <a:solidFill>
                  <a:srgbClr val="000000"/>
                </a:solidFill>
              </a:defRPr>
            </a:pPr>
            <a:r>
              <a:rPr lang="en-US" sz="3200" dirty="0" err="1">
                <a:solidFill>
                  <a:srgbClr val="606060"/>
                </a:solidFill>
              </a:rPr>
              <a:t>詰将棋ルーチンが探索の高速化に有用かを検証する</a:t>
            </a:r>
            <a:endParaRPr lang="en-US" sz="3200" dirty="0">
              <a:solidFill>
                <a:srgbClr val="606060"/>
              </a:solidFill>
            </a:endParaRPr>
          </a:p>
          <a:p>
            <a:pPr lvl="0">
              <a:defRPr sz="1800">
                <a:solidFill>
                  <a:srgbClr val="000000"/>
                </a:solidFill>
              </a:defRPr>
            </a:pPr>
            <a:endParaRPr sz="3200" dirty="0">
              <a:solidFill>
                <a:srgbClr val="606060"/>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lvl1pPr>
              <a:defRPr sz="6000" b="1"/>
            </a:lvl1pPr>
          </a:lstStyle>
          <a:p>
            <a:pPr lvl="0">
              <a:defRPr sz="1800" b="0" cap="none">
                <a:solidFill>
                  <a:srgbClr val="000000"/>
                </a:solidFill>
              </a:defRPr>
            </a:pPr>
            <a:r>
              <a:rPr lang="ja-JP" altLang="en-US" sz="6000" b="1" cap="all">
                <a:solidFill>
                  <a:srgbClr val="606060"/>
                </a:solidFill>
              </a:rPr>
              <a:t>５五</a:t>
            </a:r>
            <a:r>
              <a:rPr sz="6000" b="1" cap="all" dirty="0" err="1">
                <a:solidFill>
                  <a:srgbClr val="606060"/>
                </a:solidFill>
              </a:rPr>
              <a:t>将棋とは</a:t>
            </a:r>
            <a:endParaRPr sz="6000" b="1" cap="all" dirty="0">
              <a:solidFill>
                <a:srgbClr val="606060"/>
              </a:solidFill>
            </a:endParaRPr>
          </a:p>
        </p:txBody>
      </p:sp>
      <p:sp>
        <p:nvSpPr>
          <p:cNvPr id="74" name="Shape 74"/>
          <p:cNvSpPr>
            <a:spLocks noGrp="1"/>
          </p:cNvSpPr>
          <p:nvPr>
            <p:ph type="body" idx="1"/>
          </p:nvPr>
        </p:nvSpPr>
        <p:spPr>
          <a:prstGeom prst="rect">
            <a:avLst/>
          </a:prstGeom>
        </p:spPr>
        <p:txBody>
          <a:bodyPr anchor="t"/>
          <a:lstStyle/>
          <a:p>
            <a:pPr>
              <a:lnSpc>
                <a:spcPct val="10000"/>
              </a:lnSpc>
              <a:defRPr sz="1800">
                <a:solidFill>
                  <a:srgbClr val="000000"/>
                </a:solidFill>
              </a:defRPr>
            </a:pPr>
            <a:r>
              <a:rPr sz="3400" dirty="0">
                <a:solidFill>
                  <a:srgbClr val="606060"/>
                </a:solidFill>
              </a:rPr>
              <a:t>１９７</a:t>
            </a:r>
            <a:r>
              <a:rPr lang="ja-JP" altLang="en-US" sz="3400">
                <a:solidFill>
                  <a:srgbClr val="606060"/>
                </a:solidFill>
              </a:rPr>
              <a:t>０</a:t>
            </a:r>
            <a:r>
              <a:rPr sz="3400" dirty="0" err="1">
                <a:solidFill>
                  <a:srgbClr val="606060"/>
                </a:solidFill>
              </a:rPr>
              <a:t>年に</a:t>
            </a:r>
            <a:r>
              <a:rPr lang="ja-JP" altLang="en-US" sz="3400">
                <a:solidFill>
                  <a:srgbClr val="606060"/>
                </a:solidFill>
              </a:rPr>
              <a:t>楠本茂信</a:t>
            </a:r>
            <a:r>
              <a:rPr sz="3400" dirty="0" err="1">
                <a:solidFill>
                  <a:srgbClr val="606060"/>
                </a:solidFill>
              </a:rPr>
              <a:t>氏が考案</a:t>
            </a:r>
            <a:endParaRPr sz="3400" dirty="0">
              <a:solidFill>
                <a:srgbClr val="606060"/>
              </a:solidFill>
            </a:endParaRPr>
          </a:p>
          <a:p>
            <a:pPr lvl="0">
              <a:lnSpc>
                <a:spcPct val="10000"/>
              </a:lnSpc>
              <a:buBlip>
                <a:blip r:embed="rId3"/>
              </a:buBlip>
              <a:defRPr sz="1800">
                <a:solidFill>
                  <a:srgbClr val="000000"/>
                </a:solidFill>
              </a:defRPr>
            </a:pPr>
            <a:r>
              <a:rPr sz="3400" dirty="0">
                <a:solidFill>
                  <a:srgbClr val="606060"/>
                </a:solidFill>
              </a:rPr>
              <a:t>５×５マスのミニ将棋</a:t>
            </a:r>
          </a:p>
          <a:p>
            <a:pPr lvl="0">
              <a:lnSpc>
                <a:spcPct val="10000"/>
              </a:lnSpc>
              <a:buBlip>
                <a:blip r:embed="rId3"/>
              </a:buBlip>
              <a:defRPr sz="1800">
                <a:solidFill>
                  <a:srgbClr val="000000"/>
                </a:solidFill>
              </a:defRPr>
            </a:pPr>
            <a:r>
              <a:rPr sz="3400" dirty="0">
                <a:solidFill>
                  <a:srgbClr val="606060"/>
                </a:solidFill>
              </a:rPr>
              <a:t>駒は</a:t>
            </a:r>
            <a:r>
              <a:rPr lang="en-US" sz="3400" dirty="0">
                <a:solidFill>
                  <a:srgbClr val="606060"/>
                </a:solidFill>
              </a:rPr>
              <a:t>6</a:t>
            </a:r>
            <a:r>
              <a:rPr sz="3400" dirty="0">
                <a:solidFill>
                  <a:srgbClr val="606060"/>
                </a:solidFill>
              </a:rPr>
              <a:t>種類</a:t>
            </a:r>
          </a:p>
        </p:txBody>
      </p:sp>
      <p:pic>
        <p:nvPicPr>
          <p:cNvPr id="5" name="図 4" descr="カレンダー, QR コード&#10;&#10;自動的に生成された説明">
            <a:extLst>
              <a:ext uri="{FF2B5EF4-FFF2-40B4-BE49-F238E27FC236}">
                <a16:creationId xmlns:a16="http://schemas.microsoft.com/office/drawing/2014/main" id="{BB990E3C-0CAC-524E-B85D-372954EE2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3904000"/>
            <a:ext cx="5971043" cy="5012691"/>
          </a:xfrm>
          <a:prstGeom prst="rect">
            <a:avLst/>
          </a:prstGeom>
        </p:spPr>
      </p:pic>
      <p:sp>
        <p:nvSpPr>
          <p:cNvPr id="2" name="テキスト ボックス 1">
            <a:extLst>
              <a:ext uri="{FF2B5EF4-FFF2-40B4-BE49-F238E27FC236}">
                <a16:creationId xmlns:a16="http://schemas.microsoft.com/office/drawing/2014/main" id="{A6538367-C2EB-B340-85DF-1B9F9F4A0AC1}"/>
              </a:ext>
            </a:extLst>
          </p:cNvPr>
          <p:cNvSpPr txBox="1"/>
          <p:nvPr/>
        </p:nvSpPr>
        <p:spPr>
          <a:xfrm>
            <a:off x="11685954" y="8911266"/>
            <a:ext cx="131884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606060"/>
                </a:solidFill>
                <a:effectLst/>
                <a:uFillTx/>
                <a:latin typeface="Gill Sans"/>
                <a:ea typeface="Gill Sans"/>
                <a:cs typeface="Gill Sans"/>
                <a:sym typeface="Gill Sans"/>
              </a:rPr>
              <a:t>[12]</a:t>
            </a:r>
            <a:endParaRPr kumimoji="0" lang="ja-JP" altLang="en-US" sz="1800" b="0" i="0" u="none" strike="noStrike" cap="none" spc="0" normalizeH="0" baseline="0">
              <a:ln>
                <a:noFill/>
              </a:ln>
              <a:solidFill>
                <a:srgbClr val="606060"/>
              </a:solidFill>
              <a:effectLst/>
              <a:uFillTx/>
              <a:latin typeface="Gill Sans"/>
              <a:ea typeface="Gill Sans"/>
              <a:cs typeface="Gill Sans"/>
              <a:sym typeface="Gill Sans"/>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508000" y="799930"/>
            <a:ext cx="11988800" cy="1948809"/>
          </a:xfrm>
          <a:prstGeom prst="rect">
            <a:avLst/>
          </a:prstGeom>
        </p:spPr>
        <p:txBody>
          <a:bodyPr>
            <a:normAutofit/>
          </a:bodyPr>
          <a:lstStyle/>
          <a:p>
            <a:pPr marL="419099" lvl="0" indent="-419099">
              <a:lnSpc>
                <a:spcPct val="30000"/>
              </a:lnSpc>
              <a:buBlip>
                <a:blip r:embed="rId3"/>
              </a:buBlip>
              <a:defRPr sz="1800">
                <a:solidFill>
                  <a:srgbClr val="000000"/>
                </a:solidFill>
              </a:defRPr>
            </a:pPr>
            <a:r>
              <a:rPr lang="ja-JP" altLang="en-US" sz="6000">
                <a:solidFill>
                  <a:schemeClr val="tx1"/>
                </a:solidFill>
              </a:rPr>
              <a:t>５五将棋とは</a:t>
            </a:r>
            <a:endParaRPr sz="6000" dirty="0">
              <a:solidFill>
                <a:schemeClr val="tx1"/>
              </a:solidFill>
            </a:endParaRPr>
          </a:p>
        </p:txBody>
      </p:sp>
      <p:pic>
        <p:nvPicPr>
          <p:cNvPr id="4" name="図 3" descr="文字の書かれた紙&#10;&#10;中程度の精度で自動的に生成された説明">
            <a:extLst>
              <a:ext uri="{FF2B5EF4-FFF2-40B4-BE49-F238E27FC236}">
                <a16:creationId xmlns:a16="http://schemas.microsoft.com/office/drawing/2014/main" id="{308C2AD7-9B6B-A54C-90C3-AC7284504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84" y="2748739"/>
            <a:ext cx="5393518" cy="5393518"/>
          </a:xfrm>
          <a:prstGeom prst="rect">
            <a:avLst/>
          </a:prstGeom>
        </p:spPr>
      </p:pic>
      <p:sp>
        <p:nvSpPr>
          <p:cNvPr id="5" name="テキスト ボックス 4">
            <a:extLst>
              <a:ext uri="{FF2B5EF4-FFF2-40B4-BE49-F238E27FC236}">
                <a16:creationId xmlns:a16="http://schemas.microsoft.com/office/drawing/2014/main" id="{039C9164-CC02-694E-95B5-D4A1E8B86B68}"/>
              </a:ext>
            </a:extLst>
          </p:cNvPr>
          <p:cNvSpPr txBox="1"/>
          <p:nvPr/>
        </p:nvSpPr>
        <p:spPr>
          <a:xfrm>
            <a:off x="6936300" y="2748739"/>
            <a:ext cx="5315919" cy="50270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rtl="0" latinLnBrk="1" hangingPunct="0">
              <a:buFont typeface="Arial" panose="020B0604020202020204" pitchFamily="34" charset="0"/>
              <a:buChar char="•"/>
            </a:pPr>
            <a:r>
              <a:rPr lang="en-US" altLang="ja-JP" sz="3200" dirty="0" err="1"/>
              <a:t>玉,飛車,角,金,銀,歩</a:t>
            </a:r>
            <a:endParaRPr lang="en-US" altLang="ja-JP" sz="3200" dirty="0"/>
          </a:p>
          <a:p>
            <a:pPr marR="0" algn="l" defTabSz="584200" rtl="0" fontAlgn="auto" latinLnBrk="1" hangingPunct="0">
              <a:lnSpc>
                <a:spcPct val="100000"/>
              </a:lnSpc>
              <a:spcBef>
                <a:spcPts val="0"/>
              </a:spcBef>
              <a:spcAft>
                <a:spcPts val="0"/>
              </a:spcAft>
              <a:buClrTx/>
              <a:buSzTx/>
              <a:tabLst/>
            </a:pPr>
            <a:endParaRPr lang="en-US" altLang="ja-JP" sz="3200" dirty="0"/>
          </a:p>
          <a:p>
            <a:pPr marL="571500" indent="-571500" algn="l" rtl="0" latinLnBrk="1" hangingPunct="0">
              <a:buFont typeface="Arial" panose="020B0604020202020204" pitchFamily="34" charset="0"/>
              <a:buChar char="•"/>
            </a:pPr>
            <a:r>
              <a:rPr lang="ja-JP" altLang="en-US" sz="3200">
                <a:solidFill>
                  <a:schemeClr val="tx1"/>
                </a:solidFill>
              </a:rPr>
              <a:t>双方の一段目が陣地</a:t>
            </a:r>
            <a:endParaRPr lang="en-US" altLang="ja-JP" sz="3200" dirty="0">
              <a:solidFill>
                <a:schemeClr val="tx1"/>
              </a:solidFill>
            </a:endParaRPr>
          </a:p>
          <a:p>
            <a:pPr algn="l" rtl="0" latinLnBrk="1" hangingPunct="0"/>
            <a:r>
              <a:rPr lang="en-US" altLang="ja-JP" sz="3200" dirty="0">
                <a:solidFill>
                  <a:schemeClr val="tx1"/>
                </a:solidFill>
              </a:rPr>
              <a:t>	</a:t>
            </a:r>
            <a:r>
              <a:rPr lang="ja-JP" altLang="en-US" sz="3200">
                <a:solidFill>
                  <a:schemeClr val="tx1"/>
                </a:solidFill>
              </a:rPr>
              <a:t>⇨成れる</a:t>
            </a:r>
            <a:endParaRPr lang="en-US" altLang="ja-JP" sz="3200" dirty="0">
              <a:solidFill>
                <a:schemeClr val="tx1"/>
              </a:solidFill>
            </a:endParaRPr>
          </a:p>
          <a:p>
            <a:pPr marR="0" algn="l" defTabSz="584200" rtl="0" fontAlgn="auto" latinLnBrk="1" hangingPunct="0">
              <a:lnSpc>
                <a:spcPct val="100000"/>
              </a:lnSpc>
              <a:spcBef>
                <a:spcPts val="0"/>
              </a:spcBef>
              <a:spcAft>
                <a:spcPts val="0"/>
              </a:spcAft>
              <a:buClrTx/>
              <a:buSzTx/>
              <a:tabLst/>
            </a:pPr>
            <a:endParaRPr lang="en-US" altLang="ja-JP" sz="3200" dirty="0">
              <a:solidFill>
                <a:schemeClr val="tx1"/>
              </a:solidFill>
            </a:endParaRP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ja-JP" altLang="en-US" sz="3200">
                <a:solidFill>
                  <a:schemeClr val="tx1"/>
                </a:solidFill>
              </a:rPr>
              <a:t>打ち歩詰め</a:t>
            </a:r>
            <a:r>
              <a:rPr lang="en-US" altLang="ja-JP" sz="3200" dirty="0">
                <a:solidFill>
                  <a:schemeClr val="tx1"/>
                </a:solidFill>
              </a:rPr>
              <a:t>,2</a:t>
            </a:r>
            <a:r>
              <a:rPr lang="ja-JP" altLang="en-US" sz="3200">
                <a:solidFill>
                  <a:schemeClr val="tx1"/>
                </a:solidFill>
              </a:rPr>
              <a:t>歩</a:t>
            </a:r>
            <a:r>
              <a:rPr lang="en-US" altLang="ja-JP" sz="3200" dirty="0">
                <a:solidFill>
                  <a:schemeClr val="tx1"/>
                </a:solidFill>
              </a:rPr>
              <a:t>,</a:t>
            </a:r>
            <a:r>
              <a:rPr lang="ja-JP" altLang="en-US" sz="3200">
                <a:solidFill>
                  <a:schemeClr val="tx1"/>
                </a:solidFill>
              </a:rPr>
              <a:t>行き所のない駒</a:t>
            </a:r>
            <a:r>
              <a:rPr lang="en-US" altLang="ja-JP" sz="3200" dirty="0">
                <a:solidFill>
                  <a:schemeClr val="tx1"/>
                </a:solidFill>
              </a:rPr>
              <a:t>,</a:t>
            </a:r>
            <a:r>
              <a:rPr lang="ja-JP" altLang="en-US" sz="3200">
                <a:solidFill>
                  <a:schemeClr val="tx1"/>
                </a:solidFill>
              </a:rPr>
              <a:t>王手放置は禁止</a:t>
            </a:r>
            <a:endParaRPr lang="en-US" altLang="ja-JP" sz="3200" dirty="0">
              <a:solidFill>
                <a:schemeClr val="tx1"/>
              </a:solidFill>
            </a:endParaRP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endParaRPr lang="en-US" altLang="ja-JP" sz="3200" dirty="0">
              <a:solidFill>
                <a:schemeClr val="tx1"/>
              </a:solidFill>
            </a:endParaRPr>
          </a:p>
          <a:p>
            <a:pPr marL="457200" marR="0" indent="-4572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ja-JP" altLang="en-US" sz="3200">
                <a:solidFill>
                  <a:schemeClr val="tx1"/>
                </a:solidFill>
              </a:rPr>
              <a:t>千日手が成立すると先手負け</a:t>
            </a:r>
            <a:endParaRPr lang="en-US" altLang="ja-JP" sz="3200" dirty="0">
              <a:solidFill>
                <a:schemeClr val="bg1"/>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lvl1pPr>
              <a:defRPr sz="6000" b="1"/>
            </a:lvl1pPr>
          </a:lstStyle>
          <a:p>
            <a:pPr lvl="0">
              <a:defRPr sz="1800" b="0" cap="none">
                <a:solidFill>
                  <a:srgbClr val="000000"/>
                </a:solidFill>
              </a:defRPr>
            </a:pPr>
            <a:r>
              <a:rPr sz="6000" b="1" cap="all">
                <a:solidFill>
                  <a:srgbClr val="606060"/>
                </a:solidFill>
              </a:rPr>
              <a:t>研究内容</a:t>
            </a:r>
          </a:p>
        </p:txBody>
      </p:sp>
      <p:sp>
        <p:nvSpPr>
          <p:cNvPr id="86" name="Shape 86"/>
          <p:cNvSpPr>
            <a:spLocks noGrp="1"/>
          </p:cNvSpPr>
          <p:nvPr>
            <p:ph type="body" idx="1"/>
          </p:nvPr>
        </p:nvSpPr>
        <p:spPr>
          <a:prstGeom prst="rect">
            <a:avLst/>
          </a:prstGeom>
        </p:spPr>
        <p:txBody>
          <a:bodyPr/>
          <a:lstStyle/>
          <a:p>
            <a:pPr lvl="0">
              <a:lnSpc>
                <a:spcPct val="10000"/>
              </a:lnSpc>
              <a:buSzTx/>
              <a:buFont typeface="Arial" panose="020B0604020202020204" pitchFamily="34" charset="0"/>
              <a:buChar char="•"/>
              <a:defRPr sz="1800">
                <a:solidFill>
                  <a:srgbClr val="000000"/>
                </a:solidFill>
              </a:defRPr>
            </a:pPr>
            <a:r>
              <a:rPr lang="en-US" sz="3400" dirty="0">
                <a:solidFill>
                  <a:srgbClr val="606060"/>
                </a:solidFill>
              </a:rPr>
              <a:t>５五将棋のアプリケーションの作成</a:t>
            </a:r>
          </a:p>
          <a:p>
            <a:pPr lvl="0">
              <a:lnSpc>
                <a:spcPct val="10000"/>
              </a:lnSpc>
              <a:buSzTx/>
              <a:buFont typeface="Arial" panose="020B0604020202020204" pitchFamily="34" charset="0"/>
              <a:buChar char="•"/>
              <a:defRPr sz="1800">
                <a:solidFill>
                  <a:srgbClr val="000000"/>
                </a:solidFill>
              </a:defRPr>
            </a:pPr>
            <a:endParaRPr lang="en-US" dirty="0"/>
          </a:p>
          <a:p>
            <a:pPr lvl="0">
              <a:lnSpc>
                <a:spcPct val="10000"/>
              </a:lnSpc>
              <a:buSzTx/>
              <a:buFont typeface="Arial" panose="020B0604020202020204" pitchFamily="34" charset="0"/>
              <a:buChar char="•"/>
              <a:defRPr sz="1800">
                <a:solidFill>
                  <a:srgbClr val="000000"/>
                </a:solidFill>
              </a:defRPr>
            </a:pPr>
            <a:r>
              <a:rPr lang="en-US" sz="3400" dirty="0" err="1">
                <a:solidFill>
                  <a:srgbClr val="606060"/>
                </a:solidFill>
              </a:rPr>
              <a:t>詰将棋ルーチンが探索の高速化に有用か検証</a:t>
            </a:r>
            <a:endParaRPr lang="en-US" sz="3400" dirty="0">
              <a:solidFill>
                <a:srgbClr val="606060"/>
              </a:solidFill>
            </a:endParaRPr>
          </a:p>
          <a:p>
            <a:pPr marL="0" lvl="0" indent="0">
              <a:lnSpc>
                <a:spcPct val="10000"/>
              </a:lnSpc>
              <a:buSzTx/>
              <a:buNone/>
              <a:defRPr sz="1800">
                <a:solidFill>
                  <a:srgbClr val="000000"/>
                </a:solidFill>
              </a:defRPr>
            </a:pPr>
            <a:endParaRPr lang="en-US" sz="3400" dirty="0">
              <a:solidFill>
                <a:srgbClr val="606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B5816-F346-544B-B1D1-E6DFD3A47F18}"/>
              </a:ext>
            </a:extLst>
          </p:cNvPr>
          <p:cNvSpPr>
            <a:spLocks noGrp="1"/>
          </p:cNvSpPr>
          <p:nvPr>
            <p:ph type="title"/>
          </p:nvPr>
        </p:nvSpPr>
        <p:spPr/>
        <p:txBody>
          <a:bodyPr/>
          <a:lstStyle/>
          <a:p>
            <a:r>
              <a:rPr kumimoji="1" lang="ja-JP" altLang="en-US"/>
              <a:t>アプリケーションの開発</a:t>
            </a:r>
          </a:p>
        </p:txBody>
      </p:sp>
      <p:pic>
        <p:nvPicPr>
          <p:cNvPr id="4" name="図 3" descr="グラフィカル ユーザー インターフェイス, テーブル&#10;&#10;自動的に生成された説明">
            <a:extLst>
              <a:ext uri="{FF2B5EF4-FFF2-40B4-BE49-F238E27FC236}">
                <a16:creationId xmlns:a16="http://schemas.microsoft.com/office/drawing/2014/main" id="{8D187BF8-7B02-6043-91BC-E662CB5DC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26" y="2197330"/>
            <a:ext cx="11608348" cy="7556270"/>
          </a:xfrm>
          <a:prstGeom prst="rect">
            <a:avLst/>
          </a:prstGeom>
        </p:spPr>
      </p:pic>
    </p:spTree>
    <p:extLst>
      <p:ext uri="{BB962C8B-B14F-4D97-AF65-F5344CB8AC3E}">
        <p14:creationId xmlns:p14="http://schemas.microsoft.com/office/powerpoint/2010/main" val="3184316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82807F-92E4-0740-9294-779BAB597BD3}"/>
              </a:ext>
            </a:extLst>
          </p:cNvPr>
          <p:cNvSpPr>
            <a:spLocks noGrp="1"/>
          </p:cNvSpPr>
          <p:nvPr>
            <p:ph type="title"/>
          </p:nvPr>
        </p:nvSpPr>
        <p:spPr/>
        <p:txBody>
          <a:bodyPr/>
          <a:lstStyle/>
          <a:p>
            <a:r>
              <a:rPr kumimoji="1" lang="ja-JP" altLang="en-US"/>
              <a:t>アプリケーション開発</a:t>
            </a:r>
          </a:p>
        </p:txBody>
      </p:sp>
      <p:pic>
        <p:nvPicPr>
          <p:cNvPr id="4" name="図 3" descr="テキスト&#10;&#10;自動的に生成された説明">
            <a:extLst>
              <a:ext uri="{FF2B5EF4-FFF2-40B4-BE49-F238E27FC236}">
                <a16:creationId xmlns:a16="http://schemas.microsoft.com/office/drawing/2014/main" id="{5200B0D2-AE87-2745-B89E-7FB79C6A6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124" y="6258474"/>
            <a:ext cx="4762499" cy="2693170"/>
          </a:xfrm>
          <a:prstGeom prst="rect">
            <a:avLst/>
          </a:prstGeom>
        </p:spPr>
      </p:pic>
      <p:pic>
        <p:nvPicPr>
          <p:cNvPr id="6" name="図 5" descr="テキスト, ホワイトボード&#10;&#10;自動的に生成された説明">
            <a:extLst>
              <a:ext uri="{FF2B5EF4-FFF2-40B4-BE49-F238E27FC236}">
                <a16:creationId xmlns:a16="http://schemas.microsoft.com/office/drawing/2014/main" id="{60B7D355-EBC7-FC4F-B05E-997599D29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425" y="3031006"/>
            <a:ext cx="5759949" cy="2687976"/>
          </a:xfrm>
          <a:prstGeom prst="rect">
            <a:avLst/>
          </a:prstGeom>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D6E17D2C-57DA-A340-B84A-3EC5D9894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606" y="6258474"/>
            <a:ext cx="4297637" cy="2687977"/>
          </a:xfrm>
          <a:prstGeom prst="rect">
            <a:avLst/>
          </a:prstGeom>
        </p:spPr>
      </p:pic>
    </p:spTree>
    <p:extLst>
      <p:ext uri="{BB962C8B-B14F-4D97-AF65-F5344CB8AC3E}">
        <p14:creationId xmlns:p14="http://schemas.microsoft.com/office/powerpoint/2010/main" val="2127095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lvl1pPr>
              <a:defRPr sz="6000" b="1"/>
            </a:lvl1pPr>
          </a:lstStyle>
          <a:p>
            <a:pPr lvl="0">
              <a:defRPr sz="1800" b="0" cap="none">
                <a:solidFill>
                  <a:srgbClr val="000000"/>
                </a:solidFill>
              </a:defRPr>
            </a:pPr>
            <a:r>
              <a:rPr sz="6000" b="1" cap="all">
                <a:solidFill>
                  <a:srgbClr val="606060"/>
                </a:solidFill>
              </a:rPr>
              <a:t>将棋AIの手法</a:t>
            </a:r>
          </a:p>
        </p:txBody>
      </p:sp>
      <p:sp>
        <p:nvSpPr>
          <p:cNvPr id="67" name="Shape 67"/>
          <p:cNvSpPr>
            <a:spLocks noGrp="1"/>
          </p:cNvSpPr>
          <p:nvPr>
            <p:ph type="body" idx="1"/>
          </p:nvPr>
        </p:nvSpPr>
        <p:spPr>
          <a:xfrm>
            <a:off x="508000" y="3199139"/>
            <a:ext cx="11988800" cy="4890101"/>
          </a:xfrm>
          <a:prstGeom prst="rect">
            <a:avLst/>
          </a:prstGeom>
        </p:spPr>
        <p:txBody>
          <a:bodyPr anchor="t"/>
          <a:lstStyle/>
          <a:p>
            <a:pPr lvl="0">
              <a:lnSpc>
                <a:spcPct val="80000"/>
              </a:lnSpc>
              <a:buFont typeface="Wingdings" pitchFamily="2" charset="2"/>
              <a:buChar char="l"/>
              <a:defRPr sz="1800">
                <a:solidFill>
                  <a:srgbClr val="000000"/>
                </a:solidFill>
              </a:defRPr>
            </a:pPr>
            <a:r>
              <a:rPr lang="en-US" sz="3400" dirty="0" err="1">
                <a:solidFill>
                  <a:srgbClr val="606060"/>
                </a:solidFill>
              </a:rPr>
              <a:t>アルファべータ法</a:t>
            </a:r>
            <a:endParaRPr lang="en-US" sz="3400" dirty="0">
              <a:solidFill>
                <a:srgbClr val="606060"/>
              </a:solidFill>
            </a:endParaRPr>
          </a:p>
          <a:p>
            <a:pPr lvl="0">
              <a:lnSpc>
                <a:spcPct val="80000"/>
              </a:lnSpc>
              <a:buFont typeface="Wingdings" pitchFamily="2" charset="2"/>
              <a:buChar char="l"/>
              <a:defRPr sz="1800">
                <a:solidFill>
                  <a:srgbClr val="000000"/>
                </a:solidFill>
              </a:defRPr>
            </a:pPr>
            <a:r>
              <a:rPr lang="en-US" sz="3400" dirty="0" err="1">
                <a:solidFill>
                  <a:srgbClr val="606060"/>
                </a:solidFill>
              </a:rPr>
              <a:t>評価値</a:t>
            </a:r>
            <a:endParaRPr lang="en-US" dirty="0"/>
          </a:p>
          <a:p>
            <a:pPr lvl="0">
              <a:lnSpc>
                <a:spcPct val="80000"/>
              </a:lnSpc>
              <a:buFont typeface="Wingdings" pitchFamily="2" charset="2"/>
              <a:buChar char="l"/>
              <a:defRPr sz="1800">
                <a:solidFill>
                  <a:srgbClr val="000000"/>
                </a:solidFill>
              </a:defRPr>
            </a:pPr>
            <a:r>
              <a:rPr lang="en-US" sz="3400" dirty="0" err="1">
                <a:solidFill>
                  <a:srgbClr val="606060"/>
                </a:solidFill>
              </a:rPr>
              <a:t>詰将棋ルーチン</a:t>
            </a:r>
            <a:endParaRPr lang="en-US" sz="3400" dirty="0">
              <a:solidFill>
                <a:srgbClr val="606060"/>
              </a:solidFill>
            </a:endParaRPr>
          </a:p>
          <a:p>
            <a:pPr lvl="0">
              <a:lnSpc>
                <a:spcPct val="80000"/>
              </a:lnSpc>
              <a:buFont typeface="Wingdings" pitchFamily="2" charset="2"/>
              <a:buChar char="l"/>
              <a:defRPr sz="1800">
                <a:solidFill>
                  <a:srgbClr val="000000"/>
                </a:solidFill>
              </a:defRPr>
            </a:pPr>
            <a:endParaRPr lang="en-US" sz="3400" dirty="0">
              <a:solidFill>
                <a:srgbClr val="606060"/>
              </a:solidFill>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0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9625</TotalTime>
  <Words>2080</Words>
  <Application>Microsoft Macintosh PowerPoint</Application>
  <PresentationFormat>ユーザー設定</PresentationFormat>
  <Paragraphs>249</Paragraphs>
  <Slides>22</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Zapf Dingbats</vt:lpstr>
      <vt:lpstr>ヒラギノ角ゴ ProN W3</vt:lpstr>
      <vt:lpstr>Arial</vt:lpstr>
      <vt:lpstr>Avenir</vt:lpstr>
      <vt:lpstr>Gill Sans</vt:lpstr>
      <vt:lpstr>Gill Sans Light</vt:lpstr>
      <vt:lpstr>Wingdings</vt:lpstr>
      <vt:lpstr>New_Template3</vt:lpstr>
      <vt:lpstr>Javaを用いた５五将棋のアプリの開発</vt:lpstr>
      <vt:lpstr>発表の流れ</vt:lpstr>
      <vt:lpstr>本研究の目的</vt:lpstr>
      <vt:lpstr>５五将棋とは</vt:lpstr>
      <vt:lpstr>PowerPoint プレゼンテーション</vt:lpstr>
      <vt:lpstr>研究内容</vt:lpstr>
      <vt:lpstr>アプリケーションの開発</vt:lpstr>
      <vt:lpstr>アプリケーション開発</vt:lpstr>
      <vt:lpstr>将棋AIの手法</vt:lpstr>
      <vt:lpstr> アルファベータ法</vt:lpstr>
      <vt:lpstr>評価値</vt:lpstr>
      <vt:lpstr>詰将棋ルーチン</vt:lpstr>
      <vt:lpstr>５五将棋AIの作成</vt:lpstr>
      <vt:lpstr>検証</vt:lpstr>
      <vt:lpstr>結果　平均処理時間</vt:lpstr>
      <vt:lpstr>結果　平均手数</vt:lpstr>
      <vt:lpstr>今後の課題</vt:lpstr>
      <vt:lpstr>参考文献</vt:lpstr>
      <vt:lpstr>参考文献</vt:lpstr>
      <vt:lpstr> 参考文献</vt:lpstr>
      <vt:lpstr>ご静聴ありがとうございました</vt:lpstr>
      <vt:lpstr>結果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Javaを用いた５五将棋のアプリの開発</dc:title>
  <cp:lastModifiedBy>池田伸晃</cp:lastModifiedBy>
  <cp:revision>69</cp:revision>
  <dcterms:modified xsi:type="dcterms:W3CDTF">2022-01-24T05:22:51Z</dcterms:modified>
</cp:coreProperties>
</file>