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9" r:id="rId3"/>
    <p:sldId id="261" r:id="rId4"/>
    <p:sldId id="266" r:id="rId5"/>
    <p:sldId id="281" r:id="rId6"/>
    <p:sldId id="260" r:id="rId7"/>
    <p:sldId id="263" r:id="rId8"/>
    <p:sldId id="267" r:id="rId9"/>
    <p:sldId id="282" r:id="rId10"/>
    <p:sldId id="283" r:id="rId11"/>
    <p:sldId id="284" r:id="rId12"/>
    <p:sldId id="285" r:id="rId13"/>
    <p:sldId id="272" r:id="rId14"/>
    <p:sldId id="258" r:id="rId15"/>
    <p:sldId id="273" r:id="rId16"/>
    <p:sldId id="274" r:id="rId17"/>
    <p:sldId id="275" r:id="rId18"/>
    <p:sldId id="269" r:id="rId19"/>
    <p:sldId id="262" r:id="rId20"/>
    <p:sldId id="268"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C8"/>
    <a:srgbClr val="FFBA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p:restoredTop sz="94737"/>
  </p:normalViewPr>
  <p:slideViewPr>
    <p:cSldViewPr snapToGrid="0" snapToObjects="1">
      <p:cViewPr>
        <p:scale>
          <a:sx n="78" d="100"/>
          <a:sy n="78" d="100"/>
        </p:scale>
        <p:origin x="33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点数</c:v>
                </c:pt>
              </c:strCache>
            </c:strRef>
          </c:tx>
          <c:spPr>
            <a:solidFill>
              <a:srgbClr val="FF0000"/>
            </a:solidFill>
            <a:ln>
              <a:noFill/>
            </a:ln>
            <a:effectLst/>
          </c:spPr>
          <c:invertIfNegative val="0"/>
          <c:dPt>
            <c:idx val="0"/>
            <c:invertIfNegative val="0"/>
            <c:bubble3D val="0"/>
            <c:spPr>
              <a:solidFill>
                <a:schemeClr val="accent1"/>
              </a:solidFill>
              <a:ln>
                <a:noFill/>
              </a:ln>
              <a:effectLst/>
            </c:spPr>
          </c:dPt>
          <c:dPt>
            <c:idx val="1"/>
            <c:invertIfNegative val="0"/>
            <c:bubble3D val="0"/>
            <c:spPr>
              <a:solidFill>
                <a:srgbClr val="00B050"/>
              </a:solidFill>
              <a:ln>
                <a:noFill/>
              </a:ln>
              <a:effectLst/>
            </c:spPr>
          </c:dPt>
          <c:dPt>
            <c:idx val="2"/>
            <c:invertIfNegative val="0"/>
            <c:bubble3D val="0"/>
            <c:spPr>
              <a:solidFill>
                <a:schemeClr val="accent2"/>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1位</c:v>
                </c:pt>
                <c:pt idx="1">
                  <c:v>2位</c:v>
                </c:pt>
                <c:pt idx="2">
                  <c:v>3位</c:v>
                </c:pt>
                <c:pt idx="3">
                  <c:v>4位</c:v>
                </c:pt>
              </c:strCache>
            </c:strRef>
          </c:cat>
          <c:val>
            <c:numRef>
              <c:f>Sheet1!$B$2:$B$5</c:f>
              <c:numCache>
                <c:formatCode>General</c:formatCode>
                <c:ptCount val="4"/>
                <c:pt idx="0">
                  <c:v>30000.0</c:v>
                </c:pt>
                <c:pt idx="1">
                  <c:v>27500.0</c:v>
                </c:pt>
                <c:pt idx="2">
                  <c:v>17500.0</c:v>
                </c:pt>
                <c:pt idx="3">
                  <c:v>10000.0</c:v>
                </c:pt>
              </c:numCache>
            </c:numRef>
          </c:val>
        </c:ser>
        <c:ser>
          <c:idx val="1"/>
          <c:order val="1"/>
          <c:tx>
            <c:strRef>
              <c:f>Sheet1!$C$1</c:f>
              <c:strCache>
                <c:ptCount val="1"/>
                <c:pt idx="0">
                  <c:v>列1</c:v>
                </c:pt>
              </c:strCache>
            </c:strRef>
          </c:tx>
          <c:spPr>
            <a:solidFill>
              <a:schemeClr val="accent2"/>
            </a:solidFill>
            <a:ln>
              <a:noFill/>
            </a:ln>
            <a:effectLst/>
          </c:spPr>
          <c:invertIfNegative val="0"/>
          <c:dPt>
            <c:idx val="0"/>
            <c:invertIfNegative val="0"/>
            <c:bubble3D val="0"/>
            <c:spPr>
              <a:solidFill>
                <a:srgbClr val="FF0000"/>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4">
                  <a:lumMod val="20000"/>
                  <a:lumOff val="80000"/>
                </a:schemeClr>
              </a:solidFill>
              <a:ln>
                <a:solidFill>
                  <a:schemeClr val="accent2"/>
                </a:solidFill>
                <a:prstDash val="dash"/>
              </a:ln>
              <a:effectLst/>
            </c:spPr>
          </c:dPt>
          <c:dPt>
            <c:idx val="3"/>
            <c:invertIfNegative val="0"/>
            <c:bubble3D val="0"/>
            <c:spPr>
              <a:solidFill>
                <a:srgbClr val="FFD1C8"/>
              </a:solidFill>
              <a:ln>
                <a:solidFill>
                  <a:srgbClr val="FF0000"/>
                </a:solidFill>
                <a:prstDash val="dash"/>
              </a:ln>
              <a:effectLst/>
            </c:spPr>
          </c:dPt>
          <c:dLbls>
            <c:dLbl>
              <c:idx val="2"/>
              <c:layout/>
              <c:tx>
                <c:rich>
                  <a:bodyPr/>
                  <a:lstStyle/>
                  <a:p>
                    <a:fld id="{9A09B503-B493-C841-BB00-C38767C53F80}" type="VALUE">
                      <a:rPr lang="is-IS" altLang="ja-JP">
                        <a:solidFill>
                          <a:schemeClr val="tx1"/>
                        </a:solidFill>
                      </a:rPr>
                      <a:pPr/>
                      <a:t>[値]</a:t>
                    </a:fld>
                    <a:endParaRPr lang="ja-JP" alt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3"/>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1位</c:v>
                </c:pt>
                <c:pt idx="1">
                  <c:v>2位</c:v>
                </c:pt>
                <c:pt idx="2">
                  <c:v>3位</c:v>
                </c:pt>
                <c:pt idx="3">
                  <c:v>4位</c:v>
                </c:pt>
              </c:strCache>
            </c:strRef>
          </c:cat>
          <c:val>
            <c:numRef>
              <c:f>Sheet1!$C$2:$C$5</c:f>
              <c:numCache>
                <c:formatCode>General</c:formatCode>
                <c:ptCount val="4"/>
                <c:pt idx="0">
                  <c:v>10000.0</c:v>
                </c:pt>
                <c:pt idx="1">
                  <c:v>5000.0</c:v>
                </c:pt>
                <c:pt idx="2">
                  <c:v>5000.0</c:v>
                </c:pt>
                <c:pt idx="3">
                  <c:v>10000.0</c:v>
                </c:pt>
              </c:numCache>
            </c:numRef>
          </c:val>
        </c:ser>
        <c:ser>
          <c:idx val="2"/>
          <c:order val="2"/>
          <c:tx>
            <c:strRef>
              <c:f>Sheet1!$D$1</c:f>
              <c:strCache>
                <c:ptCount val="1"/>
                <c:pt idx="0">
                  <c:v>列2</c:v>
                </c:pt>
              </c:strCache>
            </c:strRef>
          </c:tx>
          <c:spPr>
            <a:solidFill>
              <a:schemeClr val="accent3"/>
            </a:solidFill>
            <a:ln>
              <a:noFill/>
            </a:ln>
            <a:effectLst/>
          </c:spPr>
          <c:invertIfNegative val="0"/>
          <c:dLbls>
            <c:delete val="1"/>
          </c:dLbls>
          <c:cat>
            <c:strRef>
              <c:f>Sheet1!$A$2:$A$5</c:f>
              <c:strCache>
                <c:ptCount val="4"/>
                <c:pt idx="0">
                  <c:v>1位</c:v>
                </c:pt>
                <c:pt idx="1">
                  <c:v>2位</c:v>
                </c:pt>
                <c:pt idx="2">
                  <c:v>3位</c:v>
                </c:pt>
                <c:pt idx="3">
                  <c:v>4位</c:v>
                </c:pt>
              </c:strCache>
            </c:strRef>
          </c:cat>
          <c:val>
            <c:numRef>
              <c:f>Sheet1!$D$2:$D$5</c:f>
              <c:numCache>
                <c:formatCode>General</c:formatCode>
                <c:ptCount val="4"/>
                <c:pt idx="0">
                  <c:v>0.0</c:v>
                </c:pt>
                <c:pt idx="1">
                  <c:v>0.0</c:v>
                </c:pt>
                <c:pt idx="2">
                  <c:v>0.0</c:v>
                </c:pt>
                <c:pt idx="3">
                  <c:v>0.0</c:v>
                </c:pt>
              </c:numCache>
            </c:numRef>
          </c:val>
        </c:ser>
        <c:dLbls>
          <c:dLblPos val="ctr"/>
          <c:showLegendKey val="0"/>
          <c:showVal val="1"/>
          <c:showCatName val="0"/>
          <c:showSerName val="0"/>
          <c:showPercent val="0"/>
          <c:showBubbleSize val="0"/>
        </c:dLbls>
        <c:gapWidth val="79"/>
        <c:overlap val="100"/>
        <c:axId val="1391557344"/>
        <c:axId val="1354530128"/>
      </c:barChart>
      <c:catAx>
        <c:axId val="13915573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cap="all" spc="120" normalizeH="0" baseline="0">
                <a:solidFill>
                  <a:schemeClr val="tx1">
                    <a:lumMod val="65000"/>
                    <a:lumOff val="35000"/>
                  </a:schemeClr>
                </a:solidFill>
                <a:latin typeface="+mn-lt"/>
                <a:ea typeface="+mn-ea"/>
                <a:cs typeface="+mn-cs"/>
              </a:defRPr>
            </a:pPr>
            <a:endParaRPr lang="ja-JP"/>
          </a:p>
        </c:txPr>
        <c:crossAx val="1354530128"/>
        <c:crosses val="autoZero"/>
        <c:auto val="1"/>
        <c:lblAlgn val="ctr"/>
        <c:lblOffset val="100"/>
        <c:noMultiLvlLbl val="0"/>
      </c:catAx>
      <c:valAx>
        <c:axId val="1354530128"/>
        <c:scaling>
          <c:orientation val="minMax"/>
        </c:scaling>
        <c:delete val="1"/>
        <c:axPos val="l"/>
        <c:numFmt formatCode="General" sourceLinked="1"/>
        <c:majorTickMark val="none"/>
        <c:minorTickMark val="none"/>
        <c:tickLblPos val="nextTo"/>
        <c:crossAx val="1391557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点数</c:v>
                </c:pt>
              </c:strCache>
            </c:strRef>
          </c:tx>
          <c:spPr>
            <a:solidFill>
              <a:srgbClr val="FF0000"/>
            </a:solidFill>
            <a:ln>
              <a:noFill/>
            </a:ln>
            <a:effectLst/>
          </c:spPr>
          <c:invertIfNegative val="0"/>
          <c:dPt>
            <c:idx val="0"/>
            <c:invertIfNegative val="0"/>
            <c:bubble3D val="0"/>
            <c:spPr>
              <a:solidFill>
                <a:schemeClr val="accent1"/>
              </a:solidFill>
              <a:ln>
                <a:noFill/>
              </a:ln>
              <a:effectLst/>
            </c:spPr>
          </c:dPt>
          <c:dPt>
            <c:idx val="1"/>
            <c:invertIfNegative val="0"/>
            <c:bubble3D val="0"/>
            <c:spPr>
              <a:solidFill>
                <a:srgbClr val="00B050"/>
              </a:solidFill>
              <a:ln>
                <a:noFill/>
              </a:ln>
              <a:effectLst/>
            </c:spPr>
          </c:dPt>
          <c:dPt>
            <c:idx val="2"/>
            <c:invertIfNegative val="0"/>
            <c:bubble3D val="0"/>
            <c:spPr>
              <a:solidFill>
                <a:schemeClr val="accent2"/>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1位</c:v>
                </c:pt>
                <c:pt idx="1">
                  <c:v>2位</c:v>
                </c:pt>
                <c:pt idx="2">
                  <c:v>3位</c:v>
                </c:pt>
                <c:pt idx="3">
                  <c:v>4位</c:v>
                </c:pt>
              </c:strCache>
            </c:strRef>
          </c:cat>
          <c:val>
            <c:numRef>
              <c:f>Sheet1!$B$2:$B$5</c:f>
              <c:numCache>
                <c:formatCode>General</c:formatCode>
                <c:ptCount val="4"/>
                <c:pt idx="0">
                  <c:v>30000.0</c:v>
                </c:pt>
                <c:pt idx="1">
                  <c:v>27500.0</c:v>
                </c:pt>
                <c:pt idx="2">
                  <c:v>22500.0</c:v>
                </c:pt>
                <c:pt idx="3">
                  <c:v>20000.0</c:v>
                </c:pt>
              </c:numCache>
            </c:numRef>
          </c:val>
        </c:ser>
        <c:ser>
          <c:idx val="1"/>
          <c:order val="1"/>
          <c:tx>
            <c:strRef>
              <c:f>Sheet1!$C$1</c:f>
              <c:strCache>
                <c:ptCount val="1"/>
                <c:pt idx="0">
                  <c:v>列1</c:v>
                </c:pt>
              </c:strCache>
            </c:strRef>
          </c:tx>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1位</c:v>
                </c:pt>
                <c:pt idx="1">
                  <c:v>2位</c:v>
                </c:pt>
                <c:pt idx="2">
                  <c:v>3位</c:v>
                </c:pt>
                <c:pt idx="3">
                  <c:v>4位</c:v>
                </c:pt>
              </c:strCache>
            </c:strRef>
          </c:cat>
          <c:val>
            <c:numRef>
              <c:f>Sheet1!$C$2:$C$5</c:f>
              <c:numCache>
                <c:formatCode>General</c:formatCode>
                <c:ptCount val="4"/>
                <c:pt idx="0">
                  <c:v>10000.0</c:v>
                </c:pt>
                <c:pt idx="1">
                  <c:v>5000.0</c:v>
                </c:pt>
                <c:pt idx="2">
                  <c:v>5000.0</c:v>
                </c:pt>
                <c:pt idx="3">
                  <c:v>10000.0</c:v>
                </c:pt>
              </c:numCache>
            </c:numRef>
          </c:val>
        </c:ser>
        <c:ser>
          <c:idx val="2"/>
          <c:order val="2"/>
          <c:tx>
            <c:strRef>
              <c:f>Sheet1!$D$1</c:f>
              <c:strCache>
                <c:ptCount val="1"/>
                <c:pt idx="0">
                  <c:v>列2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Sheet1!$A$2:$A$5</c:f>
              <c:strCache>
                <c:ptCount val="4"/>
                <c:pt idx="0">
                  <c:v>1位</c:v>
                </c:pt>
                <c:pt idx="1">
                  <c:v>2位</c:v>
                </c:pt>
                <c:pt idx="2">
                  <c:v>3位</c:v>
                </c:pt>
                <c:pt idx="3">
                  <c:v>4位</c:v>
                </c:pt>
              </c:strCache>
            </c:strRef>
          </c:cat>
          <c:val>
            <c:numRef>
              <c:f>Sheet1!$D$2:$D$5</c:f>
              <c:numCache>
                <c:formatCode>General</c:formatCode>
                <c:ptCount val="4"/>
                <c:pt idx="0">
                  <c:v>0.0</c:v>
                </c:pt>
                <c:pt idx="1">
                  <c:v>0.0</c:v>
                </c:pt>
                <c:pt idx="2">
                  <c:v>0.0</c:v>
                </c:pt>
                <c:pt idx="3">
                  <c:v>0.0</c:v>
                </c:pt>
              </c:numCache>
            </c:numRef>
          </c:val>
        </c:ser>
        <c:dLbls>
          <c:dLblPos val="ctr"/>
          <c:showLegendKey val="0"/>
          <c:showVal val="1"/>
          <c:showCatName val="0"/>
          <c:showSerName val="0"/>
          <c:showPercent val="0"/>
          <c:showBubbleSize val="0"/>
        </c:dLbls>
        <c:gapWidth val="79"/>
        <c:overlap val="100"/>
        <c:axId val="1476266976"/>
        <c:axId val="1476273600"/>
      </c:barChart>
      <c:catAx>
        <c:axId val="14762669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cap="all" spc="120" normalizeH="0" baseline="0">
                <a:solidFill>
                  <a:schemeClr val="tx1">
                    <a:lumMod val="65000"/>
                    <a:lumOff val="35000"/>
                  </a:schemeClr>
                </a:solidFill>
                <a:latin typeface="+mn-lt"/>
                <a:ea typeface="+mn-ea"/>
                <a:cs typeface="+mn-cs"/>
              </a:defRPr>
            </a:pPr>
            <a:endParaRPr lang="ja-JP"/>
          </a:p>
        </c:txPr>
        <c:crossAx val="1476273600"/>
        <c:crosses val="autoZero"/>
        <c:auto val="1"/>
        <c:lblAlgn val="ctr"/>
        <c:lblOffset val="100"/>
        <c:noMultiLvlLbl val="0"/>
      </c:catAx>
      <c:valAx>
        <c:axId val="1476273600"/>
        <c:scaling>
          <c:orientation val="minMax"/>
        </c:scaling>
        <c:delete val="1"/>
        <c:axPos val="l"/>
        <c:numFmt formatCode="General" sourceLinked="1"/>
        <c:majorTickMark val="none"/>
        <c:minorTickMark val="none"/>
        <c:tickLblPos val="nextTo"/>
        <c:crossAx val="1476266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7553FF-73CE-FF45-9F3D-54DE6C4543F0}" type="datetimeFigureOut">
              <a:rPr kumimoji="1" lang="ja-JP" altLang="en-US" smtClean="0"/>
              <a:t>2021/2/2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69713-AC18-9848-860D-91F73B4306ED}" type="slidenum">
              <a:rPr kumimoji="1" lang="ja-JP" altLang="en-US" smtClean="0"/>
              <a:t>‹#›</a:t>
            </a:fld>
            <a:endParaRPr kumimoji="1" lang="ja-JP" altLang="en-US"/>
          </a:p>
        </p:txBody>
      </p:sp>
    </p:spTree>
    <p:extLst>
      <p:ext uri="{BB962C8B-B14F-4D97-AF65-F5344CB8AC3E}">
        <p14:creationId xmlns:p14="http://schemas.microsoft.com/office/powerpoint/2010/main" val="12933175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415915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117229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83269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02738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43520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96772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66992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03344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20143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098641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B6CBB3-2F3D-8A43-AFAF-B076C6219AD6}" type="datetimeFigureOut">
              <a:rPr kumimoji="1" lang="ja-JP" altLang="en-US" smtClean="0"/>
              <a:t>2021/2/2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7966044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6CBB3-2F3D-8A43-AFAF-B076C6219AD6}" type="datetimeFigureOut">
              <a:rPr kumimoji="1" lang="ja-JP" altLang="en-US" smtClean="0"/>
              <a:t>2021/2/2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2A35BF-ECA9-C147-9450-3152D395BFA0}" type="slidenum">
              <a:rPr kumimoji="1" lang="ja-JP" altLang="en-US" smtClean="0"/>
              <a:t>‹#›</a:t>
            </a:fld>
            <a:endParaRPr kumimoji="1" lang="ja-JP" altLang="en-US"/>
          </a:p>
        </p:txBody>
      </p:sp>
    </p:spTree>
    <p:extLst>
      <p:ext uri="{BB962C8B-B14F-4D97-AF65-F5344CB8AC3E}">
        <p14:creationId xmlns:p14="http://schemas.microsoft.com/office/powerpoint/2010/main" val="179274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image" Target="../media/image24.png"/><Relationship Id="rId12" Type="http://schemas.openxmlformats.org/officeDocument/2006/relationships/image" Target="../media/image25.gif"/><Relationship Id="rId13" Type="http://schemas.openxmlformats.org/officeDocument/2006/relationships/image" Target="../media/image26.gif"/><Relationship Id="rId14" Type="http://schemas.openxmlformats.org/officeDocument/2006/relationships/image" Target="../media/image27.gif"/><Relationship Id="rId15" Type="http://schemas.openxmlformats.org/officeDocument/2006/relationships/image" Target="../media/image28.gif"/><Relationship Id="rId16" Type="http://schemas.openxmlformats.org/officeDocument/2006/relationships/image" Target="../media/image29.gif"/><Relationship Id="rId17" Type="http://schemas.openxmlformats.org/officeDocument/2006/relationships/image" Target="../media/image30.gif"/><Relationship Id="rId18" Type="http://schemas.openxmlformats.org/officeDocument/2006/relationships/image" Target="../media/image31.gif"/><Relationship Id="rId19" Type="http://schemas.openxmlformats.org/officeDocument/2006/relationships/image" Target="../media/image32.gif"/><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4.png"/><Relationship Id="rId4" Type="http://schemas.openxmlformats.org/officeDocument/2006/relationships/image" Target="../media/image17.gif"/><Relationship Id="rId5" Type="http://schemas.openxmlformats.org/officeDocument/2006/relationships/image" Target="../media/image18.gif"/><Relationship Id="rId6" Type="http://schemas.openxmlformats.org/officeDocument/2006/relationships/image" Target="../media/image19.gif"/><Relationship Id="rId7" Type="http://schemas.openxmlformats.org/officeDocument/2006/relationships/image" Target="../media/image20.gif"/><Relationship Id="rId8" Type="http://schemas.openxmlformats.org/officeDocument/2006/relationships/image" Target="../media/image21.gif"/><Relationship Id="rId9" Type="http://schemas.openxmlformats.org/officeDocument/2006/relationships/image" Target="../media/image22.gif"/><Relationship Id="rId10" Type="http://schemas.openxmlformats.org/officeDocument/2006/relationships/image" Target="../media/image23.gif"/></Relationships>
</file>

<file path=ppt/slides/_rels/slide11.xml.rels><?xml version="1.0" encoding="UTF-8" standalone="yes"?>
<Relationships xmlns="http://schemas.openxmlformats.org/package/2006/relationships"><Relationship Id="rId11" Type="http://schemas.openxmlformats.org/officeDocument/2006/relationships/image" Target="../media/image24.png"/><Relationship Id="rId12" Type="http://schemas.openxmlformats.org/officeDocument/2006/relationships/image" Target="../media/image25.gif"/><Relationship Id="rId13" Type="http://schemas.openxmlformats.org/officeDocument/2006/relationships/image" Target="../media/image26.gif"/><Relationship Id="rId14" Type="http://schemas.openxmlformats.org/officeDocument/2006/relationships/image" Target="../media/image27.gif"/><Relationship Id="rId15" Type="http://schemas.openxmlformats.org/officeDocument/2006/relationships/image" Target="../media/image28.gif"/><Relationship Id="rId16" Type="http://schemas.openxmlformats.org/officeDocument/2006/relationships/image" Target="../media/image29.gif"/><Relationship Id="rId17" Type="http://schemas.openxmlformats.org/officeDocument/2006/relationships/image" Target="../media/image30.gif"/><Relationship Id="rId18" Type="http://schemas.openxmlformats.org/officeDocument/2006/relationships/image" Target="../media/image31.gif"/><Relationship Id="rId19" Type="http://schemas.openxmlformats.org/officeDocument/2006/relationships/image" Target="../media/image32.gif"/><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4.png"/><Relationship Id="rId4" Type="http://schemas.openxmlformats.org/officeDocument/2006/relationships/image" Target="../media/image17.gif"/><Relationship Id="rId5" Type="http://schemas.openxmlformats.org/officeDocument/2006/relationships/image" Target="../media/image18.gif"/><Relationship Id="rId6" Type="http://schemas.openxmlformats.org/officeDocument/2006/relationships/image" Target="../media/image19.gif"/><Relationship Id="rId7" Type="http://schemas.openxmlformats.org/officeDocument/2006/relationships/image" Target="../media/image20.gif"/><Relationship Id="rId8" Type="http://schemas.openxmlformats.org/officeDocument/2006/relationships/image" Target="../media/image21.gif"/><Relationship Id="rId9" Type="http://schemas.openxmlformats.org/officeDocument/2006/relationships/image" Target="../media/image22.gif"/><Relationship Id="rId10" Type="http://schemas.openxmlformats.org/officeDocument/2006/relationships/image" Target="../media/image23.gif"/></Relationships>
</file>

<file path=ppt/slides/_rels/slide12.xml.rels><?xml version="1.0" encoding="UTF-8" standalone="yes"?>
<Relationships xmlns="http://schemas.openxmlformats.org/package/2006/relationships"><Relationship Id="rId11" Type="http://schemas.openxmlformats.org/officeDocument/2006/relationships/image" Target="../media/image24.png"/><Relationship Id="rId12" Type="http://schemas.openxmlformats.org/officeDocument/2006/relationships/image" Target="../media/image25.gif"/><Relationship Id="rId13" Type="http://schemas.openxmlformats.org/officeDocument/2006/relationships/image" Target="../media/image26.gif"/><Relationship Id="rId14" Type="http://schemas.openxmlformats.org/officeDocument/2006/relationships/image" Target="../media/image27.gif"/><Relationship Id="rId15" Type="http://schemas.openxmlformats.org/officeDocument/2006/relationships/image" Target="../media/image28.gif"/><Relationship Id="rId16" Type="http://schemas.openxmlformats.org/officeDocument/2006/relationships/image" Target="../media/image29.gif"/><Relationship Id="rId17" Type="http://schemas.openxmlformats.org/officeDocument/2006/relationships/image" Target="../media/image30.gif"/><Relationship Id="rId18" Type="http://schemas.openxmlformats.org/officeDocument/2006/relationships/image" Target="../media/image31.gif"/><Relationship Id="rId19" Type="http://schemas.openxmlformats.org/officeDocument/2006/relationships/image" Target="../media/image32.gif"/><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4.png"/><Relationship Id="rId4" Type="http://schemas.openxmlformats.org/officeDocument/2006/relationships/image" Target="../media/image17.gif"/><Relationship Id="rId5" Type="http://schemas.openxmlformats.org/officeDocument/2006/relationships/image" Target="../media/image18.gif"/><Relationship Id="rId6" Type="http://schemas.openxmlformats.org/officeDocument/2006/relationships/image" Target="../media/image19.gif"/><Relationship Id="rId7" Type="http://schemas.openxmlformats.org/officeDocument/2006/relationships/image" Target="../media/image20.gif"/><Relationship Id="rId8" Type="http://schemas.openxmlformats.org/officeDocument/2006/relationships/image" Target="../media/image21.gif"/><Relationship Id="rId9" Type="http://schemas.openxmlformats.org/officeDocument/2006/relationships/image" Target="../media/image22.gif"/><Relationship Id="rId10" Type="http://schemas.openxmlformats.org/officeDocument/2006/relationships/image" Target="../media/image23.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league.j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1" Type="http://schemas.openxmlformats.org/officeDocument/2006/relationships/image" Target="../media/image11.png"/><Relationship Id="rId12" Type="http://schemas.openxmlformats.org/officeDocument/2006/relationships/image" Target="../media/image12.png"/><Relationship Id="rId13" Type="http://schemas.openxmlformats.org/officeDocument/2006/relationships/image" Target="../media/image13.png"/><Relationship Id="rId1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0" Type="http://schemas.openxmlformats.org/officeDocument/2006/relationships/image" Target="../media/image10.png"/></Relationships>
</file>

<file path=ppt/slides/_rels/slide5.xml.rels><?xml version="1.0" encoding="UTF-8" standalone="yes"?>
<Relationships xmlns="http://schemas.openxmlformats.org/package/2006/relationships"><Relationship Id="rId11" Type="http://schemas.openxmlformats.org/officeDocument/2006/relationships/image" Target="../media/image11.png"/><Relationship Id="rId12" Type="http://schemas.openxmlformats.org/officeDocument/2006/relationships/image" Target="../media/image13.png"/><Relationship Id="rId13" Type="http://schemas.openxmlformats.org/officeDocument/2006/relationships/image" Target="../media/image14.png"/><Relationship Id="rId14" Type="http://schemas.openxmlformats.org/officeDocument/2006/relationships/image" Target="../media/image15.png"/><Relationship Id="rId15"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0"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1" Type="http://schemas.openxmlformats.org/officeDocument/2006/relationships/image" Target="../media/image24.png"/><Relationship Id="rId12" Type="http://schemas.openxmlformats.org/officeDocument/2006/relationships/image" Target="../media/image25.gif"/><Relationship Id="rId13" Type="http://schemas.openxmlformats.org/officeDocument/2006/relationships/image" Target="../media/image26.gif"/><Relationship Id="rId14" Type="http://schemas.openxmlformats.org/officeDocument/2006/relationships/image" Target="../media/image27.gif"/><Relationship Id="rId15" Type="http://schemas.openxmlformats.org/officeDocument/2006/relationships/image" Target="../media/image28.gif"/><Relationship Id="rId16" Type="http://schemas.openxmlformats.org/officeDocument/2006/relationships/image" Target="../media/image29.gif"/><Relationship Id="rId17" Type="http://schemas.openxmlformats.org/officeDocument/2006/relationships/image" Target="../media/image30.gif"/><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4.png"/><Relationship Id="rId4" Type="http://schemas.openxmlformats.org/officeDocument/2006/relationships/image" Target="../media/image17.gif"/><Relationship Id="rId5" Type="http://schemas.openxmlformats.org/officeDocument/2006/relationships/image" Target="../media/image18.gif"/><Relationship Id="rId6" Type="http://schemas.openxmlformats.org/officeDocument/2006/relationships/image" Target="../media/image19.gif"/><Relationship Id="rId7" Type="http://schemas.openxmlformats.org/officeDocument/2006/relationships/image" Target="../media/image20.gif"/><Relationship Id="rId8" Type="http://schemas.openxmlformats.org/officeDocument/2006/relationships/image" Target="../media/image21.gif"/><Relationship Id="rId9" Type="http://schemas.openxmlformats.org/officeDocument/2006/relationships/image" Target="../media/image22.gif"/><Relationship Id="rId10" Type="http://schemas.openxmlformats.org/officeDocument/2006/relationships/image" Target="../media/image2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b="1" dirty="0" smtClean="0"/>
              <a:t>Python</a:t>
            </a:r>
            <a:r>
              <a:rPr kumimoji="1" lang="ja-JP" altLang="en-US" b="1" dirty="0" smtClean="0"/>
              <a:t>を用いた麻雀における</a:t>
            </a:r>
            <a:r>
              <a:rPr lang="ja-JP" altLang="en-US" b="1" dirty="0" smtClean="0"/>
              <a:t>最下位にならない</a:t>
            </a:r>
            <a:r>
              <a:rPr lang="en-US" altLang="ja-JP" b="1" dirty="0" smtClean="0"/>
              <a:t>AI</a:t>
            </a:r>
            <a:r>
              <a:rPr lang="ja-JP" altLang="en-US" b="1" dirty="0" smtClean="0"/>
              <a:t>の開発</a:t>
            </a:r>
            <a:endParaRPr kumimoji="1" lang="ja-JP" altLang="en-US" b="1" dirty="0"/>
          </a:p>
        </p:txBody>
      </p:sp>
      <p:sp>
        <p:nvSpPr>
          <p:cNvPr id="3" name="サブタイトル 2"/>
          <p:cNvSpPr>
            <a:spLocks noGrp="1"/>
          </p:cNvSpPr>
          <p:nvPr>
            <p:ph type="subTitle" idx="1"/>
          </p:nvPr>
        </p:nvSpPr>
        <p:spPr/>
        <p:txBody>
          <a:bodyPr>
            <a:normAutofit lnSpcReduction="10000"/>
          </a:bodyPr>
          <a:lstStyle/>
          <a:p>
            <a:pPr algn="r"/>
            <a:r>
              <a:rPr kumimoji="1" lang="en-US" altLang="ja-JP" b="1" dirty="0" smtClean="0"/>
              <a:t>17-1-037-0219</a:t>
            </a:r>
          </a:p>
          <a:p>
            <a:pPr algn="r"/>
            <a:r>
              <a:rPr lang="ja-JP" altLang="en-US" b="1" dirty="0" smtClean="0"/>
              <a:t>富田零生</a:t>
            </a:r>
            <a:endParaRPr lang="en-US" altLang="ja-JP" b="1" dirty="0" smtClean="0"/>
          </a:p>
          <a:p>
            <a:pPr algn="r"/>
            <a:r>
              <a:rPr kumimoji="1" lang="ja-JP" altLang="en-US" b="1" dirty="0" smtClean="0"/>
              <a:t>近畿大学理工学部情報学科</a:t>
            </a:r>
            <a:endParaRPr kumimoji="1" lang="en-US" altLang="ja-JP" b="1" dirty="0" smtClean="0"/>
          </a:p>
          <a:p>
            <a:pPr algn="r"/>
            <a:r>
              <a:rPr lang="ja-JP" altLang="en-US" b="1" dirty="0" smtClean="0"/>
              <a:t>情報論理工学研究室</a:t>
            </a:r>
            <a:endParaRPr kumimoji="1" lang="ja-JP" altLang="en-US" b="1" dirty="0"/>
          </a:p>
        </p:txBody>
      </p:sp>
    </p:spTree>
    <p:extLst>
      <p:ext uri="{BB962C8B-B14F-4D97-AF65-F5344CB8AC3E}">
        <p14:creationId xmlns:p14="http://schemas.microsoft.com/office/powerpoint/2010/main" val="792042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オリる条件</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startAt="2"/>
            </a:pPr>
            <a:r>
              <a:rPr kumimoji="1" lang="ja-JP" altLang="en-US" dirty="0" smtClean="0"/>
              <a:t>他家がリーチした場合にシャンテン数によってはオリない</a:t>
            </a:r>
            <a:endParaRPr kumimoji="1" lang="ja-JP" altLang="en-US" dirty="0"/>
          </a:p>
        </p:txBody>
      </p:sp>
      <p:grpSp>
        <p:nvGrpSpPr>
          <p:cNvPr id="69" name="図形グループ 68"/>
          <p:cNvGrpSpPr/>
          <p:nvPr/>
        </p:nvGrpSpPr>
        <p:grpSpPr>
          <a:xfrm>
            <a:off x="3547038" y="2489951"/>
            <a:ext cx="4086512" cy="3449824"/>
            <a:chOff x="2714277" y="2727139"/>
            <a:chExt cx="4086512" cy="3449824"/>
          </a:xfrm>
        </p:grpSpPr>
        <p:grpSp>
          <p:nvGrpSpPr>
            <p:cNvPr id="4" name="図形グループ 3"/>
            <p:cNvGrpSpPr/>
            <p:nvPr/>
          </p:nvGrpSpPr>
          <p:grpSpPr>
            <a:xfrm>
              <a:off x="2714277" y="2727139"/>
              <a:ext cx="4086512" cy="3449824"/>
              <a:chOff x="2446998" y="2605289"/>
              <a:chExt cx="4086512" cy="3449824"/>
            </a:xfrm>
          </p:grpSpPr>
          <p:grpSp>
            <p:nvGrpSpPr>
              <p:cNvPr id="5" name="図形グループ 4"/>
              <p:cNvGrpSpPr/>
              <p:nvPr/>
            </p:nvGrpSpPr>
            <p:grpSpPr>
              <a:xfrm>
                <a:off x="2446998" y="2605289"/>
                <a:ext cx="4086512" cy="3449824"/>
                <a:chOff x="2450591" y="2600188"/>
                <a:chExt cx="4086512" cy="3449824"/>
              </a:xfrm>
            </p:grpSpPr>
            <p:grpSp>
              <p:nvGrpSpPr>
                <p:cNvPr id="10" name="図形グループ 9"/>
                <p:cNvGrpSpPr/>
                <p:nvPr/>
              </p:nvGrpSpPr>
              <p:grpSpPr>
                <a:xfrm>
                  <a:off x="2450591" y="2600188"/>
                  <a:ext cx="4086512" cy="3449824"/>
                  <a:chOff x="2488822" y="1911293"/>
                  <a:chExt cx="4086512" cy="3449824"/>
                </a:xfrm>
              </p:grpSpPr>
              <p:grpSp>
                <p:nvGrpSpPr>
                  <p:cNvPr id="21" name="図形グループ 20"/>
                  <p:cNvGrpSpPr/>
                  <p:nvPr/>
                </p:nvGrpSpPr>
                <p:grpSpPr>
                  <a:xfrm>
                    <a:off x="2488822" y="1911293"/>
                    <a:ext cx="4086512" cy="3449824"/>
                    <a:chOff x="2503157" y="2895728"/>
                    <a:chExt cx="4086512" cy="3449824"/>
                  </a:xfrm>
                </p:grpSpPr>
                <p:grpSp>
                  <p:nvGrpSpPr>
                    <p:cNvPr id="23" name="図形グループ 22"/>
                    <p:cNvGrpSpPr/>
                    <p:nvPr/>
                  </p:nvGrpSpPr>
                  <p:grpSpPr>
                    <a:xfrm>
                      <a:off x="2503157" y="2895728"/>
                      <a:ext cx="4086512" cy="3449824"/>
                      <a:chOff x="2627770" y="3103082"/>
                      <a:chExt cx="4036452" cy="3449824"/>
                    </a:xfrm>
                  </p:grpSpPr>
                  <p:grpSp>
                    <p:nvGrpSpPr>
                      <p:cNvPr id="33" name="グループ化 57">
                        <a:extLst>
                          <a:ext uri="{FF2B5EF4-FFF2-40B4-BE49-F238E27FC236}">
                            <a16:creationId xmlns="" xmlns:a16="http://schemas.microsoft.com/office/drawing/2014/main" id="{95B15A13-7C26-1942-867A-C74104AC99F5}"/>
                          </a:ext>
                        </a:extLst>
                      </p:cNvPr>
                      <p:cNvGrpSpPr/>
                      <p:nvPr/>
                    </p:nvGrpSpPr>
                    <p:grpSpPr>
                      <a:xfrm>
                        <a:off x="2627770" y="3103082"/>
                        <a:ext cx="4036452" cy="3449824"/>
                        <a:chOff x="2680452" y="1753061"/>
                        <a:chExt cx="6725998" cy="5039067"/>
                      </a:xfrm>
                    </p:grpSpPr>
                    <p:sp>
                      <p:nvSpPr>
                        <p:cNvPr id="36" name="正方形/長方形 35">
                          <a:extLst>
                            <a:ext uri="{FF2B5EF4-FFF2-40B4-BE49-F238E27FC236}">
                              <a16:creationId xmlns="" xmlns:a16="http://schemas.microsoft.com/office/drawing/2014/main" id="{BF6A8CD6-D647-FF47-8E42-6987459CCE4A}"/>
                            </a:ext>
                          </a:extLst>
                        </p:cNvPr>
                        <p:cNvSpPr/>
                        <p:nvPr/>
                      </p:nvSpPr>
                      <p:spPr>
                        <a:xfrm>
                          <a:off x="2680452" y="1753061"/>
                          <a:ext cx="6725998" cy="503906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134677"/>
                          <a:ext cx="304869" cy="457305"/>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3040730"/>
                          <a:ext cx="304869" cy="457305"/>
                        </a:xfrm>
                        <a:prstGeom prst="rect">
                          <a:avLst/>
                        </a:prstGeom>
                      </p:spPr>
                    </p:pic>
                    <p:pic>
                      <p:nvPicPr>
                        <p:cNvPr id="41" name="図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44" name="図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45" name="図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46" name="図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47" name="図 4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48" name="図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49" name="図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50" name="図 4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51" name="図 5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52" name="図 5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53" name="図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54" name="図 5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55" name="図 5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56" name="図 5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57" name="図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58" name="図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59" name="図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60" name="図 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61" name="図 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sp>
                      <p:nvSpPr>
                        <p:cNvPr id="62" name="テキスト ボックス 61"/>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34" name="図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4767" y="1923982"/>
                        <a:ext cx="413369" cy="2828994"/>
                      </a:xfrm>
                      <a:prstGeom prst="rect">
                        <a:avLst/>
                      </a:prstGeom>
                    </p:spPr>
                  </p:pic>
                  <p:pic>
                    <p:nvPicPr>
                      <p:cNvPr id="35" name="図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6175951" y="3342899"/>
                        <a:ext cx="413369" cy="2828994"/>
                      </a:xfrm>
                      <a:prstGeom prst="rect">
                        <a:avLst/>
                      </a:prstGeom>
                    </p:spPr>
                  </p:pic>
                </p:gr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3777933"/>
                      <a:ext cx="254923" cy="328709"/>
                    </a:xfrm>
                    <a:prstGeom prst="rect">
                      <a:avLst/>
                    </a:prstGeom>
                  </p:spPr>
                </p:pic>
                <p:pic>
                  <p:nvPicPr>
                    <p:cNvPr id="25" name="図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5236690" y="4047887"/>
                      <a:ext cx="272079" cy="364701"/>
                    </a:xfrm>
                    <a:prstGeom prst="rect">
                      <a:avLst/>
                    </a:prstGeom>
                  </p:spPr>
                </p:pic>
                <p:pic>
                  <p:nvPicPr>
                    <p:cNvPr id="26" name="図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4355859"/>
                      <a:ext cx="254923" cy="328709"/>
                    </a:xfrm>
                    <a:prstGeom prst="rect">
                      <a:avLst/>
                    </a:prstGeom>
                  </p:spPr>
                </p:pic>
                <p:pic>
                  <p:nvPicPr>
                    <p:cNvPr id="27" name="図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08376" y="3522442"/>
                      <a:ext cx="360062" cy="268618"/>
                    </a:xfrm>
                    <a:prstGeom prst="rect">
                      <a:avLst/>
                    </a:prstGeom>
                  </p:spPr>
                </p:pic>
                <p:pic>
                  <p:nvPicPr>
                    <p:cNvPr id="28" name="図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2589" y="4986111"/>
                      <a:ext cx="375849" cy="280395"/>
                    </a:xfrm>
                    <a:prstGeom prst="rect">
                      <a:avLst/>
                    </a:prstGeom>
                  </p:spPr>
                </p:pic>
                <p:pic>
                  <p:nvPicPr>
                    <p:cNvPr id="29" name="図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90379" y="4692985"/>
                      <a:ext cx="380270" cy="283694"/>
                    </a:xfrm>
                    <a:prstGeom prst="rect">
                      <a:avLst/>
                    </a:prstGeom>
                  </p:spPr>
                </p:pic>
                <p:pic>
                  <p:nvPicPr>
                    <p:cNvPr id="30" name="図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05767" y="4316976"/>
                      <a:ext cx="389539" cy="290609"/>
                    </a:xfrm>
                    <a:prstGeom prst="rect">
                      <a:avLst/>
                    </a:prstGeom>
                  </p:spPr>
                </p:pic>
                <p:pic>
                  <p:nvPicPr>
                    <p:cNvPr id="31" name="図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1969" y="4607585"/>
                      <a:ext cx="399918" cy="298352"/>
                    </a:xfrm>
                    <a:prstGeom prst="rect">
                      <a:avLst/>
                    </a:prstGeom>
                  </p:spPr>
                </p:pic>
                <p:pic>
                  <p:nvPicPr>
                    <p:cNvPr id="32" name="図 3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400000">
                      <a:off x="5630081" y="4966449"/>
                      <a:ext cx="406225" cy="303057"/>
                    </a:xfrm>
                    <a:prstGeom prst="rect">
                      <a:avLst/>
                    </a:prstGeom>
                  </p:spPr>
                </p:pic>
              </p:grpSp>
              <p:pic>
                <p:nvPicPr>
                  <p:cNvPr id="22" name="図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22689" y="4880344"/>
                    <a:ext cx="2974863" cy="416481"/>
                  </a:xfrm>
                  <a:prstGeom prst="rect">
                    <a:avLst/>
                  </a:prstGeom>
                </p:spPr>
              </p:pic>
            </p:grpSp>
            <p:pic>
              <p:nvPicPr>
                <p:cNvPr id="11" name="図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2598" y="4437523"/>
                  <a:ext cx="297078" cy="398211"/>
                </a:xfrm>
                <a:prstGeom prst="rect">
                  <a:avLst/>
                </a:prstGeom>
              </p:spPr>
            </p:pic>
            <p:pic>
              <p:nvPicPr>
                <p:cNvPr id="12" name="図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980" y="4439994"/>
                  <a:ext cx="298450" cy="400050"/>
                </a:xfrm>
                <a:prstGeom prst="rect">
                  <a:avLst/>
                </a:prstGeom>
              </p:spPr>
            </p:pic>
            <p:pic>
              <p:nvPicPr>
                <p:cNvPr id="13" name="図 1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29609" y="4439220"/>
                  <a:ext cx="289561" cy="388135"/>
                </a:xfrm>
                <a:prstGeom prst="rect">
                  <a:avLst/>
                </a:prstGeom>
              </p:spPr>
            </p:pic>
            <p:pic>
              <p:nvPicPr>
                <p:cNvPr id="14" name="図 1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23590" y="4446432"/>
                  <a:ext cx="288845" cy="387174"/>
                </a:xfrm>
                <a:prstGeom prst="rect">
                  <a:avLst/>
                </a:prstGeom>
              </p:spPr>
            </p:pic>
            <p:pic>
              <p:nvPicPr>
                <p:cNvPr id="15" name="図 1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27992" y="4446432"/>
                  <a:ext cx="278801" cy="373713"/>
                </a:xfrm>
                <a:prstGeom prst="rect">
                  <a:avLst/>
                </a:prstGeom>
              </p:spPr>
            </p:pic>
            <p:pic>
              <p:nvPicPr>
                <p:cNvPr id="16" name="図 15"/>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6200000">
                  <a:off x="4293822" y="4468417"/>
                  <a:ext cx="400050" cy="338835"/>
                </a:xfrm>
                <a:prstGeom prst="rect">
                  <a:avLst/>
                </a:prstGeom>
              </p:spPr>
            </p:pic>
            <p:pic>
              <p:nvPicPr>
                <p:cNvPr id="17" name="図 16"/>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5400000">
                  <a:off x="3091123" y="4904252"/>
                  <a:ext cx="389075" cy="290263"/>
                </a:xfrm>
                <a:prstGeom prst="rect">
                  <a:avLst/>
                </a:prstGeom>
              </p:spPr>
            </p:pic>
          </p:grpSp>
          <p:sp>
            <p:nvSpPr>
              <p:cNvPr id="6" name="テキスト ボックス 5">
                <a:extLst>
                  <a:ext uri="{FF2B5EF4-FFF2-40B4-BE49-F238E27FC236}">
                    <a16:creationId xmlns="" xmlns:a16="http://schemas.microsoft.com/office/drawing/2014/main" id="{291B8468-4067-2D4D-A146-992530148F46}"/>
                  </a:ext>
                </a:extLst>
              </p:cNvPr>
              <p:cNvSpPr txBox="1"/>
              <p:nvPr/>
            </p:nvSpPr>
            <p:spPr>
              <a:xfrm>
                <a:off x="3030071" y="5345657"/>
                <a:ext cx="1118756" cy="382709"/>
              </a:xfrm>
              <a:prstGeom prst="rect">
                <a:avLst/>
              </a:prstGeom>
              <a:solidFill>
                <a:srgbClr val="FF0000"/>
              </a:solidFill>
            </p:spPr>
            <p:txBody>
              <a:bodyPr wrap="square" rtlCol="0">
                <a:spAutoFit/>
              </a:bodyPr>
              <a:lstStyle/>
              <a:p>
                <a:pPr algn="ctr"/>
                <a:r>
                  <a:rPr kumimoji="1" lang="ja-JP" altLang="en-US" b="1" smtClean="0">
                    <a:solidFill>
                      <a:schemeClr val="bg1"/>
                    </a:solidFill>
                  </a:rPr>
                  <a:t>オリない</a:t>
                </a:r>
                <a:endParaRPr kumimoji="1" lang="ja-JP" altLang="en-US" b="1" dirty="0">
                  <a:solidFill>
                    <a:schemeClr val="bg1"/>
                  </a:solidFill>
                </a:endParaRPr>
              </a:p>
            </p:txBody>
          </p:sp>
          <p:sp>
            <p:nvSpPr>
              <p:cNvPr id="7" name="テキスト ボックス 6"/>
              <p:cNvSpPr txBox="1"/>
              <p:nvPr/>
            </p:nvSpPr>
            <p:spPr>
              <a:xfrm rot="16200000">
                <a:off x="5340371" y="4148343"/>
                <a:ext cx="1865287" cy="369332"/>
              </a:xfrm>
              <a:prstGeom prst="rect">
                <a:avLst/>
              </a:prstGeom>
              <a:solidFill>
                <a:schemeClr val="bg1"/>
              </a:solidFill>
            </p:spPr>
            <p:txBody>
              <a:bodyPr wrap="square" rtlCol="0">
                <a:spAutoFit/>
              </a:bodyPr>
              <a:lstStyle/>
              <a:p>
                <a:pPr algn="ctr"/>
                <a:r>
                  <a:rPr kumimoji="1" lang="ja-JP" altLang="en-US" b="1" dirty="0" smtClean="0">
                    <a:solidFill>
                      <a:srgbClr val="FF0000"/>
                    </a:solidFill>
                  </a:rPr>
                  <a:t>リーチ</a:t>
                </a:r>
                <a:endParaRPr kumimoji="1" lang="ja-JP" altLang="en-US" b="1" dirty="0">
                  <a:solidFill>
                    <a:srgbClr val="FF0000"/>
                  </a:solidFill>
                </a:endParaRPr>
              </a:p>
            </p:txBody>
          </p:sp>
          <p:sp>
            <p:nvSpPr>
              <p:cNvPr id="8" name="フレーム 7"/>
              <p:cNvSpPr/>
              <p:nvPr/>
            </p:nvSpPr>
            <p:spPr>
              <a:xfrm>
                <a:off x="5473055" y="3948132"/>
                <a:ext cx="515982" cy="116819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フレーム 8"/>
              <p:cNvSpPr/>
              <p:nvPr/>
            </p:nvSpPr>
            <p:spPr>
              <a:xfrm rot="5400000">
                <a:off x="3308378" y="4524019"/>
                <a:ext cx="534774" cy="106602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66" name="図 65"/>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rot="5400000">
              <a:off x="3973095" y="5059354"/>
              <a:ext cx="375879" cy="280417"/>
            </a:xfrm>
            <a:prstGeom prst="rect">
              <a:avLst/>
            </a:prstGeom>
          </p:spPr>
        </p:pic>
        <p:pic>
          <p:nvPicPr>
            <p:cNvPr id="67" name="図 6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rot="5400000">
              <a:off x="3655190" y="5045869"/>
              <a:ext cx="372625" cy="277990"/>
            </a:xfrm>
            <a:prstGeom prst="rect">
              <a:avLst/>
            </a:prstGeom>
          </p:spPr>
        </p:pic>
      </p:grpSp>
      <p:pic>
        <p:nvPicPr>
          <p:cNvPr id="68" name="図 6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5400000">
            <a:off x="5924362" y="5806448"/>
            <a:ext cx="284859" cy="212514"/>
          </a:xfrm>
          <a:prstGeom prst="rect">
            <a:avLst/>
          </a:prstGeom>
        </p:spPr>
      </p:pic>
      <p:sp>
        <p:nvSpPr>
          <p:cNvPr id="70" name="テキスト ボックス 69"/>
          <p:cNvSpPr txBox="1"/>
          <p:nvPr/>
        </p:nvSpPr>
        <p:spPr>
          <a:xfrm>
            <a:off x="5474900" y="5088115"/>
            <a:ext cx="1402174" cy="338554"/>
          </a:xfrm>
          <a:prstGeom prst="rect">
            <a:avLst/>
          </a:prstGeom>
          <a:solidFill>
            <a:srgbClr val="00B0F0"/>
          </a:solidFill>
        </p:spPr>
        <p:txBody>
          <a:bodyPr wrap="square" rtlCol="0">
            <a:spAutoFit/>
          </a:bodyPr>
          <a:lstStyle/>
          <a:p>
            <a:pPr algn="ctr"/>
            <a:r>
              <a:rPr lang="ja-JP" altLang="en-US" sz="1600" dirty="0" smtClean="0"/>
              <a:t>１</a:t>
            </a:r>
            <a:r>
              <a:rPr kumimoji="1" lang="ja-JP" altLang="en-US" sz="1600" dirty="0" smtClean="0"/>
              <a:t>シャンテン</a:t>
            </a:r>
            <a:endParaRPr kumimoji="1" lang="ja-JP" altLang="en-US" sz="1600" dirty="0"/>
          </a:p>
        </p:txBody>
      </p:sp>
      <p:sp>
        <p:nvSpPr>
          <p:cNvPr id="71" name="テキスト ボックス 70"/>
          <p:cNvSpPr txBox="1"/>
          <p:nvPr/>
        </p:nvSpPr>
        <p:spPr>
          <a:xfrm>
            <a:off x="3931378" y="6108003"/>
            <a:ext cx="3316681" cy="369332"/>
          </a:xfrm>
          <a:prstGeom prst="rect">
            <a:avLst/>
          </a:prstGeom>
          <a:noFill/>
        </p:spPr>
        <p:txBody>
          <a:bodyPr wrap="square" rtlCol="0">
            <a:spAutoFit/>
          </a:bodyPr>
          <a:lstStyle/>
          <a:p>
            <a:pPr algn="ctr"/>
            <a:r>
              <a:rPr lang="ja-JP" altLang="en-US" dirty="0" smtClean="0"/>
              <a:t>例</a:t>
            </a:r>
            <a:r>
              <a:rPr lang="en-US" altLang="ja-JP" dirty="0" smtClean="0"/>
              <a:t>) </a:t>
            </a:r>
            <a:r>
              <a:rPr lang="ja-JP" altLang="en-US" dirty="0" smtClean="0"/>
              <a:t>１シャンテンなら</a:t>
            </a:r>
            <a:r>
              <a:rPr kumimoji="1" lang="ja-JP" altLang="en-US" dirty="0" smtClean="0"/>
              <a:t>オリ</a:t>
            </a:r>
            <a:r>
              <a:rPr lang="ja-JP" altLang="en-US" dirty="0" smtClean="0"/>
              <a:t>ない</a:t>
            </a:r>
            <a:endParaRPr kumimoji="1" lang="ja-JP" altLang="en-US" dirty="0"/>
          </a:p>
        </p:txBody>
      </p:sp>
    </p:spTree>
    <p:extLst>
      <p:ext uri="{BB962C8B-B14F-4D97-AF65-F5344CB8AC3E}">
        <p14:creationId xmlns:p14="http://schemas.microsoft.com/office/powerpoint/2010/main" val="1952145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オリる条件</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startAt="3"/>
            </a:pPr>
            <a:r>
              <a:rPr kumimoji="1" lang="ja-JP" altLang="en-US" dirty="0" smtClean="0"/>
              <a:t>他家がリーチした場合に</a:t>
            </a:r>
            <a:r>
              <a:rPr kumimoji="1" lang="en-US" altLang="ja-JP" dirty="0" smtClean="0"/>
              <a:t>4</a:t>
            </a:r>
            <a:r>
              <a:rPr kumimoji="1" lang="ja-JP" altLang="en-US" dirty="0" smtClean="0"/>
              <a:t>位との点差</a:t>
            </a:r>
            <a:r>
              <a:rPr lang="ja-JP" altLang="en-US" dirty="0" smtClean="0"/>
              <a:t>によっては</a:t>
            </a:r>
            <a:r>
              <a:rPr kumimoji="1" lang="ja-JP" altLang="en-US" dirty="0" smtClean="0"/>
              <a:t>オリない</a:t>
            </a:r>
            <a:endParaRPr kumimoji="1" lang="ja-JP" altLang="en-US" dirty="0"/>
          </a:p>
        </p:txBody>
      </p:sp>
      <p:grpSp>
        <p:nvGrpSpPr>
          <p:cNvPr id="4" name="図形グループ 3"/>
          <p:cNvGrpSpPr/>
          <p:nvPr/>
        </p:nvGrpSpPr>
        <p:grpSpPr>
          <a:xfrm>
            <a:off x="3345430" y="2436984"/>
            <a:ext cx="4034795" cy="3653722"/>
            <a:chOff x="2714277" y="2727138"/>
            <a:chExt cx="4618935" cy="3837760"/>
          </a:xfrm>
        </p:grpSpPr>
        <p:grpSp>
          <p:nvGrpSpPr>
            <p:cNvPr id="5" name="図形グループ 4"/>
            <p:cNvGrpSpPr/>
            <p:nvPr/>
          </p:nvGrpSpPr>
          <p:grpSpPr>
            <a:xfrm>
              <a:off x="2714277" y="2727138"/>
              <a:ext cx="4618935" cy="3837760"/>
              <a:chOff x="2446998" y="2605288"/>
              <a:chExt cx="4618935" cy="3837760"/>
            </a:xfrm>
          </p:grpSpPr>
          <p:grpSp>
            <p:nvGrpSpPr>
              <p:cNvPr id="8" name="図形グループ 7"/>
              <p:cNvGrpSpPr/>
              <p:nvPr/>
            </p:nvGrpSpPr>
            <p:grpSpPr>
              <a:xfrm>
                <a:off x="2446998" y="2605288"/>
                <a:ext cx="4618935" cy="3837760"/>
                <a:chOff x="2450591" y="2600187"/>
                <a:chExt cx="4618935" cy="3837760"/>
              </a:xfrm>
            </p:grpSpPr>
            <p:grpSp>
              <p:nvGrpSpPr>
                <p:cNvPr id="13" name="図形グループ 12"/>
                <p:cNvGrpSpPr/>
                <p:nvPr/>
              </p:nvGrpSpPr>
              <p:grpSpPr>
                <a:xfrm>
                  <a:off x="2450591" y="2600187"/>
                  <a:ext cx="4618935" cy="3837760"/>
                  <a:chOff x="2488822" y="1911292"/>
                  <a:chExt cx="4618935" cy="3837760"/>
                </a:xfrm>
              </p:grpSpPr>
              <p:grpSp>
                <p:nvGrpSpPr>
                  <p:cNvPr id="21" name="図形グループ 20"/>
                  <p:cNvGrpSpPr/>
                  <p:nvPr/>
                </p:nvGrpSpPr>
                <p:grpSpPr>
                  <a:xfrm>
                    <a:off x="2488822" y="1911292"/>
                    <a:ext cx="4618935" cy="3837760"/>
                    <a:chOff x="2503157" y="2895727"/>
                    <a:chExt cx="4618935" cy="3837760"/>
                  </a:xfrm>
                </p:grpSpPr>
                <p:grpSp>
                  <p:nvGrpSpPr>
                    <p:cNvPr id="23" name="図形グループ 22"/>
                    <p:cNvGrpSpPr/>
                    <p:nvPr/>
                  </p:nvGrpSpPr>
                  <p:grpSpPr>
                    <a:xfrm>
                      <a:off x="2503157" y="2895727"/>
                      <a:ext cx="4618935" cy="3837760"/>
                      <a:chOff x="2627770" y="3103081"/>
                      <a:chExt cx="4562353" cy="3837760"/>
                    </a:xfrm>
                  </p:grpSpPr>
                  <p:grpSp>
                    <p:nvGrpSpPr>
                      <p:cNvPr id="33" name="グループ化 57">
                        <a:extLst>
                          <a:ext uri="{FF2B5EF4-FFF2-40B4-BE49-F238E27FC236}">
                            <a16:creationId xmlns="" xmlns:a16="http://schemas.microsoft.com/office/drawing/2014/main" id="{95B15A13-7C26-1942-867A-C74104AC99F5}"/>
                          </a:ext>
                        </a:extLst>
                      </p:cNvPr>
                      <p:cNvGrpSpPr/>
                      <p:nvPr/>
                    </p:nvGrpSpPr>
                    <p:grpSpPr>
                      <a:xfrm>
                        <a:off x="2627770" y="3103081"/>
                        <a:ext cx="4562353" cy="3837760"/>
                        <a:chOff x="2680452" y="1753059"/>
                        <a:chExt cx="7602313" cy="5605714"/>
                      </a:xfrm>
                    </p:grpSpPr>
                    <p:sp>
                      <p:nvSpPr>
                        <p:cNvPr id="36" name="正方形/長方形 35">
                          <a:extLst>
                            <a:ext uri="{FF2B5EF4-FFF2-40B4-BE49-F238E27FC236}">
                              <a16:creationId xmlns="" xmlns:a16="http://schemas.microsoft.com/office/drawing/2014/main" id="{BF6A8CD6-D647-FF47-8E42-6987459CCE4A}"/>
                            </a:ext>
                          </a:extLst>
                        </p:cNvPr>
                        <p:cNvSpPr/>
                        <p:nvPr/>
                      </p:nvSpPr>
                      <p:spPr>
                        <a:xfrm>
                          <a:off x="2680452" y="1753059"/>
                          <a:ext cx="7602313" cy="560571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134677"/>
                          <a:ext cx="304869" cy="457305"/>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3040730"/>
                          <a:ext cx="304869" cy="457305"/>
                        </a:xfrm>
                        <a:prstGeom prst="rect">
                          <a:avLst/>
                        </a:prstGeom>
                      </p:spPr>
                    </p:pic>
                    <p:pic>
                      <p:nvPicPr>
                        <p:cNvPr id="41" name="図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44" name="図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45" name="図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46" name="図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47" name="図 4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48" name="図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49" name="図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50" name="図 4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51" name="図 5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52" name="図 5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53" name="図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54" name="図 5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55" name="図 5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56" name="図 5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57" name="図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58" name="図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59" name="図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60" name="図 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61" name="図 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sp>
                      <p:nvSpPr>
                        <p:cNvPr id="62" name="テキスト ボックス 61"/>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34" name="図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4767" y="1923982"/>
                        <a:ext cx="413369" cy="2828994"/>
                      </a:xfrm>
                      <a:prstGeom prst="rect">
                        <a:avLst/>
                      </a:prstGeom>
                    </p:spPr>
                  </p:pic>
                  <p:pic>
                    <p:nvPicPr>
                      <p:cNvPr id="35" name="図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6175951" y="3342899"/>
                        <a:ext cx="413369" cy="2828994"/>
                      </a:xfrm>
                      <a:prstGeom prst="rect">
                        <a:avLst/>
                      </a:prstGeom>
                    </p:spPr>
                  </p:pic>
                </p:gr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3777933"/>
                      <a:ext cx="254923" cy="328709"/>
                    </a:xfrm>
                    <a:prstGeom prst="rect">
                      <a:avLst/>
                    </a:prstGeom>
                  </p:spPr>
                </p:pic>
                <p:pic>
                  <p:nvPicPr>
                    <p:cNvPr id="25" name="図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5236690" y="4047887"/>
                      <a:ext cx="272079" cy="364701"/>
                    </a:xfrm>
                    <a:prstGeom prst="rect">
                      <a:avLst/>
                    </a:prstGeom>
                  </p:spPr>
                </p:pic>
                <p:pic>
                  <p:nvPicPr>
                    <p:cNvPr id="26" name="図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4355859"/>
                      <a:ext cx="254923" cy="328709"/>
                    </a:xfrm>
                    <a:prstGeom prst="rect">
                      <a:avLst/>
                    </a:prstGeom>
                  </p:spPr>
                </p:pic>
                <p:pic>
                  <p:nvPicPr>
                    <p:cNvPr id="27" name="図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08376" y="3522442"/>
                      <a:ext cx="360062" cy="268618"/>
                    </a:xfrm>
                    <a:prstGeom prst="rect">
                      <a:avLst/>
                    </a:prstGeom>
                  </p:spPr>
                </p:pic>
                <p:pic>
                  <p:nvPicPr>
                    <p:cNvPr id="28" name="図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2589" y="4986111"/>
                      <a:ext cx="375849" cy="280395"/>
                    </a:xfrm>
                    <a:prstGeom prst="rect">
                      <a:avLst/>
                    </a:prstGeom>
                  </p:spPr>
                </p:pic>
                <p:pic>
                  <p:nvPicPr>
                    <p:cNvPr id="29" name="図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90379" y="4692985"/>
                      <a:ext cx="380270" cy="283694"/>
                    </a:xfrm>
                    <a:prstGeom prst="rect">
                      <a:avLst/>
                    </a:prstGeom>
                  </p:spPr>
                </p:pic>
                <p:pic>
                  <p:nvPicPr>
                    <p:cNvPr id="30" name="図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05767" y="4316976"/>
                      <a:ext cx="389539" cy="290609"/>
                    </a:xfrm>
                    <a:prstGeom prst="rect">
                      <a:avLst/>
                    </a:prstGeom>
                  </p:spPr>
                </p:pic>
                <p:pic>
                  <p:nvPicPr>
                    <p:cNvPr id="31" name="図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1969" y="4607585"/>
                      <a:ext cx="399918" cy="298352"/>
                    </a:xfrm>
                    <a:prstGeom prst="rect">
                      <a:avLst/>
                    </a:prstGeom>
                  </p:spPr>
                </p:pic>
                <p:pic>
                  <p:nvPicPr>
                    <p:cNvPr id="32" name="図 3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400000">
                      <a:off x="5630081" y="4966449"/>
                      <a:ext cx="406225" cy="303057"/>
                    </a:xfrm>
                    <a:prstGeom prst="rect">
                      <a:avLst/>
                    </a:prstGeom>
                  </p:spPr>
                </p:pic>
              </p:grpSp>
              <p:pic>
                <p:nvPicPr>
                  <p:cNvPr id="22" name="図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22689" y="4843289"/>
                    <a:ext cx="2974862" cy="416481"/>
                  </a:xfrm>
                  <a:prstGeom prst="rect">
                    <a:avLst/>
                  </a:prstGeom>
                </p:spPr>
              </p:pic>
            </p:grpSp>
            <p:pic>
              <p:nvPicPr>
                <p:cNvPr id="14" name="図 1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2598" y="4437523"/>
                  <a:ext cx="297078" cy="398211"/>
                </a:xfrm>
                <a:prstGeom prst="rect">
                  <a:avLst/>
                </a:prstGeom>
              </p:spPr>
            </p:pic>
            <p:pic>
              <p:nvPicPr>
                <p:cNvPr id="15" name="図 1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980" y="4439994"/>
                  <a:ext cx="298450" cy="400050"/>
                </a:xfrm>
                <a:prstGeom prst="rect">
                  <a:avLst/>
                </a:prstGeom>
              </p:spPr>
            </p:pic>
            <p:pic>
              <p:nvPicPr>
                <p:cNvPr id="16" name="図 1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29609" y="4439220"/>
                  <a:ext cx="289561" cy="388135"/>
                </a:xfrm>
                <a:prstGeom prst="rect">
                  <a:avLst/>
                </a:prstGeom>
              </p:spPr>
            </p:pic>
            <p:pic>
              <p:nvPicPr>
                <p:cNvPr id="17" name="図 1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23590" y="4446432"/>
                  <a:ext cx="288845" cy="387174"/>
                </a:xfrm>
                <a:prstGeom prst="rect">
                  <a:avLst/>
                </a:prstGeom>
              </p:spPr>
            </p:pic>
            <p:pic>
              <p:nvPicPr>
                <p:cNvPr id="18" name="図 1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27992" y="4446432"/>
                  <a:ext cx="278801" cy="373713"/>
                </a:xfrm>
                <a:prstGeom prst="rect">
                  <a:avLst/>
                </a:prstGeom>
              </p:spPr>
            </p:pic>
            <p:pic>
              <p:nvPicPr>
                <p:cNvPr id="19" name="図 18"/>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6200000">
                  <a:off x="4293822" y="4468417"/>
                  <a:ext cx="400050" cy="338835"/>
                </a:xfrm>
                <a:prstGeom prst="rect">
                  <a:avLst/>
                </a:prstGeom>
              </p:spPr>
            </p:pic>
            <p:pic>
              <p:nvPicPr>
                <p:cNvPr id="20" name="図 19"/>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5400000">
                  <a:off x="3091123" y="4904252"/>
                  <a:ext cx="389075" cy="290263"/>
                </a:xfrm>
                <a:prstGeom prst="rect">
                  <a:avLst/>
                </a:prstGeom>
              </p:spPr>
            </p:pic>
          </p:grpSp>
          <p:sp>
            <p:nvSpPr>
              <p:cNvPr id="9" name="テキスト ボックス 8">
                <a:extLst>
                  <a:ext uri="{FF2B5EF4-FFF2-40B4-BE49-F238E27FC236}">
                    <a16:creationId xmlns="" xmlns:a16="http://schemas.microsoft.com/office/drawing/2014/main" id="{291B8468-4067-2D4D-A146-992530148F46}"/>
                  </a:ext>
                </a:extLst>
              </p:cNvPr>
              <p:cNvSpPr txBox="1"/>
              <p:nvPr/>
            </p:nvSpPr>
            <p:spPr>
              <a:xfrm>
                <a:off x="2831338" y="5362097"/>
                <a:ext cx="1478562" cy="395398"/>
              </a:xfrm>
              <a:prstGeom prst="rect">
                <a:avLst/>
              </a:prstGeom>
              <a:solidFill>
                <a:srgbClr val="FF0000"/>
              </a:solidFill>
            </p:spPr>
            <p:txBody>
              <a:bodyPr wrap="square" rtlCol="0">
                <a:spAutoFit/>
              </a:bodyPr>
              <a:lstStyle/>
              <a:p>
                <a:pPr algn="ctr"/>
                <a:r>
                  <a:rPr kumimoji="1" lang="ja-JP" altLang="en-US" b="1" dirty="0" smtClean="0">
                    <a:solidFill>
                      <a:schemeClr val="bg1"/>
                    </a:solidFill>
                  </a:rPr>
                  <a:t>オリない</a:t>
                </a:r>
                <a:endParaRPr kumimoji="1" lang="ja-JP" altLang="en-US" b="1" dirty="0">
                  <a:solidFill>
                    <a:schemeClr val="bg1"/>
                  </a:solidFill>
                </a:endParaRPr>
              </a:p>
            </p:txBody>
          </p:sp>
          <p:sp>
            <p:nvSpPr>
              <p:cNvPr id="10" name="テキスト ボックス 9"/>
              <p:cNvSpPr txBox="1"/>
              <p:nvPr/>
            </p:nvSpPr>
            <p:spPr>
              <a:xfrm rot="16200000">
                <a:off x="5256601" y="4148342"/>
                <a:ext cx="1865287" cy="369332"/>
              </a:xfrm>
              <a:prstGeom prst="rect">
                <a:avLst/>
              </a:prstGeom>
              <a:solidFill>
                <a:schemeClr val="bg1"/>
              </a:solidFill>
            </p:spPr>
            <p:txBody>
              <a:bodyPr wrap="square" rtlCol="0">
                <a:spAutoFit/>
              </a:bodyPr>
              <a:lstStyle/>
              <a:p>
                <a:pPr algn="ctr"/>
                <a:r>
                  <a:rPr kumimoji="1" lang="ja-JP" altLang="en-US" b="1" dirty="0" smtClean="0">
                    <a:solidFill>
                      <a:srgbClr val="FF0000"/>
                    </a:solidFill>
                  </a:rPr>
                  <a:t>リーチ</a:t>
                </a:r>
                <a:endParaRPr kumimoji="1" lang="ja-JP" altLang="en-US" b="1" dirty="0">
                  <a:solidFill>
                    <a:srgbClr val="FF0000"/>
                  </a:solidFill>
                </a:endParaRPr>
              </a:p>
            </p:txBody>
          </p:sp>
          <p:sp>
            <p:nvSpPr>
              <p:cNvPr id="11" name="フレーム 10"/>
              <p:cNvSpPr/>
              <p:nvPr/>
            </p:nvSpPr>
            <p:spPr>
              <a:xfrm>
                <a:off x="5473055" y="3948132"/>
                <a:ext cx="515982" cy="116819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フレーム 11"/>
              <p:cNvSpPr/>
              <p:nvPr/>
            </p:nvSpPr>
            <p:spPr>
              <a:xfrm rot="5400000">
                <a:off x="3308378" y="4524019"/>
                <a:ext cx="534774" cy="106602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6" name="図 5"/>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rot="5400000">
              <a:off x="3973095" y="5059354"/>
              <a:ext cx="375879" cy="280417"/>
            </a:xfrm>
            <a:prstGeom prst="rect">
              <a:avLst/>
            </a:prstGeom>
          </p:spPr>
        </p:pic>
        <p:pic>
          <p:nvPicPr>
            <p:cNvPr id="7" name="図 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rot="5400000">
              <a:off x="3655190" y="5045869"/>
              <a:ext cx="372625" cy="277990"/>
            </a:xfrm>
            <a:prstGeom prst="rect">
              <a:avLst/>
            </a:prstGeom>
          </p:spPr>
        </p:pic>
      </p:grpSp>
      <p:sp>
        <p:nvSpPr>
          <p:cNvPr id="63" name="テキスト ボックス 62"/>
          <p:cNvSpPr txBox="1"/>
          <p:nvPr/>
        </p:nvSpPr>
        <p:spPr>
          <a:xfrm>
            <a:off x="3931378" y="6108003"/>
            <a:ext cx="3316681" cy="369332"/>
          </a:xfrm>
          <a:prstGeom prst="rect">
            <a:avLst/>
          </a:prstGeom>
          <a:noFill/>
        </p:spPr>
        <p:txBody>
          <a:bodyPr wrap="square" rtlCol="0">
            <a:spAutoFit/>
          </a:bodyPr>
          <a:lstStyle/>
          <a:p>
            <a:pPr algn="ctr"/>
            <a:r>
              <a:rPr lang="ja-JP" altLang="en-US" dirty="0" smtClean="0"/>
              <a:t>例</a:t>
            </a:r>
            <a:r>
              <a:rPr lang="en-US" altLang="ja-JP" dirty="0" smtClean="0"/>
              <a:t>) 2000</a:t>
            </a:r>
            <a:r>
              <a:rPr lang="ja-JP" altLang="en-US" dirty="0" smtClean="0"/>
              <a:t>点差なら</a:t>
            </a:r>
            <a:r>
              <a:rPr kumimoji="1" lang="ja-JP" altLang="en-US" dirty="0" smtClean="0"/>
              <a:t>オリ</a:t>
            </a:r>
            <a:r>
              <a:rPr lang="ja-JP" altLang="en-US" dirty="0" smtClean="0"/>
              <a:t>ない</a:t>
            </a:r>
            <a:endParaRPr kumimoji="1" lang="ja-JP" altLang="en-US" dirty="0"/>
          </a:p>
        </p:txBody>
      </p:sp>
      <p:sp>
        <p:nvSpPr>
          <p:cNvPr id="67" name="正方形/長方形 66">
            <a:extLst>
              <a:ext uri="{FF2B5EF4-FFF2-40B4-BE49-F238E27FC236}">
                <a16:creationId xmlns="" xmlns:a16="http://schemas.microsoft.com/office/drawing/2014/main" id="{BF6A8CD6-D647-FF47-8E42-6987459CCE4A}"/>
              </a:ext>
            </a:extLst>
          </p:cNvPr>
          <p:cNvSpPr/>
          <p:nvPr/>
        </p:nvSpPr>
        <p:spPr>
          <a:xfrm>
            <a:off x="6824957" y="2436764"/>
            <a:ext cx="541256" cy="3653942"/>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sp>
        <p:nvSpPr>
          <p:cNvPr id="64" name="テキスト ボックス 63"/>
          <p:cNvSpPr txBox="1"/>
          <p:nvPr/>
        </p:nvSpPr>
        <p:spPr>
          <a:xfrm rot="16200000">
            <a:off x="6571000" y="3920251"/>
            <a:ext cx="1021231" cy="369332"/>
          </a:xfrm>
          <a:prstGeom prst="rect">
            <a:avLst/>
          </a:prstGeom>
          <a:solidFill>
            <a:schemeClr val="tx1"/>
          </a:solidFill>
        </p:spPr>
        <p:txBody>
          <a:bodyPr wrap="square" rtlCol="0">
            <a:spAutoFit/>
          </a:bodyPr>
          <a:lstStyle/>
          <a:p>
            <a:pPr algn="ctr"/>
            <a:r>
              <a:rPr lang="en-US" altLang="ja-JP" dirty="0">
                <a:solidFill>
                  <a:srgbClr val="FF0000"/>
                </a:solidFill>
              </a:rPr>
              <a:t>2</a:t>
            </a:r>
            <a:r>
              <a:rPr kumimoji="1" lang="en-US" altLang="ja-JP" dirty="0" smtClean="0">
                <a:solidFill>
                  <a:srgbClr val="FF0000"/>
                </a:solidFill>
              </a:rPr>
              <a:t>7000</a:t>
            </a:r>
          </a:p>
        </p:txBody>
      </p:sp>
      <p:sp>
        <p:nvSpPr>
          <p:cNvPr id="69" name="正方形/長方形 68">
            <a:extLst>
              <a:ext uri="{FF2B5EF4-FFF2-40B4-BE49-F238E27FC236}">
                <a16:creationId xmlns="" xmlns:a16="http://schemas.microsoft.com/office/drawing/2014/main" id="{BF6A8CD6-D647-FF47-8E42-6987459CCE4A}"/>
              </a:ext>
            </a:extLst>
          </p:cNvPr>
          <p:cNvSpPr/>
          <p:nvPr/>
        </p:nvSpPr>
        <p:spPr>
          <a:xfrm rot="5400000">
            <a:off x="5085193" y="3824742"/>
            <a:ext cx="541256" cy="4020783"/>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sp>
        <p:nvSpPr>
          <p:cNvPr id="66" name="テキスト ボックス 65"/>
          <p:cNvSpPr txBox="1"/>
          <p:nvPr/>
        </p:nvSpPr>
        <p:spPr>
          <a:xfrm>
            <a:off x="4645975" y="5666094"/>
            <a:ext cx="1021231" cy="369332"/>
          </a:xfrm>
          <a:prstGeom prst="rect">
            <a:avLst/>
          </a:prstGeom>
          <a:solidFill>
            <a:schemeClr val="tx1"/>
          </a:solidFill>
        </p:spPr>
        <p:txBody>
          <a:bodyPr wrap="square" rtlCol="0">
            <a:spAutoFit/>
          </a:bodyPr>
          <a:lstStyle/>
          <a:p>
            <a:pPr algn="ctr"/>
            <a:r>
              <a:rPr kumimoji="1" lang="en-US" altLang="ja-JP" dirty="0" smtClean="0">
                <a:solidFill>
                  <a:srgbClr val="FF0000"/>
                </a:solidFill>
              </a:rPr>
              <a:t>29000</a:t>
            </a:r>
          </a:p>
        </p:txBody>
      </p:sp>
      <p:cxnSp>
        <p:nvCxnSpPr>
          <p:cNvPr id="71" name="直線コネクタ 70"/>
          <p:cNvCxnSpPr/>
          <p:nvPr/>
        </p:nvCxnSpPr>
        <p:spPr>
          <a:xfrm>
            <a:off x="6824957" y="5566708"/>
            <a:ext cx="541256" cy="55703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2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オリる条件</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startAt="4"/>
            </a:pPr>
            <a:r>
              <a:rPr kumimoji="1" lang="ja-JP" altLang="en-US" dirty="0" smtClean="0"/>
              <a:t>４位がリーチした場合にオリる</a:t>
            </a:r>
            <a:endParaRPr kumimoji="1" lang="ja-JP" altLang="en-US" dirty="0"/>
          </a:p>
        </p:txBody>
      </p:sp>
      <p:grpSp>
        <p:nvGrpSpPr>
          <p:cNvPr id="4" name="図形グループ 3"/>
          <p:cNvGrpSpPr/>
          <p:nvPr/>
        </p:nvGrpSpPr>
        <p:grpSpPr>
          <a:xfrm>
            <a:off x="3547038" y="2489951"/>
            <a:ext cx="4086512" cy="3449824"/>
            <a:chOff x="2714277" y="2727139"/>
            <a:chExt cx="4086512" cy="3449824"/>
          </a:xfrm>
        </p:grpSpPr>
        <p:grpSp>
          <p:nvGrpSpPr>
            <p:cNvPr id="5" name="図形グループ 4"/>
            <p:cNvGrpSpPr/>
            <p:nvPr/>
          </p:nvGrpSpPr>
          <p:grpSpPr>
            <a:xfrm>
              <a:off x="2714277" y="2727139"/>
              <a:ext cx="4086512" cy="3449824"/>
              <a:chOff x="2446998" y="2605289"/>
              <a:chExt cx="4086512" cy="3449824"/>
            </a:xfrm>
          </p:grpSpPr>
          <p:grpSp>
            <p:nvGrpSpPr>
              <p:cNvPr id="8" name="図形グループ 7"/>
              <p:cNvGrpSpPr/>
              <p:nvPr/>
            </p:nvGrpSpPr>
            <p:grpSpPr>
              <a:xfrm>
                <a:off x="2446998" y="2605289"/>
                <a:ext cx="4086512" cy="3449824"/>
                <a:chOff x="2450591" y="2600188"/>
                <a:chExt cx="4086512" cy="3449824"/>
              </a:xfrm>
            </p:grpSpPr>
            <p:grpSp>
              <p:nvGrpSpPr>
                <p:cNvPr id="13" name="図形グループ 12"/>
                <p:cNvGrpSpPr/>
                <p:nvPr/>
              </p:nvGrpSpPr>
              <p:grpSpPr>
                <a:xfrm>
                  <a:off x="2450591" y="2600188"/>
                  <a:ext cx="4086512" cy="3449824"/>
                  <a:chOff x="2488822" y="1911293"/>
                  <a:chExt cx="4086512" cy="3449824"/>
                </a:xfrm>
              </p:grpSpPr>
              <p:grpSp>
                <p:nvGrpSpPr>
                  <p:cNvPr id="21" name="図形グループ 20"/>
                  <p:cNvGrpSpPr/>
                  <p:nvPr/>
                </p:nvGrpSpPr>
                <p:grpSpPr>
                  <a:xfrm>
                    <a:off x="2488822" y="1911293"/>
                    <a:ext cx="4086512" cy="3449824"/>
                    <a:chOff x="2503157" y="2895728"/>
                    <a:chExt cx="4086512" cy="3449824"/>
                  </a:xfrm>
                </p:grpSpPr>
                <p:grpSp>
                  <p:nvGrpSpPr>
                    <p:cNvPr id="23" name="図形グループ 22"/>
                    <p:cNvGrpSpPr/>
                    <p:nvPr/>
                  </p:nvGrpSpPr>
                  <p:grpSpPr>
                    <a:xfrm>
                      <a:off x="2503157" y="2895728"/>
                      <a:ext cx="4086512" cy="3449824"/>
                      <a:chOff x="2627770" y="3103082"/>
                      <a:chExt cx="4036452" cy="3449824"/>
                    </a:xfrm>
                  </p:grpSpPr>
                  <p:grpSp>
                    <p:nvGrpSpPr>
                      <p:cNvPr id="33" name="グループ化 57">
                        <a:extLst>
                          <a:ext uri="{FF2B5EF4-FFF2-40B4-BE49-F238E27FC236}">
                            <a16:creationId xmlns="" xmlns:a16="http://schemas.microsoft.com/office/drawing/2014/main" id="{95B15A13-7C26-1942-867A-C74104AC99F5}"/>
                          </a:ext>
                        </a:extLst>
                      </p:cNvPr>
                      <p:cNvGrpSpPr/>
                      <p:nvPr/>
                    </p:nvGrpSpPr>
                    <p:grpSpPr>
                      <a:xfrm>
                        <a:off x="2627770" y="3103082"/>
                        <a:ext cx="4036452" cy="3449824"/>
                        <a:chOff x="2680452" y="1753061"/>
                        <a:chExt cx="6725998" cy="5039067"/>
                      </a:xfrm>
                    </p:grpSpPr>
                    <p:sp>
                      <p:nvSpPr>
                        <p:cNvPr id="36" name="正方形/長方形 35">
                          <a:extLst>
                            <a:ext uri="{FF2B5EF4-FFF2-40B4-BE49-F238E27FC236}">
                              <a16:creationId xmlns="" xmlns:a16="http://schemas.microsoft.com/office/drawing/2014/main" id="{BF6A8CD6-D647-FF47-8E42-6987459CCE4A}"/>
                            </a:ext>
                          </a:extLst>
                        </p:cNvPr>
                        <p:cNvSpPr/>
                        <p:nvPr/>
                      </p:nvSpPr>
                      <p:spPr>
                        <a:xfrm>
                          <a:off x="2680452" y="1753061"/>
                          <a:ext cx="6725998" cy="503906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8" y="2158528"/>
                          <a:ext cx="304869" cy="457306"/>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3040730"/>
                          <a:ext cx="304869" cy="457305"/>
                        </a:xfrm>
                        <a:prstGeom prst="rect">
                          <a:avLst/>
                        </a:prstGeom>
                      </p:spPr>
                    </p:pic>
                    <p:pic>
                      <p:nvPicPr>
                        <p:cNvPr id="41" name="図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44" name="図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45" name="図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46" name="図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47" name="図 4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48" name="図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49" name="図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50" name="図 4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51" name="図 5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52" name="図 5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53" name="図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54" name="図 5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55" name="図 5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56" name="図 5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57" name="図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58" name="図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59" name="図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60" name="図 5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61" name="図 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sp>
                      <p:nvSpPr>
                        <p:cNvPr id="62" name="テキスト ボックス 61"/>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34" name="図 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4767" y="1923982"/>
                        <a:ext cx="413369" cy="2828994"/>
                      </a:xfrm>
                      <a:prstGeom prst="rect">
                        <a:avLst/>
                      </a:prstGeom>
                    </p:spPr>
                  </p:pic>
                  <p:pic>
                    <p:nvPicPr>
                      <p:cNvPr id="35" name="図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6175951" y="3342899"/>
                        <a:ext cx="413369" cy="2828994"/>
                      </a:xfrm>
                      <a:prstGeom prst="rect">
                        <a:avLst/>
                      </a:prstGeom>
                    </p:spPr>
                  </p:pic>
                </p:gr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3777933"/>
                      <a:ext cx="254923" cy="328709"/>
                    </a:xfrm>
                    <a:prstGeom prst="rect">
                      <a:avLst/>
                    </a:prstGeom>
                  </p:spPr>
                </p:pic>
                <p:pic>
                  <p:nvPicPr>
                    <p:cNvPr id="25" name="図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5236690" y="4047887"/>
                      <a:ext cx="272079" cy="364701"/>
                    </a:xfrm>
                    <a:prstGeom prst="rect">
                      <a:avLst/>
                    </a:prstGeom>
                  </p:spPr>
                </p:pic>
                <p:pic>
                  <p:nvPicPr>
                    <p:cNvPr id="26" name="図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4355859"/>
                      <a:ext cx="254923" cy="328709"/>
                    </a:xfrm>
                    <a:prstGeom prst="rect">
                      <a:avLst/>
                    </a:prstGeom>
                  </p:spPr>
                </p:pic>
                <p:pic>
                  <p:nvPicPr>
                    <p:cNvPr id="27" name="図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08376" y="3522442"/>
                      <a:ext cx="360062" cy="268618"/>
                    </a:xfrm>
                    <a:prstGeom prst="rect">
                      <a:avLst/>
                    </a:prstGeom>
                  </p:spPr>
                </p:pic>
                <p:pic>
                  <p:nvPicPr>
                    <p:cNvPr id="28" name="図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2589" y="4986111"/>
                      <a:ext cx="375849" cy="280395"/>
                    </a:xfrm>
                    <a:prstGeom prst="rect">
                      <a:avLst/>
                    </a:prstGeom>
                  </p:spPr>
                </p:pic>
                <p:pic>
                  <p:nvPicPr>
                    <p:cNvPr id="29" name="図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90379" y="4692985"/>
                      <a:ext cx="380270" cy="283694"/>
                    </a:xfrm>
                    <a:prstGeom prst="rect">
                      <a:avLst/>
                    </a:prstGeom>
                  </p:spPr>
                </p:pic>
                <p:pic>
                  <p:nvPicPr>
                    <p:cNvPr id="30" name="図 2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05767" y="4316976"/>
                      <a:ext cx="389539" cy="290609"/>
                    </a:xfrm>
                    <a:prstGeom prst="rect">
                      <a:avLst/>
                    </a:prstGeom>
                  </p:spPr>
                </p:pic>
                <p:pic>
                  <p:nvPicPr>
                    <p:cNvPr id="31" name="図 3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1969" y="4607585"/>
                      <a:ext cx="399918" cy="307280"/>
                    </a:xfrm>
                    <a:prstGeom prst="rect">
                      <a:avLst/>
                    </a:prstGeom>
                  </p:spPr>
                </p:pic>
                <p:pic>
                  <p:nvPicPr>
                    <p:cNvPr id="32" name="図 3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400000">
                      <a:off x="5630081" y="4966449"/>
                      <a:ext cx="406225" cy="303057"/>
                    </a:xfrm>
                    <a:prstGeom prst="rect">
                      <a:avLst/>
                    </a:prstGeom>
                  </p:spPr>
                </p:pic>
              </p:grpSp>
              <p:pic>
                <p:nvPicPr>
                  <p:cNvPr id="22" name="図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22689" y="4880344"/>
                    <a:ext cx="2974863" cy="416481"/>
                  </a:xfrm>
                  <a:prstGeom prst="rect">
                    <a:avLst/>
                  </a:prstGeom>
                </p:spPr>
              </p:pic>
            </p:grpSp>
            <p:pic>
              <p:nvPicPr>
                <p:cNvPr id="14" name="図 1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2598" y="4437523"/>
                  <a:ext cx="297078" cy="398211"/>
                </a:xfrm>
                <a:prstGeom prst="rect">
                  <a:avLst/>
                </a:prstGeom>
              </p:spPr>
            </p:pic>
            <p:pic>
              <p:nvPicPr>
                <p:cNvPr id="15" name="図 1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980" y="4439994"/>
                  <a:ext cx="298450" cy="400050"/>
                </a:xfrm>
                <a:prstGeom prst="rect">
                  <a:avLst/>
                </a:prstGeom>
              </p:spPr>
            </p:pic>
            <p:pic>
              <p:nvPicPr>
                <p:cNvPr id="16" name="図 1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29609" y="4439220"/>
                  <a:ext cx="289561" cy="388135"/>
                </a:xfrm>
                <a:prstGeom prst="rect">
                  <a:avLst/>
                </a:prstGeom>
              </p:spPr>
            </p:pic>
            <p:pic>
              <p:nvPicPr>
                <p:cNvPr id="17" name="図 1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23590" y="4446432"/>
                  <a:ext cx="288845" cy="387174"/>
                </a:xfrm>
                <a:prstGeom prst="rect">
                  <a:avLst/>
                </a:prstGeom>
              </p:spPr>
            </p:pic>
            <p:pic>
              <p:nvPicPr>
                <p:cNvPr id="18" name="図 1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27992" y="4446432"/>
                  <a:ext cx="278801" cy="373713"/>
                </a:xfrm>
                <a:prstGeom prst="rect">
                  <a:avLst/>
                </a:prstGeom>
              </p:spPr>
            </p:pic>
            <p:pic>
              <p:nvPicPr>
                <p:cNvPr id="19" name="図 18"/>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6200000">
                  <a:off x="4293822" y="4468417"/>
                  <a:ext cx="400050" cy="338835"/>
                </a:xfrm>
                <a:prstGeom prst="rect">
                  <a:avLst/>
                </a:prstGeom>
              </p:spPr>
            </p:pic>
            <p:pic>
              <p:nvPicPr>
                <p:cNvPr id="20" name="図 19"/>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5400000">
                  <a:off x="3091123" y="4904252"/>
                  <a:ext cx="389075" cy="290263"/>
                </a:xfrm>
                <a:prstGeom prst="rect">
                  <a:avLst/>
                </a:prstGeom>
              </p:spPr>
            </p:pic>
          </p:grpSp>
          <p:sp>
            <p:nvSpPr>
              <p:cNvPr id="9" name="テキスト ボックス 8">
                <a:extLst>
                  <a:ext uri="{FF2B5EF4-FFF2-40B4-BE49-F238E27FC236}">
                    <a16:creationId xmlns="" xmlns:a16="http://schemas.microsoft.com/office/drawing/2014/main" id="{291B8468-4067-2D4D-A146-992530148F46}"/>
                  </a:ext>
                </a:extLst>
              </p:cNvPr>
              <p:cNvSpPr txBox="1"/>
              <p:nvPr/>
            </p:nvSpPr>
            <p:spPr>
              <a:xfrm>
                <a:off x="3079058" y="5319326"/>
                <a:ext cx="964820" cy="369332"/>
              </a:xfrm>
              <a:prstGeom prst="rect">
                <a:avLst/>
              </a:prstGeom>
              <a:solidFill>
                <a:srgbClr val="FF0000"/>
              </a:solidFill>
            </p:spPr>
            <p:txBody>
              <a:bodyPr wrap="square" rtlCol="0">
                <a:spAutoFit/>
              </a:bodyPr>
              <a:lstStyle/>
              <a:p>
                <a:pPr algn="ctr"/>
                <a:r>
                  <a:rPr kumimoji="1" lang="ja-JP" altLang="en-US" b="1" smtClean="0">
                    <a:solidFill>
                      <a:schemeClr val="bg1"/>
                    </a:solidFill>
                  </a:rPr>
                  <a:t>オリる</a:t>
                </a:r>
                <a:endParaRPr kumimoji="1" lang="ja-JP" altLang="en-US" b="1" dirty="0">
                  <a:solidFill>
                    <a:schemeClr val="bg1"/>
                  </a:solidFill>
                </a:endParaRPr>
              </a:p>
            </p:txBody>
          </p:sp>
          <p:sp>
            <p:nvSpPr>
              <p:cNvPr id="10" name="テキスト ボックス 9"/>
              <p:cNvSpPr txBox="1"/>
              <p:nvPr/>
            </p:nvSpPr>
            <p:spPr>
              <a:xfrm rot="16200000">
                <a:off x="5340371" y="4148343"/>
                <a:ext cx="1865287" cy="369332"/>
              </a:xfrm>
              <a:prstGeom prst="rect">
                <a:avLst/>
              </a:prstGeom>
              <a:solidFill>
                <a:schemeClr val="bg1"/>
              </a:solidFill>
            </p:spPr>
            <p:txBody>
              <a:bodyPr wrap="square" rtlCol="0">
                <a:spAutoFit/>
              </a:bodyPr>
              <a:lstStyle/>
              <a:p>
                <a:pPr algn="ctr"/>
                <a:r>
                  <a:rPr kumimoji="1" lang="ja-JP" altLang="en-US" b="1" dirty="0" smtClean="0">
                    <a:solidFill>
                      <a:srgbClr val="FF0000"/>
                    </a:solidFill>
                  </a:rPr>
                  <a:t>リーチ</a:t>
                </a:r>
                <a:endParaRPr kumimoji="1" lang="ja-JP" altLang="en-US" b="1" dirty="0">
                  <a:solidFill>
                    <a:srgbClr val="FF0000"/>
                  </a:solidFill>
                </a:endParaRPr>
              </a:p>
            </p:txBody>
          </p:sp>
          <p:sp>
            <p:nvSpPr>
              <p:cNvPr id="11" name="フレーム 10"/>
              <p:cNvSpPr/>
              <p:nvPr/>
            </p:nvSpPr>
            <p:spPr>
              <a:xfrm>
                <a:off x="5473055" y="3948132"/>
                <a:ext cx="515982" cy="116819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フレーム 11"/>
              <p:cNvSpPr/>
              <p:nvPr/>
            </p:nvSpPr>
            <p:spPr>
              <a:xfrm rot="5400000">
                <a:off x="3308378" y="4524019"/>
                <a:ext cx="534774" cy="1066022"/>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pic>
          <p:nvPicPr>
            <p:cNvPr id="6" name="図 5"/>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rot="5400000">
              <a:off x="3973095" y="5059354"/>
              <a:ext cx="375879" cy="280417"/>
            </a:xfrm>
            <a:prstGeom prst="rect">
              <a:avLst/>
            </a:prstGeom>
          </p:spPr>
        </p:pic>
        <p:pic>
          <p:nvPicPr>
            <p:cNvPr id="7" name="図 6"/>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rot="5400000">
              <a:off x="3655190" y="5045869"/>
              <a:ext cx="372625" cy="277990"/>
            </a:xfrm>
            <a:prstGeom prst="rect">
              <a:avLst/>
            </a:prstGeom>
          </p:spPr>
        </p:pic>
      </p:grpSp>
      <p:sp>
        <p:nvSpPr>
          <p:cNvPr id="63" name="テキスト ボックス 62"/>
          <p:cNvSpPr txBox="1"/>
          <p:nvPr/>
        </p:nvSpPr>
        <p:spPr>
          <a:xfrm>
            <a:off x="3931378" y="6108003"/>
            <a:ext cx="3316681" cy="369332"/>
          </a:xfrm>
          <a:prstGeom prst="rect">
            <a:avLst/>
          </a:prstGeom>
          <a:noFill/>
        </p:spPr>
        <p:txBody>
          <a:bodyPr wrap="square" rtlCol="0">
            <a:spAutoFit/>
          </a:bodyPr>
          <a:lstStyle/>
          <a:p>
            <a:pPr algn="ctr"/>
            <a:r>
              <a:rPr lang="ja-JP" altLang="en-US" dirty="0" smtClean="0"/>
              <a:t>例</a:t>
            </a:r>
            <a:r>
              <a:rPr lang="en-US" altLang="ja-JP" dirty="0" smtClean="0"/>
              <a:t>) 4</a:t>
            </a:r>
            <a:r>
              <a:rPr lang="ja-JP" altLang="en-US" dirty="0" smtClean="0"/>
              <a:t>位がリーチしたらオリる</a:t>
            </a:r>
            <a:endParaRPr kumimoji="1" lang="ja-JP" altLang="en-US" dirty="0"/>
          </a:p>
        </p:txBody>
      </p:sp>
      <p:pic>
        <p:nvPicPr>
          <p:cNvPr id="64" name="図 6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5400000">
            <a:off x="4179509" y="4793798"/>
            <a:ext cx="389324" cy="290448"/>
          </a:xfrm>
          <a:prstGeom prst="rect">
            <a:avLst/>
          </a:prstGeom>
        </p:spPr>
      </p:pic>
      <p:pic>
        <p:nvPicPr>
          <p:cNvPr id="65" name="図 6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400000">
            <a:off x="4472457" y="4795647"/>
            <a:ext cx="399918" cy="307280"/>
          </a:xfrm>
          <a:prstGeom prst="rect">
            <a:avLst/>
          </a:prstGeom>
        </p:spPr>
      </p:pic>
      <p:pic>
        <p:nvPicPr>
          <p:cNvPr id="66" name="図 6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5400000">
            <a:off x="4788176" y="4805521"/>
            <a:ext cx="382869" cy="285633"/>
          </a:xfrm>
          <a:prstGeom prst="rect">
            <a:avLst/>
          </a:prstGeom>
        </p:spPr>
      </p:pic>
      <p:sp>
        <p:nvSpPr>
          <p:cNvPr id="67" name="テキスト ボックス 66"/>
          <p:cNvSpPr txBox="1"/>
          <p:nvPr/>
        </p:nvSpPr>
        <p:spPr>
          <a:xfrm rot="16200000">
            <a:off x="6551163" y="3239601"/>
            <a:ext cx="655124" cy="369332"/>
          </a:xfrm>
          <a:prstGeom prst="rect">
            <a:avLst/>
          </a:prstGeom>
          <a:solidFill>
            <a:srgbClr val="FFC000"/>
          </a:solidFill>
        </p:spPr>
        <p:txBody>
          <a:bodyPr wrap="square" rtlCol="0">
            <a:spAutoFit/>
          </a:bodyPr>
          <a:lstStyle/>
          <a:p>
            <a:r>
              <a:rPr kumimoji="1" lang="ja-JP" altLang="en-US" b="1" dirty="0" smtClean="0">
                <a:solidFill>
                  <a:srgbClr val="7030A0"/>
                </a:solidFill>
              </a:rPr>
              <a:t>４位</a:t>
            </a:r>
            <a:endParaRPr kumimoji="1" lang="ja-JP" altLang="en-US" b="1" dirty="0">
              <a:solidFill>
                <a:srgbClr val="7030A0"/>
              </a:solidFill>
            </a:endParaRPr>
          </a:p>
        </p:txBody>
      </p:sp>
    </p:spTree>
    <p:extLst>
      <p:ext uri="{BB962C8B-B14F-4D97-AF65-F5344CB8AC3E}">
        <p14:creationId xmlns:p14="http://schemas.microsoft.com/office/powerpoint/2010/main" val="1262193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オリる条件</a:t>
            </a:r>
            <a:endParaRPr kumimoji="1" lang="ja-JP" altLang="en-US" b="1" dirty="0"/>
          </a:p>
        </p:txBody>
      </p:sp>
      <p:sp>
        <p:nvSpPr>
          <p:cNvPr id="3" name="コンテンツ プレースホルダー 2"/>
          <p:cNvSpPr>
            <a:spLocks noGrp="1"/>
          </p:cNvSpPr>
          <p:nvPr>
            <p:ph idx="1"/>
          </p:nvPr>
        </p:nvSpPr>
        <p:spPr>
          <a:xfrm>
            <a:off x="1162050" y="1985962"/>
            <a:ext cx="10515600" cy="4351338"/>
          </a:xfrm>
        </p:spPr>
        <p:txBody>
          <a:bodyPr>
            <a:normAutofit/>
          </a:bodyPr>
          <a:lstStyle/>
          <a:p>
            <a:pPr marL="514350" indent="-514350">
              <a:buFont typeface="+mj-lt"/>
              <a:buAutoNum type="arabicPeriod"/>
            </a:pPr>
            <a:r>
              <a:rPr kumimoji="1" lang="ja-JP" altLang="en-US" dirty="0" smtClean="0"/>
              <a:t>一定枚数の捨牌をしたらオリ</a:t>
            </a:r>
            <a:r>
              <a:rPr lang="ja-JP" altLang="en-US" dirty="0" smtClean="0"/>
              <a:t>る</a:t>
            </a:r>
            <a:endParaRPr lang="en-US" altLang="ja-JP" dirty="0" smtClean="0"/>
          </a:p>
          <a:p>
            <a:pPr marL="457200" lvl="1" indent="0">
              <a:buNone/>
            </a:pPr>
            <a:endParaRPr lang="en-US" altLang="ja-JP" sz="1000" dirty="0" smtClean="0"/>
          </a:p>
          <a:p>
            <a:pPr marL="514350" indent="-514350">
              <a:buFont typeface="+mj-lt"/>
              <a:buAutoNum type="arabicPeriod"/>
            </a:pPr>
            <a:r>
              <a:rPr lang="ja-JP" altLang="ja-JP" dirty="0"/>
              <a:t>他家がリーチした場合</a:t>
            </a:r>
            <a:r>
              <a:rPr lang="ja-JP" altLang="ja-JP" dirty="0" smtClean="0"/>
              <a:t>に</a:t>
            </a:r>
            <a:r>
              <a:rPr lang="ja-JP" altLang="en-US" dirty="0" smtClean="0"/>
              <a:t>シャンテン</a:t>
            </a:r>
            <a:r>
              <a:rPr lang="ja-JP" altLang="ja-JP" dirty="0" smtClean="0"/>
              <a:t>数</a:t>
            </a:r>
            <a:r>
              <a:rPr lang="ja-JP" altLang="ja-JP" dirty="0"/>
              <a:t>に</a:t>
            </a:r>
            <a:r>
              <a:rPr lang="ja-JP" altLang="ja-JP" dirty="0" smtClean="0"/>
              <a:t>よって</a:t>
            </a:r>
            <a:r>
              <a:rPr lang="ja-JP" altLang="en-US" dirty="0" smtClean="0"/>
              <a:t>は</a:t>
            </a:r>
            <a:r>
              <a:rPr lang="ja-JP" altLang="ja-JP" dirty="0" smtClean="0"/>
              <a:t>オリ</a:t>
            </a:r>
            <a:r>
              <a:rPr lang="ja-JP" altLang="en-US" dirty="0" smtClean="0"/>
              <a:t>ない</a:t>
            </a:r>
            <a:endParaRPr lang="en-US" altLang="ja-JP" dirty="0" smtClean="0">
              <a:effectLst/>
            </a:endParaRPr>
          </a:p>
          <a:p>
            <a:pPr marL="514350" indent="-514350">
              <a:buFont typeface="+mj-lt"/>
              <a:buAutoNum type="arabicPeriod"/>
            </a:pPr>
            <a:endParaRPr lang="en-US" altLang="ja-JP" sz="1000" dirty="0" smtClean="0">
              <a:effectLst/>
            </a:endParaRPr>
          </a:p>
          <a:p>
            <a:pPr marL="514350" indent="-514350">
              <a:buFont typeface="+mj-lt"/>
              <a:buAutoNum type="arabicPeriod"/>
            </a:pPr>
            <a:r>
              <a:rPr lang="ja-JP" altLang="ja-JP" dirty="0" smtClean="0"/>
              <a:t>他家がリーチ</a:t>
            </a:r>
            <a:r>
              <a:rPr lang="ja-JP" altLang="ja-JP" dirty="0"/>
              <a:t>した場合に</a:t>
            </a:r>
            <a:r>
              <a:rPr lang="en-US" altLang="ja-JP" dirty="0"/>
              <a:t>4</a:t>
            </a:r>
            <a:r>
              <a:rPr lang="ja-JP" altLang="ja-JP" dirty="0"/>
              <a:t>位</a:t>
            </a:r>
            <a:r>
              <a:rPr lang="ja-JP" altLang="ja-JP" dirty="0" smtClean="0"/>
              <a:t>と</a:t>
            </a:r>
            <a:r>
              <a:rPr lang="ja-JP" altLang="en-US" dirty="0" smtClean="0"/>
              <a:t>の</a:t>
            </a:r>
            <a:r>
              <a:rPr lang="ja-JP" altLang="ja-JP" dirty="0" smtClean="0"/>
              <a:t>点差よって</a:t>
            </a:r>
            <a:r>
              <a:rPr lang="ja-JP" altLang="en-US" dirty="0" smtClean="0"/>
              <a:t>は</a:t>
            </a:r>
            <a:r>
              <a:rPr lang="ja-JP" altLang="ja-JP" dirty="0" smtClean="0"/>
              <a:t>オリ</a:t>
            </a:r>
            <a:r>
              <a:rPr lang="ja-JP" altLang="en-US" dirty="0" smtClean="0"/>
              <a:t>ない</a:t>
            </a:r>
            <a:endParaRPr lang="en-US" altLang="ja-JP" dirty="0" smtClean="0">
              <a:effectLst/>
            </a:endParaRPr>
          </a:p>
          <a:p>
            <a:pPr marL="514350" indent="-514350">
              <a:buFont typeface="+mj-lt"/>
              <a:buAutoNum type="arabicPeriod"/>
            </a:pPr>
            <a:endParaRPr lang="en-US" altLang="ja-JP" sz="1000" dirty="0" smtClean="0">
              <a:effectLst/>
            </a:endParaRPr>
          </a:p>
          <a:p>
            <a:pPr marL="514350" indent="-514350">
              <a:buFont typeface="+mj-lt"/>
              <a:buAutoNum type="arabicPeriod"/>
            </a:pPr>
            <a:r>
              <a:rPr lang="en-US" altLang="ja-JP" dirty="0" smtClean="0"/>
              <a:t>4</a:t>
            </a:r>
            <a:r>
              <a:rPr lang="ja-JP" altLang="ja-JP" dirty="0"/>
              <a:t>位がリーチした場合に</a:t>
            </a:r>
            <a:r>
              <a:rPr lang="ja-JP" altLang="ja-JP" dirty="0" smtClean="0"/>
              <a:t>オリる</a:t>
            </a:r>
            <a:endParaRPr lang="en-US" altLang="ja-JP" dirty="0" smtClean="0"/>
          </a:p>
          <a:p>
            <a:pPr marL="514350" indent="-514350">
              <a:buFont typeface="+mj-lt"/>
              <a:buAutoNum type="arabicPeriod"/>
            </a:pPr>
            <a:endParaRPr lang="en-US" altLang="ja-JP" dirty="0" smtClean="0"/>
          </a:p>
          <a:p>
            <a:pPr marL="0" indent="0" algn="ctr">
              <a:buNone/>
            </a:pPr>
            <a:r>
              <a:rPr lang="ja-JP" altLang="en-US" dirty="0" smtClean="0">
                <a:effectLst/>
              </a:rPr>
              <a:t>同じ戦略の</a:t>
            </a:r>
            <a:r>
              <a:rPr lang="en-US" altLang="ja-JP" dirty="0" smtClean="0">
                <a:effectLst/>
              </a:rPr>
              <a:t>AI</a:t>
            </a:r>
            <a:r>
              <a:rPr lang="ja-JP" altLang="en-US" dirty="0" smtClean="0"/>
              <a:t>が対局した場合、最下位率は</a:t>
            </a:r>
            <a:r>
              <a:rPr lang="en-US" altLang="ja-JP" dirty="0" smtClean="0"/>
              <a:t>25%</a:t>
            </a:r>
            <a:r>
              <a:rPr lang="ja-JP" altLang="en-US" dirty="0" smtClean="0"/>
              <a:t>になる</a:t>
            </a:r>
            <a:endParaRPr lang="en-US" altLang="ja-JP" dirty="0">
              <a:effectLst/>
            </a:endParaRPr>
          </a:p>
          <a:p>
            <a:pPr marL="0" indent="0" algn="ctr">
              <a:buNone/>
            </a:pPr>
            <a:r>
              <a:rPr lang="ja-JP" altLang="en-US" dirty="0" smtClean="0"/>
              <a:t>→対局数が</a:t>
            </a:r>
            <a:r>
              <a:rPr lang="en-US" altLang="ja-JP" dirty="0" smtClean="0"/>
              <a:t>300</a:t>
            </a:r>
            <a:r>
              <a:rPr lang="ja-JP" altLang="en-US" dirty="0" smtClean="0"/>
              <a:t>回なら最下位率が</a:t>
            </a:r>
            <a:r>
              <a:rPr lang="en-US" altLang="ja-JP" dirty="0" smtClean="0"/>
              <a:t>20</a:t>
            </a:r>
            <a:r>
              <a:rPr lang="ja-JP" altLang="ja-JP" dirty="0" smtClean="0">
                <a:effectLst/>
              </a:rPr>
              <a:t> </a:t>
            </a:r>
            <a:r>
              <a:rPr lang="en-US" altLang="ja-JP" dirty="0" smtClean="0">
                <a:effectLst/>
              </a:rPr>
              <a:t>%</a:t>
            </a:r>
            <a:r>
              <a:rPr lang="ja-JP" altLang="en-US" dirty="0" smtClean="0">
                <a:effectLst/>
              </a:rPr>
              <a:t>以下なら有意である</a:t>
            </a:r>
            <a:endParaRPr lang="en-US" altLang="ja-JP" dirty="0" smtClean="0"/>
          </a:p>
        </p:txBody>
      </p:sp>
    </p:spTree>
    <p:extLst>
      <p:ext uri="{BB962C8B-B14F-4D97-AF65-F5344CB8AC3E}">
        <p14:creationId xmlns:p14="http://schemas.microsoft.com/office/powerpoint/2010/main" val="61410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dissolve">
                                      <p:cBhvr>
                                        <p:cTn id="7" dur="500"/>
                                        <p:tgtEl>
                                          <p:spTgt spid="3">
                                            <p:txEl>
                                              <p:pRg st="8" end="8"/>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dissolve">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実験結果・考察</a:t>
            </a:r>
            <a:endParaRPr kumimoji="1" lang="ja-JP" altLang="en-US" b="1"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095074644"/>
              </p:ext>
            </p:extLst>
          </p:nvPr>
        </p:nvGraphicFramePr>
        <p:xfrm>
          <a:off x="1171575" y="2175338"/>
          <a:ext cx="10182225" cy="1828800"/>
        </p:xfrm>
        <a:graphic>
          <a:graphicData uri="http://schemas.openxmlformats.org/drawingml/2006/table">
            <a:tbl>
              <a:tblPr firstRow="1" firstCol="1" bandRow="1">
                <a:tableStyleId>{5C22544A-7EE6-4342-B048-85BDC9FD1C3A}</a:tableStyleId>
              </a:tblPr>
              <a:tblGrid>
                <a:gridCol w="1304497"/>
                <a:gridCol w="817761"/>
                <a:gridCol w="817761"/>
                <a:gridCol w="817761"/>
                <a:gridCol w="860437"/>
                <a:gridCol w="820069"/>
                <a:gridCol w="818915"/>
                <a:gridCol w="817761"/>
                <a:gridCol w="861591"/>
                <a:gridCol w="889272"/>
                <a:gridCol w="1356400"/>
              </a:tblGrid>
              <a:tr h="873536">
                <a:tc>
                  <a:txBody>
                    <a:bodyPr/>
                    <a:lstStyle/>
                    <a:p>
                      <a:pPr algn="ctr">
                        <a:spcAft>
                          <a:spcPts val="0"/>
                        </a:spcAft>
                      </a:pPr>
                      <a:endParaRPr lang="en-US" altLang="ja-JP" sz="2000" dirty="0" smtClean="0">
                        <a:effectLst/>
                      </a:endParaRPr>
                    </a:p>
                    <a:p>
                      <a:pPr algn="ctr">
                        <a:spcAft>
                          <a:spcPts val="0"/>
                        </a:spcAft>
                      </a:pPr>
                      <a:r>
                        <a:rPr lang="ja-JP" sz="2000" dirty="0" smtClean="0">
                          <a:effectLst/>
                        </a:rPr>
                        <a:t>捨</a:t>
                      </a:r>
                      <a:r>
                        <a:rPr lang="ja-JP" sz="2000" dirty="0">
                          <a:effectLst/>
                        </a:rPr>
                        <a:t>牌枚数</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8</a:t>
                      </a:r>
                    </a:p>
                    <a:p>
                      <a:pPr algn="ctr">
                        <a:spcAft>
                          <a:spcPts val="0"/>
                        </a:spcAft>
                      </a:pP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9</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10</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11</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12</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13</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14</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15</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16</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altLang="ja-JP" sz="2000" dirty="0" smtClean="0">
                        <a:effectLst/>
                      </a:endParaRPr>
                    </a:p>
                    <a:p>
                      <a:pPr algn="ctr">
                        <a:spcAft>
                          <a:spcPts val="0"/>
                        </a:spcAft>
                      </a:pPr>
                      <a:r>
                        <a:rPr lang="ja-JP" sz="2000" dirty="0" smtClean="0">
                          <a:effectLst/>
                        </a:rPr>
                        <a:t>オリ</a:t>
                      </a:r>
                      <a:r>
                        <a:rPr lang="ja-JP" sz="2000" dirty="0">
                          <a:effectLst/>
                        </a:rPr>
                        <a:t>ない</a:t>
                      </a:r>
                      <a:endParaRPr lang="ja-JP" sz="2000" dirty="0">
                        <a:effectLst/>
                        <a:latin typeface="Times New Roman" charset="0"/>
                        <a:ea typeface="ＭＳ 明朝" charset="-128"/>
                      </a:endParaRPr>
                    </a:p>
                  </a:txBody>
                  <a:tcPr marL="68580" marR="68580" marT="0" marB="0"/>
                </a:tc>
              </a:tr>
              <a:tr h="898115">
                <a:tc>
                  <a:txBody>
                    <a:bodyPr/>
                    <a:lstStyle/>
                    <a:p>
                      <a:pPr algn="ctr">
                        <a:spcAft>
                          <a:spcPts val="0"/>
                        </a:spcAft>
                      </a:pPr>
                      <a:endParaRPr lang="en-US" altLang="ja-JP" sz="2000" dirty="0" smtClean="0">
                        <a:effectLst/>
                      </a:endParaRPr>
                    </a:p>
                    <a:p>
                      <a:pPr algn="ctr">
                        <a:spcAft>
                          <a:spcPts val="0"/>
                        </a:spcAft>
                      </a:pPr>
                      <a:r>
                        <a:rPr lang="ja-JP" sz="2000" dirty="0" smtClean="0">
                          <a:effectLst/>
                        </a:rPr>
                        <a:t>最下位率</a:t>
                      </a:r>
                      <a:r>
                        <a:rPr lang="en-US" altLang="ja-JP" sz="2000" dirty="0" smtClean="0">
                          <a:effectLst/>
                        </a:rPr>
                        <a:t>(%)</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0.27</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0.23</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0.26</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0.24</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0.29</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0.28</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0.28</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0.28</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0.22</a:t>
                      </a:r>
                      <a:endParaRPr lang="ja-JP" sz="2000" dirty="0">
                        <a:effectLst/>
                        <a:latin typeface="Times New Roman" charset="0"/>
                        <a:ea typeface="ＭＳ 明朝" charset="-128"/>
                      </a:endParaRPr>
                    </a:p>
                  </a:txBody>
                  <a:tcPr marL="68580" marR="68580" marT="0" marB="0"/>
                </a:tc>
                <a:tc>
                  <a:txBody>
                    <a:bodyPr/>
                    <a:lstStyle/>
                    <a:p>
                      <a:pPr algn="ctr">
                        <a:spcAft>
                          <a:spcPts val="0"/>
                        </a:spcAft>
                      </a:pPr>
                      <a:endParaRPr lang="en-US" sz="2000" dirty="0" smtClean="0">
                        <a:effectLst/>
                      </a:endParaRPr>
                    </a:p>
                    <a:p>
                      <a:pPr algn="ctr">
                        <a:spcAft>
                          <a:spcPts val="0"/>
                        </a:spcAft>
                      </a:pPr>
                      <a:r>
                        <a:rPr lang="en-US" sz="2000" dirty="0" smtClean="0">
                          <a:effectLst/>
                        </a:rPr>
                        <a:t>0.26</a:t>
                      </a:r>
                      <a:endParaRPr lang="ja-JP" sz="2000" dirty="0">
                        <a:effectLst/>
                        <a:latin typeface="Times New Roman" charset="0"/>
                        <a:ea typeface="ＭＳ 明朝" charset="-128"/>
                      </a:endParaRPr>
                    </a:p>
                  </a:txBody>
                  <a:tcPr marL="68580" marR="68580" marT="0" marB="0"/>
                </a:tc>
              </a:tr>
            </a:tbl>
          </a:graphicData>
        </a:graphic>
      </p:graphicFrame>
      <p:sp>
        <p:nvSpPr>
          <p:cNvPr id="8" name="テキスト ボックス 7"/>
          <p:cNvSpPr txBox="1"/>
          <p:nvPr/>
        </p:nvSpPr>
        <p:spPr>
          <a:xfrm>
            <a:off x="1171576" y="4136660"/>
            <a:ext cx="10182224" cy="461665"/>
          </a:xfrm>
          <a:prstGeom prst="rect">
            <a:avLst/>
          </a:prstGeom>
          <a:noFill/>
        </p:spPr>
        <p:txBody>
          <a:bodyPr wrap="square" rtlCol="0">
            <a:spAutoFit/>
          </a:bodyPr>
          <a:lstStyle/>
          <a:p>
            <a:pPr algn="ctr"/>
            <a:r>
              <a:rPr kumimoji="1" lang="ja-JP" altLang="en-US" sz="2400" dirty="0" smtClean="0"/>
              <a:t>捨牌枚数と最下位率の関係</a:t>
            </a:r>
            <a:endParaRPr kumimoji="1" lang="ja-JP" altLang="en-US" sz="2400" dirty="0"/>
          </a:p>
        </p:txBody>
      </p:sp>
      <p:sp>
        <p:nvSpPr>
          <p:cNvPr id="11" name="テキスト ボックス 10"/>
          <p:cNvSpPr txBox="1"/>
          <p:nvPr/>
        </p:nvSpPr>
        <p:spPr>
          <a:xfrm>
            <a:off x="1171575" y="5238750"/>
            <a:ext cx="10182225" cy="584775"/>
          </a:xfrm>
          <a:prstGeom prst="rect">
            <a:avLst/>
          </a:prstGeom>
          <a:noFill/>
        </p:spPr>
        <p:txBody>
          <a:bodyPr wrap="square" rtlCol="0">
            <a:spAutoFit/>
          </a:bodyPr>
          <a:lstStyle/>
          <a:p>
            <a:pPr algn="ctr"/>
            <a:r>
              <a:rPr kumimoji="1" lang="ja-JP" altLang="en-US" sz="3200" dirty="0" smtClean="0"/>
              <a:t>最下位を避けるのに有意であったとは言えない</a:t>
            </a:r>
            <a:endParaRPr kumimoji="1" lang="ja-JP" altLang="en-US" sz="3200" dirty="0"/>
          </a:p>
        </p:txBody>
      </p:sp>
    </p:spTree>
    <p:extLst>
      <p:ext uri="{BB962C8B-B14F-4D97-AF65-F5344CB8AC3E}">
        <p14:creationId xmlns:p14="http://schemas.microsoft.com/office/powerpoint/2010/main" val="80340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実験結果・考察</a:t>
            </a:r>
            <a:endParaRPr kumimoji="1" lang="ja-JP" altLang="en-US"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10323915"/>
              </p:ext>
            </p:extLst>
          </p:nvPr>
        </p:nvGraphicFramePr>
        <p:xfrm>
          <a:off x="838200" y="2289730"/>
          <a:ext cx="11010900" cy="1889840"/>
        </p:xfrm>
        <a:graphic>
          <a:graphicData uri="http://schemas.openxmlformats.org/drawingml/2006/table">
            <a:tbl>
              <a:tblPr firstRow="1" firstCol="1" bandRow="1">
                <a:tableStyleId>{5C22544A-7EE6-4342-B048-85BDC9FD1C3A}</a:tableStyleId>
              </a:tblPr>
              <a:tblGrid>
                <a:gridCol w="1750633"/>
                <a:gridCol w="1750633"/>
                <a:gridCol w="1750633"/>
                <a:gridCol w="1736507"/>
                <a:gridCol w="1736507"/>
                <a:gridCol w="2285987"/>
              </a:tblGrid>
              <a:tr h="1158320">
                <a:tc>
                  <a:txBody>
                    <a:bodyPr/>
                    <a:lstStyle/>
                    <a:p>
                      <a:pPr>
                        <a:spcAft>
                          <a:spcPts val="0"/>
                        </a:spcAft>
                      </a:pPr>
                      <a:r>
                        <a:rPr lang="en-US" sz="2000" dirty="0">
                          <a:effectLst/>
                        </a:rPr>
                        <a:t> </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altLang="en-US" sz="2000" dirty="0" smtClean="0">
                          <a:effectLst/>
                        </a:rPr>
                        <a:t>１シャンテン</a:t>
                      </a:r>
                      <a:r>
                        <a:rPr lang="ja-JP" sz="2000" dirty="0" smtClean="0">
                          <a:effectLst/>
                        </a:rPr>
                        <a:t>なら</a:t>
                      </a:r>
                      <a:r>
                        <a:rPr lang="ja-JP" sz="2000" dirty="0">
                          <a:effectLst/>
                        </a:rPr>
                        <a:t>オリない</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altLang="en-US" sz="2000" dirty="0" smtClean="0">
                          <a:effectLst/>
                        </a:rPr>
                        <a:t>２シャンテン</a:t>
                      </a:r>
                      <a:r>
                        <a:rPr lang="ja-JP" sz="2000" dirty="0" smtClean="0">
                          <a:effectLst/>
                        </a:rPr>
                        <a:t>なら</a:t>
                      </a:r>
                      <a:r>
                        <a:rPr lang="ja-JP" sz="2000" dirty="0">
                          <a:effectLst/>
                        </a:rPr>
                        <a:t>オリない</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sz="2000" dirty="0">
                          <a:effectLst/>
                        </a:rPr>
                        <a:t>自家が４位</a:t>
                      </a:r>
                      <a:r>
                        <a:rPr lang="en-US" sz="2000" dirty="0">
                          <a:effectLst/>
                        </a:rPr>
                        <a:t> +</a:t>
                      </a:r>
                      <a:endParaRPr lang="ja-JP" sz="2000" dirty="0">
                        <a:effectLst/>
                      </a:endParaRPr>
                    </a:p>
                    <a:p>
                      <a:pPr algn="ctr">
                        <a:spcAft>
                          <a:spcPts val="0"/>
                        </a:spcAft>
                      </a:pPr>
                      <a:r>
                        <a:rPr lang="ja-JP" altLang="en-US" sz="2000" dirty="0" smtClean="0">
                          <a:effectLst/>
                        </a:rPr>
                        <a:t>１シャンテン</a:t>
                      </a:r>
                      <a:r>
                        <a:rPr lang="ja-JP" sz="2000" dirty="0" smtClean="0">
                          <a:effectLst/>
                        </a:rPr>
                        <a:t>なら</a:t>
                      </a:r>
                      <a:r>
                        <a:rPr lang="ja-JP" sz="2000" dirty="0">
                          <a:effectLst/>
                        </a:rPr>
                        <a:t>オリない</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sz="2000" dirty="0">
                          <a:effectLst/>
                        </a:rPr>
                        <a:t>自家が</a:t>
                      </a:r>
                      <a:r>
                        <a:rPr lang="en-US" sz="2000" dirty="0">
                          <a:effectLst/>
                        </a:rPr>
                        <a:t>4</a:t>
                      </a:r>
                      <a:r>
                        <a:rPr lang="ja-JP" sz="2000" dirty="0">
                          <a:effectLst/>
                        </a:rPr>
                        <a:t>位</a:t>
                      </a:r>
                      <a:r>
                        <a:rPr lang="en-US" sz="2000" dirty="0">
                          <a:effectLst/>
                        </a:rPr>
                        <a:t> +</a:t>
                      </a:r>
                      <a:endParaRPr lang="ja-JP" sz="2000" dirty="0">
                        <a:effectLst/>
                      </a:endParaRPr>
                    </a:p>
                    <a:p>
                      <a:pPr algn="ctr">
                        <a:spcAft>
                          <a:spcPts val="0"/>
                        </a:spcAft>
                      </a:pPr>
                      <a:r>
                        <a:rPr lang="ja-JP" altLang="en-US" sz="2000" dirty="0" smtClean="0">
                          <a:effectLst/>
                        </a:rPr>
                        <a:t>２シャンテンな</a:t>
                      </a:r>
                      <a:r>
                        <a:rPr lang="ja-JP" sz="2000" dirty="0" smtClean="0">
                          <a:effectLst/>
                        </a:rPr>
                        <a:t>ら</a:t>
                      </a:r>
                      <a:r>
                        <a:rPr lang="ja-JP" sz="2000" dirty="0">
                          <a:effectLst/>
                        </a:rPr>
                        <a:t>オリない</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sz="2000" dirty="0" smtClean="0">
                          <a:effectLst/>
                        </a:rPr>
                        <a:t>常に</a:t>
                      </a:r>
                      <a:r>
                        <a:rPr lang="ja-JP" sz="2000" dirty="0">
                          <a:effectLst/>
                        </a:rPr>
                        <a:t>オリる</a:t>
                      </a:r>
                      <a:endParaRPr lang="ja-JP" sz="2000" dirty="0">
                        <a:effectLst/>
                        <a:latin typeface="Times New Roman" charset="0"/>
                        <a:ea typeface="ＭＳ 明朝" charset="-128"/>
                      </a:endParaRPr>
                    </a:p>
                  </a:txBody>
                  <a:tcPr marL="68580" marR="68580" marT="0" marB="0"/>
                </a:tc>
              </a:tr>
              <a:tr h="563930">
                <a:tc>
                  <a:txBody>
                    <a:bodyPr/>
                    <a:lstStyle/>
                    <a:p>
                      <a:pPr algn="ctr">
                        <a:spcAft>
                          <a:spcPts val="0"/>
                        </a:spcAft>
                      </a:pPr>
                      <a:r>
                        <a:rPr lang="ja-JP" sz="2400" dirty="0">
                          <a:effectLst/>
                        </a:rPr>
                        <a:t>最下</a:t>
                      </a:r>
                      <a:r>
                        <a:rPr lang="ja-JP" sz="2400" dirty="0" smtClean="0">
                          <a:effectLst/>
                        </a:rPr>
                        <a:t>位率</a:t>
                      </a:r>
                      <a:endParaRPr lang="en-US" altLang="ja-JP" sz="2400" dirty="0" smtClean="0">
                        <a:effectLst/>
                      </a:endParaRPr>
                    </a:p>
                    <a:p>
                      <a:pPr algn="ctr">
                        <a:spcAft>
                          <a:spcPts val="0"/>
                        </a:spcAft>
                      </a:pPr>
                      <a:r>
                        <a:rPr lang="en-US" altLang="ja-JP" sz="2400" dirty="0" smtClean="0">
                          <a:effectLst/>
                          <a:latin typeface="Times New Roman" charset="0"/>
                          <a:ea typeface="ＭＳ 明朝" charset="-128"/>
                        </a:rPr>
                        <a:t>(%)</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0.23</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0.25</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0.24</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0.29</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0.26</a:t>
                      </a:r>
                      <a:endParaRPr lang="ja-JP" sz="2400" dirty="0">
                        <a:effectLst/>
                        <a:latin typeface="Times New Roman" charset="0"/>
                        <a:ea typeface="ＭＳ 明朝" charset="-128"/>
                      </a:endParaRPr>
                    </a:p>
                  </a:txBody>
                  <a:tcPr marL="68580" marR="68580" marT="0" marB="0"/>
                </a:tc>
              </a:tr>
            </a:tbl>
          </a:graphicData>
        </a:graphic>
      </p:graphicFrame>
      <p:sp>
        <p:nvSpPr>
          <p:cNvPr id="6" name="テキスト ボックス 5"/>
          <p:cNvSpPr txBox="1"/>
          <p:nvPr/>
        </p:nvSpPr>
        <p:spPr>
          <a:xfrm>
            <a:off x="838200" y="4316947"/>
            <a:ext cx="11010900" cy="461665"/>
          </a:xfrm>
          <a:prstGeom prst="rect">
            <a:avLst/>
          </a:prstGeom>
          <a:noFill/>
        </p:spPr>
        <p:txBody>
          <a:bodyPr wrap="square" rtlCol="0">
            <a:spAutoFit/>
          </a:bodyPr>
          <a:lstStyle/>
          <a:p>
            <a:pPr algn="ctr"/>
            <a:r>
              <a:rPr kumimoji="1" lang="ja-JP" altLang="en-US" sz="2400" dirty="0" smtClean="0"/>
              <a:t>他家がリーチした場合のシャンテン数によるオリる条件と最下位率の関係</a:t>
            </a:r>
            <a:endParaRPr kumimoji="1" lang="ja-JP" altLang="en-US" sz="2400" dirty="0"/>
          </a:p>
        </p:txBody>
      </p:sp>
      <p:sp>
        <p:nvSpPr>
          <p:cNvPr id="7" name="テキスト ボックス 6"/>
          <p:cNvSpPr txBox="1"/>
          <p:nvPr/>
        </p:nvSpPr>
        <p:spPr>
          <a:xfrm>
            <a:off x="1171575" y="5377653"/>
            <a:ext cx="10182225" cy="584775"/>
          </a:xfrm>
          <a:prstGeom prst="rect">
            <a:avLst/>
          </a:prstGeom>
          <a:noFill/>
        </p:spPr>
        <p:txBody>
          <a:bodyPr wrap="square" rtlCol="0">
            <a:spAutoFit/>
          </a:bodyPr>
          <a:lstStyle/>
          <a:p>
            <a:pPr algn="ctr"/>
            <a:r>
              <a:rPr kumimoji="1" lang="ja-JP" altLang="en-US" sz="3200" dirty="0" smtClean="0"/>
              <a:t>最下位を避けるのに有意であったとは言えない</a:t>
            </a:r>
            <a:endParaRPr kumimoji="1" lang="ja-JP" altLang="en-US" sz="3200" dirty="0"/>
          </a:p>
        </p:txBody>
      </p:sp>
    </p:spTree>
    <p:extLst>
      <p:ext uri="{BB962C8B-B14F-4D97-AF65-F5344CB8AC3E}">
        <p14:creationId xmlns:p14="http://schemas.microsoft.com/office/powerpoint/2010/main" val="208228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実験結果・考察</a:t>
            </a:r>
            <a:endParaRPr kumimoji="1" lang="ja-JP" altLang="en-US"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27614253"/>
              </p:ext>
            </p:extLst>
          </p:nvPr>
        </p:nvGraphicFramePr>
        <p:xfrm>
          <a:off x="1385887" y="2178582"/>
          <a:ext cx="9796463" cy="1659172"/>
        </p:xfrm>
        <a:graphic>
          <a:graphicData uri="http://schemas.openxmlformats.org/drawingml/2006/table">
            <a:tbl>
              <a:tblPr firstRow="1" firstCol="1" bandRow="1">
                <a:tableStyleId>{5C22544A-7EE6-4342-B048-85BDC9FD1C3A}</a:tableStyleId>
              </a:tblPr>
              <a:tblGrid>
                <a:gridCol w="1957868"/>
                <a:gridCol w="1958886"/>
                <a:gridCol w="1959903"/>
                <a:gridCol w="1959903"/>
                <a:gridCol w="1959903"/>
              </a:tblGrid>
              <a:tr h="927652">
                <a:tc>
                  <a:txBody>
                    <a:bodyPr/>
                    <a:lstStyle/>
                    <a:p>
                      <a:pPr algn="ctr">
                        <a:spcAft>
                          <a:spcPts val="0"/>
                        </a:spcAft>
                      </a:pPr>
                      <a:r>
                        <a:rPr lang="en-US" sz="2000" dirty="0">
                          <a:effectLst/>
                        </a:rPr>
                        <a:t> </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sz="2000" dirty="0">
                          <a:effectLst/>
                        </a:rPr>
                        <a:t>点差が</a:t>
                      </a:r>
                      <a:r>
                        <a:rPr lang="en-US" sz="2000" dirty="0">
                          <a:effectLst/>
                        </a:rPr>
                        <a:t>1000</a:t>
                      </a:r>
                      <a:r>
                        <a:rPr lang="ja-JP" sz="2000" dirty="0">
                          <a:effectLst/>
                        </a:rPr>
                        <a:t>点ならオリない</a:t>
                      </a:r>
                      <a:endParaRPr lang="ja-JP" sz="2000" dirty="0">
                        <a:effectLst/>
                        <a:latin typeface="Times New Roman" charset="0"/>
                        <a:ea typeface="ＭＳ 明朝" charset="-128"/>
                      </a:endParaRPr>
                    </a:p>
                  </a:txBody>
                  <a:tcPr marL="68580" marR="68580" marT="0" marB="0"/>
                </a:tc>
                <a:tc>
                  <a:txBody>
                    <a:bodyPr/>
                    <a:lstStyle/>
                    <a:p>
                      <a:pPr algn="ctr">
                        <a:spcAft>
                          <a:spcPts val="0"/>
                        </a:spcAft>
                      </a:pPr>
                      <a:r>
                        <a:rPr lang="ja-JP" sz="2000">
                          <a:effectLst/>
                        </a:rPr>
                        <a:t>点差が</a:t>
                      </a:r>
                      <a:r>
                        <a:rPr lang="en-US" sz="2000">
                          <a:effectLst/>
                        </a:rPr>
                        <a:t>2000</a:t>
                      </a:r>
                      <a:r>
                        <a:rPr lang="ja-JP" sz="2000">
                          <a:effectLst/>
                        </a:rPr>
                        <a:t>点ならオリない</a:t>
                      </a:r>
                      <a:endParaRPr lang="ja-JP" sz="2000">
                        <a:effectLst/>
                        <a:latin typeface="Times New Roman" charset="0"/>
                        <a:ea typeface="ＭＳ 明朝" charset="-128"/>
                      </a:endParaRPr>
                    </a:p>
                  </a:txBody>
                  <a:tcPr marL="68580" marR="68580" marT="0" marB="0"/>
                </a:tc>
                <a:tc>
                  <a:txBody>
                    <a:bodyPr/>
                    <a:lstStyle/>
                    <a:p>
                      <a:pPr algn="ctr">
                        <a:spcAft>
                          <a:spcPts val="0"/>
                        </a:spcAft>
                      </a:pPr>
                      <a:r>
                        <a:rPr lang="ja-JP" sz="2000">
                          <a:effectLst/>
                        </a:rPr>
                        <a:t>点差が</a:t>
                      </a:r>
                      <a:r>
                        <a:rPr lang="en-US" sz="2000">
                          <a:effectLst/>
                        </a:rPr>
                        <a:t>3900</a:t>
                      </a:r>
                      <a:r>
                        <a:rPr lang="ja-JP" sz="2000">
                          <a:effectLst/>
                        </a:rPr>
                        <a:t>点ならオリない</a:t>
                      </a:r>
                      <a:endParaRPr lang="ja-JP" sz="2000">
                        <a:effectLst/>
                        <a:latin typeface="Times New Roman" charset="0"/>
                        <a:ea typeface="ＭＳ 明朝" charset="-128"/>
                      </a:endParaRPr>
                    </a:p>
                  </a:txBody>
                  <a:tcPr marL="68580" marR="68580" marT="0" marB="0"/>
                </a:tc>
                <a:tc>
                  <a:txBody>
                    <a:bodyPr/>
                    <a:lstStyle/>
                    <a:p>
                      <a:pPr algn="ctr">
                        <a:spcAft>
                          <a:spcPts val="0"/>
                        </a:spcAft>
                      </a:pPr>
                      <a:r>
                        <a:rPr lang="ja-JP" sz="2000" dirty="0">
                          <a:effectLst/>
                        </a:rPr>
                        <a:t>点差が</a:t>
                      </a:r>
                      <a:r>
                        <a:rPr lang="en-US" sz="2000" dirty="0">
                          <a:effectLst/>
                        </a:rPr>
                        <a:t>7700</a:t>
                      </a:r>
                      <a:r>
                        <a:rPr lang="ja-JP" sz="2000" dirty="0">
                          <a:effectLst/>
                        </a:rPr>
                        <a:t>点ならオリない</a:t>
                      </a:r>
                      <a:endParaRPr lang="ja-JP" sz="2000" dirty="0">
                        <a:effectLst/>
                        <a:latin typeface="Times New Roman" charset="0"/>
                        <a:ea typeface="ＭＳ 明朝" charset="-128"/>
                      </a:endParaRPr>
                    </a:p>
                  </a:txBody>
                  <a:tcPr marL="68580" marR="68580" marT="0" marB="0"/>
                </a:tc>
              </a:tr>
              <a:tr h="672548">
                <a:tc>
                  <a:txBody>
                    <a:bodyPr/>
                    <a:lstStyle/>
                    <a:p>
                      <a:pPr algn="ctr">
                        <a:spcAft>
                          <a:spcPts val="0"/>
                        </a:spcAft>
                      </a:pPr>
                      <a:r>
                        <a:rPr lang="ja-JP" sz="2400" dirty="0" smtClean="0">
                          <a:effectLst/>
                        </a:rPr>
                        <a:t>最下位率</a:t>
                      </a:r>
                      <a:endParaRPr lang="en-US" altLang="ja-JP" sz="2400" dirty="0" smtClean="0">
                        <a:effectLst/>
                      </a:endParaRPr>
                    </a:p>
                    <a:p>
                      <a:pPr algn="ctr">
                        <a:spcAft>
                          <a:spcPts val="0"/>
                        </a:spcAft>
                      </a:pPr>
                      <a:r>
                        <a:rPr lang="en-US" altLang="ja-JP" sz="2400" dirty="0" smtClean="0">
                          <a:effectLst/>
                          <a:latin typeface="Times New Roman" charset="0"/>
                          <a:ea typeface="ＭＳ 明朝" charset="-128"/>
                        </a:rPr>
                        <a:t>(%)</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0.28</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0.26</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0.29</a:t>
                      </a:r>
                      <a:endParaRPr lang="ja-JP" sz="2400" dirty="0">
                        <a:effectLst/>
                        <a:latin typeface="Times New Roman" charset="0"/>
                        <a:ea typeface="ＭＳ 明朝" charset="-128"/>
                      </a:endParaRPr>
                    </a:p>
                  </a:txBody>
                  <a:tcPr marL="68580" marR="68580" marT="0" marB="0"/>
                </a:tc>
                <a:tc>
                  <a:txBody>
                    <a:bodyPr/>
                    <a:lstStyle/>
                    <a:p>
                      <a:pPr algn="ctr">
                        <a:spcAft>
                          <a:spcPts val="0"/>
                        </a:spcAft>
                      </a:pPr>
                      <a:r>
                        <a:rPr lang="en-US" sz="2400" dirty="0">
                          <a:effectLst/>
                        </a:rPr>
                        <a:t>0.28</a:t>
                      </a:r>
                      <a:endParaRPr lang="ja-JP" sz="2400" dirty="0">
                        <a:effectLst/>
                        <a:latin typeface="Times New Roman" charset="0"/>
                        <a:ea typeface="ＭＳ 明朝" charset="-128"/>
                      </a:endParaRPr>
                    </a:p>
                  </a:txBody>
                  <a:tcPr marL="68580" marR="68580" marT="0" marB="0"/>
                </a:tc>
              </a:tr>
            </a:tbl>
          </a:graphicData>
        </a:graphic>
      </p:graphicFrame>
      <p:sp>
        <p:nvSpPr>
          <p:cNvPr id="7" name="テキスト ボックス 6"/>
          <p:cNvSpPr txBox="1"/>
          <p:nvPr/>
        </p:nvSpPr>
        <p:spPr>
          <a:xfrm rot="10800000" flipV="1">
            <a:off x="1385887" y="3910149"/>
            <a:ext cx="9608344" cy="830997"/>
          </a:xfrm>
          <a:prstGeom prst="rect">
            <a:avLst/>
          </a:prstGeom>
          <a:noFill/>
        </p:spPr>
        <p:txBody>
          <a:bodyPr wrap="square" rtlCol="0">
            <a:spAutoFit/>
          </a:bodyPr>
          <a:lstStyle/>
          <a:p>
            <a:pPr algn="ctr"/>
            <a:r>
              <a:rPr kumimoji="1" lang="ja-JP" altLang="en-US" sz="2400" dirty="0" smtClean="0"/>
              <a:t>他家がリーチした場合の４位との点差によって</a:t>
            </a:r>
            <a:endParaRPr kumimoji="1" lang="en-US" altLang="ja-JP" sz="2400" dirty="0" smtClean="0"/>
          </a:p>
          <a:p>
            <a:pPr algn="ctr"/>
            <a:r>
              <a:rPr kumimoji="1" lang="ja-JP" altLang="en-US" sz="2400" dirty="0" smtClean="0"/>
              <a:t>オリる条件と最下位率の関係</a:t>
            </a:r>
            <a:endParaRPr kumimoji="1" lang="ja-JP" altLang="en-US" sz="2400" dirty="0"/>
          </a:p>
        </p:txBody>
      </p:sp>
      <p:sp>
        <p:nvSpPr>
          <p:cNvPr id="8" name="テキスト ボックス 7"/>
          <p:cNvSpPr txBox="1"/>
          <p:nvPr/>
        </p:nvSpPr>
        <p:spPr>
          <a:xfrm>
            <a:off x="1385887" y="5391150"/>
            <a:ext cx="9796463" cy="584775"/>
          </a:xfrm>
          <a:prstGeom prst="rect">
            <a:avLst/>
          </a:prstGeom>
          <a:noFill/>
        </p:spPr>
        <p:txBody>
          <a:bodyPr wrap="square" rtlCol="0">
            <a:spAutoFit/>
          </a:bodyPr>
          <a:lstStyle/>
          <a:p>
            <a:pPr algn="ctr"/>
            <a:r>
              <a:rPr kumimoji="1" lang="ja-JP" altLang="en-US" sz="3200" dirty="0" smtClean="0"/>
              <a:t>最下位率を上げてしまう</a:t>
            </a:r>
            <a:endParaRPr kumimoji="1" lang="ja-JP" altLang="en-US" sz="3200" dirty="0"/>
          </a:p>
        </p:txBody>
      </p:sp>
    </p:spTree>
    <p:extLst>
      <p:ext uri="{BB962C8B-B14F-4D97-AF65-F5344CB8AC3E}">
        <p14:creationId xmlns:p14="http://schemas.microsoft.com/office/powerpoint/2010/main" val="161695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実験結果・考察</a:t>
            </a:r>
            <a:endParaRPr kumimoji="1" lang="ja-JP" altLang="en-US"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62107898"/>
              </p:ext>
            </p:extLst>
          </p:nvPr>
        </p:nvGraphicFramePr>
        <p:xfrm>
          <a:off x="1581152" y="2252365"/>
          <a:ext cx="9315447" cy="1581150"/>
        </p:xfrm>
        <a:graphic>
          <a:graphicData uri="http://schemas.openxmlformats.org/drawingml/2006/table">
            <a:tbl>
              <a:tblPr firstRow="1" firstCol="1" bandRow="1">
                <a:tableStyleId>{5C22544A-7EE6-4342-B048-85BDC9FD1C3A}</a:tableStyleId>
              </a:tblPr>
              <a:tblGrid>
                <a:gridCol w="3105149"/>
                <a:gridCol w="3105149"/>
                <a:gridCol w="3105149"/>
              </a:tblGrid>
              <a:tr h="1054100">
                <a:tc>
                  <a:txBody>
                    <a:bodyPr/>
                    <a:lstStyle/>
                    <a:p>
                      <a:pPr>
                        <a:spcAft>
                          <a:spcPts val="0"/>
                        </a:spcAft>
                      </a:pPr>
                      <a:r>
                        <a:rPr lang="en-US" sz="2000">
                          <a:effectLst/>
                        </a:rPr>
                        <a:t> </a:t>
                      </a:r>
                      <a:endParaRPr lang="ja-JP" sz="2000">
                        <a:effectLst/>
                        <a:latin typeface="Times New Roman" charset="0"/>
                        <a:ea typeface="ＭＳ 明朝" charset="-128"/>
                      </a:endParaRPr>
                    </a:p>
                  </a:txBody>
                  <a:tcPr marL="68580" marR="68580" marT="0" marB="0"/>
                </a:tc>
                <a:tc>
                  <a:txBody>
                    <a:bodyPr/>
                    <a:lstStyle/>
                    <a:p>
                      <a:pPr>
                        <a:spcAft>
                          <a:spcPts val="0"/>
                        </a:spcAft>
                      </a:pPr>
                      <a:r>
                        <a:rPr lang="en-US" sz="2000" dirty="0">
                          <a:effectLst/>
                        </a:rPr>
                        <a:t>4</a:t>
                      </a:r>
                      <a:r>
                        <a:rPr lang="ja-JP" sz="2000" dirty="0">
                          <a:effectLst/>
                        </a:rPr>
                        <a:t>位がリーチした場合のみオリる</a:t>
                      </a:r>
                      <a:endParaRPr lang="ja-JP" sz="2000" dirty="0">
                        <a:effectLst/>
                        <a:latin typeface="Times New Roman" charset="0"/>
                        <a:ea typeface="ＭＳ 明朝" charset="-128"/>
                      </a:endParaRPr>
                    </a:p>
                  </a:txBody>
                  <a:tcPr marL="68580" marR="68580" marT="0" marB="0"/>
                </a:tc>
                <a:tc>
                  <a:txBody>
                    <a:bodyPr/>
                    <a:lstStyle/>
                    <a:p>
                      <a:pPr>
                        <a:spcAft>
                          <a:spcPts val="0"/>
                        </a:spcAft>
                      </a:pPr>
                      <a:r>
                        <a:rPr lang="ja-JP" sz="2000" dirty="0">
                          <a:effectLst/>
                        </a:rPr>
                        <a:t>自家が親で</a:t>
                      </a:r>
                      <a:r>
                        <a:rPr lang="en-US" sz="2000" dirty="0">
                          <a:effectLst/>
                        </a:rPr>
                        <a:t>4</a:t>
                      </a:r>
                      <a:r>
                        <a:rPr lang="ja-JP" sz="2000" dirty="0">
                          <a:effectLst/>
                        </a:rPr>
                        <a:t>位がリーチした場合のみオリる</a:t>
                      </a:r>
                      <a:endParaRPr lang="ja-JP" sz="2000" dirty="0">
                        <a:effectLst/>
                        <a:latin typeface="Times New Roman" charset="0"/>
                        <a:ea typeface="ＭＳ 明朝" charset="-128"/>
                      </a:endParaRPr>
                    </a:p>
                  </a:txBody>
                  <a:tcPr marL="68580" marR="68580" marT="0" marB="0"/>
                </a:tc>
              </a:tr>
              <a:tr h="527050">
                <a:tc>
                  <a:txBody>
                    <a:bodyPr/>
                    <a:lstStyle/>
                    <a:p>
                      <a:pPr>
                        <a:spcAft>
                          <a:spcPts val="0"/>
                        </a:spcAft>
                      </a:pPr>
                      <a:r>
                        <a:rPr lang="ja-JP" sz="2800" dirty="0">
                          <a:effectLst/>
                        </a:rPr>
                        <a:t>最下</a:t>
                      </a:r>
                      <a:r>
                        <a:rPr lang="ja-JP" sz="2800" dirty="0" smtClean="0">
                          <a:effectLst/>
                        </a:rPr>
                        <a:t>位率</a:t>
                      </a:r>
                      <a:r>
                        <a:rPr lang="en-US" altLang="ja-JP" sz="2800" dirty="0" smtClean="0">
                          <a:effectLst/>
                        </a:rPr>
                        <a:t>(%)</a:t>
                      </a:r>
                      <a:endParaRPr lang="ja-JP" sz="2800" dirty="0">
                        <a:effectLst/>
                        <a:latin typeface="Times New Roman" charset="0"/>
                        <a:ea typeface="ＭＳ 明朝" charset="-128"/>
                      </a:endParaRPr>
                    </a:p>
                  </a:txBody>
                  <a:tcPr marL="68580" marR="68580" marT="0" marB="0"/>
                </a:tc>
                <a:tc>
                  <a:txBody>
                    <a:bodyPr/>
                    <a:lstStyle/>
                    <a:p>
                      <a:pPr algn="ctr">
                        <a:spcAft>
                          <a:spcPts val="0"/>
                        </a:spcAft>
                      </a:pPr>
                      <a:r>
                        <a:rPr lang="en-US" sz="2800" dirty="0">
                          <a:effectLst/>
                        </a:rPr>
                        <a:t>0.03</a:t>
                      </a:r>
                      <a:endParaRPr lang="ja-JP" sz="2800" dirty="0">
                        <a:effectLst/>
                        <a:latin typeface="Times New Roman" charset="0"/>
                        <a:ea typeface="ＭＳ 明朝" charset="-128"/>
                      </a:endParaRPr>
                    </a:p>
                  </a:txBody>
                  <a:tcPr marL="68580" marR="68580" marT="0" marB="0"/>
                </a:tc>
                <a:tc>
                  <a:txBody>
                    <a:bodyPr/>
                    <a:lstStyle/>
                    <a:p>
                      <a:pPr algn="ctr">
                        <a:spcAft>
                          <a:spcPts val="0"/>
                        </a:spcAft>
                      </a:pPr>
                      <a:r>
                        <a:rPr lang="en-US" sz="2800" dirty="0">
                          <a:effectLst/>
                        </a:rPr>
                        <a:t>0.12</a:t>
                      </a:r>
                      <a:endParaRPr lang="ja-JP" sz="2800" dirty="0">
                        <a:effectLst/>
                        <a:latin typeface="Times New Roman" charset="0"/>
                        <a:ea typeface="ＭＳ 明朝" charset="-128"/>
                      </a:endParaRPr>
                    </a:p>
                  </a:txBody>
                  <a:tcPr marL="68580" marR="68580" marT="0" marB="0"/>
                </a:tc>
              </a:tr>
            </a:tbl>
          </a:graphicData>
        </a:graphic>
      </p:graphicFrame>
      <p:sp>
        <p:nvSpPr>
          <p:cNvPr id="5" name="テキスト ボックス 4"/>
          <p:cNvSpPr txBox="1"/>
          <p:nvPr/>
        </p:nvSpPr>
        <p:spPr>
          <a:xfrm>
            <a:off x="1581152" y="3933527"/>
            <a:ext cx="9277348" cy="461665"/>
          </a:xfrm>
          <a:prstGeom prst="rect">
            <a:avLst/>
          </a:prstGeom>
          <a:noFill/>
        </p:spPr>
        <p:txBody>
          <a:bodyPr wrap="square" rtlCol="0">
            <a:spAutoFit/>
          </a:bodyPr>
          <a:lstStyle/>
          <a:p>
            <a:pPr algn="ctr"/>
            <a:r>
              <a:rPr kumimoji="1" lang="ja-JP" altLang="en-US" sz="2400" dirty="0" smtClean="0"/>
              <a:t>４位がリーチした場合のオリる条件と最下位率の関係</a:t>
            </a:r>
            <a:endParaRPr kumimoji="1" lang="ja-JP" altLang="en-US" sz="2400" dirty="0"/>
          </a:p>
        </p:txBody>
      </p:sp>
      <p:sp>
        <p:nvSpPr>
          <p:cNvPr id="7" name="テキスト ボックス 6"/>
          <p:cNvSpPr txBox="1"/>
          <p:nvPr/>
        </p:nvSpPr>
        <p:spPr>
          <a:xfrm>
            <a:off x="1581152" y="5219700"/>
            <a:ext cx="9315447" cy="584775"/>
          </a:xfrm>
          <a:prstGeom prst="rect">
            <a:avLst/>
          </a:prstGeom>
          <a:noFill/>
        </p:spPr>
        <p:txBody>
          <a:bodyPr wrap="square" rtlCol="0">
            <a:spAutoFit/>
          </a:bodyPr>
          <a:lstStyle/>
          <a:p>
            <a:pPr algn="ctr"/>
            <a:r>
              <a:rPr kumimoji="1" lang="ja-JP" altLang="en-US" sz="3200" dirty="0" smtClean="0">
                <a:solidFill>
                  <a:srgbClr val="FF0000"/>
                </a:solidFill>
              </a:rPr>
              <a:t>大幅に最下位率を下げることができた</a:t>
            </a:r>
            <a:endParaRPr kumimoji="1" lang="ja-JP" altLang="en-US" sz="3200" dirty="0">
              <a:solidFill>
                <a:srgbClr val="FF0000"/>
              </a:solidFill>
            </a:endParaRPr>
          </a:p>
        </p:txBody>
      </p:sp>
    </p:spTree>
    <p:extLst>
      <p:ext uri="{BB962C8B-B14F-4D97-AF65-F5344CB8AC3E}">
        <p14:creationId xmlns:p14="http://schemas.microsoft.com/office/powerpoint/2010/main" val="190197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結論と今後の課題</a:t>
            </a:r>
            <a:endParaRPr kumimoji="1" lang="ja-JP" altLang="en-US" b="1" dirty="0"/>
          </a:p>
        </p:txBody>
      </p:sp>
      <p:sp>
        <p:nvSpPr>
          <p:cNvPr id="3" name="コンテンツ プレースホルダー 2"/>
          <p:cNvSpPr>
            <a:spLocks noGrp="1"/>
          </p:cNvSpPr>
          <p:nvPr>
            <p:ph idx="1"/>
          </p:nvPr>
        </p:nvSpPr>
        <p:spPr/>
        <p:txBody>
          <a:bodyPr/>
          <a:lstStyle/>
          <a:p>
            <a:r>
              <a:rPr kumimoji="1" lang="ja-JP" altLang="en-US" sz="3200" dirty="0" smtClean="0"/>
              <a:t>結論</a:t>
            </a:r>
            <a:endParaRPr kumimoji="1" lang="en-US" altLang="ja-JP" sz="3200" dirty="0" smtClean="0"/>
          </a:p>
          <a:p>
            <a:pPr lvl="1"/>
            <a:r>
              <a:rPr lang="ja-JP" altLang="en-US" sz="2800" dirty="0" smtClean="0"/>
              <a:t>最下位を避ける</a:t>
            </a:r>
            <a:r>
              <a:rPr lang="en-US" altLang="ja-JP" sz="2800" dirty="0" smtClean="0"/>
              <a:t>AI</a:t>
            </a:r>
            <a:r>
              <a:rPr lang="ja-JP" altLang="en-US" sz="2800" dirty="0" smtClean="0"/>
              <a:t>の作成ができた</a:t>
            </a:r>
            <a:endParaRPr lang="en-US" altLang="ja-JP" sz="2800" dirty="0"/>
          </a:p>
          <a:p>
            <a:pPr lvl="1"/>
            <a:r>
              <a:rPr kumimoji="1" lang="ja-JP" altLang="en-US" sz="2800" dirty="0" smtClean="0"/>
              <a:t>麻雀は運要素があるため必ずしも正しい結果とは言えない</a:t>
            </a:r>
            <a:endParaRPr kumimoji="1" lang="en-US" altLang="ja-JP" sz="2800" dirty="0" smtClean="0"/>
          </a:p>
          <a:p>
            <a:pPr lvl="1"/>
            <a:endParaRPr kumimoji="1" lang="en-US" altLang="ja-JP" dirty="0" smtClean="0"/>
          </a:p>
          <a:p>
            <a:r>
              <a:rPr lang="ja-JP" altLang="en-US" sz="3200" dirty="0" smtClean="0"/>
              <a:t>今後の課題</a:t>
            </a:r>
            <a:endParaRPr kumimoji="1" lang="en-US" altLang="ja-JP" sz="3200" dirty="0" smtClean="0"/>
          </a:p>
          <a:p>
            <a:pPr lvl="1"/>
            <a:r>
              <a:rPr kumimoji="1" lang="ja-JP" altLang="en-US" sz="2800" dirty="0" smtClean="0"/>
              <a:t>様々な戦略をとる</a:t>
            </a:r>
            <a:r>
              <a:rPr kumimoji="1" lang="en-US" altLang="ja-JP" sz="2800" dirty="0" smtClean="0"/>
              <a:t>AI</a:t>
            </a:r>
            <a:r>
              <a:rPr kumimoji="1" lang="ja-JP" altLang="en-US" sz="2800" dirty="0" smtClean="0"/>
              <a:t>と対戦させる</a:t>
            </a:r>
            <a:endParaRPr kumimoji="1" lang="en-US" altLang="ja-JP" sz="2800" dirty="0" smtClean="0"/>
          </a:p>
          <a:p>
            <a:pPr lvl="1"/>
            <a:r>
              <a:rPr lang="ja-JP" altLang="en-US" sz="2800" dirty="0" smtClean="0"/>
              <a:t>より多くのオリる条件で検証する</a:t>
            </a:r>
            <a:endParaRPr kumimoji="1" lang="ja-JP" altLang="en-US" sz="2800" dirty="0"/>
          </a:p>
        </p:txBody>
      </p:sp>
    </p:spTree>
    <p:extLst>
      <p:ext uri="{BB962C8B-B14F-4D97-AF65-F5344CB8AC3E}">
        <p14:creationId xmlns:p14="http://schemas.microsoft.com/office/powerpoint/2010/main" val="1702746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4" name="Rectangle 1"/>
          <p:cNvSpPr>
            <a:spLocks noGrp="1" noChangeArrowheads="1"/>
          </p:cNvSpPr>
          <p:nvPr>
            <p:ph idx="1"/>
          </p:nvPr>
        </p:nvSpPr>
        <p:spPr bwMode="auto">
          <a:xfrm>
            <a:off x="838200" y="1690688"/>
            <a:ext cx="9547302" cy="450887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15235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x-none" altLang="x-none" sz="2000" i="0" u="none" strike="noStrike" cap="none" normalizeH="0" baseline="0" dirty="0">
              <a:ln>
                <a:noFill/>
              </a:ln>
              <a:solidFill>
                <a:schemeClr val="tx1"/>
              </a:solidFill>
              <a:effectLst/>
              <a:latin typeface="MS Mincho" charset="-128"/>
              <a:ea typeface="MS Mincho" charset="-128"/>
              <a:cs typeface="MS Mincho"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[1] M.LEAGUE(Mリーグ) 公式サイト, </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hlinkClick r:id="rId2"/>
              </a:rPr>
              <a:t>https://m-league.jp</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[2] とつげき東北. </a:t>
            </a:r>
            <a:r>
              <a:rPr kumimoji="0" lang="x-none" altLang="x-none" sz="2000" i="1" u="none" strike="noStrike" cap="none" normalizeH="0" baseline="0" dirty="0">
                <a:ln>
                  <a:noFill/>
                </a:ln>
                <a:solidFill>
                  <a:schemeClr val="tx1"/>
                </a:solidFill>
                <a:effectLst/>
                <a:latin typeface="MS Mincho" charset="-128"/>
                <a:ea typeface="MS Mincho" charset="-128"/>
                <a:cs typeface="MS Mincho" charset="-128"/>
              </a:rPr>
              <a:t>科学する麻雀.</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 講談社. (2004).</a:t>
            </a: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[3] とつげき東北. </a:t>
            </a:r>
            <a:r>
              <a:rPr kumimoji="0" lang="x-none" altLang="x-none" sz="2000" i="1" u="none" strike="noStrike" cap="none" normalizeH="0" baseline="0" dirty="0">
                <a:ln>
                  <a:noFill/>
                </a:ln>
                <a:solidFill>
                  <a:schemeClr val="tx1"/>
                </a:solidFill>
                <a:effectLst/>
                <a:latin typeface="MS Mincho" charset="-128"/>
                <a:ea typeface="MS Mincho" charset="-128"/>
                <a:cs typeface="MS Mincho" charset="-128"/>
              </a:rPr>
              <a:t>おしえて！科学する麻雀.</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 洋泉社. (2009).</a:t>
            </a: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[4] 麻雀 AI Microsoft Suphx が人間のトッププレイヤーに匹敵する成績を達成, </a:t>
            </a:r>
            <a:endParaRPr kumimoji="0" lang="en-US" altLang="x-none" sz="2000" dirty="0">
              <a:latin typeface="MS Mincho" charset="-128"/>
              <a:ea typeface="MS Mincho" charset="-128"/>
              <a:cs typeface="MS Mincho"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Japan </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News Center, Mictosoft (2019/8/29</a:t>
            </a: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a:t>
            </a:r>
            <a:endParaRPr kumimoji="0" lang="en-US" altLang="x-none" sz="2000" i="0" u="none" strike="noStrike" cap="none" normalizeH="0" baseline="0" dirty="0" smtClean="0">
              <a:ln>
                <a:noFill/>
              </a:ln>
              <a:solidFill>
                <a:schemeClr val="tx1"/>
              </a:solidFill>
              <a:effectLst/>
              <a:latin typeface="MS Mincho" charset="-128"/>
              <a:ea typeface="MS Mincho" charset="-128"/>
              <a:cs typeface="MS Mincho"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 </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https://news.microsoft.com/ja-jp/2019/08/29/190829-mahjong-ai-microsoft-suphx/</a:t>
            </a: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[5] とつげき東北, ASAPIN, 水上直紀</a:t>
            </a: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a:t>
            </a:r>
            <a:endParaRPr kumimoji="0" lang="en-US" altLang="x-none" sz="2000" i="0" u="none" strike="noStrike" cap="none" normalizeH="0" baseline="0" dirty="0" smtClean="0">
              <a:ln>
                <a:noFill/>
              </a:ln>
              <a:solidFill>
                <a:schemeClr val="tx1"/>
              </a:solidFill>
              <a:effectLst/>
              <a:latin typeface="MS Mincho" charset="-128"/>
              <a:ea typeface="MS Mincho" charset="-128"/>
              <a:cs typeface="MS Mincho"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 </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マイクロソフト「麻雀AI」の衝撃…麻雀界はここまで激変する, 現代ビジネス</a:t>
            </a: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a:t>
            </a:r>
            <a:endParaRPr kumimoji="0" lang="en-US" altLang="x-none" sz="2000" i="0" u="none" strike="noStrike" cap="none" normalizeH="0" baseline="0" dirty="0" smtClean="0">
              <a:ln>
                <a:noFill/>
              </a:ln>
              <a:solidFill>
                <a:schemeClr val="tx1"/>
              </a:solidFill>
              <a:effectLst/>
              <a:latin typeface="MS Mincho" charset="-128"/>
              <a:ea typeface="MS Mincho" charset="-128"/>
              <a:cs typeface="MS Mincho"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smtClean="0">
                <a:ln>
                  <a:noFill/>
                </a:ln>
                <a:solidFill>
                  <a:schemeClr val="tx1"/>
                </a:solidFill>
                <a:effectLst/>
                <a:latin typeface="MS Mincho" charset="-128"/>
                <a:ea typeface="MS Mincho" charset="-128"/>
                <a:cs typeface="MS Mincho" charset="-128"/>
              </a:rPr>
              <a:t>講談社 </a:t>
            </a: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(2019/9/30) https://gendai.ismedia.jp/articles/-/67507</a:t>
            </a:r>
          </a:p>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2000" i="0" u="none" strike="noStrike" cap="none" normalizeH="0" baseline="0" dirty="0">
                <a:ln>
                  <a:noFill/>
                </a:ln>
                <a:solidFill>
                  <a:schemeClr val="tx1"/>
                </a:solidFill>
                <a:effectLst/>
                <a:latin typeface="MS Mincho" charset="-128"/>
                <a:ea typeface="MS Mincho" charset="-128"/>
                <a:cs typeface="MS Mincho" charset="-128"/>
              </a:rPr>
              <a:t>[6]Pythonライブラリの「麻雀」(mahjong)って？, https://qiita.com/FJyusk56/ items/8189bcca3849532d095f</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x-none" altLang="x-none" sz="20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80538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目次</a:t>
            </a:r>
            <a:endParaRPr kumimoji="1" lang="ja-JP" altLang="en-US" b="1" dirty="0"/>
          </a:p>
        </p:txBody>
      </p:sp>
      <p:sp>
        <p:nvSpPr>
          <p:cNvPr id="3" name="コンテンツ プレースホルダー 2"/>
          <p:cNvSpPr>
            <a:spLocks noGrp="1"/>
          </p:cNvSpPr>
          <p:nvPr>
            <p:ph idx="1"/>
          </p:nvPr>
        </p:nvSpPr>
        <p:spPr/>
        <p:txBody>
          <a:bodyPr/>
          <a:lstStyle/>
          <a:p>
            <a:r>
              <a:rPr lang="ja-JP" altLang="en-US" dirty="0" smtClean="0"/>
              <a:t>麻雀についての概要</a:t>
            </a:r>
            <a:endParaRPr lang="en-US" altLang="ja-JP" dirty="0" smtClean="0"/>
          </a:p>
          <a:p>
            <a:r>
              <a:rPr lang="ja-JP" altLang="en-US" dirty="0" smtClean="0"/>
              <a:t>研究の目的</a:t>
            </a:r>
            <a:endParaRPr lang="en-US" altLang="ja-JP" dirty="0" smtClean="0"/>
          </a:p>
          <a:p>
            <a:r>
              <a:rPr lang="ja-JP" altLang="en-US" dirty="0" smtClean="0"/>
              <a:t>研究内容</a:t>
            </a:r>
            <a:endParaRPr lang="en-US" altLang="ja-JP" dirty="0" smtClean="0"/>
          </a:p>
          <a:p>
            <a:r>
              <a:rPr lang="ja-JP" altLang="en-US" dirty="0" smtClean="0"/>
              <a:t>実験結果・考察</a:t>
            </a:r>
            <a:endParaRPr lang="en-US" altLang="ja-JP" dirty="0" smtClean="0"/>
          </a:p>
          <a:p>
            <a:r>
              <a:rPr lang="ja-JP" altLang="en-US" dirty="0" smtClean="0"/>
              <a:t>今後の課題</a:t>
            </a:r>
            <a:endParaRPr lang="en-US" altLang="ja-JP" dirty="0" smtClean="0"/>
          </a:p>
          <a:p>
            <a:r>
              <a:rPr lang="ja-JP" altLang="en-US" dirty="0" smtClean="0"/>
              <a:t>参考文献</a:t>
            </a:r>
            <a:endParaRPr lang="en-US" altLang="ja-JP" dirty="0" smtClean="0"/>
          </a:p>
          <a:p>
            <a:endParaRPr lang="en-US" altLang="ja-JP" dirty="0" smtClean="0"/>
          </a:p>
          <a:p>
            <a:endParaRPr lang="en-US" altLang="ja-JP" dirty="0"/>
          </a:p>
        </p:txBody>
      </p:sp>
    </p:spTree>
    <p:extLst>
      <p:ext uri="{BB962C8B-B14F-4D97-AF65-F5344CB8AC3E}">
        <p14:creationId xmlns:p14="http://schemas.microsoft.com/office/powerpoint/2010/main" val="1482276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a:xfrm>
            <a:off x="838200" y="3097212"/>
            <a:ext cx="10515600" cy="4351338"/>
          </a:xfr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3600" dirty="0" smtClean="0"/>
              <a:t>ご静聴ありがとうございました。</a:t>
            </a:r>
            <a:endParaRPr kumimoji="1" lang="ja-JP" altLang="en-US" sz="3600" dirty="0"/>
          </a:p>
        </p:txBody>
      </p:sp>
    </p:spTree>
    <p:extLst>
      <p:ext uri="{BB962C8B-B14F-4D97-AF65-F5344CB8AC3E}">
        <p14:creationId xmlns:p14="http://schemas.microsoft.com/office/powerpoint/2010/main" val="91827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麻雀について</a:t>
            </a:r>
            <a:endParaRPr kumimoji="1" lang="ja-JP" altLang="en-US" b="1" dirty="0"/>
          </a:p>
        </p:txBody>
      </p:sp>
      <p:sp>
        <p:nvSpPr>
          <p:cNvPr id="3" name="コンテンツ プレースホルダー 2"/>
          <p:cNvSpPr>
            <a:spLocks noGrp="1"/>
          </p:cNvSpPr>
          <p:nvPr>
            <p:ph idx="1"/>
          </p:nvPr>
        </p:nvSpPr>
        <p:spPr>
          <a:xfrm>
            <a:off x="838200" y="2878283"/>
            <a:ext cx="10515600" cy="5032375"/>
          </a:xfrm>
        </p:spPr>
        <p:txBody>
          <a:bodyPr>
            <a:normAutofit/>
          </a:bodyPr>
          <a:lstStyle/>
          <a:p>
            <a:pPr marL="0" indent="0" algn="ctr">
              <a:buNone/>
            </a:pPr>
            <a:r>
              <a:rPr lang="en-US" altLang="ja-JP" dirty="0" smtClean="0">
                <a:solidFill>
                  <a:srgbClr val="FF0000"/>
                </a:solidFill>
              </a:rPr>
              <a:t>4</a:t>
            </a:r>
            <a:r>
              <a:rPr lang="ja-JP" altLang="en-US" dirty="0" smtClean="0">
                <a:solidFill>
                  <a:srgbClr val="FF0000"/>
                </a:solidFill>
              </a:rPr>
              <a:t>面子</a:t>
            </a:r>
            <a:r>
              <a:rPr lang="ja-JP" altLang="en-US" dirty="0" smtClean="0"/>
              <a:t>と</a:t>
            </a:r>
            <a:r>
              <a:rPr lang="en-US" altLang="ja-JP" dirty="0" smtClean="0">
                <a:solidFill>
                  <a:schemeClr val="accent1"/>
                </a:solidFill>
              </a:rPr>
              <a:t>1</a:t>
            </a:r>
            <a:r>
              <a:rPr lang="ja-JP" altLang="en-US" dirty="0" smtClean="0">
                <a:solidFill>
                  <a:schemeClr val="accent1"/>
                </a:solidFill>
              </a:rPr>
              <a:t>雀頭</a:t>
            </a:r>
            <a:r>
              <a:rPr lang="ja-JP" altLang="en-US" dirty="0" smtClean="0"/>
              <a:t>を一番に揃えることで和了して点数を得られる</a:t>
            </a:r>
            <a:endParaRPr lang="en-US" altLang="ja-JP" dirty="0" smtClean="0"/>
          </a:p>
          <a:p>
            <a:pPr marL="0" indent="0" algn="ctr">
              <a:buNone/>
            </a:pPr>
            <a:r>
              <a:rPr lang="ja-JP" altLang="en-US" dirty="0" smtClean="0"/>
              <a:t>最終的に一番点数を持っていたプレイヤーが勝利</a:t>
            </a:r>
            <a:endParaRPr lang="en-US" altLang="ja-JP" dirty="0"/>
          </a:p>
          <a:p>
            <a:pPr marL="0" indent="0" algn="ctr">
              <a:buNone/>
            </a:pPr>
            <a:endParaRPr lang="en-US" altLang="ja-JP" dirty="0" smtClean="0"/>
          </a:p>
          <a:p>
            <a:pPr marL="0" indent="0" algn="ctr">
              <a:buNone/>
            </a:pPr>
            <a:endParaRPr lang="en-US" altLang="ja-JP" dirty="0" smtClean="0"/>
          </a:p>
          <a:p>
            <a:endParaRPr lang="en-US" altLang="ja-JP" dirty="0"/>
          </a:p>
          <a:p>
            <a:endParaRPr lang="en-US" altLang="ja-JP" dirty="0" smtClean="0"/>
          </a:p>
          <a:p>
            <a:pPr marL="0" indent="0">
              <a:buNone/>
            </a:pPr>
            <a:endParaRPr lang="en-US" altLang="ja-JP" dirty="0" smtClean="0"/>
          </a:p>
          <a:p>
            <a:pPr marL="457200" lvl="1" indent="0">
              <a:buNone/>
            </a:pPr>
            <a:endParaRPr lang="en-US" altLang="ja-JP" dirty="0"/>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5745" y="4135725"/>
            <a:ext cx="7731549" cy="956362"/>
          </a:xfrm>
          <a:prstGeom prst="rect">
            <a:avLst/>
          </a:prstGeom>
        </p:spPr>
      </p:pic>
      <p:sp>
        <p:nvSpPr>
          <p:cNvPr id="7" name="テキスト ボックス 6"/>
          <p:cNvSpPr txBox="1"/>
          <p:nvPr/>
        </p:nvSpPr>
        <p:spPr>
          <a:xfrm>
            <a:off x="3164902" y="5109793"/>
            <a:ext cx="1259304" cy="954107"/>
          </a:xfrm>
          <a:prstGeom prst="rect">
            <a:avLst/>
          </a:prstGeom>
          <a:noFill/>
        </p:spPr>
        <p:txBody>
          <a:bodyPr wrap="square" rtlCol="0">
            <a:spAutoFit/>
          </a:bodyPr>
          <a:lstStyle/>
          <a:p>
            <a:r>
              <a:rPr lang="ja-JP" altLang="en-US" sz="2800" dirty="0" smtClean="0">
                <a:solidFill>
                  <a:srgbClr val="FF0000"/>
                </a:solidFill>
              </a:rPr>
              <a:t>面子</a:t>
            </a:r>
            <a:endParaRPr lang="en-US" altLang="ja-JP" sz="2800" dirty="0">
              <a:solidFill>
                <a:srgbClr val="FF0000"/>
              </a:solidFill>
            </a:endParaRPr>
          </a:p>
          <a:p>
            <a:endParaRPr kumimoji="1" lang="ja-JP" altLang="en-US" sz="2800" dirty="0"/>
          </a:p>
        </p:txBody>
      </p:sp>
      <p:sp>
        <p:nvSpPr>
          <p:cNvPr id="11" name="テキスト ボックス 10"/>
          <p:cNvSpPr txBox="1"/>
          <p:nvPr/>
        </p:nvSpPr>
        <p:spPr>
          <a:xfrm>
            <a:off x="4807125" y="5115480"/>
            <a:ext cx="1360449" cy="800219"/>
          </a:xfrm>
          <a:prstGeom prst="rect">
            <a:avLst/>
          </a:prstGeom>
          <a:noFill/>
        </p:spPr>
        <p:txBody>
          <a:bodyPr wrap="square" rtlCol="0">
            <a:spAutoFit/>
          </a:bodyPr>
          <a:lstStyle/>
          <a:p>
            <a:r>
              <a:rPr lang="ja-JP" altLang="en-US" sz="2800" dirty="0" smtClean="0">
                <a:solidFill>
                  <a:srgbClr val="FF0000"/>
                </a:solidFill>
              </a:rPr>
              <a:t>面子</a:t>
            </a:r>
            <a:endParaRPr lang="en-US" altLang="ja-JP" sz="2800" dirty="0">
              <a:solidFill>
                <a:srgbClr val="FF0000"/>
              </a:solidFill>
            </a:endParaRPr>
          </a:p>
          <a:p>
            <a:endParaRPr kumimoji="1" lang="ja-JP" altLang="en-US" dirty="0"/>
          </a:p>
        </p:txBody>
      </p:sp>
      <p:sp>
        <p:nvSpPr>
          <p:cNvPr id="12" name="テキスト ボックス 11"/>
          <p:cNvSpPr txBox="1"/>
          <p:nvPr/>
        </p:nvSpPr>
        <p:spPr>
          <a:xfrm>
            <a:off x="6417695" y="5109793"/>
            <a:ext cx="1360449" cy="954107"/>
          </a:xfrm>
          <a:prstGeom prst="rect">
            <a:avLst/>
          </a:prstGeom>
          <a:noFill/>
        </p:spPr>
        <p:txBody>
          <a:bodyPr wrap="square" rtlCol="0">
            <a:spAutoFit/>
          </a:bodyPr>
          <a:lstStyle/>
          <a:p>
            <a:r>
              <a:rPr lang="ja-JP" altLang="en-US" sz="2800" dirty="0" smtClean="0">
                <a:solidFill>
                  <a:srgbClr val="FF0000"/>
                </a:solidFill>
              </a:rPr>
              <a:t>面子</a:t>
            </a:r>
            <a:endParaRPr lang="en-US" altLang="ja-JP" sz="2800" dirty="0">
              <a:solidFill>
                <a:srgbClr val="FF0000"/>
              </a:solidFill>
            </a:endParaRPr>
          </a:p>
          <a:p>
            <a:endParaRPr kumimoji="1" lang="ja-JP" altLang="en-US" sz="2800" dirty="0"/>
          </a:p>
        </p:txBody>
      </p:sp>
      <p:sp>
        <p:nvSpPr>
          <p:cNvPr id="13" name="テキスト ボックス 12"/>
          <p:cNvSpPr txBox="1"/>
          <p:nvPr/>
        </p:nvSpPr>
        <p:spPr>
          <a:xfrm>
            <a:off x="8028265" y="5104804"/>
            <a:ext cx="1360449" cy="800219"/>
          </a:xfrm>
          <a:prstGeom prst="rect">
            <a:avLst/>
          </a:prstGeom>
          <a:noFill/>
        </p:spPr>
        <p:txBody>
          <a:bodyPr wrap="square" rtlCol="0">
            <a:spAutoFit/>
          </a:bodyPr>
          <a:lstStyle/>
          <a:p>
            <a:r>
              <a:rPr lang="ja-JP" altLang="en-US" sz="2800" dirty="0" smtClean="0">
                <a:solidFill>
                  <a:srgbClr val="FF0000"/>
                </a:solidFill>
              </a:rPr>
              <a:t>面子</a:t>
            </a:r>
            <a:endParaRPr lang="en-US" altLang="ja-JP" sz="2800" dirty="0">
              <a:solidFill>
                <a:srgbClr val="FF0000"/>
              </a:solidFill>
            </a:endParaRPr>
          </a:p>
          <a:p>
            <a:endParaRPr kumimoji="1" lang="ja-JP" altLang="en-US" dirty="0"/>
          </a:p>
        </p:txBody>
      </p:sp>
      <p:sp>
        <p:nvSpPr>
          <p:cNvPr id="14" name="テキスト ボックス 13"/>
          <p:cNvSpPr txBox="1"/>
          <p:nvPr/>
        </p:nvSpPr>
        <p:spPr>
          <a:xfrm>
            <a:off x="9472839" y="5120469"/>
            <a:ext cx="1360449" cy="800219"/>
          </a:xfrm>
          <a:prstGeom prst="rect">
            <a:avLst/>
          </a:prstGeom>
          <a:noFill/>
        </p:spPr>
        <p:txBody>
          <a:bodyPr wrap="square" rtlCol="0">
            <a:spAutoFit/>
          </a:bodyPr>
          <a:lstStyle/>
          <a:p>
            <a:r>
              <a:rPr lang="ja-JP" altLang="en-US" sz="2800" dirty="0" smtClean="0">
                <a:solidFill>
                  <a:schemeClr val="accent1"/>
                </a:solidFill>
              </a:rPr>
              <a:t>雀頭</a:t>
            </a:r>
            <a:endParaRPr lang="en-US" altLang="ja-JP" sz="2800" dirty="0">
              <a:solidFill>
                <a:schemeClr val="accent1"/>
              </a:solidFill>
            </a:endParaRPr>
          </a:p>
          <a:p>
            <a:endParaRPr kumimoji="1" lang="ja-JP" altLang="en-US" dirty="0"/>
          </a:p>
        </p:txBody>
      </p:sp>
      <p:sp>
        <p:nvSpPr>
          <p:cNvPr id="23" name="テキスト ボックス 22"/>
          <p:cNvSpPr txBox="1"/>
          <p:nvPr/>
        </p:nvSpPr>
        <p:spPr>
          <a:xfrm>
            <a:off x="1170555" y="4317252"/>
            <a:ext cx="1355070" cy="1077218"/>
          </a:xfrm>
          <a:prstGeom prst="rect">
            <a:avLst/>
          </a:prstGeom>
          <a:noFill/>
        </p:spPr>
        <p:txBody>
          <a:bodyPr wrap="square" rtlCol="0">
            <a:spAutoFit/>
          </a:bodyPr>
          <a:lstStyle/>
          <a:p>
            <a:r>
              <a:rPr lang="ja-JP" altLang="en-US" sz="2800" b="1" dirty="0" smtClean="0"/>
              <a:t>和了形</a:t>
            </a:r>
            <a:endParaRPr lang="en-US" altLang="ja-JP" sz="2800" b="1" dirty="0"/>
          </a:p>
          <a:p>
            <a:r>
              <a:rPr kumimoji="1" lang="en-US" altLang="ja-JP" dirty="0" smtClean="0"/>
              <a:t>(</a:t>
            </a:r>
            <a:r>
              <a:rPr kumimoji="1" lang="ja-JP" altLang="en-US" dirty="0" smtClean="0"/>
              <a:t>ホーラ</a:t>
            </a:r>
            <a:r>
              <a:rPr kumimoji="1" lang="en-US" altLang="ja-JP" dirty="0" smtClean="0"/>
              <a:t>)</a:t>
            </a:r>
          </a:p>
          <a:p>
            <a:endParaRPr kumimoji="1" lang="ja-JP" altLang="en-US" dirty="0"/>
          </a:p>
        </p:txBody>
      </p:sp>
      <p:sp>
        <p:nvSpPr>
          <p:cNvPr id="22" name="テキスト ボックス 21"/>
          <p:cNvSpPr txBox="1"/>
          <p:nvPr/>
        </p:nvSpPr>
        <p:spPr>
          <a:xfrm>
            <a:off x="944756" y="1835495"/>
            <a:ext cx="10302488" cy="954107"/>
          </a:xfrm>
          <a:prstGeom prst="rect">
            <a:avLst/>
          </a:prstGeom>
          <a:noFill/>
        </p:spPr>
        <p:txBody>
          <a:bodyPr wrap="square" rtlCol="0">
            <a:spAutoFit/>
          </a:bodyPr>
          <a:lstStyle/>
          <a:p>
            <a:pPr algn="ctr"/>
            <a:r>
              <a:rPr lang="ja-JP" altLang="en-US" sz="2800" dirty="0" smtClean="0"/>
              <a:t>４人で牌</a:t>
            </a:r>
            <a:r>
              <a:rPr lang="en-US" altLang="ja-JP" sz="2800" dirty="0" smtClean="0"/>
              <a:t>(</a:t>
            </a:r>
            <a:r>
              <a:rPr lang="ja-JP" altLang="en-US" sz="2800" dirty="0" smtClean="0"/>
              <a:t>ハイ</a:t>
            </a:r>
            <a:r>
              <a:rPr lang="en-US" altLang="ja-JP" sz="2800" dirty="0" smtClean="0"/>
              <a:t>)</a:t>
            </a:r>
            <a:r>
              <a:rPr lang="ja-JP" altLang="en-US" sz="2800" dirty="0" smtClean="0"/>
              <a:t>を用いて得点を重ねていくゲーム</a:t>
            </a:r>
            <a:endParaRPr lang="en-US" altLang="ja-JP" sz="2800" dirty="0" smtClean="0"/>
          </a:p>
          <a:p>
            <a:pPr algn="ctr"/>
            <a:endParaRPr kumimoji="1" lang="ja-JP" altLang="en-US" sz="2800" dirty="0"/>
          </a:p>
        </p:txBody>
      </p:sp>
    </p:spTree>
    <p:extLst>
      <p:ext uri="{BB962C8B-B14F-4D97-AF65-F5344CB8AC3E}">
        <p14:creationId xmlns:p14="http://schemas.microsoft.com/office/powerpoint/2010/main" val="882881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84175"/>
            <a:ext cx="10515600" cy="1325563"/>
          </a:xfrm>
        </p:spPr>
        <p:txBody>
          <a:bodyPr/>
          <a:lstStyle/>
          <a:p>
            <a:r>
              <a:rPr kumimoji="1" lang="ja-JP" altLang="en-US" b="1" dirty="0" smtClean="0"/>
              <a:t>麻雀の和了方法</a:t>
            </a:r>
            <a:r>
              <a:rPr kumimoji="1" lang="en-US" altLang="ja-JP" b="1" dirty="0" smtClean="0"/>
              <a:t>(</a:t>
            </a:r>
            <a:r>
              <a:rPr kumimoji="1" lang="ja-JP" altLang="en-US" b="1" dirty="0" smtClean="0"/>
              <a:t>アガリ方</a:t>
            </a:r>
            <a:r>
              <a:rPr kumimoji="1" lang="en-US" altLang="ja-JP" b="1" dirty="0" smtClean="0"/>
              <a:t>)</a:t>
            </a:r>
            <a:endParaRPr kumimoji="1" lang="ja-JP" altLang="en-US" b="1" dirty="0"/>
          </a:p>
        </p:txBody>
      </p:sp>
      <p:sp>
        <p:nvSpPr>
          <p:cNvPr id="3" name="コンテンツ プレースホルダー 2"/>
          <p:cNvSpPr>
            <a:spLocks noGrp="1"/>
          </p:cNvSpPr>
          <p:nvPr>
            <p:ph idx="1"/>
          </p:nvPr>
        </p:nvSpPr>
        <p:spPr>
          <a:xfrm>
            <a:off x="861647" y="1552382"/>
            <a:ext cx="10515600" cy="4351338"/>
          </a:xfrm>
        </p:spPr>
        <p:txBody>
          <a:bodyPr>
            <a:normAutofit/>
          </a:bodyPr>
          <a:lstStyle/>
          <a:p>
            <a:pPr marL="514350" indent="-514350">
              <a:buFont typeface="+mj-lt"/>
              <a:buAutoNum type="arabicPeriod"/>
            </a:pPr>
            <a:r>
              <a:rPr kumimoji="1" lang="ja-JP" altLang="en-US" sz="3200" dirty="0" smtClean="0">
                <a:solidFill>
                  <a:schemeClr val="accent1"/>
                </a:solidFill>
              </a:rPr>
              <a:t>ツモ</a:t>
            </a:r>
            <a:endParaRPr lang="en-US" altLang="ja-JP" sz="3200" dirty="0">
              <a:solidFill>
                <a:schemeClr val="accent1"/>
              </a:solidFill>
            </a:endParaRPr>
          </a:p>
          <a:p>
            <a:pPr lvl="1"/>
            <a:r>
              <a:rPr kumimoji="1" lang="ja-JP" altLang="en-US" dirty="0" smtClean="0"/>
              <a:t>和了に必要な最後の牌を山から引いて和了すること</a:t>
            </a:r>
            <a:endParaRPr kumimoji="1" lang="en-US" altLang="ja-JP" dirty="0" smtClean="0"/>
          </a:p>
          <a:p>
            <a:pPr lvl="1"/>
            <a:r>
              <a:rPr lang="ja-JP" altLang="en-US" dirty="0"/>
              <a:t>和了したプレイヤー以外の他の３人が点数を分担して</a:t>
            </a:r>
            <a:r>
              <a:rPr lang="ja-JP" altLang="en-US" dirty="0" smtClean="0"/>
              <a:t>支払う</a:t>
            </a:r>
            <a:endParaRPr lang="en-US" altLang="ja-JP" dirty="0" smtClean="0"/>
          </a:p>
          <a:p>
            <a:pPr marL="457200" lvl="1" indent="0">
              <a:buNone/>
            </a:pPr>
            <a:endParaRPr lang="en-US" altLang="ja-JP" dirty="0"/>
          </a:p>
        </p:txBody>
      </p:sp>
      <p:grpSp>
        <p:nvGrpSpPr>
          <p:cNvPr id="95" name="図形グループ 94"/>
          <p:cNvGrpSpPr/>
          <p:nvPr/>
        </p:nvGrpSpPr>
        <p:grpSpPr>
          <a:xfrm>
            <a:off x="2706174" y="3141845"/>
            <a:ext cx="4036452" cy="3449824"/>
            <a:chOff x="3138140" y="3069430"/>
            <a:chExt cx="4036452" cy="3449824"/>
          </a:xfrm>
        </p:grpSpPr>
        <p:grpSp>
          <p:nvGrpSpPr>
            <p:cNvPr id="92" name="図形グループ 91"/>
            <p:cNvGrpSpPr/>
            <p:nvPr/>
          </p:nvGrpSpPr>
          <p:grpSpPr>
            <a:xfrm>
              <a:off x="3138140" y="3069430"/>
              <a:ext cx="4036452" cy="3449824"/>
              <a:chOff x="3138140" y="3069430"/>
              <a:chExt cx="4036452" cy="3449824"/>
            </a:xfrm>
          </p:grpSpPr>
          <p:grpSp>
            <p:nvGrpSpPr>
              <p:cNvPr id="89" name="図形グループ 88"/>
              <p:cNvGrpSpPr/>
              <p:nvPr/>
            </p:nvGrpSpPr>
            <p:grpSpPr>
              <a:xfrm>
                <a:off x="3138140" y="3069430"/>
                <a:ext cx="4036452" cy="3449824"/>
                <a:chOff x="2923828" y="3040855"/>
                <a:chExt cx="4036452" cy="3449824"/>
              </a:xfrm>
            </p:grpSpPr>
            <p:grpSp>
              <p:nvGrpSpPr>
                <p:cNvPr id="6" name="グループ化 57">
                  <a:extLst>
                    <a:ext uri="{FF2B5EF4-FFF2-40B4-BE49-F238E27FC236}">
                      <a16:creationId xmlns="" xmlns:a16="http://schemas.microsoft.com/office/drawing/2014/main" id="{95B15A13-7C26-1942-867A-C74104AC99F5}"/>
                    </a:ext>
                  </a:extLst>
                </p:cNvPr>
                <p:cNvGrpSpPr/>
                <p:nvPr/>
              </p:nvGrpSpPr>
              <p:grpSpPr>
                <a:xfrm>
                  <a:off x="2923828" y="3040855"/>
                  <a:ext cx="4036452" cy="3449824"/>
                  <a:chOff x="2680452" y="1703906"/>
                  <a:chExt cx="6725998" cy="5039067"/>
                </a:xfrm>
              </p:grpSpPr>
              <p:sp>
                <p:nvSpPr>
                  <p:cNvPr id="7" name="正方形/長方形 6">
                    <a:extLst>
                      <a:ext uri="{FF2B5EF4-FFF2-40B4-BE49-F238E27FC236}">
                        <a16:creationId xmlns="" xmlns:a16="http://schemas.microsoft.com/office/drawing/2014/main" id="{BF6A8CD6-D647-FF47-8E42-6987459CCE4A}"/>
                      </a:ext>
                    </a:extLst>
                  </p:cNvPr>
                  <p:cNvSpPr/>
                  <p:nvPr/>
                </p:nvSpPr>
                <p:spPr>
                  <a:xfrm>
                    <a:off x="2680452" y="1703906"/>
                    <a:ext cx="6725998" cy="474201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8770" y="5120427"/>
                    <a:ext cx="304869" cy="457303"/>
                  </a:xfrm>
                  <a:prstGeom prst="rect">
                    <a:avLst/>
                  </a:prstGeom>
                </p:spPr>
              </p:pic>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639" y="5120427"/>
                    <a:ext cx="304869" cy="457303"/>
                  </a:xfrm>
                  <a:prstGeom prst="rect">
                    <a:avLst/>
                  </a:prstGeom>
                </p:spPr>
              </p:pic>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8508" y="5120427"/>
                    <a:ext cx="304869" cy="457303"/>
                  </a:xfrm>
                  <a:prstGeom prst="rect">
                    <a:avLst/>
                  </a:prstGeom>
                </p:spPr>
              </p:pic>
              <p:pic>
                <p:nvPicPr>
                  <p:cNvPr id="11" name="図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379" y="5120427"/>
                    <a:ext cx="304869" cy="457303"/>
                  </a:xfrm>
                  <a:prstGeom prst="rect">
                    <a:avLst/>
                  </a:prstGeom>
                </p:spPr>
              </p:pic>
              <p:pic>
                <p:nvPicPr>
                  <p:cNvPr id="12" name="図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8248" y="5120427"/>
                    <a:ext cx="304869" cy="457303"/>
                  </a:xfrm>
                  <a:prstGeom prst="rect">
                    <a:avLst/>
                  </a:prstGeom>
                </p:spPr>
              </p:pic>
              <p:pic>
                <p:nvPicPr>
                  <p:cNvPr id="13" name="図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03117" y="5120427"/>
                    <a:ext cx="304869" cy="457303"/>
                  </a:xfrm>
                  <a:prstGeom prst="rect">
                    <a:avLst/>
                  </a:prstGeom>
                </p:spPr>
              </p:pic>
              <p:pic>
                <p:nvPicPr>
                  <p:cNvPr id="14" name="図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06126" y="5120427"/>
                    <a:ext cx="304869" cy="457303"/>
                  </a:xfrm>
                  <a:prstGeom prst="rect">
                    <a:avLst/>
                  </a:prstGeom>
                </p:spPr>
              </p:pic>
              <p:pic>
                <p:nvPicPr>
                  <p:cNvPr id="15" name="図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09137" y="5120427"/>
                    <a:ext cx="304869" cy="457303"/>
                  </a:xfrm>
                  <a:prstGeom prst="rect">
                    <a:avLst/>
                  </a:prstGeom>
                </p:spPr>
              </p:pic>
              <p:pic>
                <p:nvPicPr>
                  <p:cNvPr id="16" name="図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14557" y="5120427"/>
                    <a:ext cx="304869" cy="457303"/>
                  </a:xfrm>
                  <a:prstGeom prst="rect">
                    <a:avLst/>
                  </a:prstGeom>
                </p:spPr>
              </p:pic>
              <p:pic>
                <p:nvPicPr>
                  <p:cNvPr id="17" name="図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15157" y="5120427"/>
                    <a:ext cx="304869" cy="457303"/>
                  </a:xfrm>
                  <a:prstGeom prst="rect">
                    <a:avLst/>
                  </a:prstGeom>
                </p:spPr>
              </p:pic>
              <p:pic>
                <p:nvPicPr>
                  <p:cNvPr id="18" name="図 1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915312" y="5120427"/>
                    <a:ext cx="304869" cy="457303"/>
                  </a:xfrm>
                  <a:prstGeom prst="rect">
                    <a:avLst/>
                  </a:prstGeom>
                </p:spPr>
              </p:pic>
              <p:pic>
                <p:nvPicPr>
                  <p:cNvPr id="19" name="図 1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220181" y="5120427"/>
                    <a:ext cx="304869" cy="457303"/>
                  </a:xfrm>
                  <a:prstGeom prst="rect">
                    <a:avLst/>
                  </a:prstGeom>
                </p:spPr>
              </p:pic>
              <p:pic>
                <p:nvPicPr>
                  <p:cNvPr id="20" name="図 1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20336" y="5120427"/>
                    <a:ext cx="304869" cy="457303"/>
                  </a:xfrm>
                  <a:prstGeom prst="rect">
                    <a:avLst/>
                  </a:prstGeom>
                </p:spPr>
              </p:pic>
              <p:pic>
                <p:nvPicPr>
                  <p:cNvPr id="21" name="図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61639" y="5120427"/>
                    <a:ext cx="304869" cy="457303"/>
                  </a:xfrm>
                  <a:prstGeom prst="rect">
                    <a:avLst/>
                  </a:prstGeom>
                </p:spPr>
              </p:pic>
              <p:pic>
                <p:nvPicPr>
                  <p:cNvPr id="35" name="図 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9" y="2134677"/>
                    <a:ext cx="304869" cy="457305"/>
                  </a:xfrm>
                  <a:prstGeom prst="rect">
                    <a:avLst/>
                  </a:prstGeom>
                </p:spPr>
              </p:pic>
              <p:pic>
                <p:nvPicPr>
                  <p:cNvPr id="36" name="図 3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37" name="図 3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38" name="図 3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7" y="3040730"/>
                    <a:ext cx="304869" cy="457305"/>
                  </a:xfrm>
                  <a:prstGeom prst="rect">
                    <a:avLst/>
                  </a:prstGeom>
                </p:spPr>
              </p:pic>
              <p:pic>
                <p:nvPicPr>
                  <p:cNvPr id="39" name="図 3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40" name="図 3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41" name="図 4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42" name="図 4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43" name="図 4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44" name="図 4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45" name="図 4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46" name="図 4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47" name="図 4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48" name="図 4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49" name="図 4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50" name="図 4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51" name="図 5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52" name="図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53" name="図 5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54" name="図 5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55" name="図 5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56" name="図 5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57" name="図 5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58" name="図 5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59" name="図 5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pic>
                <p:nvPicPr>
                  <p:cNvPr id="60" name="図 5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3" y="1729453"/>
                    <a:ext cx="304869" cy="457305"/>
                  </a:xfrm>
                  <a:prstGeom prst="rect">
                    <a:avLst/>
                  </a:prstGeom>
                </p:spPr>
              </p:pic>
              <p:grpSp>
                <p:nvGrpSpPr>
                  <p:cNvPr id="62" name="グループ化 74"/>
                  <p:cNvGrpSpPr/>
                  <p:nvPr/>
                </p:nvGrpSpPr>
                <p:grpSpPr>
                  <a:xfrm>
                    <a:off x="3888063" y="2537712"/>
                    <a:ext cx="4481350" cy="2394529"/>
                    <a:chOff x="2364059" y="2537712"/>
                    <a:chExt cx="4481347" cy="2394531"/>
                  </a:xfrm>
                </p:grpSpPr>
                <p:sp>
                  <p:nvSpPr>
                    <p:cNvPr id="64" name="下矢印 63"/>
                    <p:cNvSpPr/>
                    <p:nvPr/>
                  </p:nvSpPr>
                  <p:spPr bwMode="auto">
                    <a:xfrm>
                      <a:off x="4394730" y="2537712"/>
                      <a:ext cx="390925" cy="2394531"/>
                    </a:xfrm>
                    <a:prstGeom prst="downArrow">
                      <a:avLst/>
                    </a:prstGeom>
                    <a:solidFill>
                      <a:srgbClr val="00CC00"/>
                    </a:solidFill>
                    <a:ln w="952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base">
                        <a:spcBef>
                          <a:spcPct val="20000"/>
                        </a:spcBef>
                        <a:spcAft>
                          <a:spcPct val="0"/>
                        </a:spcAft>
                        <a:buSzPct val="70000"/>
                      </a:pPr>
                      <a:endParaRPr lang="ja-JP" altLang="en-US" sz="2800">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曲折矢印 64"/>
                    <p:cNvSpPr/>
                    <p:nvPr/>
                  </p:nvSpPr>
                  <p:spPr bwMode="auto">
                    <a:xfrm rot="5400000">
                      <a:off x="2158180" y="3860767"/>
                      <a:ext cx="1219200" cy="807441"/>
                    </a:xfrm>
                    <a:prstGeom prst="bentArrow">
                      <a:avLst/>
                    </a:prstGeom>
                    <a:solidFill>
                      <a:srgbClr val="00CC00"/>
                    </a:solidFill>
                    <a:ln w="952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base">
                        <a:spcBef>
                          <a:spcPct val="20000"/>
                        </a:spcBef>
                        <a:spcAft>
                          <a:spcPct val="0"/>
                        </a:spcAft>
                        <a:buSzPct val="70000"/>
                      </a:pPr>
                      <a:endParaRPr lang="ja-JP" altLang="en-US" sz="2800">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曲折矢印 65"/>
                    <p:cNvSpPr/>
                    <p:nvPr/>
                  </p:nvSpPr>
                  <p:spPr bwMode="auto">
                    <a:xfrm rot="5400000" flipV="1">
                      <a:off x="5828032" y="3856713"/>
                      <a:ext cx="1219200" cy="815548"/>
                    </a:xfrm>
                    <a:prstGeom prst="bentArrow">
                      <a:avLst/>
                    </a:prstGeom>
                    <a:solidFill>
                      <a:srgbClr val="00CC00"/>
                    </a:solidFill>
                    <a:ln w="952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base">
                        <a:spcBef>
                          <a:spcPct val="20000"/>
                        </a:spcBef>
                        <a:spcAft>
                          <a:spcPct val="0"/>
                        </a:spcAft>
                        <a:buSzPct val="70000"/>
                      </a:pPr>
                      <a:endParaRPr lang="ja-JP" altLang="en-US" sz="2800">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63" name="テキスト ボックス 62"/>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83" name="図 8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537139" y="4664083"/>
                  <a:ext cx="943503" cy="248742"/>
                </a:xfrm>
                <a:prstGeom prst="rect">
                  <a:avLst/>
                </a:prstGeom>
              </p:spPr>
            </p:pic>
            <p:pic>
              <p:nvPicPr>
                <p:cNvPr id="88" name="図 8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359250" y="5786876"/>
                  <a:ext cx="1165607" cy="383965"/>
                </a:xfrm>
                <a:prstGeom prst="rect">
                  <a:avLst/>
                </a:prstGeom>
              </p:spPr>
            </p:pic>
          </p:grpSp>
          <p:pic>
            <p:nvPicPr>
              <p:cNvPr id="90" name="図 8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4954" y="4117277"/>
                <a:ext cx="943503" cy="248742"/>
              </a:xfrm>
              <a:prstGeom prst="rect">
                <a:avLst/>
              </a:prstGeom>
            </p:spPr>
          </p:pic>
          <p:pic>
            <p:nvPicPr>
              <p:cNvPr id="91" name="図 9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660128" y="4692658"/>
                <a:ext cx="943503" cy="248742"/>
              </a:xfrm>
              <a:prstGeom prst="rect">
                <a:avLst/>
              </a:prstGeom>
            </p:spPr>
          </p:pic>
        </p:grpSp>
        <p:pic>
          <p:nvPicPr>
            <p:cNvPr id="93" name="図 92"/>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5400000">
              <a:off x="4963974" y="1875307"/>
              <a:ext cx="413369" cy="2828994"/>
            </a:xfrm>
            <a:prstGeom prst="rect">
              <a:avLst/>
            </a:prstGeom>
          </p:spPr>
        </p:pic>
        <p:pic>
          <p:nvPicPr>
            <p:cNvPr id="94" name="図 93"/>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10800000">
              <a:off x="6650618" y="3100949"/>
              <a:ext cx="413369" cy="2828994"/>
            </a:xfrm>
            <a:prstGeom prst="rect">
              <a:avLst/>
            </a:prstGeom>
          </p:spPr>
        </p:pic>
      </p:grpSp>
    </p:spTree>
    <p:extLst>
      <p:ext uri="{BB962C8B-B14F-4D97-AF65-F5344CB8AC3E}">
        <p14:creationId xmlns:p14="http://schemas.microsoft.com/office/powerpoint/2010/main" val="110188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84175"/>
            <a:ext cx="10515600" cy="1325563"/>
          </a:xfrm>
        </p:spPr>
        <p:txBody>
          <a:bodyPr/>
          <a:lstStyle/>
          <a:p>
            <a:r>
              <a:rPr kumimoji="1" lang="ja-JP" altLang="en-US" b="1" dirty="0" smtClean="0"/>
              <a:t>麻雀の和了方法</a:t>
            </a:r>
            <a:r>
              <a:rPr kumimoji="1" lang="en-US" altLang="ja-JP" b="1" dirty="0" smtClean="0"/>
              <a:t>(</a:t>
            </a:r>
            <a:r>
              <a:rPr kumimoji="1" lang="ja-JP" altLang="en-US" b="1" dirty="0" smtClean="0"/>
              <a:t>アガリ方</a:t>
            </a:r>
            <a:r>
              <a:rPr kumimoji="1" lang="en-US" altLang="ja-JP" b="1" dirty="0" smtClean="0"/>
              <a:t>)</a:t>
            </a:r>
            <a:endParaRPr kumimoji="1" lang="ja-JP" altLang="en-US" b="1" dirty="0"/>
          </a:p>
        </p:txBody>
      </p:sp>
      <p:sp>
        <p:nvSpPr>
          <p:cNvPr id="3" name="コンテンツ プレースホルダー 2"/>
          <p:cNvSpPr>
            <a:spLocks noGrp="1"/>
          </p:cNvSpPr>
          <p:nvPr>
            <p:ph idx="1"/>
          </p:nvPr>
        </p:nvSpPr>
        <p:spPr>
          <a:xfrm>
            <a:off x="838200" y="1574165"/>
            <a:ext cx="10515600" cy="4351338"/>
          </a:xfrm>
        </p:spPr>
        <p:txBody>
          <a:bodyPr>
            <a:normAutofit/>
          </a:bodyPr>
          <a:lstStyle/>
          <a:p>
            <a:pPr marL="514350" indent="-514350">
              <a:buFont typeface="+mj-lt"/>
              <a:buAutoNum type="arabicPeriod" startAt="2"/>
            </a:pPr>
            <a:r>
              <a:rPr kumimoji="1" lang="ja-JP" altLang="en-US" sz="3200" dirty="0" smtClean="0">
                <a:solidFill>
                  <a:srgbClr val="FF0000"/>
                </a:solidFill>
              </a:rPr>
              <a:t>ロン</a:t>
            </a:r>
            <a:endParaRPr kumimoji="1" lang="en-US" altLang="ja-JP" sz="3200" dirty="0" smtClean="0">
              <a:solidFill>
                <a:srgbClr val="FF0000"/>
              </a:solidFill>
            </a:endParaRPr>
          </a:p>
          <a:p>
            <a:pPr lvl="1"/>
            <a:r>
              <a:rPr lang="ja-JP" altLang="en-US" dirty="0" smtClean="0"/>
              <a:t>和了に必要な最後の牌を他のプレイヤーが捨てた牌で和了すること</a:t>
            </a:r>
            <a:endParaRPr lang="en-US" altLang="ja-JP" dirty="0" smtClean="0"/>
          </a:p>
          <a:p>
            <a:pPr lvl="1"/>
            <a:r>
              <a:rPr lang="ja-JP" altLang="en-US" dirty="0" smtClean="0"/>
              <a:t>和了牌を捨てたプレイヤーが１人で点数を支払う</a:t>
            </a:r>
            <a:endParaRPr lang="en-US" altLang="ja-JP" dirty="0"/>
          </a:p>
          <a:p>
            <a:pPr lvl="1"/>
            <a:endParaRPr lang="en-US" altLang="ja-JP" dirty="0" smtClean="0"/>
          </a:p>
          <a:p>
            <a:pPr lvl="1"/>
            <a:endParaRPr lang="en-US" altLang="ja-JP" dirty="0"/>
          </a:p>
        </p:txBody>
      </p:sp>
      <p:grpSp>
        <p:nvGrpSpPr>
          <p:cNvPr id="253" name="図形グループ 252"/>
          <p:cNvGrpSpPr/>
          <p:nvPr/>
        </p:nvGrpSpPr>
        <p:grpSpPr>
          <a:xfrm>
            <a:off x="2695418" y="3180299"/>
            <a:ext cx="4036452" cy="3436135"/>
            <a:chOff x="2310284" y="3093238"/>
            <a:chExt cx="4036452" cy="3436135"/>
          </a:xfrm>
        </p:grpSpPr>
        <p:grpSp>
          <p:nvGrpSpPr>
            <p:cNvPr id="243" name="図形グループ 242"/>
            <p:cNvGrpSpPr/>
            <p:nvPr/>
          </p:nvGrpSpPr>
          <p:grpSpPr>
            <a:xfrm>
              <a:off x="2310284" y="3093238"/>
              <a:ext cx="4036452" cy="3436135"/>
              <a:chOff x="2698657" y="3083119"/>
              <a:chExt cx="4036452" cy="3436135"/>
            </a:xfrm>
          </p:grpSpPr>
          <p:grpSp>
            <p:nvGrpSpPr>
              <p:cNvPr id="191" name="図形グループ 190"/>
              <p:cNvGrpSpPr/>
              <p:nvPr/>
            </p:nvGrpSpPr>
            <p:grpSpPr>
              <a:xfrm>
                <a:off x="2698657" y="3083119"/>
                <a:ext cx="4036452" cy="3436135"/>
                <a:chOff x="2994715" y="3054544"/>
                <a:chExt cx="4036452" cy="3436135"/>
              </a:xfrm>
            </p:grpSpPr>
            <p:grpSp>
              <p:nvGrpSpPr>
                <p:cNvPr id="194" name="グループ化 57">
                  <a:extLst>
                    <a:ext uri="{FF2B5EF4-FFF2-40B4-BE49-F238E27FC236}">
                      <a16:creationId xmlns="" xmlns:a16="http://schemas.microsoft.com/office/drawing/2014/main" id="{95B15A13-7C26-1942-867A-C74104AC99F5}"/>
                    </a:ext>
                  </a:extLst>
                </p:cNvPr>
                <p:cNvGrpSpPr/>
                <p:nvPr/>
              </p:nvGrpSpPr>
              <p:grpSpPr>
                <a:xfrm>
                  <a:off x="2994715" y="3054544"/>
                  <a:ext cx="4036452" cy="3436135"/>
                  <a:chOff x="2798572" y="1723901"/>
                  <a:chExt cx="6725998" cy="5019072"/>
                </a:xfrm>
              </p:grpSpPr>
              <p:sp>
                <p:nvSpPr>
                  <p:cNvPr id="197" name="正方形/長方形 196">
                    <a:extLst>
                      <a:ext uri="{FF2B5EF4-FFF2-40B4-BE49-F238E27FC236}">
                        <a16:creationId xmlns="" xmlns:a16="http://schemas.microsoft.com/office/drawing/2014/main" id="{BF6A8CD6-D647-FF47-8E42-6987459CCE4A}"/>
                      </a:ext>
                    </a:extLst>
                  </p:cNvPr>
                  <p:cNvSpPr/>
                  <p:nvPr/>
                </p:nvSpPr>
                <p:spPr>
                  <a:xfrm>
                    <a:off x="2798572" y="1723901"/>
                    <a:ext cx="6725998" cy="474201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198" name="図 19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8770" y="5120427"/>
                    <a:ext cx="304869" cy="457303"/>
                  </a:xfrm>
                  <a:prstGeom prst="rect">
                    <a:avLst/>
                  </a:prstGeom>
                </p:spPr>
              </p:pic>
              <p:pic>
                <p:nvPicPr>
                  <p:cNvPr id="199" name="図 19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3639" y="5120427"/>
                    <a:ext cx="304869" cy="457303"/>
                  </a:xfrm>
                  <a:prstGeom prst="rect">
                    <a:avLst/>
                  </a:prstGeom>
                </p:spPr>
              </p:pic>
              <p:pic>
                <p:nvPicPr>
                  <p:cNvPr id="200" name="図 19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8508" y="5120427"/>
                    <a:ext cx="304869" cy="457303"/>
                  </a:xfrm>
                  <a:prstGeom prst="rect">
                    <a:avLst/>
                  </a:prstGeom>
                </p:spPr>
              </p:pic>
              <p:pic>
                <p:nvPicPr>
                  <p:cNvPr id="201" name="図 20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379" y="5120427"/>
                    <a:ext cx="304869" cy="457303"/>
                  </a:xfrm>
                  <a:prstGeom prst="rect">
                    <a:avLst/>
                  </a:prstGeom>
                </p:spPr>
              </p:pic>
              <p:pic>
                <p:nvPicPr>
                  <p:cNvPr id="202" name="図 20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8248" y="5120427"/>
                    <a:ext cx="304869" cy="457303"/>
                  </a:xfrm>
                  <a:prstGeom prst="rect">
                    <a:avLst/>
                  </a:prstGeom>
                </p:spPr>
              </p:pic>
              <p:pic>
                <p:nvPicPr>
                  <p:cNvPr id="203" name="図 20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03117" y="5120427"/>
                    <a:ext cx="304869" cy="457303"/>
                  </a:xfrm>
                  <a:prstGeom prst="rect">
                    <a:avLst/>
                  </a:prstGeom>
                </p:spPr>
              </p:pic>
              <p:pic>
                <p:nvPicPr>
                  <p:cNvPr id="204" name="図 20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06126" y="5120427"/>
                    <a:ext cx="304869" cy="457303"/>
                  </a:xfrm>
                  <a:prstGeom prst="rect">
                    <a:avLst/>
                  </a:prstGeom>
                </p:spPr>
              </p:pic>
              <p:pic>
                <p:nvPicPr>
                  <p:cNvPr id="205" name="図 20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09137" y="5120427"/>
                    <a:ext cx="304869" cy="457303"/>
                  </a:xfrm>
                  <a:prstGeom prst="rect">
                    <a:avLst/>
                  </a:prstGeom>
                </p:spPr>
              </p:pic>
              <p:pic>
                <p:nvPicPr>
                  <p:cNvPr id="206" name="図 20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314557" y="5120427"/>
                    <a:ext cx="304869" cy="457303"/>
                  </a:xfrm>
                  <a:prstGeom prst="rect">
                    <a:avLst/>
                  </a:prstGeom>
                </p:spPr>
              </p:pic>
              <p:pic>
                <p:nvPicPr>
                  <p:cNvPr id="207" name="図 20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15157" y="5120427"/>
                    <a:ext cx="304869" cy="457303"/>
                  </a:xfrm>
                  <a:prstGeom prst="rect">
                    <a:avLst/>
                  </a:prstGeom>
                </p:spPr>
              </p:pic>
              <p:pic>
                <p:nvPicPr>
                  <p:cNvPr id="208" name="図 20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915312" y="5120427"/>
                    <a:ext cx="304869" cy="457303"/>
                  </a:xfrm>
                  <a:prstGeom prst="rect">
                    <a:avLst/>
                  </a:prstGeom>
                </p:spPr>
              </p:pic>
              <p:pic>
                <p:nvPicPr>
                  <p:cNvPr id="209" name="図 20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220181" y="5120427"/>
                    <a:ext cx="304869" cy="457303"/>
                  </a:xfrm>
                  <a:prstGeom prst="rect">
                    <a:avLst/>
                  </a:prstGeom>
                </p:spPr>
              </p:pic>
              <p:pic>
                <p:nvPicPr>
                  <p:cNvPr id="210" name="図 20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520336" y="5120427"/>
                    <a:ext cx="304869" cy="457303"/>
                  </a:xfrm>
                  <a:prstGeom prst="rect">
                    <a:avLst/>
                  </a:prstGeom>
                </p:spPr>
              </p:pic>
              <p:pic>
                <p:nvPicPr>
                  <p:cNvPr id="212" name="図 2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9" y="2134677"/>
                    <a:ext cx="304869" cy="457305"/>
                  </a:xfrm>
                  <a:prstGeom prst="rect">
                    <a:avLst/>
                  </a:prstGeom>
                </p:spPr>
              </p:pic>
              <p:pic>
                <p:nvPicPr>
                  <p:cNvPr id="213" name="図 21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214" name="図 21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216" name="図 2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217" name="図 21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218" name="図 2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219" name="図 21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220" name="図 21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221" name="図 22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222" name="図 2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223" name="図 22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224" name="図 22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225" name="図 22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226" name="図 22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227" name="図 22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228" name="図 22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229" name="図 22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230" name="図 22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231" name="図 23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232" name="図 23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233" name="図 23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234" name="図 23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235" name="図 2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236" name="図 23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pic>
                <p:nvPicPr>
                  <p:cNvPr id="237" name="図 23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6200000">
                    <a:off x="8762923" y="1729453"/>
                    <a:ext cx="304869" cy="457305"/>
                  </a:xfrm>
                  <a:prstGeom prst="rect">
                    <a:avLst/>
                  </a:prstGeom>
                </p:spPr>
              </p:pic>
              <p:sp>
                <p:nvSpPr>
                  <p:cNvPr id="241" name="曲折矢印 240"/>
                  <p:cNvSpPr/>
                  <p:nvPr/>
                </p:nvSpPr>
                <p:spPr bwMode="auto">
                  <a:xfrm rot="5400000">
                    <a:off x="5047461" y="3244280"/>
                    <a:ext cx="1402832" cy="1436226"/>
                  </a:xfrm>
                  <a:prstGeom prst="bentArrow">
                    <a:avLst>
                      <a:gd name="adj1" fmla="val 10130"/>
                      <a:gd name="adj2" fmla="val 25000"/>
                      <a:gd name="adj3" fmla="val 25000"/>
                      <a:gd name="adj4" fmla="val 43750"/>
                    </a:avLst>
                  </a:prstGeom>
                  <a:solidFill>
                    <a:srgbClr val="00CC00"/>
                  </a:solidFill>
                  <a:ln w="952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base">
                      <a:spcBef>
                        <a:spcPct val="20000"/>
                      </a:spcBef>
                      <a:spcAft>
                        <a:spcPct val="0"/>
                      </a:spcAft>
                      <a:buSzPct val="70000"/>
                    </a:pPr>
                    <a:endParaRPr lang="ja-JP" altLang="en-US" sz="2800">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テキスト ボックス 238"/>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196" name="図 19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359250" y="5786876"/>
                  <a:ext cx="1165607" cy="383965"/>
                </a:xfrm>
                <a:prstGeom prst="rect">
                  <a:avLst/>
                </a:prstGeom>
              </p:spPr>
            </p:pic>
          </p:grpSp>
          <p:pic>
            <p:nvPicPr>
              <p:cNvPr id="189" name="図 18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5400000">
                <a:off x="4470301" y="1912156"/>
                <a:ext cx="413369" cy="2828994"/>
              </a:xfrm>
              <a:prstGeom prst="rect">
                <a:avLst/>
              </a:prstGeom>
            </p:spPr>
          </p:pic>
          <p:pic>
            <p:nvPicPr>
              <p:cNvPr id="190" name="図 18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10800000">
                <a:off x="6140248" y="3100949"/>
                <a:ext cx="413369" cy="2828994"/>
              </a:xfrm>
              <a:prstGeom prst="rect">
                <a:avLst/>
              </a:prstGeom>
            </p:spPr>
          </p:pic>
        </p:grpSp>
        <p:pic>
          <p:nvPicPr>
            <p:cNvPr id="245" name="図 24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5400000">
              <a:off x="3105207" y="3973049"/>
              <a:ext cx="255545" cy="425909"/>
            </a:xfrm>
            <a:prstGeom prst="rect">
              <a:avLst/>
            </a:prstGeom>
          </p:spPr>
        </p:pic>
        <p:pic>
          <p:nvPicPr>
            <p:cNvPr id="251" name="図 250"/>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712807" y="4365330"/>
              <a:ext cx="1062691" cy="365300"/>
            </a:xfrm>
            <a:prstGeom prst="rect">
              <a:avLst/>
            </a:prstGeom>
          </p:spPr>
        </p:pic>
      </p:grpSp>
      <p:cxnSp>
        <p:nvCxnSpPr>
          <p:cNvPr id="255" name="直線矢印コネクタ 254"/>
          <p:cNvCxnSpPr/>
          <p:nvPr/>
        </p:nvCxnSpPr>
        <p:spPr>
          <a:xfrm>
            <a:off x="3139886" y="4246961"/>
            <a:ext cx="272106" cy="140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169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順位ウマとは</a:t>
            </a:r>
            <a:endParaRPr kumimoji="1" lang="ja-JP" altLang="en-US" b="1" dirty="0"/>
          </a:p>
        </p:txBody>
      </p:sp>
      <p:sp>
        <p:nvSpPr>
          <p:cNvPr id="12" name="コンテンツ プレースホルダー 11"/>
          <p:cNvSpPr>
            <a:spLocks noGrp="1"/>
          </p:cNvSpPr>
          <p:nvPr>
            <p:ph idx="1"/>
          </p:nvPr>
        </p:nvSpPr>
        <p:spPr/>
        <p:txBody>
          <a:bodyPr/>
          <a:lstStyle/>
          <a:p>
            <a:pPr marL="0" indent="0" algn="ctr">
              <a:buNone/>
            </a:pPr>
            <a:r>
              <a:rPr lang="ja-JP" altLang="en-US" dirty="0" smtClean="0"/>
              <a:t>対局終了時に</a:t>
            </a:r>
            <a:r>
              <a:rPr lang="en-US" altLang="ja-JP" dirty="0" smtClean="0"/>
              <a:t>4</a:t>
            </a:r>
            <a:r>
              <a:rPr lang="ja-JP" altLang="en-US" dirty="0" smtClean="0"/>
              <a:t>位→１位に３位→２位に順位点を渡す</a:t>
            </a:r>
            <a:endParaRPr lang="en-US" altLang="ja-JP" dirty="0" smtClean="0"/>
          </a:p>
          <a:p>
            <a:pPr marL="0" indent="0" algn="ctr">
              <a:buNone/>
            </a:pPr>
            <a:r>
              <a:rPr lang="ja-JP" altLang="en-US" dirty="0" smtClean="0"/>
              <a:t>点数だけでなく順位に価値を持たせるため</a:t>
            </a:r>
            <a:r>
              <a:rPr kumimoji="1" lang="ja-JP" altLang="en-US" dirty="0" smtClean="0"/>
              <a:t>のルール</a:t>
            </a:r>
            <a:endParaRPr kumimoji="1" lang="ja-JP" altLang="en-US" dirty="0"/>
          </a:p>
        </p:txBody>
      </p:sp>
      <p:graphicFrame>
        <p:nvGraphicFramePr>
          <p:cNvPr id="14" name="グラフ 13"/>
          <p:cNvGraphicFramePr/>
          <p:nvPr>
            <p:extLst>
              <p:ext uri="{D42A27DB-BD31-4B8C-83A1-F6EECF244321}">
                <p14:modId xmlns:p14="http://schemas.microsoft.com/office/powerpoint/2010/main" val="1161839164"/>
              </p:ext>
            </p:extLst>
          </p:nvPr>
        </p:nvGraphicFramePr>
        <p:xfrm>
          <a:off x="6800594" y="3015396"/>
          <a:ext cx="3849477" cy="35808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p:nvPr>
            <p:extLst>
              <p:ext uri="{D42A27DB-BD31-4B8C-83A1-F6EECF244321}">
                <p14:modId xmlns:p14="http://schemas.microsoft.com/office/powerpoint/2010/main" val="1662510105"/>
              </p:ext>
            </p:extLst>
          </p:nvPr>
        </p:nvGraphicFramePr>
        <p:xfrm>
          <a:off x="1470212" y="3015396"/>
          <a:ext cx="3631716" cy="3580898"/>
        </p:xfrm>
        <a:graphic>
          <a:graphicData uri="http://schemas.openxmlformats.org/drawingml/2006/chart">
            <c:chart xmlns:c="http://schemas.openxmlformats.org/drawingml/2006/chart" xmlns:r="http://schemas.openxmlformats.org/officeDocument/2006/relationships" r:id="rId3"/>
          </a:graphicData>
        </a:graphic>
      </p:graphicFrame>
      <p:sp>
        <p:nvSpPr>
          <p:cNvPr id="21" name="右矢印 20"/>
          <p:cNvSpPr/>
          <p:nvPr/>
        </p:nvSpPr>
        <p:spPr>
          <a:xfrm>
            <a:off x="5383947" y="4465837"/>
            <a:ext cx="1134628" cy="711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カギ線コネクタ 38"/>
          <p:cNvCxnSpPr/>
          <p:nvPr/>
        </p:nvCxnSpPr>
        <p:spPr>
          <a:xfrm rot="10800000">
            <a:off x="8552330" y="4094357"/>
            <a:ext cx="591671" cy="441784"/>
          </a:xfrm>
          <a:prstGeom prst="bentConnector3">
            <a:avLst>
              <a:gd name="adj1" fmla="val -454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カギ線コネクタ 54"/>
          <p:cNvCxnSpPr/>
          <p:nvPr/>
        </p:nvCxnSpPr>
        <p:spPr>
          <a:xfrm rot="10800000">
            <a:off x="7709649" y="3740758"/>
            <a:ext cx="2312892" cy="974677"/>
          </a:xfrm>
          <a:prstGeom prst="bentConnector3">
            <a:avLst>
              <a:gd name="adj1" fmla="val 388"/>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2386013" y="3401159"/>
            <a:ext cx="2185988" cy="461665"/>
          </a:xfrm>
          <a:prstGeom prst="rect">
            <a:avLst/>
          </a:prstGeom>
          <a:noFill/>
        </p:spPr>
        <p:txBody>
          <a:bodyPr wrap="square" rtlCol="0">
            <a:spAutoFit/>
          </a:bodyPr>
          <a:lstStyle/>
          <a:p>
            <a:r>
              <a:rPr kumimoji="1" lang="ja-JP" altLang="en-US" sz="2400" dirty="0" smtClean="0"/>
              <a:t>対局終了時</a:t>
            </a:r>
            <a:endParaRPr kumimoji="1" lang="ja-JP" altLang="en-US" sz="2400" dirty="0"/>
          </a:p>
        </p:txBody>
      </p:sp>
    </p:spTree>
    <p:extLst>
      <p:ext uri="{BB962C8B-B14F-4D97-AF65-F5344CB8AC3E}">
        <p14:creationId xmlns:p14="http://schemas.microsoft.com/office/powerpoint/2010/main" val="183391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par>
                                <p:cTn id="8" presetID="9" presetClass="entr" presetSubtype="0"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dissolve">
                                      <p:cBhvr>
                                        <p:cTn id="13" dur="500"/>
                                        <p:tgtEl>
                                          <p:spTgt spid="3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dissolve">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研究の目的</a:t>
            </a:r>
            <a:endParaRPr kumimoji="1" lang="ja-JP" altLang="en-US" b="1" dirty="0"/>
          </a:p>
        </p:txBody>
      </p:sp>
      <p:sp>
        <p:nvSpPr>
          <p:cNvPr id="3" name="コンテンツ プレースホルダー 2"/>
          <p:cNvSpPr>
            <a:spLocks noGrp="1"/>
          </p:cNvSpPr>
          <p:nvPr>
            <p:ph idx="1"/>
          </p:nvPr>
        </p:nvSpPr>
        <p:spPr/>
        <p:txBody>
          <a:bodyPr/>
          <a:lstStyle/>
          <a:p>
            <a:pPr marL="457200" lvl="1" indent="-457200">
              <a:lnSpc>
                <a:spcPct val="100000"/>
              </a:lnSpc>
              <a:spcBef>
                <a:spcPts val="0"/>
              </a:spcBef>
              <a:defRPr/>
            </a:pPr>
            <a:r>
              <a:rPr lang="ja-JP" altLang="en-US" dirty="0"/>
              <a:t>麻雀には運要素があり</a:t>
            </a:r>
            <a:r>
              <a:rPr lang="en-US" altLang="ja-JP" dirty="0"/>
              <a:t>, </a:t>
            </a:r>
            <a:r>
              <a:rPr lang="ja-JP" altLang="en-US" dirty="0"/>
              <a:t>勝てない場合が</a:t>
            </a:r>
            <a:r>
              <a:rPr lang="ja-JP" altLang="en-US" dirty="0" smtClean="0"/>
              <a:t>ある</a:t>
            </a:r>
            <a:endParaRPr lang="en-US" altLang="ja-JP" dirty="0" smtClean="0"/>
          </a:p>
          <a:p>
            <a:pPr marL="0" lvl="1" indent="0">
              <a:lnSpc>
                <a:spcPct val="100000"/>
              </a:lnSpc>
              <a:spcBef>
                <a:spcPts val="0"/>
              </a:spcBef>
              <a:buNone/>
              <a:defRPr/>
            </a:pPr>
            <a:r>
              <a:rPr lang="ja-JP" altLang="en-US" dirty="0"/>
              <a:t>　</a:t>
            </a:r>
            <a:r>
              <a:rPr lang="en-US" altLang="ja-JP" dirty="0"/>
              <a:t> </a:t>
            </a:r>
            <a:r>
              <a:rPr lang="en-US" altLang="ja-JP" dirty="0" smtClean="0"/>
              <a:t> </a:t>
            </a:r>
            <a:r>
              <a:rPr lang="ja-JP" altLang="en-US" dirty="0" smtClean="0"/>
              <a:t>→オリることで</a:t>
            </a:r>
            <a:r>
              <a:rPr lang="ja-JP" altLang="en-US" dirty="0"/>
              <a:t>負けにくくすることは</a:t>
            </a:r>
            <a:r>
              <a:rPr lang="ja-JP" altLang="en-US" dirty="0" smtClean="0"/>
              <a:t>可能</a:t>
            </a:r>
            <a:endParaRPr lang="en-US" altLang="ja-JP" dirty="0" smtClean="0"/>
          </a:p>
          <a:p>
            <a:pPr marL="457200" lvl="1" indent="-457200">
              <a:lnSpc>
                <a:spcPct val="100000"/>
              </a:lnSpc>
              <a:spcBef>
                <a:spcPts val="0"/>
              </a:spcBef>
            </a:pPr>
            <a:r>
              <a:rPr lang="ja-JP" altLang="en-US" dirty="0" smtClean="0"/>
              <a:t>順位ウマのある麻雀では最下位を取ると多く点数を取られてしまう</a:t>
            </a:r>
            <a:endParaRPr lang="en-US" altLang="ja-JP" dirty="0" smtClean="0"/>
          </a:p>
          <a:p>
            <a:pPr marL="0" marR="0" lvl="1" indent="0" algn="ctr" defTabSz="91440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ctr" defTabSz="914400" eaLnBrk="1" fontAlgn="auto" latinLnBrk="0" hangingPunct="1">
              <a:lnSpc>
                <a:spcPct val="100000"/>
              </a:lnSpc>
              <a:spcBef>
                <a:spcPts val="0"/>
              </a:spcBef>
              <a:spcAft>
                <a:spcPts val="0"/>
              </a:spcAft>
              <a:buClrTx/>
              <a:buSzTx/>
              <a:buFontTx/>
              <a:buNone/>
              <a:tabLst/>
              <a:defRPr/>
            </a:pPr>
            <a:endParaRPr lang="en-US" altLang="ja-JP" dirty="0"/>
          </a:p>
          <a:p>
            <a:pPr marL="0" marR="0" lvl="1" indent="0" algn="ctr" defTabSz="91440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ctr" defTabSz="914400" eaLnBrk="1" fontAlgn="auto" latinLnBrk="0" hangingPunct="1">
              <a:lnSpc>
                <a:spcPct val="100000"/>
              </a:lnSpc>
              <a:spcBef>
                <a:spcPts val="0"/>
              </a:spcBef>
              <a:spcAft>
                <a:spcPts val="0"/>
              </a:spcAft>
              <a:buClrTx/>
              <a:buSzTx/>
              <a:buFontTx/>
              <a:buNone/>
              <a:tabLst/>
              <a:defRPr/>
            </a:pPr>
            <a:endParaRPr lang="en-US" altLang="ja-JP" dirty="0"/>
          </a:p>
          <a:p>
            <a:pPr marL="0" marR="0" lvl="1" indent="0" algn="ctr" defTabSz="914400" eaLnBrk="1" fontAlgn="auto" latinLnBrk="0" hangingPunct="1">
              <a:lnSpc>
                <a:spcPct val="100000"/>
              </a:lnSpc>
              <a:spcBef>
                <a:spcPts val="0"/>
              </a:spcBef>
              <a:spcAft>
                <a:spcPts val="0"/>
              </a:spcAft>
              <a:buClrTx/>
              <a:buSzTx/>
              <a:buFontTx/>
              <a:buNone/>
              <a:tabLst/>
              <a:defRPr/>
            </a:pPr>
            <a:r>
              <a:rPr lang="ja-JP" altLang="en-US" sz="3600" dirty="0" smtClean="0"/>
              <a:t>守りに重点を置いて、</a:t>
            </a:r>
            <a:endParaRPr lang="en-US" altLang="ja-JP" sz="3600" dirty="0"/>
          </a:p>
          <a:p>
            <a:pPr marL="0" marR="0" lvl="1" indent="0" algn="ctr" defTabSz="914400" eaLnBrk="1" fontAlgn="auto" latinLnBrk="0" hangingPunct="1">
              <a:lnSpc>
                <a:spcPct val="100000"/>
              </a:lnSpc>
              <a:spcBef>
                <a:spcPts val="0"/>
              </a:spcBef>
              <a:spcAft>
                <a:spcPts val="0"/>
              </a:spcAft>
              <a:buClrTx/>
              <a:buSzTx/>
              <a:buFontTx/>
              <a:buNone/>
              <a:tabLst/>
              <a:defRPr/>
            </a:pPr>
            <a:r>
              <a:rPr kumimoji="1" lang="ja-JP" altLang="en-US" sz="3600" dirty="0" smtClean="0">
                <a:solidFill>
                  <a:srgbClr val="FF0000"/>
                </a:solidFill>
              </a:rPr>
              <a:t>最下位を避ける</a:t>
            </a:r>
            <a:r>
              <a:rPr lang="en-US" altLang="ja-JP" sz="3600" dirty="0" smtClean="0"/>
              <a:t>AI</a:t>
            </a:r>
            <a:r>
              <a:rPr lang="ja-JP" altLang="en-US" sz="3600" dirty="0" smtClean="0"/>
              <a:t>を作成</a:t>
            </a:r>
            <a:r>
              <a:rPr kumimoji="1" lang="ja-JP" altLang="en-US" sz="3600" dirty="0" smtClean="0"/>
              <a:t>する</a:t>
            </a:r>
            <a:endParaRPr kumimoji="1" lang="ja-JP" altLang="en-US" sz="3600" dirty="0"/>
          </a:p>
        </p:txBody>
      </p:sp>
      <p:sp>
        <p:nvSpPr>
          <p:cNvPr id="4" name="下矢印 3"/>
          <p:cNvSpPr/>
          <p:nvPr/>
        </p:nvSpPr>
        <p:spPr>
          <a:xfrm>
            <a:off x="5817393" y="3243262"/>
            <a:ext cx="557213" cy="957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8917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dissolve">
                                      <p:cBhvr>
                                        <p:cTn id="10" dur="500"/>
                                        <p:tgtEl>
                                          <p:spTgt spid="3">
                                            <p:txEl>
                                              <p:pRg st="8" end="8"/>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dissolv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研究内容</a:t>
            </a:r>
            <a:endParaRPr kumimoji="1" lang="ja-JP" altLang="en-US" b="1" dirty="0"/>
          </a:p>
        </p:txBody>
      </p:sp>
      <p:sp>
        <p:nvSpPr>
          <p:cNvPr id="3" name="コンテンツ プレースホルダー 2"/>
          <p:cNvSpPr>
            <a:spLocks noGrp="1"/>
          </p:cNvSpPr>
          <p:nvPr>
            <p:ph idx="1"/>
          </p:nvPr>
        </p:nvSpPr>
        <p:spPr>
          <a:xfrm>
            <a:off x="838200" y="2035175"/>
            <a:ext cx="10515600" cy="4351338"/>
          </a:xfrm>
        </p:spPr>
        <p:txBody>
          <a:bodyPr/>
          <a:lstStyle/>
          <a:p>
            <a:r>
              <a:rPr lang="en-US" altLang="ja-JP" sz="3200" dirty="0" smtClean="0"/>
              <a:t>Python</a:t>
            </a:r>
            <a:r>
              <a:rPr lang="ja-JP" altLang="en-US" sz="3200" dirty="0" smtClean="0"/>
              <a:t>で自作した麻雀プログラムで検証する</a:t>
            </a:r>
            <a:endParaRPr lang="en-US" altLang="ja-JP" sz="3200" dirty="0" smtClean="0"/>
          </a:p>
          <a:p>
            <a:endParaRPr lang="en-US" altLang="ja-JP" sz="1600" dirty="0" smtClean="0"/>
          </a:p>
          <a:p>
            <a:r>
              <a:rPr lang="ja-JP" altLang="en-US" sz="3200" dirty="0"/>
              <a:t>牌効率重視の</a:t>
            </a:r>
            <a:r>
              <a:rPr lang="en-US" altLang="ja-JP" sz="3200" dirty="0"/>
              <a:t>AI</a:t>
            </a:r>
            <a:r>
              <a:rPr lang="ja-JP" altLang="en-US" sz="3200" dirty="0" smtClean="0"/>
              <a:t>と</a:t>
            </a:r>
            <a:r>
              <a:rPr lang="en-US" altLang="ja-JP" sz="3200" dirty="0" smtClean="0"/>
              <a:t>300</a:t>
            </a:r>
            <a:r>
              <a:rPr lang="ja-JP" altLang="en-US" sz="3200" dirty="0" smtClean="0"/>
              <a:t>回対局させる</a:t>
            </a:r>
            <a:endParaRPr lang="en-US" altLang="ja-JP" sz="3200" dirty="0"/>
          </a:p>
          <a:p>
            <a:endParaRPr lang="en-US" altLang="ja-JP" sz="1600" dirty="0"/>
          </a:p>
          <a:p>
            <a:r>
              <a:rPr lang="ja-JP" altLang="en-US" sz="3200" dirty="0" smtClean="0"/>
              <a:t>オリる条件を変えて統計的検証を行う</a:t>
            </a:r>
            <a:endParaRPr lang="en-US" altLang="ja-JP" sz="3200" dirty="0" smtClean="0"/>
          </a:p>
          <a:p>
            <a:endParaRPr kumimoji="1" lang="en-US" altLang="ja-JP" sz="3200" dirty="0" smtClean="0"/>
          </a:p>
          <a:p>
            <a:pPr marL="0" indent="0">
              <a:buNone/>
            </a:pPr>
            <a:r>
              <a:rPr lang="ja-JP" altLang="en-US" sz="3200" dirty="0" smtClean="0">
                <a:solidFill>
                  <a:schemeClr val="accent2"/>
                </a:solidFill>
              </a:rPr>
              <a:t>オリる</a:t>
            </a:r>
            <a:endParaRPr lang="en-US" altLang="ja-JP" sz="3200" dirty="0" smtClean="0">
              <a:solidFill>
                <a:schemeClr val="accent2"/>
              </a:solidFill>
            </a:endParaRPr>
          </a:p>
          <a:p>
            <a:pPr marL="0" indent="0">
              <a:buNone/>
            </a:pPr>
            <a:r>
              <a:rPr lang="ja-JP" altLang="en-US" sz="3200" dirty="0" smtClean="0">
                <a:solidFill>
                  <a:srgbClr val="FF0000"/>
                </a:solidFill>
              </a:rPr>
              <a:t>　</a:t>
            </a:r>
            <a:r>
              <a:rPr lang="ja-JP" altLang="en-US" sz="3200" dirty="0" smtClean="0"/>
              <a:t>→</a:t>
            </a:r>
            <a:r>
              <a:rPr lang="ja-JP" altLang="en-US" dirty="0" smtClean="0"/>
              <a:t>他家が</a:t>
            </a:r>
            <a:r>
              <a:rPr lang="ja-JP" altLang="en-US" dirty="0" smtClean="0">
                <a:solidFill>
                  <a:srgbClr val="FF0000"/>
                </a:solidFill>
              </a:rPr>
              <a:t>ロン</a:t>
            </a:r>
            <a:r>
              <a:rPr lang="ja-JP" altLang="en-US" dirty="0" smtClean="0"/>
              <a:t>できそうにない</a:t>
            </a:r>
            <a:r>
              <a:rPr lang="ja-JP" altLang="en-US" dirty="0" smtClean="0">
                <a:solidFill>
                  <a:schemeClr val="accent1"/>
                </a:solidFill>
              </a:rPr>
              <a:t>安全な牌</a:t>
            </a:r>
            <a:r>
              <a:rPr lang="ja-JP" altLang="en-US" dirty="0" smtClean="0"/>
              <a:t>を切っていくこと</a:t>
            </a:r>
            <a:endParaRPr kumimoji="1" lang="en-US" altLang="ja-JP" dirty="0" smtClean="0"/>
          </a:p>
          <a:p>
            <a:endParaRPr kumimoji="1" lang="en-US" altLang="ja-JP" sz="3200" dirty="0" smtClean="0"/>
          </a:p>
        </p:txBody>
      </p:sp>
    </p:spTree>
    <p:extLst>
      <p:ext uri="{BB962C8B-B14F-4D97-AF65-F5344CB8AC3E}">
        <p14:creationId xmlns:p14="http://schemas.microsoft.com/office/powerpoint/2010/main" val="34462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オリる条件</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lang="ja-JP" altLang="en-US" dirty="0"/>
              <a:t>一定枚数の捨牌をしたらオリる</a:t>
            </a:r>
            <a:endParaRPr lang="en-US" altLang="ja-JP" dirty="0"/>
          </a:p>
          <a:p>
            <a:endParaRPr kumimoji="1" lang="ja-JP" altLang="en-US" dirty="0"/>
          </a:p>
        </p:txBody>
      </p:sp>
      <p:sp>
        <p:nvSpPr>
          <p:cNvPr id="70" name="テキスト ボックス 69"/>
          <p:cNvSpPr txBox="1"/>
          <p:nvPr/>
        </p:nvSpPr>
        <p:spPr>
          <a:xfrm>
            <a:off x="4090647" y="6090930"/>
            <a:ext cx="3233057" cy="369332"/>
          </a:xfrm>
          <a:prstGeom prst="rect">
            <a:avLst/>
          </a:prstGeom>
          <a:noFill/>
        </p:spPr>
        <p:txBody>
          <a:bodyPr wrap="square" rtlCol="0">
            <a:spAutoFit/>
          </a:bodyPr>
          <a:lstStyle/>
          <a:p>
            <a:pPr algn="ctr"/>
            <a:r>
              <a:rPr lang="ja-JP" altLang="en-US" dirty="0" smtClean="0"/>
              <a:t>例</a:t>
            </a:r>
            <a:r>
              <a:rPr lang="en-US" altLang="ja-JP" dirty="0" smtClean="0"/>
              <a:t>) 7</a:t>
            </a:r>
            <a:r>
              <a:rPr kumimoji="1" lang="ja-JP" altLang="en-US" dirty="0" smtClean="0"/>
              <a:t>枚牌を捨てたらオリる</a:t>
            </a:r>
            <a:endParaRPr kumimoji="1" lang="ja-JP" altLang="en-US" dirty="0"/>
          </a:p>
        </p:txBody>
      </p:sp>
      <p:grpSp>
        <p:nvGrpSpPr>
          <p:cNvPr id="214" name="図形グループ 213"/>
          <p:cNvGrpSpPr/>
          <p:nvPr/>
        </p:nvGrpSpPr>
        <p:grpSpPr>
          <a:xfrm>
            <a:off x="3547033" y="2489951"/>
            <a:ext cx="4086512" cy="3449824"/>
            <a:chOff x="2446998" y="2605289"/>
            <a:chExt cx="4086512" cy="3449824"/>
          </a:xfrm>
        </p:grpSpPr>
        <p:grpSp>
          <p:nvGrpSpPr>
            <p:cNvPr id="154" name="図形グループ 153"/>
            <p:cNvGrpSpPr/>
            <p:nvPr/>
          </p:nvGrpSpPr>
          <p:grpSpPr>
            <a:xfrm>
              <a:off x="2446998" y="2605289"/>
              <a:ext cx="4086512" cy="3449824"/>
              <a:chOff x="2450591" y="2600188"/>
              <a:chExt cx="4086512" cy="3449824"/>
            </a:xfrm>
          </p:grpSpPr>
          <p:grpSp>
            <p:nvGrpSpPr>
              <p:cNvPr id="84" name="図形グループ 83"/>
              <p:cNvGrpSpPr/>
              <p:nvPr/>
            </p:nvGrpSpPr>
            <p:grpSpPr>
              <a:xfrm>
                <a:off x="2450591" y="2600188"/>
                <a:ext cx="4086512" cy="3449824"/>
                <a:chOff x="2488822" y="1911293"/>
                <a:chExt cx="4086512" cy="3449824"/>
              </a:xfrm>
            </p:grpSpPr>
            <p:grpSp>
              <p:nvGrpSpPr>
                <p:cNvPr id="83" name="図形グループ 82"/>
                <p:cNvGrpSpPr/>
                <p:nvPr/>
              </p:nvGrpSpPr>
              <p:grpSpPr>
                <a:xfrm>
                  <a:off x="2488822" y="1911293"/>
                  <a:ext cx="4086512" cy="3449824"/>
                  <a:chOff x="2503157" y="2895728"/>
                  <a:chExt cx="4086512" cy="3449824"/>
                </a:xfrm>
              </p:grpSpPr>
              <p:grpSp>
                <p:nvGrpSpPr>
                  <p:cNvPr id="5" name="図形グループ 4"/>
                  <p:cNvGrpSpPr/>
                  <p:nvPr/>
                </p:nvGrpSpPr>
                <p:grpSpPr>
                  <a:xfrm>
                    <a:off x="2503157" y="2895728"/>
                    <a:ext cx="4086512" cy="3449824"/>
                    <a:chOff x="2627770" y="3103082"/>
                    <a:chExt cx="4036452" cy="3449824"/>
                  </a:xfrm>
                </p:grpSpPr>
                <p:grpSp>
                  <p:nvGrpSpPr>
                    <p:cNvPr id="11" name="グループ化 57">
                      <a:extLst>
                        <a:ext uri="{FF2B5EF4-FFF2-40B4-BE49-F238E27FC236}">
                          <a16:creationId xmlns="" xmlns:a16="http://schemas.microsoft.com/office/drawing/2014/main" id="{95B15A13-7C26-1942-867A-C74104AC99F5}"/>
                        </a:ext>
                      </a:extLst>
                    </p:cNvPr>
                    <p:cNvGrpSpPr/>
                    <p:nvPr/>
                  </p:nvGrpSpPr>
                  <p:grpSpPr>
                    <a:xfrm>
                      <a:off x="2627770" y="3103082"/>
                      <a:ext cx="4036452" cy="3449824"/>
                      <a:chOff x="2680452" y="1753061"/>
                      <a:chExt cx="6725998" cy="5039067"/>
                    </a:xfrm>
                  </p:grpSpPr>
                  <p:sp>
                    <p:nvSpPr>
                      <p:cNvPr id="13" name="正方形/長方形 12">
                        <a:extLst>
                          <a:ext uri="{FF2B5EF4-FFF2-40B4-BE49-F238E27FC236}">
                            <a16:creationId xmlns="" xmlns:a16="http://schemas.microsoft.com/office/drawing/2014/main" id="{BF6A8CD6-D647-FF47-8E42-6987459CCE4A}"/>
                          </a:ext>
                        </a:extLst>
                      </p:cNvPr>
                      <p:cNvSpPr/>
                      <p:nvPr/>
                    </p:nvSpPr>
                    <p:spPr>
                      <a:xfrm>
                        <a:off x="2680452" y="1753061"/>
                        <a:ext cx="6725998" cy="503906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accent6">
                              <a:lumMod val="60000"/>
                              <a:lumOff val="40000"/>
                            </a:schemeClr>
                          </a:solidFill>
                        </a:endParaRPr>
                      </a:p>
                    </p:txBody>
                  </p:sp>
                  <p:pic>
                    <p:nvPicPr>
                      <p:cNvPr id="27" name="図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134677"/>
                        <a:ext cx="304869" cy="457305"/>
                      </a:xfrm>
                      <a:prstGeom prst="rect">
                        <a:avLst/>
                      </a:prstGeom>
                    </p:spPr>
                  </p:pic>
                  <p:pic>
                    <p:nvPicPr>
                      <p:cNvPr id="28" name="図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9" y="2441354"/>
                        <a:ext cx="304869" cy="457305"/>
                      </a:xfrm>
                      <a:prstGeom prst="rect">
                        <a:avLst/>
                      </a:prstGeom>
                    </p:spPr>
                  </p:pic>
                  <p:pic>
                    <p:nvPicPr>
                      <p:cNvPr id="29" name="図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2748033"/>
                        <a:ext cx="304869" cy="457305"/>
                      </a:xfrm>
                      <a:prstGeom prst="rect">
                        <a:avLst/>
                      </a:prstGeom>
                    </p:spPr>
                  </p:pic>
                  <p:pic>
                    <p:nvPicPr>
                      <p:cNvPr id="30" name="図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7" y="3040730"/>
                        <a:ext cx="304869" cy="457305"/>
                      </a:xfrm>
                      <a:prstGeom prst="rect">
                        <a:avLst/>
                      </a:prstGeom>
                    </p:spPr>
                  </p:pic>
                  <p:pic>
                    <p:nvPicPr>
                      <p:cNvPr id="31" name="図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5" y="3333428"/>
                        <a:ext cx="304869" cy="457305"/>
                      </a:xfrm>
                      <a:prstGeom prst="rect">
                        <a:avLst/>
                      </a:prstGeom>
                    </p:spPr>
                  </p:pic>
                  <p:pic>
                    <p:nvPicPr>
                      <p:cNvPr id="32" name="図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3626127"/>
                        <a:ext cx="304869" cy="457305"/>
                      </a:xfrm>
                      <a:prstGeom prst="rect">
                        <a:avLst/>
                      </a:prstGeom>
                    </p:spPr>
                  </p:pic>
                  <p:pic>
                    <p:nvPicPr>
                      <p:cNvPr id="33" name="図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3930996"/>
                        <a:ext cx="304869" cy="457305"/>
                      </a:xfrm>
                      <a:prstGeom prst="rect">
                        <a:avLst/>
                      </a:prstGeom>
                    </p:spPr>
                  </p:pic>
                  <p:pic>
                    <p:nvPicPr>
                      <p:cNvPr id="34" name="図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7" y="4223694"/>
                        <a:ext cx="304869" cy="457305"/>
                      </a:xfrm>
                      <a:prstGeom prst="rect">
                        <a:avLst/>
                      </a:prstGeom>
                    </p:spPr>
                  </p:pic>
                  <p:pic>
                    <p:nvPicPr>
                      <p:cNvPr id="35" name="図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5" y="4516391"/>
                        <a:ext cx="304869" cy="457305"/>
                      </a:xfrm>
                      <a:prstGeom prst="rect">
                        <a:avLst/>
                      </a:prstGeom>
                    </p:spPr>
                  </p:pic>
                  <p:pic>
                    <p:nvPicPr>
                      <p:cNvPr id="36" name="図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4828447"/>
                        <a:ext cx="304869" cy="457305"/>
                      </a:xfrm>
                      <a:prstGeom prst="rect">
                        <a:avLst/>
                      </a:prstGeom>
                    </p:spPr>
                  </p:pic>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874" y="5140502"/>
                        <a:ext cx="304869" cy="457305"/>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5426014"/>
                        <a:ext cx="304869" cy="457305"/>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3160604" y="1850973"/>
                        <a:ext cx="304869" cy="457305"/>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8" y="2027137"/>
                        <a:ext cx="304869" cy="457305"/>
                      </a:xfrm>
                      <a:prstGeom prst="rect">
                        <a:avLst/>
                      </a:prstGeom>
                    </p:spPr>
                  </p:pic>
                  <p:pic>
                    <p:nvPicPr>
                      <p:cNvPr id="41" name="図 4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339193"/>
                        <a:ext cx="304869" cy="457305"/>
                      </a:xfrm>
                      <a:prstGeom prst="rect">
                        <a:avLst/>
                      </a:prstGeom>
                    </p:spPr>
                  </p:pic>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6" y="2651247"/>
                        <a:ext cx="304869" cy="457305"/>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2963302"/>
                        <a:ext cx="304869" cy="457305"/>
                      </a:xfrm>
                      <a:prstGeom prst="rect">
                        <a:avLst/>
                      </a:prstGeom>
                    </p:spPr>
                  </p:pic>
                  <p:pic>
                    <p:nvPicPr>
                      <p:cNvPr id="44" name="図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5" y="3275356"/>
                        <a:ext cx="304869" cy="457305"/>
                      </a:xfrm>
                      <a:prstGeom prst="rect">
                        <a:avLst/>
                      </a:prstGeom>
                    </p:spPr>
                  </p:pic>
                  <p:pic>
                    <p:nvPicPr>
                      <p:cNvPr id="45" name="図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2923" y="3587412"/>
                        <a:ext cx="304869" cy="457305"/>
                      </a:xfrm>
                      <a:prstGeom prst="rect">
                        <a:avLst/>
                      </a:prstGeom>
                    </p:spPr>
                  </p:pic>
                  <p:pic>
                    <p:nvPicPr>
                      <p:cNvPr id="46" name="図 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7" y="3892282"/>
                        <a:ext cx="304869" cy="457305"/>
                      </a:xfrm>
                      <a:prstGeom prst="rect">
                        <a:avLst/>
                      </a:prstGeom>
                    </p:spPr>
                  </p:pic>
                  <p:pic>
                    <p:nvPicPr>
                      <p:cNvPr id="47" name="図 4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204336"/>
                        <a:ext cx="304869" cy="457305"/>
                      </a:xfrm>
                      <a:prstGeom prst="rect">
                        <a:avLst/>
                      </a:prstGeom>
                    </p:spPr>
                  </p:pic>
                  <p:pic>
                    <p:nvPicPr>
                      <p:cNvPr id="48" name="図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6" y="4516391"/>
                        <a:ext cx="304869" cy="457305"/>
                      </a:xfrm>
                      <a:prstGeom prst="rect">
                        <a:avLst/>
                      </a:prstGeom>
                    </p:spPr>
                  </p:pic>
                  <p:pic>
                    <p:nvPicPr>
                      <p:cNvPr id="49" name="図 4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5" y="4828445"/>
                        <a:ext cx="304869" cy="457305"/>
                      </a:xfrm>
                      <a:prstGeom prst="rect">
                        <a:avLst/>
                      </a:prstGeom>
                    </p:spPr>
                  </p:pic>
                  <p:pic>
                    <p:nvPicPr>
                      <p:cNvPr id="50" name="図 4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4" y="5140501"/>
                        <a:ext cx="304869" cy="457305"/>
                      </a:xfrm>
                      <a:prstGeom prst="rect">
                        <a:avLst/>
                      </a:prstGeom>
                    </p:spPr>
                  </p:pic>
                  <p:pic>
                    <p:nvPicPr>
                      <p:cNvPr id="51" name="図 5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763193" y="5471913"/>
                        <a:ext cx="304869" cy="457305"/>
                      </a:xfrm>
                      <a:prstGeom prst="rect">
                        <a:avLst/>
                      </a:prstGeom>
                    </p:spPr>
                  </p:pic>
                  <p:sp>
                    <p:nvSpPr>
                      <p:cNvPr id="54" name="テキスト ボックス 53"/>
                      <p:cNvSpPr txBox="1"/>
                      <p:nvPr/>
                    </p:nvSpPr>
                    <p:spPr>
                      <a:xfrm>
                        <a:off x="6598574" y="6068631"/>
                        <a:ext cx="307820" cy="674342"/>
                      </a:xfrm>
                      <a:prstGeom prst="rect">
                        <a:avLst/>
                      </a:prstGeom>
                      <a:noFill/>
                    </p:spPr>
                    <p:txBody>
                      <a:bodyPr wrap="none" rtlCol="0">
                        <a:spAutoFit/>
                      </a:bodyPr>
                      <a:lstStyle/>
                      <a:p>
                        <a:pPr algn="l"/>
                        <a:endParaRPr lang="ja-JP" altLang="en-US" sz="2400" dirty="0"/>
                      </a:p>
                    </p:txBody>
                  </p:sp>
                </p:gr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4767" y="1923982"/>
                      <a:ext cx="413369" cy="2828994"/>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6175951" y="3342899"/>
                      <a:ext cx="413369" cy="2828994"/>
                    </a:xfrm>
                    <a:prstGeom prst="rect">
                      <a:avLst/>
                    </a:prstGeom>
                  </p:spPr>
                </p:pic>
              </p:grpSp>
              <p:pic>
                <p:nvPicPr>
                  <p:cNvPr id="71" name="図 7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3777933"/>
                    <a:ext cx="254923" cy="328709"/>
                  </a:xfrm>
                  <a:prstGeom prst="rect">
                    <a:avLst/>
                  </a:prstGeom>
                </p:spPr>
              </p:pic>
              <p:pic>
                <p:nvPicPr>
                  <p:cNvPr id="72" name="図 7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6200000">
                    <a:off x="5236690" y="4047887"/>
                    <a:ext cx="272079" cy="364701"/>
                  </a:xfrm>
                  <a:prstGeom prst="rect">
                    <a:avLst/>
                  </a:prstGeom>
                </p:spPr>
              </p:pic>
              <p:pic>
                <p:nvPicPr>
                  <p:cNvPr id="73" name="図 7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5245269" y="4355859"/>
                    <a:ext cx="254923" cy="328709"/>
                  </a:xfrm>
                  <a:prstGeom prst="rect">
                    <a:avLst/>
                  </a:prstGeom>
                </p:spPr>
              </p:pic>
              <p:pic>
                <p:nvPicPr>
                  <p:cNvPr id="74" name="図 7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08376" y="3522442"/>
                    <a:ext cx="360062" cy="268618"/>
                  </a:xfrm>
                  <a:prstGeom prst="rect">
                    <a:avLst/>
                  </a:prstGeom>
                </p:spPr>
              </p:pic>
              <p:pic>
                <p:nvPicPr>
                  <p:cNvPr id="75" name="図 7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92589" y="5018150"/>
                    <a:ext cx="375849" cy="280395"/>
                  </a:xfrm>
                  <a:prstGeom prst="rect">
                    <a:avLst/>
                  </a:prstGeom>
                </p:spPr>
              </p:pic>
              <p:pic>
                <p:nvPicPr>
                  <p:cNvPr id="76" name="図 7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90379" y="4692985"/>
                    <a:ext cx="380270" cy="283694"/>
                  </a:xfrm>
                  <a:prstGeom prst="rect">
                    <a:avLst/>
                  </a:prstGeom>
                </p:spPr>
              </p:pic>
              <p:pic>
                <p:nvPicPr>
                  <p:cNvPr id="79" name="図 7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06115" y="4415497"/>
                    <a:ext cx="389539" cy="290609"/>
                  </a:xfrm>
                  <a:prstGeom prst="rect">
                    <a:avLst/>
                  </a:prstGeom>
                </p:spPr>
              </p:pic>
              <p:pic>
                <p:nvPicPr>
                  <p:cNvPr id="80" name="図 7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11969" y="4702398"/>
                    <a:ext cx="399918" cy="298352"/>
                  </a:xfrm>
                  <a:prstGeom prst="rect">
                    <a:avLst/>
                  </a:prstGeom>
                </p:spPr>
              </p:pic>
              <p:pic>
                <p:nvPicPr>
                  <p:cNvPr id="81" name="図 8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597771" y="5017452"/>
                    <a:ext cx="406225" cy="303057"/>
                  </a:xfrm>
                  <a:prstGeom prst="rect">
                    <a:avLst/>
                  </a:prstGeom>
                </p:spPr>
              </p:pic>
            </p:grpSp>
            <p:pic>
              <p:nvPicPr>
                <p:cNvPr id="78" name="図 7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22689" y="4880344"/>
                  <a:ext cx="2974863" cy="416481"/>
                </a:xfrm>
                <a:prstGeom prst="rect">
                  <a:avLst/>
                </a:prstGeom>
              </p:spPr>
            </p:pic>
          </p:grpSp>
          <p:pic>
            <p:nvPicPr>
              <p:cNvPr id="85" name="図 84"/>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2598" y="4437523"/>
                <a:ext cx="297078" cy="398211"/>
              </a:xfrm>
              <a:prstGeom prst="rect">
                <a:avLst/>
              </a:prstGeom>
            </p:spPr>
          </p:pic>
          <p:pic>
            <p:nvPicPr>
              <p:cNvPr id="86" name="図 8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980" y="4439994"/>
                <a:ext cx="298450" cy="400050"/>
              </a:xfrm>
              <a:prstGeom prst="rect">
                <a:avLst/>
              </a:prstGeom>
            </p:spPr>
          </p:pic>
          <p:pic>
            <p:nvPicPr>
              <p:cNvPr id="87" name="図 8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29609" y="4439220"/>
                <a:ext cx="289561" cy="388135"/>
              </a:xfrm>
              <a:prstGeom prst="rect">
                <a:avLst/>
              </a:prstGeom>
            </p:spPr>
          </p:pic>
          <p:pic>
            <p:nvPicPr>
              <p:cNvPr id="88" name="図 8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23590" y="4446432"/>
                <a:ext cx="288845" cy="387174"/>
              </a:xfrm>
              <a:prstGeom prst="rect">
                <a:avLst/>
              </a:prstGeom>
            </p:spPr>
          </p:pic>
          <p:pic>
            <p:nvPicPr>
              <p:cNvPr id="89" name="図 8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27992" y="4446432"/>
                <a:ext cx="278801" cy="373713"/>
              </a:xfrm>
              <a:prstGeom prst="rect">
                <a:avLst/>
              </a:prstGeom>
            </p:spPr>
          </p:pic>
          <p:pic>
            <p:nvPicPr>
              <p:cNvPr id="90" name="図 89"/>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6200000">
                <a:off x="4293822" y="4468417"/>
                <a:ext cx="400050" cy="338835"/>
              </a:xfrm>
              <a:prstGeom prst="rect">
                <a:avLst/>
              </a:prstGeom>
            </p:spPr>
          </p:pic>
          <p:pic>
            <p:nvPicPr>
              <p:cNvPr id="91" name="図 90"/>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rot="5400000">
                <a:off x="3077064" y="4899404"/>
                <a:ext cx="401055" cy="299200"/>
              </a:xfrm>
              <a:prstGeom prst="rect">
                <a:avLst/>
              </a:prstGeom>
            </p:spPr>
          </p:pic>
          <p:pic>
            <p:nvPicPr>
              <p:cNvPr id="101" name="図 10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5400000">
                <a:off x="3415807" y="4895088"/>
                <a:ext cx="399918" cy="298352"/>
              </a:xfrm>
              <a:prstGeom prst="rect">
                <a:avLst/>
              </a:prstGeom>
            </p:spPr>
          </p:pic>
          <p:pic>
            <p:nvPicPr>
              <p:cNvPr id="147" name="図 14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5400000">
                <a:off x="3708537" y="4911417"/>
                <a:ext cx="399918" cy="298352"/>
              </a:xfrm>
              <a:prstGeom prst="rect">
                <a:avLst/>
              </a:prstGeom>
            </p:spPr>
          </p:pic>
          <p:sp>
            <p:nvSpPr>
              <p:cNvPr id="148" name="曲折矢印 147"/>
              <p:cNvSpPr/>
              <p:nvPr/>
            </p:nvSpPr>
            <p:spPr bwMode="auto">
              <a:xfrm>
                <a:off x="3856347" y="3718562"/>
                <a:ext cx="960401" cy="606538"/>
              </a:xfrm>
              <a:prstGeom prst="bentArrow">
                <a:avLst>
                  <a:gd name="adj1" fmla="val 10130"/>
                  <a:gd name="adj2" fmla="val 25000"/>
                  <a:gd name="adj3" fmla="val 25000"/>
                  <a:gd name="adj4" fmla="val 43750"/>
                </a:avLst>
              </a:prstGeom>
              <a:solidFill>
                <a:srgbClr val="00CC00"/>
              </a:solidFill>
              <a:ln w="9525" cap="flat" cmpd="sng" algn="ctr">
                <a:solidFill>
                  <a:schemeClr val="tx1"/>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base">
                  <a:spcBef>
                    <a:spcPct val="20000"/>
                  </a:spcBef>
                  <a:spcAft>
                    <a:spcPct val="0"/>
                  </a:spcAft>
                  <a:buSzPct val="70000"/>
                </a:pPr>
                <a:endParaRPr lang="ja-JP" altLang="en-US" sz="2800">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150" name="テキスト ボックス 149">
              <a:extLst>
                <a:ext uri="{FF2B5EF4-FFF2-40B4-BE49-F238E27FC236}">
                  <a16:creationId xmlns="" xmlns:a16="http://schemas.microsoft.com/office/drawing/2014/main" id="{291B8468-4067-2D4D-A146-992530148F46}"/>
                </a:ext>
              </a:extLst>
            </p:cNvPr>
            <p:cNvSpPr txBox="1"/>
            <p:nvPr/>
          </p:nvSpPr>
          <p:spPr>
            <a:xfrm>
              <a:off x="3343405" y="5359034"/>
              <a:ext cx="899685" cy="369332"/>
            </a:xfrm>
            <a:prstGeom prst="rect">
              <a:avLst/>
            </a:prstGeom>
            <a:solidFill>
              <a:srgbClr val="FF0000"/>
            </a:solidFill>
          </p:spPr>
          <p:txBody>
            <a:bodyPr wrap="square" rtlCol="0">
              <a:spAutoFit/>
            </a:bodyPr>
            <a:lstStyle/>
            <a:p>
              <a:r>
                <a:rPr kumimoji="1" lang="ja-JP" altLang="en-US" b="1" dirty="0" smtClean="0">
                  <a:solidFill>
                    <a:schemeClr val="bg1"/>
                  </a:solidFill>
                </a:rPr>
                <a:t>オリる</a:t>
              </a:r>
              <a:endParaRPr kumimoji="1" lang="ja-JP" altLang="en-US" b="1" dirty="0">
                <a:solidFill>
                  <a:schemeClr val="bg1"/>
                </a:solidFill>
              </a:endParaRPr>
            </a:p>
          </p:txBody>
        </p:sp>
        <p:sp>
          <p:nvSpPr>
            <p:cNvPr id="156" name="テキスト ボックス 155"/>
            <p:cNvSpPr txBox="1"/>
            <p:nvPr/>
          </p:nvSpPr>
          <p:spPr>
            <a:xfrm>
              <a:off x="3055754" y="3314628"/>
              <a:ext cx="1865287" cy="369332"/>
            </a:xfrm>
            <a:prstGeom prst="rect">
              <a:avLst/>
            </a:prstGeom>
            <a:solidFill>
              <a:schemeClr val="accent1"/>
            </a:solidFill>
          </p:spPr>
          <p:txBody>
            <a:bodyPr wrap="square" rtlCol="0">
              <a:spAutoFit/>
            </a:bodyPr>
            <a:lstStyle/>
            <a:p>
              <a:pPr algn="ctr"/>
              <a:r>
                <a:rPr kumimoji="1" lang="ja-JP" altLang="en-US" b="1" dirty="0" smtClean="0">
                  <a:solidFill>
                    <a:schemeClr val="bg1"/>
                  </a:solidFill>
                </a:rPr>
                <a:t>テンパイかも？</a:t>
              </a:r>
              <a:endParaRPr kumimoji="1" lang="ja-JP" altLang="en-US" b="1" dirty="0">
                <a:solidFill>
                  <a:schemeClr val="bg1"/>
                </a:solidFill>
              </a:endParaRPr>
            </a:p>
          </p:txBody>
        </p:sp>
        <p:sp>
          <p:nvSpPr>
            <p:cNvPr id="157" name="フレーム 156"/>
            <p:cNvSpPr/>
            <p:nvPr/>
          </p:nvSpPr>
          <p:spPr>
            <a:xfrm>
              <a:off x="5473055" y="4044158"/>
              <a:ext cx="534774" cy="738070"/>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3" name="フレーム 212"/>
            <p:cNvSpPr/>
            <p:nvPr/>
          </p:nvSpPr>
          <p:spPr>
            <a:xfrm rot="5400000">
              <a:off x="3486823" y="4704418"/>
              <a:ext cx="534774" cy="738070"/>
            </a:xfrm>
            <a:prstGeom prst="fram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2071184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7460</TotalTime>
  <Words>851</Words>
  <Application>Microsoft Macintosh PowerPoint</Application>
  <PresentationFormat>ワイド画面</PresentationFormat>
  <Paragraphs>205</Paragraphs>
  <Slides>20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20</vt:i4>
      </vt:variant>
    </vt:vector>
  </HeadingPairs>
  <TitlesOfParts>
    <vt:vector size="29" baseType="lpstr">
      <vt:lpstr>Garamond</vt:lpstr>
      <vt:lpstr>MS Mincho</vt:lpstr>
      <vt:lpstr>ＭＳ Ｐゴシック</vt:lpstr>
      <vt:lpstr>ＭＳ 明朝</vt:lpstr>
      <vt:lpstr>Yu Gothic</vt:lpstr>
      <vt:lpstr>Yu Gothic Light</vt:lpstr>
      <vt:lpstr>Arial</vt:lpstr>
      <vt:lpstr>Times New Roman</vt:lpstr>
      <vt:lpstr>ホワイト</vt:lpstr>
      <vt:lpstr>Pythonを用いた麻雀における最下位にならないAIの開発</vt:lpstr>
      <vt:lpstr>目次</vt:lpstr>
      <vt:lpstr>麻雀について</vt:lpstr>
      <vt:lpstr>麻雀の和了方法(アガリ方)</vt:lpstr>
      <vt:lpstr>麻雀の和了方法(アガリ方)</vt:lpstr>
      <vt:lpstr>順位ウマとは</vt:lpstr>
      <vt:lpstr>研究の目的</vt:lpstr>
      <vt:lpstr>研究内容</vt:lpstr>
      <vt:lpstr>オリる条件</vt:lpstr>
      <vt:lpstr>オリる条件</vt:lpstr>
      <vt:lpstr>オリる条件</vt:lpstr>
      <vt:lpstr>オリる条件</vt:lpstr>
      <vt:lpstr>オリる条件</vt:lpstr>
      <vt:lpstr>実験結果・考察</vt:lpstr>
      <vt:lpstr>実験結果・考察</vt:lpstr>
      <vt:lpstr>実験結果・考察</vt:lpstr>
      <vt:lpstr>実験結果・考察</vt:lpstr>
      <vt:lpstr>結論と今後の課題</vt:lpstr>
      <vt:lpstr>参考文献</vt:lpstr>
      <vt:lpstr>PowerPoint プレゼンテーション</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Pythonを用いた麻雀における最下位にならないAIの開発</dc:title>
  <dc:creator>富田零生</dc:creator>
  <cp:lastModifiedBy>富田零生</cp:lastModifiedBy>
  <cp:revision>105</cp:revision>
  <dcterms:created xsi:type="dcterms:W3CDTF">2021-01-28T01:53:16Z</dcterms:created>
  <dcterms:modified xsi:type="dcterms:W3CDTF">2021-02-02T06:15:18Z</dcterms:modified>
</cp:coreProperties>
</file>