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65" r:id="rId22"/>
    <p:sldId id="282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35"/>
    <p:restoredTop sz="94697"/>
  </p:normalViewPr>
  <p:slideViewPr>
    <p:cSldViewPr snapToGrid="0" snapToObjects="1">
      <p:cViewPr varScale="1">
        <p:scale>
          <a:sx n="84" d="100"/>
          <a:sy n="84" d="100"/>
        </p:scale>
        <p:origin x="200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y.hi-ho.ne.jp/ishihata/%20maujon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microsoft.com/ja-jp/2019/08/29/190829-mahjong-ai-microsoft-suphx/" TargetMode="External"/><Relationship Id="rId2" Type="http://schemas.openxmlformats.org/officeDocument/2006/relationships/hyperlink" Target="http://id.nii.ac.jp/1001/0009926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9A437-05C1-424C-90E8-E26DA4C91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582139"/>
            <a:ext cx="8689976" cy="1671015"/>
          </a:xfrm>
        </p:spPr>
        <p:txBody>
          <a:bodyPr/>
          <a:lstStyle/>
          <a:p>
            <a:r>
              <a:rPr lang="ja-JP" altLang="en-US"/>
              <a:t>素早く和了を目指す麻雀ゲーム</a:t>
            </a:r>
            <a:r>
              <a:rPr lang="en" altLang="ja-JP" dirty="0"/>
              <a:t>AI</a:t>
            </a:r>
            <a:r>
              <a:rPr lang="ja-JP" altLang="en-US"/>
              <a:t>の開発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687E5F2-D7B5-B240-A5C4-C743AFBB9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405553"/>
            <a:ext cx="8689976" cy="1371599"/>
          </a:xfrm>
        </p:spPr>
        <p:txBody>
          <a:bodyPr>
            <a:noAutofit/>
          </a:bodyPr>
          <a:lstStyle/>
          <a:p>
            <a:pPr algn="r"/>
            <a:r>
              <a:rPr lang="ja-JP" altLang="en-US" sz="2400">
                <a:solidFill>
                  <a:schemeClr val="tx1"/>
                </a:solidFill>
              </a:rPr>
              <a:t>情報論理工学研究室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2400" dirty="0">
                <a:solidFill>
                  <a:schemeClr val="tx1"/>
                </a:solidFill>
              </a:rPr>
              <a:t>17-1-037-0216</a:t>
            </a:r>
          </a:p>
          <a:p>
            <a:pPr algn="r"/>
            <a:r>
              <a:rPr lang="ja-JP" altLang="en-US" sz="2400">
                <a:solidFill>
                  <a:schemeClr val="tx1"/>
                </a:solidFill>
              </a:rPr>
              <a:t>中野圭悟</a:t>
            </a:r>
            <a:endParaRPr kumimoji="1" lang="ja-JP" alt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6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 lnSpcReduction="10000"/>
          </a:bodyPr>
          <a:lstStyle/>
          <a:p>
            <a:r>
              <a:rPr lang="ja-JP" altLang="en-US" sz="2400"/>
              <a:t>降りの戦略</a:t>
            </a:r>
            <a:br>
              <a:rPr lang="en-US" altLang="ja-JP" sz="2400" dirty="0"/>
            </a:br>
            <a:r>
              <a:rPr lang="ja-JP" altLang="en-US" sz="2400"/>
              <a:t>・</a:t>
            </a:r>
            <a:r>
              <a:rPr lang="en-US" altLang="ja-JP" sz="2400" dirty="0"/>
              <a:t> </a:t>
            </a:r>
            <a:r>
              <a:rPr lang="ja-JP" altLang="en-US" sz="2400"/>
              <a:t>他プレイヤーがリーチする</a:t>
            </a:r>
            <a:br>
              <a:rPr lang="en-US" altLang="ja-JP" sz="2400" dirty="0"/>
            </a:br>
            <a:r>
              <a:rPr lang="ja-JP" altLang="en-US" sz="2400"/>
              <a:t>・</a:t>
            </a:r>
            <a:r>
              <a:rPr lang="en-US" altLang="ja-JP" sz="2400" dirty="0"/>
              <a:t> </a:t>
            </a:r>
            <a:r>
              <a:rPr lang="ja-JP" altLang="en-US" sz="2400"/>
              <a:t>自分がリーチ出来ないまま山の残り牌が</a:t>
            </a:r>
            <a:r>
              <a:rPr lang="en-US" altLang="ja-JP" sz="2400" dirty="0"/>
              <a:t>15</a:t>
            </a:r>
            <a:r>
              <a:rPr lang="ja-JP" altLang="en-US" sz="2400"/>
              <a:t>枚を下回る（局の終盤になる）</a:t>
            </a:r>
            <a:br>
              <a:rPr lang="en-US" altLang="ja-JP" sz="2400" dirty="0"/>
            </a:br>
            <a:r>
              <a:rPr lang="ja-JP" altLang="en-US" sz="2400"/>
              <a:t>このどちらかの条件が満たされた時点で降りを開始</a:t>
            </a:r>
            <a:br>
              <a:rPr lang="en-US" altLang="ja-JP" sz="2400" dirty="0"/>
            </a:br>
            <a:br>
              <a:rPr lang="en-US" altLang="ja-JP" sz="2400" dirty="0"/>
            </a:br>
            <a:r>
              <a:rPr lang="ja-JP" altLang="en-US" sz="2400"/>
              <a:t>降りの際に捨てる牌の優先度は、</a:t>
            </a:r>
            <a:br>
              <a:rPr lang="en-US" altLang="ja-JP" sz="2400" dirty="0"/>
            </a:br>
            <a:r>
              <a:rPr lang="en-US" altLang="ja-JP" sz="2400" dirty="0"/>
              <a:t>① </a:t>
            </a:r>
            <a:r>
              <a:rPr lang="ja-JP" altLang="en-US" sz="2400"/>
              <a:t>捨て牌、リーチ後の全プレイヤーの捨て牌</a:t>
            </a:r>
            <a:br>
              <a:rPr lang="en-US" altLang="ja-JP" sz="2400" dirty="0"/>
            </a:br>
            <a:r>
              <a:rPr lang="en-US" altLang="ja-JP" sz="2400" dirty="0"/>
              <a:t>② </a:t>
            </a:r>
            <a:r>
              <a:rPr lang="ja-JP" altLang="en-US" sz="2400"/>
              <a:t>捨て牌のスジである牌</a:t>
            </a:r>
            <a:br>
              <a:rPr lang="en-US" altLang="ja-JP" sz="2400" dirty="0"/>
            </a:br>
            <a:r>
              <a:rPr lang="ja-JP" altLang="en-US" sz="2400"/>
              <a:t>③</a:t>
            </a:r>
            <a:r>
              <a:rPr lang="en-US" altLang="ja-JP" sz="2400" dirty="0"/>
              <a:t> </a:t>
            </a:r>
            <a:r>
              <a:rPr lang="ja-JP" altLang="en-US" sz="2400"/>
              <a:t>既に場に</a:t>
            </a:r>
            <a:r>
              <a:rPr lang="en-US" altLang="ja-JP" sz="2400" dirty="0"/>
              <a:t>1</a:t>
            </a:r>
            <a:r>
              <a:rPr lang="ja-JP" altLang="en-US" sz="2400"/>
              <a:t>枚以上見えている字牌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4024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結果と考察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025823"/>
            <a:ext cx="10363826" cy="3868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/>
              <a:t>「鳴き」無し「降り」無しを戦略</a:t>
            </a:r>
            <a:r>
              <a:rPr lang="en-US" altLang="ja-JP" sz="2400" dirty="0"/>
              <a:t>A</a:t>
            </a:r>
            <a:r>
              <a:rPr lang="ja-JP" altLang="en-US" sz="2400"/>
              <a:t>、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「鳴き」あり「降り」無しを戦略</a:t>
            </a:r>
            <a:r>
              <a:rPr lang="en-US" altLang="ja-JP" sz="2400" dirty="0"/>
              <a:t>B</a:t>
            </a:r>
            <a:r>
              <a:rPr lang="ja-JP" altLang="en-US" sz="2400"/>
              <a:t>、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「鳴き」無し「降り」ありを戦略</a:t>
            </a:r>
            <a:r>
              <a:rPr lang="en-US" altLang="ja-JP" sz="2400" dirty="0"/>
              <a:t>c</a:t>
            </a:r>
            <a:r>
              <a:rPr lang="ja-JP" altLang="en-US" sz="2400"/>
              <a:t>、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「鳴き」あり「降り」ありを戦略</a:t>
            </a:r>
            <a:r>
              <a:rPr lang="en-US" altLang="ja-JP" sz="2400" dirty="0"/>
              <a:t>d</a:t>
            </a:r>
            <a:r>
              <a:rPr lang="ja-JP" altLang="en-US" sz="2400"/>
              <a:t>とし、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「まうじゃん</a:t>
            </a:r>
            <a:r>
              <a:rPr lang="en-US" altLang="ja-JP" sz="2400" dirty="0"/>
              <a:t> </a:t>
            </a:r>
            <a:r>
              <a:rPr lang="en-US" altLang="ja-JP" sz="2400" cap="none" dirty="0"/>
              <a:t>for Java</a:t>
            </a:r>
            <a:r>
              <a:rPr lang="ja-JP" altLang="en-US" sz="2400" cap="none"/>
              <a:t>」に付属の</a:t>
            </a:r>
            <a:r>
              <a:rPr lang="en-US" altLang="ja-JP" sz="2400" cap="none" dirty="0"/>
              <a:t>AI3</a:t>
            </a:r>
            <a:r>
              <a:rPr lang="ja-JP" altLang="en-US" sz="2400" cap="none"/>
              <a:t>つと</a:t>
            </a:r>
            <a:r>
              <a:rPr lang="ja-JP" altLang="en-US" sz="2400"/>
              <a:t>東風戦を</a:t>
            </a:r>
            <a:r>
              <a:rPr lang="en-US" altLang="ja-JP" sz="2400" dirty="0"/>
              <a:t>300</a:t>
            </a:r>
            <a:r>
              <a:rPr lang="ja-JP" altLang="en-US" sz="2400"/>
              <a:t>戦行った。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C02A0F-6F07-E849-A8DA-60C0CD450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688" y="635130"/>
            <a:ext cx="4666900" cy="386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26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結果と考察</a:t>
            </a:r>
            <a:endParaRPr kumimoji="1" lang="ja-JP" altLang="en-US" sz="40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2F58569-A321-4A4C-9EC2-C5084F79B56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42001721"/>
              </p:ext>
            </p:extLst>
          </p:nvPr>
        </p:nvGraphicFramePr>
        <p:xfrm>
          <a:off x="914400" y="1371600"/>
          <a:ext cx="4719485" cy="48678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3897">
                  <a:extLst>
                    <a:ext uri="{9D8B030D-6E8A-4147-A177-3AD203B41FA5}">
                      <a16:colId xmlns:a16="http://schemas.microsoft.com/office/drawing/2014/main" val="1089336457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51536014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267225020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45918123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1261123420"/>
                    </a:ext>
                  </a:extLst>
                </a:gridCol>
              </a:tblGrid>
              <a:tr h="48806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B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D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7223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局数（回）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1690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1708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1686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1688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5398761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30.7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38.0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31.0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141699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25.3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17.3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16.7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679379"/>
                  </a:ext>
                </a:extLst>
              </a:tr>
              <a:tr h="845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平均順位（位）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2.36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2.18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2.31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2.29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198127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和了率（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22.4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27.7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19.8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23.6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8731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放銃率（％）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18.0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10.6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10.8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49738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2DB40F8-E75D-6E46-ACED-5820F8DEEEFD}"/>
              </a:ext>
            </a:extLst>
          </p:cNvPr>
          <p:cNvSpPr txBox="1"/>
          <p:nvPr/>
        </p:nvSpPr>
        <p:spPr>
          <a:xfrm>
            <a:off x="6096000" y="1371600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統計学的に</a:t>
            </a:r>
            <a:r>
              <a:rPr kumimoji="1" lang="en-US" altLang="ja-JP" sz="2400" dirty="0"/>
              <a:t>…</a:t>
            </a:r>
          </a:p>
          <a:p>
            <a:endParaRPr kumimoji="1" lang="en-US" altLang="ja-JP" sz="2400" dirty="0"/>
          </a:p>
          <a:p>
            <a:r>
              <a:rPr kumimoji="1" lang="ja-JP" altLang="en-US" sz="2400"/>
              <a:t>各順位の確率を</a:t>
            </a:r>
            <a:r>
              <a:rPr kumimoji="1" lang="en-US" altLang="ja-JP" sz="2400" dirty="0"/>
              <a:t>25%</a:t>
            </a:r>
            <a:r>
              <a:rPr kumimoji="1" lang="ja-JP" altLang="en-US" sz="2400"/>
              <a:t>とすると</a:t>
            </a:r>
            <a:r>
              <a:rPr kumimoji="1" lang="en-US" altLang="ja-JP" sz="2400" dirty="0"/>
              <a:t>300</a:t>
            </a:r>
            <a:r>
              <a:rPr kumimoji="1" lang="ja-JP" altLang="en-US" sz="2400"/>
              <a:t>回対戦した時、信頼区間</a:t>
            </a:r>
            <a:r>
              <a:rPr kumimoji="1" lang="en-US" altLang="ja-JP" sz="2400" dirty="0"/>
              <a:t>95%</a:t>
            </a:r>
            <a:r>
              <a:rPr kumimoji="1" lang="ja-JP" altLang="en-US" sz="2400"/>
              <a:t>となるのは</a:t>
            </a:r>
            <a:r>
              <a:rPr kumimoji="1" lang="en-US" altLang="ja-JP" sz="2400" dirty="0"/>
              <a:t>20〜30%</a:t>
            </a:r>
            <a:r>
              <a:rPr kumimoji="1" lang="ja-JP" altLang="en-US" sz="2400"/>
              <a:t>となる。</a:t>
            </a:r>
            <a:endParaRPr kumimoji="1" lang="en-US" altLang="ja-JP" sz="2400" dirty="0"/>
          </a:p>
          <a:p>
            <a:r>
              <a:rPr kumimoji="1" lang="ja-JP" altLang="en-US" sz="2400"/>
              <a:t>つまり、</a:t>
            </a:r>
            <a:r>
              <a:rPr kumimoji="1" lang="en-US" altLang="ja-JP" sz="2400" b="1" u="sng" dirty="0"/>
              <a:t>1</a:t>
            </a:r>
            <a:r>
              <a:rPr kumimoji="1" lang="ja-JP" altLang="en-US" sz="2400" b="1" u="sng"/>
              <a:t>位率及び</a:t>
            </a:r>
            <a:r>
              <a:rPr kumimoji="1" lang="en-US" altLang="ja-JP" sz="2400" b="1" u="sng" dirty="0"/>
              <a:t>4</a:t>
            </a:r>
            <a:r>
              <a:rPr kumimoji="1" lang="ja-JP" altLang="en-US" sz="2400" b="1" u="sng"/>
              <a:t>位率が</a:t>
            </a:r>
            <a:r>
              <a:rPr kumimoji="1" lang="en-US" altLang="ja-JP" sz="2400" b="1" u="sng" dirty="0"/>
              <a:t>20〜30%</a:t>
            </a:r>
            <a:r>
              <a:rPr kumimoji="1" lang="ja-JP" altLang="en-US" sz="2400" b="1" u="sng"/>
              <a:t>の範囲外</a:t>
            </a:r>
            <a:r>
              <a:rPr kumimoji="1" lang="ja-JP" altLang="en-US" sz="2400"/>
              <a:t>ならば統計上有意な結果と言える。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19028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結果と考察</a:t>
            </a:r>
            <a:endParaRPr kumimoji="1" lang="ja-JP" altLang="en-US" sz="40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2F58569-A321-4A4C-9EC2-C5084F79B56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63501978"/>
              </p:ext>
            </p:extLst>
          </p:nvPr>
        </p:nvGraphicFramePr>
        <p:xfrm>
          <a:off x="914400" y="1371600"/>
          <a:ext cx="4719485" cy="48678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3897">
                  <a:extLst>
                    <a:ext uri="{9D8B030D-6E8A-4147-A177-3AD203B41FA5}">
                      <a16:colId xmlns:a16="http://schemas.microsoft.com/office/drawing/2014/main" val="1089336457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51536014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267225020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45918123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1261123420"/>
                    </a:ext>
                  </a:extLst>
                </a:gridCol>
              </a:tblGrid>
              <a:tr h="48806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B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D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7223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局数（回）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1690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1708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1686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1688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5398761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30.7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38.0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31.0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141699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70C0"/>
                          </a:solidFill>
                        </a:rPr>
                        <a:t>25.3</a:t>
                      </a:r>
                      <a:endParaRPr kumimoji="1" lang="ja-JP" altLang="en-US" sz="2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17.3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16.7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679379"/>
                  </a:ext>
                </a:extLst>
              </a:tr>
              <a:tr h="845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平均順位（位）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2.36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2.18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2.31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2.29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198127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和了率（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22.4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27.7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19.8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23.6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8731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放銃率（％）</a:t>
                      </a:r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70C0"/>
                          </a:solidFill>
                        </a:rPr>
                        <a:t>18.0</a:t>
                      </a:r>
                      <a:endParaRPr kumimoji="1" lang="ja-JP" altLang="en-US" sz="2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17.0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10.6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10.8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4973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3D41C8-DC81-7244-AE7D-B3A3C26E6765}"/>
              </a:ext>
            </a:extLst>
          </p:cNvPr>
          <p:cNvSpPr txBox="1"/>
          <p:nvPr/>
        </p:nvSpPr>
        <p:spPr>
          <a:xfrm>
            <a:off x="6096000" y="1371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/>
              <a:t>戦略</a:t>
            </a:r>
            <a:r>
              <a:rPr kumimoji="1" lang="en-US" altLang="ja-JP" sz="2800" dirty="0"/>
              <a:t>A</a:t>
            </a:r>
            <a:r>
              <a:rPr kumimoji="1" lang="ja-JP" altLang="en-US" sz="2800"/>
              <a:t>（鳴き無し降り無し）</a:t>
            </a:r>
            <a:endParaRPr kumimoji="1" lang="en-US" altLang="ja-JP" sz="2800" dirty="0"/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1</a:t>
            </a:r>
            <a:r>
              <a:rPr kumimoji="1" lang="ja-JP" altLang="en-US" sz="2400"/>
              <a:t>位率と和了率が高いが、</a:t>
            </a:r>
            <a:endParaRPr kumimoji="1" lang="en-US" altLang="ja-JP" sz="2400" dirty="0"/>
          </a:p>
          <a:p>
            <a:r>
              <a:rPr kumimoji="1" lang="en-US" altLang="ja-JP" sz="2400" dirty="0"/>
              <a:t>4</a:t>
            </a:r>
            <a:r>
              <a:rPr kumimoji="1" lang="ja-JP" altLang="en-US" sz="2400"/>
              <a:t>位率と放銃率も高く、総合的に強い戦略でないと示された。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726543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結果と考察</a:t>
            </a:r>
            <a:endParaRPr kumimoji="1" lang="ja-JP" altLang="en-US" sz="40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2F58569-A321-4A4C-9EC2-C5084F79B56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88478272"/>
              </p:ext>
            </p:extLst>
          </p:nvPr>
        </p:nvGraphicFramePr>
        <p:xfrm>
          <a:off x="914400" y="1371600"/>
          <a:ext cx="4719485" cy="48678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3897">
                  <a:extLst>
                    <a:ext uri="{9D8B030D-6E8A-4147-A177-3AD203B41FA5}">
                      <a16:colId xmlns:a16="http://schemas.microsoft.com/office/drawing/2014/main" val="1089336457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51536014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267225020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45918123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1261123420"/>
                    </a:ext>
                  </a:extLst>
                </a:gridCol>
              </a:tblGrid>
              <a:tr h="48806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B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D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7223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局数（回）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1690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1708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1686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1688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5398761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30.7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38.0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30.0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31.0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141699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25.3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17.3</a:t>
                      </a:r>
                      <a:endParaRPr kumimoji="1" lang="ja-JP" altLang="en-US" sz="20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16.0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16.7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679379"/>
                  </a:ext>
                </a:extLst>
              </a:tr>
              <a:tr h="845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平均順位（位）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2.36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2.18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2.31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2.29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198127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和了率（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22.4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27.7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19.8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23.6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8731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放銃率（％）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18.0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70C0"/>
                          </a:solidFill>
                        </a:rPr>
                        <a:t>17.0</a:t>
                      </a:r>
                      <a:endParaRPr kumimoji="1" lang="ja-JP" altLang="en-US" sz="2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10.6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10.8</a:t>
                      </a:r>
                      <a:endParaRPr kumimoji="1" lang="ja-JP" alt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4973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8E5F48-CF57-954A-A3C6-E46ECB310622}"/>
              </a:ext>
            </a:extLst>
          </p:cNvPr>
          <p:cNvSpPr txBox="1"/>
          <p:nvPr/>
        </p:nvSpPr>
        <p:spPr>
          <a:xfrm>
            <a:off x="6096000" y="1371600"/>
            <a:ext cx="518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/>
              <a:t>戦略</a:t>
            </a:r>
            <a:r>
              <a:rPr kumimoji="1" lang="en-US" altLang="ja-JP" sz="2800" dirty="0"/>
              <a:t>B</a:t>
            </a:r>
            <a:r>
              <a:rPr kumimoji="1" lang="ja-JP" altLang="en-US" sz="2800"/>
              <a:t>（鳴きあり降り無し）</a:t>
            </a:r>
            <a:endParaRPr kumimoji="1" lang="en-US" altLang="ja-JP" sz="2800" dirty="0"/>
          </a:p>
          <a:p>
            <a:endParaRPr kumimoji="1" lang="en-US" altLang="ja-JP" sz="2400" dirty="0"/>
          </a:p>
          <a:p>
            <a:r>
              <a:rPr kumimoji="1" lang="ja-JP" altLang="en-US" sz="2400"/>
              <a:t>放銃率が高いが、和了率が抜けて高く、</a:t>
            </a:r>
            <a:endParaRPr kumimoji="1" lang="en-US" altLang="ja-JP" sz="2400" dirty="0"/>
          </a:p>
          <a:p>
            <a:r>
              <a:rPr kumimoji="1" lang="ja-JP" altLang="en-US" sz="2400"/>
              <a:t>そのおかげか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位率と平均順位も抜けて高くなった。また、降りをしていないにもかかわらず</a:t>
            </a:r>
            <a:r>
              <a:rPr kumimoji="1" lang="en-US" altLang="ja-JP" sz="2400" dirty="0"/>
              <a:t>4</a:t>
            </a:r>
            <a:r>
              <a:rPr kumimoji="1" lang="ja-JP" altLang="en-US" sz="2400"/>
              <a:t>位率が低くなった。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u="sng"/>
              <a:t>本研究で</a:t>
            </a:r>
            <a:r>
              <a:rPr kumimoji="1" lang="en-US" altLang="ja-JP" sz="2400" u="sng" dirty="0"/>
              <a:t>1</a:t>
            </a:r>
            <a:r>
              <a:rPr kumimoji="1" lang="ja-JP" altLang="en-US" sz="2400" u="sng"/>
              <a:t>番強い戦略となった。</a:t>
            </a:r>
            <a:endParaRPr kumimoji="1" lang="en-US" altLang="ja-JP" sz="2400" u="sng" dirty="0"/>
          </a:p>
        </p:txBody>
      </p:sp>
    </p:spTree>
    <p:extLst>
      <p:ext uri="{BB962C8B-B14F-4D97-AF65-F5344CB8AC3E}">
        <p14:creationId xmlns:p14="http://schemas.microsoft.com/office/powerpoint/2010/main" val="1531575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結果と考察</a:t>
            </a:r>
            <a:endParaRPr kumimoji="1" lang="ja-JP" altLang="en-US" sz="40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2F58569-A321-4A4C-9EC2-C5084F79B56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77604731"/>
              </p:ext>
            </p:extLst>
          </p:nvPr>
        </p:nvGraphicFramePr>
        <p:xfrm>
          <a:off x="914400" y="1371600"/>
          <a:ext cx="4719485" cy="48678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3897">
                  <a:extLst>
                    <a:ext uri="{9D8B030D-6E8A-4147-A177-3AD203B41FA5}">
                      <a16:colId xmlns:a16="http://schemas.microsoft.com/office/drawing/2014/main" val="1089336457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51536014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267225020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45918123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1261123420"/>
                    </a:ext>
                  </a:extLst>
                </a:gridCol>
              </a:tblGrid>
              <a:tr h="48806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B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D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7223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局数（回）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1690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1708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1686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5398761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00B050"/>
                          </a:solidFill>
                        </a:rPr>
                        <a:t>30.7</a:t>
                      </a:r>
                      <a:endParaRPr kumimoji="1" lang="ja-JP" altLang="en-US" sz="20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38.0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00B050"/>
                          </a:solidFill>
                        </a:rPr>
                        <a:t>30.0</a:t>
                      </a:r>
                      <a:endParaRPr kumimoji="1" lang="ja-JP" altLang="en-US" sz="200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31.0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6141699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25.3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17.3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16.0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16.7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8679379"/>
                  </a:ext>
                </a:extLst>
              </a:tr>
              <a:tr h="845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平均順位（位）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00B050"/>
                          </a:solidFill>
                        </a:rPr>
                        <a:t>2.36</a:t>
                      </a:r>
                      <a:endParaRPr kumimoji="1" lang="ja-JP" altLang="en-US" sz="200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2.18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00B050"/>
                          </a:solidFill>
                        </a:rPr>
                        <a:t>2.31</a:t>
                      </a:r>
                      <a:endParaRPr kumimoji="1" lang="ja-JP" altLang="en-US" sz="200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2.29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03198127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和了率（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22.4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27.7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70C0"/>
                          </a:solidFill>
                        </a:rPr>
                        <a:t>19.8</a:t>
                      </a:r>
                      <a:endParaRPr kumimoji="1" lang="ja-JP" altLang="en-US" sz="2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23.6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668731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放銃率（％）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18.0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17.0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10.6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79249738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B22D11-C5D6-B346-B60D-71DE07534209}"/>
              </a:ext>
            </a:extLst>
          </p:cNvPr>
          <p:cNvSpPr txBox="1"/>
          <p:nvPr/>
        </p:nvSpPr>
        <p:spPr>
          <a:xfrm>
            <a:off x="6096000" y="1371600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/>
              <a:t>戦略</a:t>
            </a:r>
            <a:r>
              <a:rPr kumimoji="1" lang="en-US" altLang="ja-JP" sz="2800" dirty="0"/>
              <a:t>C</a:t>
            </a:r>
            <a:r>
              <a:rPr kumimoji="1" lang="ja-JP" altLang="en-US" sz="2800"/>
              <a:t>（鳴き無し降りあり）</a:t>
            </a:r>
            <a:endParaRPr kumimoji="1" lang="en-US" altLang="ja-JP" sz="2800" dirty="0"/>
          </a:p>
          <a:p>
            <a:endParaRPr kumimoji="1" lang="en-US" altLang="ja-JP" sz="2400" dirty="0"/>
          </a:p>
          <a:p>
            <a:r>
              <a:rPr kumimoji="1" lang="ja-JP" altLang="en-US" sz="2400"/>
              <a:t>降りにより、放銃率と</a:t>
            </a:r>
            <a:r>
              <a:rPr kumimoji="1" lang="en-US" altLang="ja-JP" sz="2400" dirty="0"/>
              <a:t>4</a:t>
            </a:r>
            <a:r>
              <a:rPr kumimoji="1" lang="ja-JP" altLang="en-US" sz="2400"/>
              <a:t>位率が大きく下がった。</a:t>
            </a:r>
            <a:endParaRPr kumimoji="1" lang="en-US" altLang="ja-JP" sz="2400" dirty="0"/>
          </a:p>
          <a:p>
            <a:r>
              <a:rPr kumimoji="1" lang="ja-JP" altLang="en-US" sz="2400"/>
              <a:t>しかし、和了率も下がり、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位率と平均順位は戦略</a:t>
            </a:r>
            <a:r>
              <a:rPr kumimoji="1" lang="en-US" altLang="ja-JP" sz="2400" dirty="0"/>
              <a:t>A</a:t>
            </a:r>
            <a:r>
              <a:rPr kumimoji="1" lang="ja-JP" altLang="en-US" sz="2400"/>
              <a:t>とほぼ変わらなかった。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670453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結果と考察</a:t>
            </a:r>
            <a:endParaRPr kumimoji="1" lang="ja-JP" altLang="en-US" sz="40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2F58569-A321-4A4C-9EC2-C5084F79B56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64766940"/>
              </p:ext>
            </p:extLst>
          </p:nvPr>
        </p:nvGraphicFramePr>
        <p:xfrm>
          <a:off x="914400" y="1371600"/>
          <a:ext cx="4719485" cy="48678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3897">
                  <a:extLst>
                    <a:ext uri="{9D8B030D-6E8A-4147-A177-3AD203B41FA5}">
                      <a16:colId xmlns:a16="http://schemas.microsoft.com/office/drawing/2014/main" val="1089336457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51536014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267225020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3459181238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1261123420"/>
                    </a:ext>
                  </a:extLst>
                </a:gridCol>
              </a:tblGrid>
              <a:tr h="488060"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B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C</a:t>
                      </a:r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戦略</a:t>
                      </a:r>
                      <a:r>
                        <a:rPr kumimoji="1" lang="en-US" altLang="ja-JP" dirty="0"/>
                        <a:t>D</a:t>
                      </a:r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87223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局数（回）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1690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1708</a:t>
                      </a:r>
                      <a:endParaRPr kumimoji="1" lang="ja-JP" altLang="en-US" sz="200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1686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1688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5398761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30.7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38.0</a:t>
                      </a:r>
                      <a:endParaRPr kumimoji="1" lang="ja-JP" altLang="en-US" sz="20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30.0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0070C0"/>
                          </a:solidFill>
                        </a:rPr>
                        <a:t>31.0</a:t>
                      </a:r>
                      <a:endParaRPr kumimoji="1" lang="ja-JP" altLang="en-US" sz="20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76141699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/>
                        <a:t>位率（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25.3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17.3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16.0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16.7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58679379"/>
                  </a:ext>
                </a:extLst>
              </a:tr>
              <a:tr h="845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平均順位（位）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2.36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FF0000"/>
                          </a:solidFill>
                        </a:rPr>
                        <a:t>2.18</a:t>
                      </a:r>
                      <a:endParaRPr kumimoji="1" lang="ja-JP" altLang="en-US" sz="20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2.31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0070C0"/>
                          </a:solidFill>
                        </a:rPr>
                        <a:t>2.29</a:t>
                      </a:r>
                      <a:endParaRPr kumimoji="1" lang="ja-JP" altLang="en-US" sz="20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03198127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和了率（</a:t>
                      </a:r>
                      <a:r>
                        <a:rPr kumimoji="1" lang="en-US" altLang="ja-JP" dirty="0"/>
                        <a:t>%</a:t>
                      </a:r>
                      <a:r>
                        <a:rPr kumimoji="1" lang="ja-JP" altLang="en-US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22.4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27.7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19.8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23.6</a:t>
                      </a:r>
                      <a:endParaRPr kumimoji="1" lang="ja-JP" altLang="en-US" sz="200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16687316"/>
                  </a:ext>
                </a:extLst>
              </a:tr>
              <a:tr h="706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放銃率（％）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18.0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17.0</a:t>
                      </a:r>
                      <a:endParaRPr kumimoji="1" lang="ja-JP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10.6</a:t>
                      </a:r>
                      <a:endParaRPr kumimoji="1" lang="ja-JP" altLang="en-US" sz="2000"/>
                    </a:p>
                  </a:txBody>
                  <a:tcPr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10.8</a:t>
                      </a:r>
                      <a:endParaRPr kumimoji="1" lang="ja-JP" altLang="en-US" sz="20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24973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FDB1D0-28E1-1E4B-B6CB-4995732A07CF}"/>
              </a:ext>
            </a:extLst>
          </p:cNvPr>
          <p:cNvSpPr txBox="1"/>
          <p:nvPr/>
        </p:nvSpPr>
        <p:spPr>
          <a:xfrm>
            <a:off x="6096000" y="1371600"/>
            <a:ext cx="518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/>
              <a:t>戦略</a:t>
            </a:r>
            <a:r>
              <a:rPr kumimoji="1" lang="en-US" altLang="ja-JP" sz="2800" dirty="0"/>
              <a:t>D</a:t>
            </a:r>
            <a:r>
              <a:rPr kumimoji="1" lang="ja-JP" altLang="en-US" sz="2800"/>
              <a:t>（鳴きあり降りあり）</a:t>
            </a:r>
            <a:endParaRPr kumimoji="1" lang="en-US" altLang="ja-JP" sz="2800" dirty="0"/>
          </a:p>
          <a:p>
            <a:endParaRPr kumimoji="1" lang="en-US" altLang="ja-JP" sz="2400" dirty="0"/>
          </a:p>
          <a:p>
            <a:r>
              <a:rPr kumimoji="1" lang="ja-JP" altLang="en-US" sz="2400"/>
              <a:t>戦略</a:t>
            </a:r>
            <a:r>
              <a:rPr kumimoji="1" lang="en-US" altLang="ja-JP" sz="2400" dirty="0"/>
              <a:t>C</a:t>
            </a:r>
            <a:r>
              <a:rPr kumimoji="1" lang="ja-JP" altLang="en-US" sz="2400"/>
              <a:t>と同じく、</a:t>
            </a:r>
            <a:r>
              <a:rPr kumimoji="1" lang="en-US" altLang="ja-JP" sz="2400" dirty="0"/>
              <a:t>4</a:t>
            </a:r>
            <a:r>
              <a:rPr kumimoji="1" lang="ja-JP" altLang="en-US" sz="2400"/>
              <a:t>位率と放銃率がとても低くなり、全体的に戦略</a:t>
            </a:r>
            <a:r>
              <a:rPr kumimoji="1" lang="en-US" altLang="ja-JP" sz="2400" dirty="0"/>
              <a:t>C</a:t>
            </a:r>
            <a:r>
              <a:rPr kumimoji="1" lang="ja-JP" altLang="en-US" sz="2400"/>
              <a:t>より少し良い結果となった。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/>
              <a:t>ただし、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位率、平均順位で同じ鳴きありである戦略</a:t>
            </a:r>
            <a:r>
              <a:rPr kumimoji="1" lang="en-US" altLang="ja-JP" sz="2400" dirty="0"/>
              <a:t>B</a:t>
            </a:r>
            <a:r>
              <a:rPr kumimoji="1" lang="ja-JP" altLang="en-US" sz="2400"/>
              <a:t>より低くなってしまった。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913427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まとめと今後の課題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025823"/>
            <a:ext cx="10363826" cy="38686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ja-JP" altLang="en-US" sz="2400"/>
              <a:t>降りを考慮しても平均順位が良くならなかった</a:t>
            </a:r>
            <a:br>
              <a:rPr lang="en-US" altLang="ja-JP" sz="2400" dirty="0"/>
            </a:br>
            <a:r>
              <a:rPr lang="ja-JP" altLang="en-US" sz="2400"/>
              <a:t>・</a:t>
            </a:r>
            <a:r>
              <a:rPr lang="en-US" altLang="ja-JP" sz="2400" dirty="0"/>
              <a:t> </a:t>
            </a:r>
            <a:r>
              <a:rPr lang="ja-JP" altLang="en-US" sz="2400"/>
              <a:t>麻雀における「攻め」と「守り」で真逆の行為　→　</a:t>
            </a:r>
            <a:r>
              <a:rPr lang="ja-JP" altLang="en-US" sz="2400" u="sng"/>
              <a:t>線引きが大切</a:t>
            </a:r>
            <a:br>
              <a:rPr lang="en-US" altLang="ja-JP" sz="2400" dirty="0"/>
            </a:br>
            <a:r>
              <a:rPr lang="ja-JP" altLang="en-US" sz="2400" dirty="0"/>
              <a:t>　</a:t>
            </a:r>
            <a:r>
              <a:rPr lang="ja-JP" altLang="en-US" sz="2400"/>
              <a:t>　▶︎</a:t>
            </a:r>
            <a:r>
              <a:rPr lang="en-US" altLang="ja-JP" sz="2400" dirty="0"/>
              <a:t> </a:t>
            </a:r>
            <a:r>
              <a:rPr lang="ja-JP" altLang="en-US" sz="2400"/>
              <a:t>降りの条件の見直し（親で攻め重視、子で守り重視など）</a:t>
            </a:r>
            <a:endParaRPr lang="en-US" altLang="ja-JP" sz="2400" dirty="0"/>
          </a:p>
          <a:p>
            <a:pPr>
              <a:buFont typeface="Wingdings" pitchFamily="2" charset="2"/>
              <a:buChar char="Ø"/>
            </a:pPr>
            <a:endParaRPr lang="en-US" altLang="ja-JP" sz="2400" dirty="0"/>
          </a:p>
          <a:p>
            <a:pPr>
              <a:buFont typeface="Wingdings" pitchFamily="2" charset="2"/>
              <a:buChar char="Ø"/>
            </a:pPr>
            <a:r>
              <a:rPr lang="ja-JP" altLang="en-US" sz="2400"/>
              <a:t>鳴きは和了率に大きく貢献、</a:t>
            </a:r>
            <a:r>
              <a:rPr lang="en-US" altLang="ja-JP" sz="2400" dirty="0"/>
              <a:t>1</a:t>
            </a:r>
            <a:r>
              <a:rPr lang="ja-JP" altLang="en-US" sz="2400"/>
              <a:t>位率と平均順位が良くなった</a:t>
            </a:r>
            <a:br>
              <a:rPr lang="en-US" altLang="ja-JP" sz="2400" dirty="0"/>
            </a:br>
            <a:r>
              <a:rPr lang="ja-JP" altLang="en-US" sz="2400"/>
              <a:t>・</a:t>
            </a:r>
            <a:r>
              <a:rPr lang="en-US" altLang="ja-JP" sz="2400" dirty="0"/>
              <a:t> </a:t>
            </a:r>
            <a:r>
              <a:rPr lang="ja-JP" altLang="en-US" sz="2400"/>
              <a:t>タンヤオ、三色同順などの簡単な役も鳴きで作ることで</a:t>
            </a:r>
            <a:r>
              <a:rPr lang="ja-JP" altLang="en-US" sz="2400" u="sng"/>
              <a:t>改良可能</a:t>
            </a:r>
            <a:endParaRPr lang="en-US" altLang="ja-JP" sz="2400" u="sng" dirty="0"/>
          </a:p>
          <a:p>
            <a:pPr marL="0" indent="0">
              <a:buNone/>
            </a:pPr>
            <a:endParaRPr lang="en-US" altLang="ja-JP" sz="2400" u="sng" dirty="0"/>
          </a:p>
        </p:txBody>
      </p:sp>
    </p:spTree>
    <p:extLst>
      <p:ext uri="{BB962C8B-B14F-4D97-AF65-F5344CB8AC3E}">
        <p14:creationId xmlns:p14="http://schemas.microsoft.com/office/powerpoint/2010/main" val="290632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参考文献（</a:t>
            </a:r>
            <a:r>
              <a:rPr kumimoji="1" lang="en-US" altLang="ja-JP" sz="4000" dirty="0"/>
              <a:t>1/2</a:t>
            </a:r>
            <a:r>
              <a:rPr kumimoji="1" lang="ja-JP" altLang="en-US" sz="400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025823"/>
            <a:ext cx="10363826" cy="3868614"/>
          </a:xfrm>
        </p:spPr>
        <p:txBody>
          <a:bodyPr>
            <a:normAutofit/>
          </a:bodyPr>
          <a:lstStyle/>
          <a:p>
            <a:r>
              <a:rPr lang="ja-JP" altLang="en-US" sz="2400" cap="none"/>
              <a:t>石畑恭平、コンピュータ麻雀のアルゴリズム、工学社、</a:t>
            </a:r>
            <a:r>
              <a:rPr lang="en-US" altLang="ja-JP" sz="2400" cap="none" dirty="0"/>
              <a:t>(2007)</a:t>
            </a:r>
            <a:endParaRPr lang="ja-JP" altLang="en-US" sz="2400" cap="none"/>
          </a:p>
          <a:p>
            <a:r>
              <a:rPr lang="ja-JP" altLang="en-US" sz="2400" cap="none"/>
              <a:t>石畑恭平、まうじゃん的空間「まうじゃん </a:t>
            </a:r>
            <a:r>
              <a:rPr lang="en" altLang="ja-JP" sz="2400" cap="none" dirty="0"/>
              <a:t>for Java</a:t>
            </a:r>
            <a:r>
              <a:rPr lang="ja-JP" altLang="en" sz="2400" cap="none"/>
              <a:t>」</a:t>
            </a:r>
            <a:br>
              <a:rPr lang="en-US" altLang="ja-JP" sz="2400" cap="none" dirty="0"/>
            </a:br>
            <a:r>
              <a:rPr lang="en-US" altLang="ja-JP" sz="2400" cap="none" dirty="0"/>
              <a:t>     </a:t>
            </a:r>
            <a:r>
              <a:rPr lang="en" altLang="ja-JP" sz="2400" cap="none" dirty="0">
                <a:hlinkClick r:id="rId2"/>
              </a:rPr>
              <a:t>http://</a:t>
            </a:r>
            <a:r>
              <a:rPr lang="en" altLang="ja-JP" sz="2400" cap="none" dirty="0" err="1">
                <a:hlinkClick r:id="rId2"/>
              </a:rPr>
              <a:t>www.amy.hi-ho.ne.jp</a:t>
            </a:r>
            <a:r>
              <a:rPr lang="en" altLang="ja-JP" sz="2400" cap="none" dirty="0">
                <a:hlinkClick r:id="rId2"/>
              </a:rPr>
              <a:t>/</a:t>
            </a:r>
            <a:r>
              <a:rPr lang="en" altLang="ja-JP" sz="2400" cap="none" dirty="0" err="1">
                <a:hlinkClick r:id="rId2"/>
              </a:rPr>
              <a:t>ishihata</a:t>
            </a:r>
            <a:r>
              <a:rPr lang="en" altLang="ja-JP" sz="2400" cap="none" dirty="0">
                <a:hlinkClick r:id="rId2"/>
              </a:rPr>
              <a:t>/ </a:t>
            </a:r>
            <a:r>
              <a:rPr lang="en" altLang="ja-JP" sz="2400" cap="none" dirty="0" err="1">
                <a:hlinkClick r:id="rId2"/>
              </a:rPr>
              <a:t>maujong</a:t>
            </a:r>
            <a:r>
              <a:rPr lang="en" altLang="ja-JP" sz="2400" cap="none" dirty="0">
                <a:hlinkClick r:id="rId2"/>
              </a:rPr>
              <a:t>/</a:t>
            </a:r>
            <a:r>
              <a:rPr lang="en" altLang="ja-JP" sz="2400" cap="none" dirty="0"/>
              <a:t> </a:t>
            </a:r>
          </a:p>
          <a:p>
            <a:r>
              <a:rPr lang="ja-JP" altLang="en-US" sz="2400"/>
              <a:t>とつげき東北、おしえて</a:t>
            </a:r>
            <a:r>
              <a:rPr lang="en-US" altLang="ja-JP" sz="2400" dirty="0"/>
              <a:t>!</a:t>
            </a:r>
            <a:r>
              <a:rPr lang="ja-JP" altLang="en-US" sz="2400"/>
              <a:t>科学する麻雀、洋泉社、</a:t>
            </a:r>
            <a:r>
              <a:rPr lang="en-US" altLang="ja-JP" sz="2400" dirty="0"/>
              <a:t>(2009)</a:t>
            </a:r>
            <a:endParaRPr lang="ja-JP" altLang="en-US" sz="2400"/>
          </a:p>
          <a:p>
            <a:r>
              <a:rPr lang="ja-JP" altLang="en-US" sz="2400"/>
              <a:t>とつげき東北、科学する麻雀、講談社、 </a:t>
            </a:r>
            <a:r>
              <a:rPr lang="en-US" altLang="ja-JP" sz="2400" dirty="0"/>
              <a:t>(2004) </a:t>
            </a:r>
            <a:endParaRPr lang="ja-JP" altLang="en-US" sz="2400"/>
          </a:p>
          <a:p>
            <a:endParaRPr lang="en-US" altLang="ja-JP" sz="2400" cap="none" dirty="0"/>
          </a:p>
        </p:txBody>
      </p:sp>
    </p:spTree>
    <p:extLst>
      <p:ext uri="{BB962C8B-B14F-4D97-AF65-F5344CB8AC3E}">
        <p14:creationId xmlns:p14="http://schemas.microsoft.com/office/powerpoint/2010/main" val="3305875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参考文献（</a:t>
            </a:r>
            <a:r>
              <a:rPr lang="en-US" altLang="ja-JP" sz="4000" dirty="0"/>
              <a:t>2</a:t>
            </a:r>
            <a:r>
              <a:rPr kumimoji="1" lang="en-US" altLang="ja-JP" sz="4000" dirty="0"/>
              <a:t>/2</a:t>
            </a:r>
            <a:r>
              <a:rPr kumimoji="1" lang="ja-JP" altLang="en-US" sz="400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025823"/>
            <a:ext cx="10363826" cy="3868614"/>
          </a:xfrm>
        </p:spPr>
        <p:txBody>
          <a:bodyPr>
            <a:normAutofit/>
          </a:bodyPr>
          <a:lstStyle/>
          <a:p>
            <a:r>
              <a:rPr lang="ja-JP" altLang="en-US" sz="2400"/>
              <a:t>佐藤諒、西村夏夫、保木邦仁</a:t>
            </a:r>
            <a:r>
              <a:rPr lang="en-US" altLang="ja-JP" sz="2400" dirty="0"/>
              <a:t>  </a:t>
            </a:r>
            <a:r>
              <a:rPr lang="ja-JP" altLang="en-US" sz="2400"/>
              <a:t>有効牌を数えて牌効率をあげる面前全ツッパ麻雀</a:t>
            </a:r>
            <a:r>
              <a:rPr lang="en" altLang="ja-JP" sz="2400" dirty="0"/>
              <a:t>AI</a:t>
            </a:r>
            <a:r>
              <a:rPr lang="ja-JP" altLang="en-US" sz="2400"/>
              <a:t>の性能評価、研究報告ゲーム情報学 </a:t>
            </a:r>
            <a:r>
              <a:rPr lang="en-US" altLang="ja-JP" sz="2400" dirty="0"/>
              <a:t>(</a:t>
            </a:r>
            <a:r>
              <a:rPr lang="en" altLang="ja-JP" sz="2400" dirty="0"/>
              <a:t>GI)</a:t>
            </a:r>
            <a:r>
              <a:rPr lang="ja-JP" altLang="en-US" sz="2400"/>
              <a:t>、</a:t>
            </a:r>
            <a:r>
              <a:rPr lang="en" altLang="ja-JP" sz="2400" dirty="0"/>
              <a:t>2014-GI-31</a:t>
            </a:r>
            <a:r>
              <a:rPr lang="ja-JP" altLang="en-US" sz="2400"/>
              <a:t>、</a:t>
            </a:r>
            <a:r>
              <a:rPr lang="en" altLang="ja-JP" sz="2400" dirty="0"/>
              <a:t>11</a:t>
            </a:r>
            <a:r>
              <a:rPr lang="ja-JP" altLang="en-US" sz="2400"/>
              <a:t>、</a:t>
            </a:r>
            <a:r>
              <a:rPr lang="en" altLang="ja-JP" sz="2400" dirty="0"/>
              <a:t> pp. 1–6</a:t>
            </a:r>
            <a:r>
              <a:rPr lang="ja-JP" altLang="en-US" sz="2400"/>
              <a:t>、</a:t>
            </a:r>
            <a:r>
              <a:rPr lang="en" altLang="ja-JP" sz="2400" dirty="0"/>
              <a:t>(2014) </a:t>
            </a:r>
            <a:br>
              <a:rPr lang="en" altLang="ja-JP" sz="2400" dirty="0"/>
            </a:br>
            <a:r>
              <a:rPr lang="en" altLang="ja-JP" sz="2400" cap="none" dirty="0">
                <a:hlinkClick r:id="rId2"/>
              </a:rPr>
              <a:t>http://id.nii.ac.jp/1001/00099268/</a:t>
            </a:r>
            <a:endParaRPr lang="en" altLang="ja-JP" sz="2400" cap="none" dirty="0"/>
          </a:p>
          <a:p>
            <a:r>
              <a:rPr lang="ja-JP" altLang="en-US" sz="2400" cap="none"/>
              <a:t>麻雀 </a:t>
            </a:r>
            <a:r>
              <a:rPr lang="en-US" altLang="ja-JP" sz="2400" cap="none" dirty="0"/>
              <a:t>AI</a:t>
            </a:r>
            <a:r>
              <a:rPr lang="en" altLang="ja-JP" sz="2400" cap="none" dirty="0"/>
              <a:t> Microsoft </a:t>
            </a:r>
            <a:r>
              <a:rPr lang="en" altLang="ja-JP" sz="2400" cap="none" dirty="0" err="1"/>
              <a:t>Suphx</a:t>
            </a:r>
            <a:r>
              <a:rPr lang="en" altLang="ja-JP" sz="2400" cap="none" dirty="0"/>
              <a:t> </a:t>
            </a:r>
            <a:r>
              <a:rPr lang="ja-JP" altLang="en-US" sz="2400" cap="none"/>
              <a:t>が人間のトッププレイヤーに匹敵する成績を達成、</a:t>
            </a:r>
            <a:br>
              <a:rPr lang="en-US" altLang="ja-JP" sz="2400" cap="none" dirty="0"/>
            </a:br>
            <a:r>
              <a:rPr lang="en" altLang="ja-JP" sz="2400" cap="none" dirty="0"/>
              <a:t>Japan News Center</a:t>
            </a:r>
            <a:r>
              <a:rPr lang="ja-JP" altLang="en-US" sz="2400" cap="none"/>
              <a:t>、</a:t>
            </a:r>
            <a:r>
              <a:rPr lang="en" altLang="ja-JP" sz="2400" cap="none" dirty="0" err="1"/>
              <a:t>Mictosoft</a:t>
            </a:r>
            <a:r>
              <a:rPr lang="en" altLang="ja-JP" sz="2400" cap="none" dirty="0"/>
              <a:t> (2019/8/29) </a:t>
            </a:r>
            <a:br>
              <a:rPr lang="en" altLang="ja-JP" sz="2400" cap="none" dirty="0"/>
            </a:br>
            <a:r>
              <a:rPr lang="en" altLang="ja-JP" sz="2400" cap="none" dirty="0">
                <a:hlinkClick r:id="rId3"/>
              </a:rPr>
              <a:t>https://news.microsoft.com/ja-jp/2019/08/29/190829-mahjong-ai-microsoft-suphx/</a:t>
            </a:r>
            <a:endParaRPr lang="en" altLang="ja-JP" sz="2400" cap="none" dirty="0"/>
          </a:p>
          <a:p>
            <a:endParaRPr lang="en" altLang="ja-JP" sz="2400" cap="none" dirty="0"/>
          </a:p>
          <a:p>
            <a:endParaRPr lang="en-US" altLang="ja-JP" sz="2400" cap="none" dirty="0"/>
          </a:p>
        </p:txBody>
      </p:sp>
    </p:spTree>
    <p:extLst>
      <p:ext uri="{BB962C8B-B14F-4D97-AF65-F5344CB8AC3E}">
        <p14:creationId xmlns:p14="http://schemas.microsoft.com/office/powerpoint/2010/main" val="416268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あらまし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/>
          </a:bodyPr>
          <a:lstStyle/>
          <a:p>
            <a:r>
              <a:rPr kumimoji="1" lang="ja-JP" altLang="en-US" sz="2400"/>
              <a:t>麻雀について</a:t>
            </a:r>
            <a:endParaRPr kumimoji="1" lang="en-US" altLang="ja-JP" sz="2400" dirty="0"/>
          </a:p>
          <a:p>
            <a:r>
              <a:rPr lang="ja-JP" altLang="en-US" sz="2400"/>
              <a:t>研究の背景</a:t>
            </a:r>
            <a:endParaRPr lang="en-US" altLang="ja-JP" sz="2400" dirty="0"/>
          </a:p>
          <a:p>
            <a:r>
              <a:rPr kumimoji="1" lang="ja-JP" altLang="en-US" sz="2400"/>
              <a:t>研究の目的</a:t>
            </a:r>
            <a:endParaRPr kumimoji="1" lang="en-US" altLang="ja-JP" sz="2400" dirty="0"/>
          </a:p>
          <a:p>
            <a:r>
              <a:rPr lang="en-US" altLang="ja-JP" sz="2400" dirty="0"/>
              <a:t>AI</a:t>
            </a:r>
            <a:r>
              <a:rPr lang="ja-JP" altLang="en-US" sz="2400"/>
              <a:t>の戦略</a:t>
            </a:r>
            <a:endParaRPr lang="en-US" altLang="ja-JP" sz="2400" dirty="0"/>
          </a:p>
          <a:p>
            <a:r>
              <a:rPr kumimoji="1" lang="ja-JP" altLang="en-US" sz="2400"/>
              <a:t>結果と考察</a:t>
            </a:r>
            <a:endParaRPr kumimoji="1" lang="en-US" altLang="ja-JP" sz="2400" dirty="0"/>
          </a:p>
          <a:p>
            <a:r>
              <a:rPr lang="ja-JP" altLang="en-US" sz="2400"/>
              <a:t>まとめと今後の課題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4057333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7B5499-8504-FB4B-BE3F-A9F31AA3FCD7}"/>
              </a:ext>
            </a:extLst>
          </p:cNvPr>
          <p:cNvSpPr txBox="1"/>
          <p:nvPr/>
        </p:nvSpPr>
        <p:spPr>
          <a:xfrm>
            <a:off x="6096000" y="5191433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/>
              <a:t>ご静聴ありがとうございました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2139145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/>
              <a:t>麻雀は「不確定非完全情報ゲーム」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/>
              <a:t>　　不確定・・・ランダム要素（運要素）を含むこと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　非完全情報・・・相手の手や行動が見えないこと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　→効率の良い手の選択が難しく、強い</a:t>
            </a:r>
            <a:r>
              <a:rPr lang="en-US" altLang="ja-JP" sz="2400" dirty="0"/>
              <a:t>AI</a:t>
            </a:r>
            <a:r>
              <a:rPr lang="ja-JP" altLang="en-US" sz="2400"/>
              <a:t>の作成が難しい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　　また、将棋や囲碁のようにプロの棋譜がないため、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　　ディープラーニングによる</a:t>
            </a:r>
            <a:r>
              <a:rPr lang="en-US" altLang="ja-JP" sz="2400" dirty="0"/>
              <a:t>AI</a:t>
            </a:r>
            <a:r>
              <a:rPr lang="ja-JP" altLang="en-US" sz="2400"/>
              <a:t>の強化も難しい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045457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423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/>
              <a:t>役「リーチ」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/>
              <a:t>　　・</a:t>
            </a:r>
            <a:r>
              <a:rPr lang="en-US" altLang="ja-JP" sz="2400" dirty="0"/>
              <a:t> </a:t>
            </a:r>
            <a:r>
              <a:rPr lang="ja-JP" altLang="en-US" sz="2400"/>
              <a:t>門前（鳴き無し）でテンパイすればよいのみ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/>
              <a:t>　　・</a:t>
            </a:r>
            <a:r>
              <a:rPr kumimoji="1" lang="en-US" altLang="ja-JP" sz="2400" dirty="0"/>
              <a:t> </a:t>
            </a:r>
            <a:r>
              <a:rPr lang="ja-JP" altLang="en-US" sz="2400"/>
              <a:t>他プレイヤー</a:t>
            </a:r>
            <a:r>
              <a:rPr kumimoji="1" lang="ja-JP" altLang="en-US" sz="2400"/>
              <a:t>に明確に宣言する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/>
              <a:t>　　　　→他プレイヤーは振り込みを避けるため「降り」を行うことが多い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/>
              <a:t>　　　　→相手が降りれば、</a:t>
            </a:r>
            <a:r>
              <a:rPr kumimoji="1" lang="ja-JP" altLang="en-US" sz="2400" b="1"/>
              <a:t>振り込みが避けれ</a:t>
            </a:r>
            <a:r>
              <a:rPr lang="ja-JP" altLang="en-US" sz="2400" b="1"/>
              <a:t>る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b="1"/>
              <a:t>　</a:t>
            </a:r>
            <a:r>
              <a:rPr kumimoji="1" lang="ja-JP" altLang="en-US" sz="2400"/>
              <a:t>　・</a:t>
            </a:r>
            <a:r>
              <a:rPr kumimoji="1" lang="en-US" altLang="ja-JP" sz="2400" dirty="0"/>
              <a:t> </a:t>
            </a:r>
            <a:r>
              <a:rPr kumimoji="1" lang="ja-JP" altLang="en-US" sz="2400"/>
              <a:t>あがることができれば、裏ドラによる</a:t>
            </a:r>
            <a:r>
              <a:rPr kumimoji="1" lang="ja-JP" altLang="en-US" sz="2400" b="1"/>
              <a:t>点数加算の可能性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800"/>
              <a:t>→</a:t>
            </a:r>
            <a:r>
              <a:rPr kumimoji="1" lang="ja-JP" altLang="en-US" sz="2800" u="sng"/>
              <a:t>シンプルかつ簡単で、得が多い役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57E658E-687F-544F-9BAF-7EE9A70F1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5211" y="1922585"/>
            <a:ext cx="4046537" cy="56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983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423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u="sng" cap="none"/>
              <a:t>対戦させた付属</a:t>
            </a:r>
            <a:r>
              <a:rPr lang="en-US" altLang="ja-JP" sz="2800" u="sng" cap="none" dirty="0"/>
              <a:t>AI</a:t>
            </a:r>
            <a:r>
              <a:rPr lang="ja-JP" altLang="en-US" sz="2800" u="sng" cap="none"/>
              <a:t>（説明はマニュアルより引用）</a:t>
            </a:r>
            <a:endParaRPr kumimoji="1" lang="en-US" altLang="ja-JP" sz="2800" u="sng" cap="none" dirty="0"/>
          </a:p>
          <a:p>
            <a:pPr marL="0" indent="0">
              <a:buNone/>
            </a:pPr>
            <a:r>
              <a:rPr kumimoji="1" lang="ja-JP" altLang="en-US" sz="2800" cap="none"/>
              <a:t>　</a:t>
            </a:r>
            <a:r>
              <a:rPr lang="ja-JP" altLang="en-US" sz="2800" cap="none"/>
              <a:t>・</a:t>
            </a:r>
            <a:r>
              <a:rPr lang="en-US" altLang="ja-JP" sz="2800" cap="none" dirty="0"/>
              <a:t> </a:t>
            </a:r>
            <a:r>
              <a:rPr lang="ja-JP" altLang="en-US" sz="2800" cap="none"/>
              <a:t>「</a:t>
            </a:r>
            <a:r>
              <a:rPr lang="en-US" altLang="ja-JP" sz="2800" cap="none" dirty="0"/>
              <a:t>Dummy K.I.</a:t>
            </a:r>
            <a:r>
              <a:rPr lang="ja-JP" altLang="en-US" sz="2800" cap="none"/>
              <a:t>」</a:t>
            </a:r>
            <a:r>
              <a:rPr lang="en-US" altLang="ja-JP" sz="2800" cap="none" dirty="0"/>
              <a:t> - </a:t>
            </a:r>
            <a:r>
              <a:rPr lang="ja-JP" altLang="en-US" sz="2800" cap="none"/>
              <a:t>作者の分身</a:t>
            </a:r>
            <a:endParaRPr lang="en-US" altLang="ja-JP" sz="2800" cap="none" dirty="0"/>
          </a:p>
          <a:p>
            <a:pPr marL="0" indent="0">
              <a:buNone/>
            </a:pPr>
            <a:r>
              <a:rPr lang="ja-JP" altLang="en-US" sz="2800" cap="none"/>
              <a:t>　・</a:t>
            </a:r>
            <a:r>
              <a:rPr lang="en-US" altLang="ja-JP" sz="2800" cap="none" dirty="0"/>
              <a:t> </a:t>
            </a:r>
            <a:r>
              <a:rPr lang="ja-JP" altLang="en-US" sz="2800" cap="none"/>
              <a:t>「ぴこたん」</a:t>
            </a:r>
            <a:r>
              <a:rPr lang="en-US" altLang="ja-JP" sz="2800" cap="none" dirty="0"/>
              <a:t> - </a:t>
            </a:r>
            <a:r>
              <a:rPr lang="ja-JP" altLang="en-US" sz="2800" cap="none"/>
              <a:t>慎重派</a:t>
            </a:r>
            <a:endParaRPr lang="en-US" altLang="ja-JP" sz="2800" cap="none" dirty="0"/>
          </a:p>
          <a:p>
            <a:pPr marL="0" indent="0">
              <a:buNone/>
            </a:pPr>
            <a:r>
              <a:rPr lang="ja-JP" altLang="en-US" sz="2800" cap="none"/>
              <a:t>　・</a:t>
            </a:r>
            <a:r>
              <a:rPr lang="en-US" altLang="ja-JP" sz="2800" cap="none" dirty="0"/>
              <a:t> </a:t>
            </a:r>
            <a:r>
              <a:rPr lang="ja-JP" altLang="en-US" sz="2800" cap="none"/>
              <a:t>「しゃち」</a:t>
            </a:r>
            <a:r>
              <a:rPr lang="en-US" altLang="ja-JP" sz="2800" cap="none" dirty="0"/>
              <a:t> - </a:t>
            </a:r>
            <a:r>
              <a:rPr lang="ja-JP" altLang="en-US" sz="2800" cap="none"/>
              <a:t>ノーマルな打ち筋</a:t>
            </a:r>
            <a:endParaRPr lang="en-US" altLang="ja-JP" sz="2800" cap="none" dirty="0"/>
          </a:p>
          <a:p>
            <a:pPr marL="0" indent="0">
              <a:buNone/>
            </a:pPr>
            <a:r>
              <a:rPr lang="ja-JP" altLang="en-US" sz="2800" cap="none"/>
              <a:t>　全ての</a:t>
            </a:r>
            <a:r>
              <a:rPr lang="en-US" altLang="ja-JP" sz="2800" cap="none" dirty="0"/>
              <a:t>AI</a:t>
            </a:r>
            <a:r>
              <a:rPr lang="ja-JP" altLang="en-US" sz="2800" cap="none"/>
              <a:t>で鳴きの使用を確認</a:t>
            </a:r>
            <a:br>
              <a:rPr lang="en-US" altLang="ja-JP" sz="2800" cap="none" dirty="0"/>
            </a:br>
            <a:r>
              <a:rPr lang="ja-JP" altLang="en-US" sz="2800" cap="none"/>
              <a:t>　強さはあまり変わらない</a:t>
            </a:r>
            <a:r>
              <a:rPr lang="en-US" altLang="ja-JP" sz="2800" cap="none" dirty="0"/>
              <a:t>(</a:t>
            </a:r>
            <a:r>
              <a:rPr lang="ja-JP" altLang="en-US" sz="2800" cap="none"/>
              <a:t>少しだけ「しゃち」が好成績</a:t>
            </a:r>
            <a:r>
              <a:rPr lang="en-US" altLang="ja-JP" sz="2800" cap="non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90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麻雀について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/>
              <a:t>マンズ、ピンズ、ソウズの３種類の数牌と７種類の字牌を使うゲーム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/>
              <a:t>手牌は</a:t>
            </a:r>
            <a:r>
              <a:rPr lang="en-US" altLang="ja-JP" sz="2400" dirty="0"/>
              <a:t>13</a:t>
            </a:r>
            <a:r>
              <a:rPr lang="ja-JP" altLang="en-US" sz="2400"/>
              <a:t>枚で、山から牌を</a:t>
            </a:r>
            <a:r>
              <a:rPr lang="en-US" altLang="ja-JP" sz="2400" dirty="0"/>
              <a:t>1</a:t>
            </a:r>
            <a:r>
              <a:rPr lang="ja-JP" altLang="en-US" sz="2400"/>
              <a:t>枚引き、必要ない</a:t>
            </a:r>
            <a:r>
              <a:rPr lang="en-US" altLang="ja-JP" sz="2400" dirty="0"/>
              <a:t>1</a:t>
            </a:r>
            <a:r>
              <a:rPr lang="ja-JP" altLang="en-US" sz="2400"/>
              <a:t>枚を捨てる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4</a:t>
            </a:r>
            <a:r>
              <a:rPr lang="ja-JP" altLang="en-US" sz="2400"/>
              <a:t>つの面子と</a:t>
            </a:r>
            <a:r>
              <a:rPr lang="en-US" altLang="ja-JP" sz="2400" dirty="0"/>
              <a:t>1</a:t>
            </a:r>
            <a:r>
              <a:rPr lang="ja-JP" altLang="en-US" sz="2400"/>
              <a:t>つの雀頭を揃え、「役」を作ればあがる（和了する）ことができる</a:t>
            </a:r>
            <a:endParaRPr lang="en-US" altLang="ja-JP" sz="24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ECD6F1F-A496-9E4E-B14D-7CE630635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390" y="4384430"/>
            <a:ext cx="8592593" cy="92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6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/>
              <a:t>麻雀について</a:t>
            </a:r>
            <a:endParaRPr kumimoji="1" lang="ja-JP" altLang="en-US" sz="40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/>
          </a:bodyPr>
          <a:lstStyle/>
          <a:p>
            <a:r>
              <a:rPr kumimoji="1" lang="ja-JP" altLang="en-US" sz="2400"/>
              <a:t>ツモあがり</a:t>
            </a:r>
            <a:br>
              <a:rPr lang="en-US" altLang="ja-JP" sz="2400" dirty="0"/>
            </a:br>
            <a:r>
              <a:rPr lang="ja-JP" altLang="en-US" sz="2400"/>
              <a:t>自分のツモであがること。他プレイヤーから均等に点数を貰う</a:t>
            </a:r>
            <a:endParaRPr kumimoji="1" lang="en-US" altLang="ja-JP" sz="2400" dirty="0"/>
          </a:p>
          <a:p>
            <a:r>
              <a:rPr lang="ja-JP" altLang="en-US" sz="2400"/>
              <a:t>ロンあがり</a:t>
            </a:r>
            <a:br>
              <a:rPr lang="en-US" altLang="ja-JP" sz="2400" dirty="0"/>
            </a:br>
            <a:r>
              <a:rPr lang="ja-JP" altLang="en-US" sz="2400"/>
              <a:t>他プレイヤーの捨て牌からあがること。振り込んだプレイヤーから</a:t>
            </a:r>
            <a:r>
              <a:rPr lang="ja-JP" altLang="en-US" sz="2400" b="1">
                <a:solidFill>
                  <a:srgbClr val="FF0000"/>
                </a:solidFill>
              </a:rPr>
              <a:t>全額</a:t>
            </a:r>
            <a:r>
              <a:rPr lang="ja-JP" altLang="en-US" sz="2400"/>
              <a:t>点数を貰う</a:t>
            </a:r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r>
              <a:rPr lang="ja-JP" altLang="en-US" sz="2400" u="sng"/>
              <a:t>負けないためには振り込み（放銃）を避けることが重要</a:t>
            </a:r>
            <a:endParaRPr lang="en-US" altLang="ja-JP" sz="2400" u="sng" dirty="0"/>
          </a:p>
        </p:txBody>
      </p:sp>
    </p:spTree>
    <p:extLst>
      <p:ext uri="{BB962C8B-B14F-4D97-AF65-F5344CB8AC3E}">
        <p14:creationId xmlns:p14="http://schemas.microsoft.com/office/powerpoint/2010/main" val="346722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研究の背景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/>
              <a:t>佐藤諒、西村夏夫、保木邦仁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/>
              <a:t>　「有効牌を数えて牌効率をあげる面前全ツッパ麻雀</a:t>
            </a:r>
            <a:r>
              <a:rPr lang="en" altLang="ja-JP" sz="2400" dirty="0"/>
              <a:t>AI</a:t>
            </a:r>
            <a:r>
              <a:rPr lang="ja-JP" altLang="en-US" sz="2400"/>
              <a:t>の性能評価」（</a:t>
            </a:r>
            <a:r>
              <a:rPr lang="en-US" altLang="ja-JP" sz="2400" dirty="0"/>
              <a:t>2014</a:t>
            </a:r>
            <a:r>
              <a:rPr lang="ja-JP" altLang="en-US" sz="2400"/>
              <a:t>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/>
              <a:t>　有効牌が最も多くなるように打牌選択（鳴き、降りは考慮無し）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/>
              <a:t>　　→</a:t>
            </a:r>
            <a:r>
              <a:rPr lang="ja-JP" altLang="en-US" sz="2400" u="sng"/>
              <a:t>和了率は上位プレイヤー程度</a:t>
            </a:r>
            <a:endParaRPr lang="en-US" altLang="ja-JP" sz="2400" u="sng" dirty="0"/>
          </a:p>
          <a:p>
            <a:pPr marL="0" indent="0">
              <a:buNone/>
            </a:pPr>
            <a:r>
              <a:rPr kumimoji="1" lang="ja-JP" altLang="en-US" sz="2400"/>
              <a:t>　　→</a:t>
            </a:r>
            <a:r>
              <a:rPr kumimoji="1" lang="ja-JP" altLang="en-US" sz="2400" u="sng"/>
              <a:t>放銃率、レートは上位プレイヤーと大きな差</a:t>
            </a:r>
            <a:endParaRPr kumimoji="1" lang="en-US" altLang="ja-JP" sz="2400" u="sng" dirty="0"/>
          </a:p>
          <a:p>
            <a:pPr marL="0" indent="0">
              <a:buNone/>
            </a:pP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56104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研究の目的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907323"/>
            <a:ext cx="10363826" cy="1043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/>
              <a:t>素早くあがることをベースとし、鳴き、降りを使用</a:t>
            </a:r>
            <a:r>
              <a:rPr lang="ja-JP" altLang="en-US" sz="3200"/>
              <a:t>し</a:t>
            </a:r>
            <a:r>
              <a:rPr kumimoji="1" lang="ja-JP" altLang="en-US" sz="3200"/>
              <a:t>和了率を高く維持したまま放銃率を下げることで、強い麻雀</a:t>
            </a:r>
            <a:r>
              <a:rPr kumimoji="1" lang="en-US" altLang="ja-JP" sz="3200" dirty="0"/>
              <a:t>AI</a:t>
            </a:r>
            <a:r>
              <a:rPr kumimoji="1" lang="ja-JP" altLang="en-US" sz="3200"/>
              <a:t>を作成する</a:t>
            </a:r>
          </a:p>
        </p:txBody>
      </p:sp>
    </p:spTree>
    <p:extLst>
      <p:ext uri="{BB962C8B-B14F-4D97-AF65-F5344CB8AC3E}">
        <p14:creationId xmlns:p14="http://schemas.microsoft.com/office/powerpoint/2010/main" val="193452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/>
              <a:t>素早くあがる戦略（ベース）</a:t>
            </a:r>
            <a:br>
              <a:rPr lang="en-US" altLang="ja-JP" sz="2400" dirty="0"/>
            </a:br>
            <a:r>
              <a:rPr lang="ja-JP" altLang="en-US" sz="2400"/>
              <a:t>→図を用いて説明</a:t>
            </a:r>
            <a:br>
              <a:rPr kumimoji="1" lang="en-US" altLang="ja-JP" sz="2400" dirty="0"/>
            </a:br>
            <a:br>
              <a:rPr lang="en-US" altLang="ja-JP" sz="2400" dirty="0"/>
            </a:br>
            <a:r>
              <a:rPr lang="ja-JP" altLang="en-US" sz="2400"/>
              <a:t>テンパイした際は即リーチをする。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83915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2543663-7274-774C-BD07-261669EB1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993" y="527538"/>
            <a:ext cx="7810014" cy="119135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310440-D992-134F-B17F-EC1C5472C387}"/>
              </a:ext>
            </a:extLst>
          </p:cNvPr>
          <p:cNvSpPr txBox="1"/>
          <p:nvPr/>
        </p:nvSpPr>
        <p:spPr>
          <a:xfrm>
            <a:off x="2274277" y="742217"/>
            <a:ext cx="527539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182638-A1A5-7A45-8C60-1D030BB90520}"/>
              </a:ext>
            </a:extLst>
          </p:cNvPr>
          <p:cNvSpPr txBox="1"/>
          <p:nvPr/>
        </p:nvSpPr>
        <p:spPr>
          <a:xfrm>
            <a:off x="4516881" y="1714500"/>
            <a:ext cx="3158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仮の捨て牌を</a:t>
            </a:r>
            <a:r>
              <a:rPr kumimoji="1" lang="en-US" altLang="ja-JP" dirty="0"/>
              <a:t>1</a:t>
            </a:r>
            <a:r>
              <a:rPr kumimoji="1" lang="ja-JP" altLang="en-US"/>
              <a:t>つ選んで捨てる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E0CEE417-D85E-2544-B401-D3E540633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723" y="2525245"/>
            <a:ext cx="7759013" cy="11808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BF7CAB-97F1-4F46-AF0D-02CBE83096DD}"/>
              </a:ext>
            </a:extLst>
          </p:cNvPr>
          <p:cNvSpPr txBox="1"/>
          <p:nvPr/>
        </p:nvSpPr>
        <p:spPr>
          <a:xfrm>
            <a:off x="2801816" y="2646842"/>
            <a:ext cx="1600200" cy="728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AA104C-D474-6F4F-ADD8-21B9FE9110F9}"/>
              </a:ext>
            </a:extLst>
          </p:cNvPr>
          <p:cNvSpPr txBox="1"/>
          <p:nvPr/>
        </p:nvSpPr>
        <p:spPr>
          <a:xfrm>
            <a:off x="6553383" y="2612452"/>
            <a:ext cx="1600200" cy="7974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28ACAC-10F9-EE44-92A3-B9E4F8D0C5C0}"/>
              </a:ext>
            </a:extLst>
          </p:cNvPr>
          <p:cNvSpPr txBox="1"/>
          <p:nvPr/>
        </p:nvSpPr>
        <p:spPr>
          <a:xfrm>
            <a:off x="8701411" y="2625114"/>
            <a:ext cx="527649" cy="7868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D92440B-4834-0841-B8BA-90581451A25C}"/>
              </a:ext>
            </a:extLst>
          </p:cNvPr>
          <p:cNvSpPr txBox="1"/>
          <p:nvPr/>
        </p:nvSpPr>
        <p:spPr>
          <a:xfrm>
            <a:off x="9390184" y="2623084"/>
            <a:ext cx="527649" cy="78681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7EB2461-5491-7A46-847E-52BD6177CFC0}"/>
              </a:ext>
            </a:extLst>
          </p:cNvPr>
          <p:cNvSpPr txBox="1"/>
          <p:nvPr/>
        </p:nvSpPr>
        <p:spPr>
          <a:xfrm>
            <a:off x="3967050" y="3590629"/>
            <a:ext cx="4257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次のツモ時の面子と雀頭を取り出し数える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4C9DEEF-0871-A849-BB4D-70855C712FBF}"/>
              </a:ext>
            </a:extLst>
          </p:cNvPr>
          <p:cNvSpPr txBox="1"/>
          <p:nvPr/>
        </p:nvSpPr>
        <p:spPr>
          <a:xfrm>
            <a:off x="3509550" y="2216712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5FFE15-8F7C-C949-95F8-7A1200EB60A9}"/>
              </a:ext>
            </a:extLst>
          </p:cNvPr>
          <p:cNvSpPr txBox="1"/>
          <p:nvPr/>
        </p:nvSpPr>
        <p:spPr>
          <a:xfrm>
            <a:off x="7197831" y="224152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</a:t>
            </a:r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D5CBEE0-54E4-F442-8437-0C65983B73AD}"/>
              </a:ext>
            </a:extLst>
          </p:cNvPr>
          <p:cNvSpPr txBox="1"/>
          <p:nvPr/>
        </p:nvSpPr>
        <p:spPr>
          <a:xfrm>
            <a:off x="9177115" y="224152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</a:t>
            </a:r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ADA25CB-8B73-8644-84E8-BE67AAB353B1}"/>
              </a:ext>
            </a:extLst>
          </p:cNvPr>
          <p:cNvSpPr txBox="1"/>
          <p:nvPr/>
        </p:nvSpPr>
        <p:spPr>
          <a:xfrm>
            <a:off x="1526104" y="9385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①</a:t>
            </a:r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B033C8D-7828-4449-9A46-A89FAF9F3F51}"/>
              </a:ext>
            </a:extLst>
          </p:cNvPr>
          <p:cNvSpPr txBox="1"/>
          <p:nvPr/>
        </p:nvSpPr>
        <p:spPr>
          <a:xfrm>
            <a:off x="1560269" y="283385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②</a:t>
            </a:r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B110EC8-F14A-C84C-B297-8211FA4F5472}"/>
              </a:ext>
            </a:extLst>
          </p:cNvPr>
          <p:cNvSpPr txBox="1"/>
          <p:nvPr/>
        </p:nvSpPr>
        <p:spPr>
          <a:xfrm>
            <a:off x="1560269" y="454448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③</a:t>
            </a:r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196135C-0500-A848-B516-9B71CE7566AB}"/>
              </a:ext>
            </a:extLst>
          </p:cNvPr>
          <p:cNvSpPr txBox="1"/>
          <p:nvPr/>
        </p:nvSpPr>
        <p:spPr>
          <a:xfrm>
            <a:off x="2232722" y="4512394"/>
            <a:ext cx="5442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/>
              <a:t>面子数が最大であれば、待ち牌を数える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8E1506-2B1F-CF4C-8FB1-999E6A7CFA25}"/>
              </a:ext>
            </a:extLst>
          </p:cNvPr>
          <p:cNvSpPr txBox="1"/>
          <p:nvPr/>
        </p:nvSpPr>
        <p:spPr>
          <a:xfrm>
            <a:off x="1560269" y="55168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④</a:t>
            </a:r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FD1E3B4-76CC-BF46-8CC3-DD19C6DDDA92}"/>
              </a:ext>
            </a:extLst>
          </p:cNvPr>
          <p:cNvSpPr txBox="1"/>
          <p:nvPr/>
        </p:nvSpPr>
        <p:spPr>
          <a:xfrm>
            <a:off x="2232722" y="5501491"/>
            <a:ext cx="6983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/>
              <a:t>面子数が多いものを選択、同じ場合は待ち牌が多いものを選択</a:t>
            </a:r>
          </a:p>
        </p:txBody>
      </p:sp>
    </p:spTree>
    <p:extLst>
      <p:ext uri="{BB962C8B-B14F-4D97-AF65-F5344CB8AC3E}">
        <p14:creationId xmlns:p14="http://schemas.microsoft.com/office/powerpoint/2010/main" val="350821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5" grpId="0"/>
      <p:bldP spid="26" grpId="0"/>
      <p:bldP spid="27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C4871-33EC-0546-8367-E9FDB673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892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/>
              <a:t>戦略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280831-41B5-1349-9F76-48785BEFAE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22585"/>
            <a:ext cx="10363826" cy="3868614"/>
          </a:xfrm>
        </p:spPr>
        <p:txBody>
          <a:bodyPr>
            <a:normAutofit/>
          </a:bodyPr>
          <a:lstStyle/>
          <a:p>
            <a:r>
              <a:rPr lang="ja-JP" altLang="en-US" sz="2400"/>
              <a:t>鳴きの戦略</a:t>
            </a:r>
            <a:br>
              <a:rPr lang="en-US" altLang="ja-JP" sz="2400" dirty="0"/>
            </a:br>
            <a:r>
              <a:rPr lang="ja-JP" altLang="en-US" sz="2400"/>
              <a:t>門前の際に役牌を鳴く。</a:t>
            </a:r>
            <a:br>
              <a:rPr lang="en-US" altLang="ja-JP" sz="2400" dirty="0"/>
            </a:br>
            <a:r>
              <a:rPr lang="ja-JP" altLang="en-US" sz="2400"/>
              <a:t>役牌を鳴いた後は有効牌を次々に鳴いて手を進める。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00E6860-890A-BF48-B187-1A29FB66C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687" y="3856892"/>
            <a:ext cx="4687736" cy="91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65569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{50AB43B7-9354-F940-8D3F-83085207FDEE}tf10001071</Template>
  <TotalTime>2938</TotalTime>
  <Words>1588</Words>
  <Application>Microsoft Macintosh PowerPoint</Application>
  <PresentationFormat>ワイド画面</PresentationFormat>
  <Paragraphs>282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7" baseType="lpstr">
      <vt:lpstr>Arial</vt:lpstr>
      <vt:lpstr>Tw Cen MT</vt:lpstr>
      <vt:lpstr>Wingdings</vt:lpstr>
      <vt:lpstr>しずく</vt:lpstr>
      <vt:lpstr>素早く和了を目指す麻雀ゲームAIの開発</vt:lpstr>
      <vt:lpstr>あらまし</vt:lpstr>
      <vt:lpstr>麻雀について</vt:lpstr>
      <vt:lpstr>麻雀について</vt:lpstr>
      <vt:lpstr>研究の背景</vt:lpstr>
      <vt:lpstr>研究の目的</vt:lpstr>
      <vt:lpstr>戦略</vt:lpstr>
      <vt:lpstr>PowerPoint プレゼンテーション</vt:lpstr>
      <vt:lpstr>戦略</vt:lpstr>
      <vt:lpstr>戦略</vt:lpstr>
      <vt:lpstr>結果と考察</vt:lpstr>
      <vt:lpstr>結果と考察</vt:lpstr>
      <vt:lpstr>結果と考察</vt:lpstr>
      <vt:lpstr>結果と考察</vt:lpstr>
      <vt:lpstr>結果と考察</vt:lpstr>
      <vt:lpstr>結果と考察</vt:lpstr>
      <vt:lpstr>まとめと今後の課題</vt:lpstr>
      <vt:lpstr>参考文献（1/2）</vt:lpstr>
      <vt:lpstr>参考文献（2/2）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素早く和了を目指す麻雀ゲームAIの開発</dc:title>
  <dc:creator>Microsoft Office User</dc:creator>
  <cp:lastModifiedBy>Microsoft Office User</cp:lastModifiedBy>
  <cp:revision>66</cp:revision>
  <dcterms:created xsi:type="dcterms:W3CDTF">2021-02-01T06:34:28Z</dcterms:created>
  <dcterms:modified xsi:type="dcterms:W3CDTF">2021-02-03T07:45:11Z</dcterms:modified>
</cp:coreProperties>
</file>