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0" r:id="rId1"/>
  </p:sldMasterIdLst>
  <p:notesMasterIdLst>
    <p:notesMasterId r:id="rId17"/>
  </p:notesMasterIdLst>
  <p:sldIdLst>
    <p:sldId id="256" r:id="rId2"/>
    <p:sldId id="257" r:id="rId3"/>
    <p:sldId id="258" r:id="rId4"/>
    <p:sldId id="272" r:id="rId5"/>
    <p:sldId id="273" r:id="rId6"/>
    <p:sldId id="282" r:id="rId7"/>
    <p:sldId id="274" r:id="rId8"/>
    <p:sldId id="275" r:id="rId9"/>
    <p:sldId id="276" r:id="rId10"/>
    <p:sldId id="279" r:id="rId11"/>
    <p:sldId id="280" r:id="rId12"/>
    <p:sldId id="281" r:id="rId13"/>
    <p:sldId id="277" r:id="rId14"/>
    <p:sldId id="278" r:id="rId15"/>
    <p:sldId id="269"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3"/>
    <p:restoredTop sz="93567"/>
  </p:normalViewPr>
  <p:slideViewPr>
    <p:cSldViewPr snapToGrid="0" snapToObjects="1">
      <p:cViewPr varScale="1">
        <p:scale>
          <a:sx n="112" d="100"/>
          <a:sy n="112"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C19CA-26FF-604B-BA22-3EC9F769306F}" type="datetimeFigureOut">
              <a:rPr kumimoji="1" lang="ja-JP" altLang="en-US" smtClean="0"/>
              <a:t>2021/2/3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16331-6F40-9B42-90B2-4A11358EA2F6}" type="slidenum">
              <a:rPr kumimoji="1" lang="ja-JP" altLang="en-US" smtClean="0"/>
              <a:t>‹#›</a:t>
            </a:fld>
            <a:endParaRPr kumimoji="1" lang="ja-JP" altLang="en-US"/>
          </a:p>
        </p:txBody>
      </p:sp>
    </p:spTree>
    <p:extLst>
      <p:ext uri="{BB962C8B-B14F-4D97-AF65-F5344CB8AC3E}">
        <p14:creationId xmlns:p14="http://schemas.microsoft.com/office/powerpoint/2010/main" val="11282675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2</a:t>
            </a:fld>
            <a:endParaRPr kumimoji="1" lang="ja-JP" altLang="en-US"/>
          </a:p>
        </p:txBody>
      </p:sp>
    </p:spTree>
    <p:extLst>
      <p:ext uri="{BB962C8B-B14F-4D97-AF65-F5344CB8AC3E}">
        <p14:creationId xmlns:p14="http://schemas.microsoft.com/office/powerpoint/2010/main" val="1957978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11</a:t>
            </a:fld>
            <a:endParaRPr kumimoji="1" lang="ja-JP" altLang="en-US"/>
          </a:p>
        </p:txBody>
      </p:sp>
    </p:spTree>
    <p:extLst>
      <p:ext uri="{BB962C8B-B14F-4D97-AF65-F5344CB8AC3E}">
        <p14:creationId xmlns:p14="http://schemas.microsoft.com/office/powerpoint/2010/main" val="1435607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12</a:t>
            </a:fld>
            <a:endParaRPr kumimoji="1" lang="ja-JP" altLang="en-US"/>
          </a:p>
        </p:txBody>
      </p:sp>
    </p:spTree>
    <p:extLst>
      <p:ext uri="{BB962C8B-B14F-4D97-AF65-F5344CB8AC3E}">
        <p14:creationId xmlns:p14="http://schemas.microsoft.com/office/powerpoint/2010/main" val="5055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13</a:t>
            </a:fld>
            <a:endParaRPr kumimoji="1" lang="ja-JP" altLang="en-US"/>
          </a:p>
        </p:txBody>
      </p:sp>
    </p:spTree>
    <p:extLst>
      <p:ext uri="{BB962C8B-B14F-4D97-AF65-F5344CB8AC3E}">
        <p14:creationId xmlns:p14="http://schemas.microsoft.com/office/powerpoint/2010/main" val="89589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14</a:t>
            </a:fld>
            <a:endParaRPr kumimoji="1" lang="ja-JP" altLang="en-US"/>
          </a:p>
        </p:txBody>
      </p:sp>
    </p:spTree>
    <p:extLst>
      <p:ext uri="{BB962C8B-B14F-4D97-AF65-F5344CB8AC3E}">
        <p14:creationId xmlns:p14="http://schemas.microsoft.com/office/powerpoint/2010/main" val="1423610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3</a:t>
            </a:fld>
            <a:endParaRPr kumimoji="1" lang="ja-JP" altLang="en-US"/>
          </a:p>
        </p:txBody>
      </p:sp>
    </p:spTree>
    <p:extLst>
      <p:ext uri="{BB962C8B-B14F-4D97-AF65-F5344CB8AC3E}">
        <p14:creationId xmlns:p14="http://schemas.microsoft.com/office/powerpoint/2010/main" val="105053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やあこんにちは</a:t>
            </a:r>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4</a:t>
            </a:fld>
            <a:endParaRPr kumimoji="1" lang="ja-JP" altLang="en-US"/>
          </a:p>
        </p:txBody>
      </p:sp>
    </p:spTree>
    <p:extLst>
      <p:ext uri="{BB962C8B-B14F-4D97-AF65-F5344CB8AC3E}">
        <p14:creationId xmlns:p14="http://schemas.microsoft.com/office/powerpoint/2010/main" val="81036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5</a:t>
            </a:fld>
            <a:endParaRPr kumimoji="1" lang="ja-JP" altLang="en-US"/>
          </a:p>
        </p:txBody>
      </p:sp>
    </p:spTree>
    <p:extLst>
      <p:ext uri="{BB962C8B-B14F-4D97-AF65-F5344CB8AC3E}">
        <p14:creationId xmlns:p14="http://schemas.microsoft.com/office/powerpoint/2010/main" val="850271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6</a:t>
            </a:fld>
            <a:endParaRPr kumimoji="1" lang="ja-JP" altLang="en-US"/>
          </a:p>
        </p:txBody>
      </p:sp>
    </p:spTree>
    <p:extLst>
      <p:ext uri="{BB962C8B-B14F-4D97-AF65-F5344CB8AC3E}">
        <p14:creationId xmlns:p14="http://schemas.microsoft.com/office/powerpoint/2010/main" val="19648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7</a:t>
            </a:fld>
            <a:endParaRPr kumimoji="1" lang="ja-JP" altLang="en-US"/>
          </a:p>
        </p:txBody>
      </p:sp>
    </p:spTree>
    <p:extLst>
      <p:ext uri="{BB962C8B-B14F-4D97-AF65-F5344CB8AC3E}">
        <p14:creationId xmlns:p14="http://schemas.microsoft.com/office/powerpoint/2010/main" val="90329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8</a:t>
            </a:fld>
            <a:endParaRPr kumimoji="1" lang="ja-JP" altLang="en-US"/>
          </a:p>
        </p:txBody>
      </p:sp>
    </p:spTree>
    <p:extLst>
      <p:ext uri="{BB962C8B-B14F-4D97-AF65-F5344CB8AC3E}">
        <p14:creationId xmlns:p14="http://schemas.microsoft.com/office/powerpoint/2010/main" val="1606007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9</a:t>
            </a:fld>
            <a:endParaRPr kumimoji="1" lang="ja-JP" altLang="en-US"/>
          </a:p>
        </p:txBody>
      </p:sp>
    </p:spTree>
    <p:extLst>
      <p:ext uri="{BB962C8B-B14F-4D97-AF65-F5344CB8AC3E}">
        <p14:creationId xmlns:p14="http://schemas.microsoft.com/office/powerpoint/2010/main" val="1924823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FB16331-6F40-9B42-90B2-4A11358EA2F6}" type="slidenum">
              <a:rPr kumimoji="1" lang="ja-JP" altLang="en-US" smtClean="0"/>
              <a:t>10</a:t>
            </a:fld>
            <a:endParaRPr kumimoji="1" lang="ja-JP" altLang="en-US"/>
          </a:p>
        </p:txBody>
      </p:sp>
    </p:spTree>
    <p:extLst>
      <p:ext uri="{BB962C8B-B14F-4D97-AF65-F5344CB8AC3E}">
        <p14:creationId xmlns:p14="http://schemas.microsoft.com/office/powerpoint/2010/main" val="121363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B19CF4-BA6E-EC45-BCFB-D5DBC6FAF4DF}"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CDEF0E-E153-E941-BD0C-2C8CAE81FB9C}"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3349B59-CABB-7047-9A7E-3D481BF2C46B}"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EC3587-A41D-5249-8891-11588876A872}" type="slidenum">
              <a:rPr kumimoji="1" lang="ja-JP" altLang="en-US" smtClean="0"/>
              <a:t>‹#›</a:t>
            </a:fld>
            <a:endParaRPr kumimoji="1" lang="ja-JP"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AA235759-E382-6446-8C8C-69A7A3A326E3}"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370A268-4374-B04A-9533-5DF4A9276775}"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C3587-A41D-5249-8891-11588876A872}" type="slidenum">
              <a:rPr kumimoji="1" lang="ja-JP" altLang="en-US" smtClean="0"/>
              <a:t>‹#›</a:t>
            </a:fld>
            <a:endParaRPr kumimoji="1" lang="ja-JP"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DDBAB348-BEE5-6148-A55F-4D196A91214B}"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3;&#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48E25D-32A1-DC40-8824-D02E9D19DAE7}"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54D03F-5120-064F-B971-D78EFA39C99C}"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EC3587-A41D-5249-8891-11588876A872}" type="slidenum">
              <a:rPr kumimoji="1" lang="ja-JP" altLang="en-US" smtClean="0"/>
              <a:t>‹#›</a:t>
            </a:fld>
            <a:endParaRPr kumimoji="1" lang="ja-JP" altLang="en-US"/>
          </a:p>
        </p:txBody>
      </p:sp>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FCA282-ABBC-6F42-8A57-7A7763A2F5A8}"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417B0A0-DE5E-D740-9714-B426E2F17655}" type="datetime1">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CF003A-F5CF-6B4E-8C84-8A7CF6616A0A}"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0CBD3D-8C9E-0B43-94AC-3CE20512C93C}" type="datetime1">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A9470C-AECB-8E42-AE21-80B85D4DB415}" type="datetime1">
              <a:rPr kumimoji="1" lang="ja-JP" altLang="en-US" smtClean="0"/>
              <a:t>2021/2/3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D336B-6B7C-2E4E-B3A4-7DAD4808332E}" type="datetime1">
              <a:rPr kumimoji="1" lang="ja-JP" altLang="en-US" smtClean="0"/>
              <a:t>2021/2/3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3;&#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944FB1B-AC53-5246-843F-C7AA46F9B007}"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7507C77-F9FF-0045-B9DF-43368B659B08}" type="datetime1">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7EC3587-A41D-5249-8891-11588876A872}"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4017A75-9F32-D646-AB16-3C733106AD8F}" type="datetime1">
              <a:rPr kumimoji="1" lang="ja-JP" altLang="en-US" smtClean="0"/>
              <a:t>2021/2/3</a:t>
            </a:fld>
            <a:endParaRPr kumimoji="1" lang="ja-JP"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7EC3587-A41D-5249-8891-11588876A872}" type="slidenum">
              <a:rPr kumimoji="1" lang="ja-JP" altLang="en-US" smtClean="0"/>
              <a:t>‹#›</a:t>
            </a:fld>
            <a:endParaRPr kumimoji="1" lang="ja-JP" altLang="en-US"/>
          </a:p>
        </p:txBody>
      </p:sp>
    </p:spTree>
    <p:extLst>
      <p:ext uri="{BB962C8B-B14F-4D97-AF65-F5344CB8AC3E}">
        <p14:creationId xmlns:p14="http://schemas.microsoft.com/office/powerpoint/2010/main" val="16927573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hf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84356"/>
            <a:ext cx="9743268" cy="2387600"/>
          </a:xfrm>
        </p:spPr>
        <p:txBody>
          <a:bodyPr>
            <a:noAutofit/>
          </a:bodyPr>
          <a:lstStyle/>
          <a:p>
            <a:r>
              <a:rPr kumimoji="1" lang="ja-JP" altLang="en-US" sz="6000" b="1" dirty="0"/>
              <a:t>人狼ゲームの</a:t>
            </a:r>
            <a:br>
              <a:rPr kumimoji="1" lang="en-US" altLang="ja-JP" sz="6000" b="1" dirty="0"/>
            </a:br>
            <a:r>
              <a:rPr kumimoji="1" lang="ja-JP" altLang="en-US" sz="6000" b="1" dirty="0"/>
              <a:t>コンピュータ</a:t>
            </a:r>
            <a:r>
              <a:rPr kumimoji="1" lang="en-US" altLang="ja-JP" sz="6000" b="1" dirty="0"/>
              <a:t>AI</a:t>
            </a:r>
            <a:r>
              <a:rPr kumimoji="1" lang="ja-JP" altLang="en-US" sz="6000" b="1" dirty="0"/>
              <a:t>の作成</a:t>
            </a:r>
          </a:p>
        </p:txBody>
      </p:sp>
      <p:sp>
        <p:nvSpPr>
          <p:cNvPr id="3" name="サブタイトル 2"/>
          <p:cNvSpPr>
            <a:spLocks noGrp="1"/>
          </p:cNvSpPr>
          <p:nvPr>
            <p:ph type="subTitle" idx="1"/>
          </p:nvPr>
        </p:nvSpPr>
        <p:spPr>
          <a:xfrm>
            <a:off x="1823634" y="4500940"/>
            <a:ext cx="9144000" cy="1655762"/>
          </a:xfrm>
        </p:spPr>
        <p:txBody>
          <a:bodyPr>
            <a:normAutofit/>
          </a:bodyPr>
          <a:lstStyle/>
          <a:p>
            <a:r>
              <a:rPr kumimoji="1" lang="ja-JP" altLang="en-US" sz="3200" dirty="0"/>
              <a:t>情報論理工学研究室</a:t>
            </a:r>
            <a:endParaRPr kumimoji="1" lang="en-US" altLang="ja-JP" sz="3200" dirty="0"/>
          </a:p>
          <a:p>
            <a:r>
              <a:rPr kumimoji="1" lang="en-US" altLang="ja-JP" sz="3200" dirty="0"/>
              <a:t>1710370142</a:t>
            </a:r>
            <a:r>
              <a:rPr kumimoji="1" lang="ja-JP" altLang="en-US" sz="3200" dirty="0"/>
              <a:t>　藤田尚也</a:t>
            </a:r>
          </a:p>
        </p:txBody>
      </p:sp>
    </p:spTree>
    <p:extLst>
      <p:ext uri="{BB962C8B-B14F-4D97-AF65-F5344CB8AC3E}">
        <p14:creationId xmlns:p14="http://schemas.microsoft.com/office/powerpoint/2010/main" val="1121767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実行画面</a:t>
            </a:r>
            <a:endParaRPr kumimoji="1" lang="ja-JP" altLang="en-US" sz="4000" b="1"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10</a:t>
            </a:fld>
            <a:endParaRPr kumimoji="1" lang="ja-JP" altLang="en-US" sz="2800" b="1"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3053"/>
            <a:ext cx="12192000" cy="5444947"/>
          </a:xfrm>
          <a:prstGeom prst="rect">
            <a:avLst/>
          </a:prstGeom>
        </p:spPr>
      </p:pic>
    </p:spTree>
    <p:extLst>
      <p:ext uri="{BB962C8B-B14F-4D97-AF65-F5344CB8AC3E}">
        <p14:creationId xmlns:p14="http://schemas.microsoft.com/office/powerpoint/2010/main" val="124266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実行画面</a:t>
            </a:r>
            <a:endParaRPr kumimoji="1" lang="ja-JP" altLang="en-US" sz="4000" b="1"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11</a:t>
            </a:fld>
            <a:endParaRPr kumimoji="1" lang="ja-JP" altLang="en-US" sz="2800" b="1"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0614"/>
            <a:ext cx="12192000" cy="5447386"/>
          </a:xfrm>
          <a:prstGeom prst="rect">
            <a:avLst/>
          </a:prstGeom>
        </p:spPr>
      </p:pic>
    </p:spTree>
    <p:extLst>
      <p:ext uri="{BB962C8B-B14F-4D97-AF65-F5344CB8AC3E}">
        <p14:creationId xmlns:p14="http://schemas.microsoft.com/office/powerpoint/2010/main" val="119936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実行画面</a:t>
            </a:r>
            <a:endParaRPr kumimoji="1" lang="ja-JP" altLang="en-US" sz="4000" b="1"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12</a:t>
            </a:fld>
            <a:endParaRPr kumimoji="1" lang="ja-JP" altLang="en-US" sz="2800" b="1"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1579" y="1347981"/>
            <a:ext cx="9249137" cy="5510019"/>
          </a:xfrm>
          <a:prstGeom prst="rect">
            <a:avLst/>
          </a:prstGeom>
        </p:spPr>
      </p:pic>
    </p:spTree>
    <p:extLst>
      <p:ext uri="{BB962C8B-B14F-4D97-AF65-F5344CB8AC3E}">
        <p14:creationId xmlns:p14="http://schemas.microsoft.com/office/powerpoint/2010/main" val="1269940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結果・考察</a:t>
            </a:r>
            <a:endParaRPr kumimoji="1" lang="ja-JP" altLang="en-US" sz="4000" b="1"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13</a:t>
            </a:fld>
            <a:endParaRPr kumimoji="1" lang="ja-JP" altLang="en-US" sz="2800" b="1" dirty="0"/>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925398280"/>
              </p:ext>
            </p:extLst>
          </p:nvPr>
        </p:nvGraphicFramePr>
        <p:xfrm>
          <a:off x="702125" y="1643743"/>
          <a:ext cx="11021788" cy="4733735"/>
        </p:xfrm>
        <a:graphic>
          <a:graphicData uri="http://schemas.openxmlformats.org/drawingml/2006/table">
            <a:tbl>
              <a:tblPr firstRow="1" bandRow="1">
                <a:tableStyleId>{5940675A-B579-460E-94D1-54222C63F5DA}</a:tableStyleId>
              </a:tblPr>
              <a:tblGrid>
                <a:gridCol w="2795572">
                  <a:extLst>
                    <a:ext uri="{9D8B030D-6E8A-4147-A177-3AD203B41FA5}">
                      <a16:colId xmlns:a16="http://schemas.microsoft.com/office/drawing/2014/main" val="20000"/>
                    </a:ext>
                  </a:extLst>
                </a:gridCol>
                <a:gridCol w="914024">
                  <a:extLst>
                    <a:ext uri="{9D8B030D-6E8A-4147-A177-3AD203B41FA5}">
                      <a16:colId xmlns:a16="http://schemas.microsoft.com/office/drawing/2014/main" val="20001"/>
                    </a:ext>
                  </a:extLst>
                </a:gridCol>
                <a:gridCol w="914024">
                  <a:extLst>
                    <a:ext uri="{9D8B030D-6E8A-4147-A177-3AD203B41FA5}">
                      <a16:colId xmlns:a16="http://schemas.microsoft.com/office/drawing/2014/main" val="20002"/>
                    </a:ext>
                  </a:extLst>
                </a:gridCol>
                <a:gridCol w="914024">
                  <a:extLst>
                    <a:ext uri="{9D8B030D-6E8A-4147-A177-3AD203B41FA5}">
                      <a16:colId xmlns:a16="http://schemas.microsoft.com/office/drawing/2014/main" val="20003"/>
                    </a:ext>
                  </a:extLst>
                </a:gridCol>
                <a:gridCol w="914024">
                  <a:extLst>
                    <a:ext uri="{9D8B030D-6E8A-4147-A177-3AD203B41FA5}">
                      <a16:colId xmlns:a16="http://schemas.microsoft.com/office/drawing/2014/main" val="20004"/>
                    </a:ext>
                  </a:extLst>
                </a:gridCol>
                <a:gridCol w="914024">
                  <a:extLst>
                    <a:ext uri="{9D8B030D-6E8A-4147-A177-3AD203B41FA5}">
                      <a16:colId xmlns:a16="http://schemas.microsoft.com/office/drawing/2014/main" val="20005"/>
                    </a:ext>
                  </a:extLst>
                </a:gridCol>
                <a:gridCol w="914024">
                  <a:extLst>
                    <a:ext uri="{9D8B030D-6E8A-4147-A177-3AD203B41FA5}">
                      <a16:colId xmlns:a16="http://schemas.microsoft.com/office/drawing/2014/main" val="20006"/>
                    </a:ext>
                  </a:extLst>
                </a:gridCol>
                <a:gridCol w="914024">
                  <a:extLst>
                    <a:ext uri="{9D8B030D-6E8A-4147-A177-3AD203B41FA5}">
                      <a16:colId xmlns:a16="http://schemas.microsoft.com/office/drawing/2014/main" val="20007"/>
                    </a:ext>
                  </a:extLst>
                </a:gridCol>
                <a:gridCol w="914024">
                  <a:extLst>
                    <a:ext uri="{9D8B030D-6E8A-4147-A177-3AD203B41FA5}">
                      <a16:colId xmlns:a16="http://schemas.microsoft.com/office/drawing/2014/main" val="20008"/>
                    </a:ext>
                  </a:extLst>
                </a:gridCol>
                <a:gridCol w="914024">
                  <a:extLst>
                    <a:ext uri="{9D8B030D-6E8A-4147-A177-3AD203B41FA5}">
                      <a16:colId xmlns:a16="http://schemas.microsoft.com/office/drawing/2014/main" val="20009"/>
                    </a:ext>
                  </a:extLst>
                </a:gridCol>
              </a:tblGrid>
              <a:tr h="739601">
                <a:tc rowSpan="2">
                  <a:txBody>
                    <a:bodyPr/>
                    <a:lstStyle/>
                    <a:p>
                      <a:pPr algn="ctr"/>
                      <a:r>
                        <a:rPr kumimoji="1" lang="ja-JP" altLang="en-US" sz="1700" b="1" dirty="0"/>
                        <a:t>条件</a:t>
                      </a:r>
                    </a:p>
                  </a:txBody>
                  <a:tcPr anchor="ctr">
                    <a:solidFill>
                      <a:schemeClr val="bg1"/>
                    </a:solidFill>
                  </a:tcPr>
                </a:tc>
                <a:tc gridSpan="2">
                  <a:txBody>
                    <a:bodyPr/>
                    <a:lstStyle/>
                    <a:p>
                      <a:pPr algn="ctr"/>
                      <a:r>
                        <a:rPr kumimoji="1" lang="ja-JP" altLang="en-US" sz="1700" b="1" dirty="0"/>
                        <a:t>陣営勝率</a:t>
                      </a:r>
                    </a:p>
                  </a:txBody>
                  <a:tcPr anchor="ctr">
                    <a:solidFill>
                      <a:schemeClr val="bg1"/>
                    </a:solidFill>
                  </a:tcPr>
                </a:tc>
                <a:tc hMerge="1">
                  <a:txBody>
                    <a:bodyPr/>
                    <a:lstStyle/>
                    <a:p>
                      <a:endParaRPr kumimoji="1" lang="ja-JP" altLang="en-US" dirty="0"/>
                    </a:p>
                  </a:txBody>
                  <a:tcPr/>
                </a:tc>
                <a:tc gridSpan="3">
                  <a:txBody>
                    <a:bodyPr/>
                    <a:lstStyle/>
                    <a:p>
                      <a:pPr algn="ctr"/>
                      <a:r>
                        <a:rPr kumimoji="1" lang="ja-JP" altLang="en-US" sz="1700" b="1" dirty="0"/>
                        <a:t>プレイヤー別勝率</a:t>
                      </a:r>
                    </a:p>
                  </a:txBody>
                  <a:tcPr anchor="ctr">
                    <a:solidFill>
                      <a:schemeClr val="bg1"/>
                    </a:solidFill>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ja-JP" altLang="en-US" sz="1700" b="1" dirty="0"/>
                        <a:t>役職別勝率</a:t>
                      </a:r>
                    </a:p>
                  </a:txBody>
                  <a:tcPr anchor="ctr">
                    <a:solidFill>
                      <a:schemeClr val="bg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739601">
                <a:tc vMerge="1">
                  <a:txBody>
                    <a:bodyPr/>
                    <a:lstStyle/>
                    <a:p>
                      <a:endParaRPr kumimoji="1" lang="ja-JP" altLang="en-US" dirty="0"/>
                    </a:p>
                  </a:txBody>
                  <a:tcPr/>
                </a:tc>
                <a:tc>
                  <a:txBody>
                    <a:bodyPr/>
                    <a:lstStyle/>
                    <a:p>
                      <a:pPr algn="ctr"/>
                      <a:r>
                        <a:rPr kumimoji="1" lang="ja-JP" altLang="en-US" sz="1700" b="1" dirty="0"/>
                        <a:t>人狼側</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700" b="1" dirty="0"/>
                        <a:t>市民側</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700" b="1" dirty="0"/>
                        <a:t>P1</a:t>
                      </a:r>
                      <a:endParaRPr kumimoji="1" lang="ja-JP" altLang="en-US" sz="17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700" b="1" dirty="0"/>
                        <a:t>CPU2</a:t>
                      </a:r>
                      <a:endParaRPr kumimoji="1" lang="ja-JP" altLang="en-US" sz="17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700" b="1" dirty="0"/>
                        <a:t>CPU3</a:t>
                      </a:r>
                      <a:endParaRPr kumimoji="1" lang="ja-JP" altLang="en-US" sz="1700" b="1" dirty="0"/>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700" b="1" dirty="0"/>
                        <a:t>人狼</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700" b="1" dirty="0"/>
                        <a:t>村人</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700" b="1" dirty="0"/>
                        <a:t>占い師</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700" b="1" dirty="0"/>
                        <a:t>怪盗</a:t>
                      </a:r>
                    </a:p>
                  </a:txBody>
                  <a:tcPr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23126">
                <a:tc>
                  <a:txBody>
                    <a:bodyPr/>
                    <a:lstStyle/>
                    <a:p>
                      <a:pPr algn="ctr"/>
                      <a:r>
                        <a:rPr kumimoji="1" lang="ja-JP" altLang="en-US" sz="1700" dirty="0"/>
                        <a:t>役職能力、話し合い無しのランダム投票</a:t>
                      </a:r>
                      <a:endParaRPr kumimoji="1" lang="en-US" altLang="ja-JP" sz="17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1700" dirty="0"/>
                        <a:t>67.5%</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32.5%</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10002"/>
                  </a:ext>
                </a:extLst>
              </a:tr>
              <a:tr h="823126">
                <a:tc>
                  <a:txBody>
                    <a:bodyPr/>
                    <a:lstStyle/>
                    <a:p>
                      <a:pPr algn="ctr"/>
                      <a:r>
                        <a:rPr kumimoji="1" lang="ja-JP" altLang="en-US" sz="1700" dirty="0"/>
                        <a:t>プレイヤー</a:t>
                      </a:r>
                      <a:r>
                        <a:rPr kumimoji="1" lang="en-US" altLang="ja-JP" sz="1700" dirty="0"/>
                        <a:t>1</a:t>
                      </a:r>
                      <a:r>
                        <a:rPr kumimoji="1" lang="ja-JP" altLang="en-US" sz="1700" dirty="0"/>
                        <a:t>人と</a:t>
                      </a:r>
                      <a:r>
                        <a:rPr kumimoji="1" lang="en-US" altLang="ja-JP" sz="1700" dirty="0"/>
                        <a:t>CP2</a:t>
                      </a:r>
                      <a:r>
                        <a:rPr kumimoji="1" lang="ja-JP" altLang="en-US" sz="1700" dirty="0"/>
                        <a:t>人での対戦</a:t>
                      </a:r>
                      <a:r>
                        <a:rPr kumimoji="1" lang="en-US" altLang="ja-JP" sz="1700" dirty="0"/>
                        <a:t>(</a:t>
                      </a:r>
                      <a:r>
                        <a:rPr kumimoji="1" lang="ja-JP" altLang="en-US" sz="1700" dirty="0"/>
                        <a:t>試行回数</a:t>
                      </a:r>
                      <a:r>
                        <a:rPr kumimoji="1" lang="en-US" altLang="ja-JP" sz="1700" dirty="0"/>
                        <a:t>100</a:t>
                      </a:r>
                      <a:r>
                        <a:rPr kumimoji="1" lang="ja-JP" altLang="en-US" sz="1700" dirty="0"/>
                        <a:t>回</a:t>
                      </a:r>
                      <a:r>
                        <a:rPr kumimoji="1" lang="en-US" altLang="ja-JP" sz="1700" dirty="0"/>
                        <a:t>)</a:t>
                      </a:r>
                      <a:endParaRPr kumimoji="1" lang="ja-JP" altLang="en-US" sz="17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1700" dirty="0"/>
                        <a:t>41.0%</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59.0%</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54.0%</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62.0%</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63.0%</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50.0%</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38.1%</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59.3%</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71.4%</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39601">
                <a:tc>
                  <a:txBody>
                    <a:bodyPr/>
                    <a:lstStyle/>
                    <a:p>
                      <a:pPr algn="ctr"/>
                      <a:r>
                        <a:rPr kumimoji="1" lang="ja-JP" altLang="en-US" sz="1700" dirty="0"/>
                        <a:t>コンピュータ</a:t>
                      </a:r>
                      <a:r>
                        <a:rPr kumimoji="1" lang="en-US" altLang="ja-JP" sz="1700" dirty="0"/>
                        <a:t>3</a:t>
                      </a:r>
                      <a:r>
                        <a:rPr kumimoji="1" lang="ja-JP" altLang="en-US" sz="1700" dirty="0"/>
                        <a:t>人での対戦</a:t>
                      </a:r>
                      <a:r>
                        <a:rPr kumimoji="1" lang="en-US" altLang="ja-JP" sz="1700" dirty="0"/>
                        <a:t>(</a:t>
                      </a:r>
                      <a:r>
                        <a:rPr kumimoji="1" lang="ja-JP" altLang="en-US" sz="1700" dirty="0"/>
                        <a:t>試行回数</a:t>
                      </a:r>
                      <a:r>
                        <a:rPr kumimoji="1" lang="en-US" altLang="ja-JP" sz="1700" dirty="0"/>
                        <a:t>100,000</a:t>
                      </a:r>
                      <a:r>
                        <a:rPr kumimoji="1" lang="ja-JP" altLang="en-US" sz="1700" dirty="0"/>
                        <a:t>回</a:t>
                      </a:r>
                      <a:r>
                        <a:rPr kumimoji="1" lang="en-US" altLang="ja-JP" sz="1700" dirty="0"/>
                        <a:t>)</a:t>
                      </a:r>
                      <a:endParaRPr kumimoji="1" lang="ja-JP" altLang="en-US" sz="17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1700" dirty="0"/>
                        <a:t>43.39%</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56.61%</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r>
                        <a:rPr kumimoji="1" lang="en-US" altLang="ja-JP" sz="1700" dirty="0"/>
                        <a:t>54.87%</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51.87%</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56.22%</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62.87%</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39601">
                <a:tc>
                  <a:txBody>
                    <a:bodyPr/>
                    <a:lstStyle/>
                    <a:p>
                      <a:pPr algn="ctr"/>
                      <a:r>
                        <a:rPr kumimoji="1" lang="ja-JP" altLang="en-US" sz="1700" dirty="0"/>
                        <a:t>人狼は発言しないコンピュータ同士の対戦</a:t>
                      </a:r>
                      <a:endParaRPr kumimoji="1" lang="en-US" altLang="ja-JP" sz="1700" dirty="0"/>
                    </a:p>
                    <a:p>
                      <a:pPr algn="ctr"/>
                      <a:r>
                        <a:rPr kumimoji="1" lang="en-US" altLang="ja-JP" sz="1700" dirty="0"/>
                        <a:t>(</a:t>
                      </a:r>
                      <a:r>
                        <a:rPr kumimoji="1" lang="ja-JP" altLang="en-US" sz="1700" dirty="0"/>
                        <a:t>試行回数</a:t>
                      </a:r>
                      <a:r>
                        <a:rPr kumimoji="1" lang="en-US" altLang="ja-JP" sz="1700" dirty="0"/>
                        <a:t>100,000</a:t>
                      </a:r>
                      <a:r>
                        <a:rPr kumimoji="1" lang="ja-JP" altLang="en-US" sz="1700" dirty="0"/>
                        <a:t>回</a:t>
                      </a:r>
                      <a:r>
                        <a:rPr kumimoji="1" lang="en-US" altLang="ja-JP" sz="1700" dirty="0"/>
                        <a:t>)</a:t>
                      </a:r>
                      <a:endParaRPr kumimoji="1" lang="ja-JP" altLang="en-US" sz="1700" dirty="0"/>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1700" dirty="0"/>
                        <a:t>33.88%</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66.12% </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solidFill>
                        <a:schemeClr val="tx1"/>
                      </a:solidFill>
                      <a:prstDash val="solid"/>
                      <a:round/>
                      <a:headEnd type="none" w="med" len="med"/>
                      <a:tailEnd type="none" w="med" len="med"/>
                    </a:lnBlToTr>
                    <a:solidFill>
                      <a:schemeClr val="bg1"/>
                    </a:solidFill>
                  </a:tcPr>
                </a:tc>
                <a:tc>
                  <a:txBody>
                    <a:bodyPr/>
                    <a:lstStyle/>
                    <a:p>
                      <a:pPr algn="ctr"/>
                      <a:r>
                        <a:rPr kumimoji="1" lang="en-US" altLang="ja-JP" sz="1700" dirty="0"/>
                        <a:t>49.12%</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66.52%</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73.03%</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700" dirty="0"/>
                        <a:t>61.66%</a:t>
                      </a:r>
                      <a:endParaRPr kumimoji="1" lang="ja-JP" altLang="en-US" sz="17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3650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結論・今後の課題</a:t>
            </a:r>
            <a:endParaRPr kumimoji="1" lang="ja-JP" altLang="en-US" sz="4000" b="1" dirty="0"/>
          </a:p>
        </p:txBody>
      </p:sp>
      <p:sp>
        <p:nvSpPr>
          <p:cNvPr id="3" name="コンテンツ プレースホルダー 2"/>
          <p:cNvSpPr>
            <a:spLocks noGrp="1"/>
          </p:cNvSpPr>
          <p:nvPr>
            <p:ph idx="1"/>
          </p:nvPr>
        </p:nvSpPr>
        <p:spPr>
          <a:xfrm>
            <a:off x="1555695" y="1657027"/>
            <a:ext cx="9948917" cy="4387312"/>
          </a:xfrm>
        </p:spPr>
        <p:txBody>
          <a:bodyPr>
            <a:noAutofit/>
          </a:bodyPr>
          <a:lstStyle/>
          <a:p>
            <a:r>
              <a:rPr lang="ja-JP" altLang="en-US" sz="3000" dirty="0"/>
              <a:t>ワンナイト人狼の</a:t>
            </a:r>
            <a:r>
              <a:rPr lang="en-US" altLang="ja-JP" sz="3000" dirty="0"/>
              <a:t>AI</a:t>
            </a:r>
            <a:r>
              <a:rPr lang="ja-JP" altLang="en-US" sz="3000" dirty="0"/>
              <a:t>を</a:t>
            </a:r>
            <a:r>
              <a:rPr lang="ja-JP" altLang="en-US" sz="3000"/>
              <a:t>作成した</a:t>
            </a:r>
            <a:endParaRPr lang="en-US" altLang="ja-JP" sz="3000" dirty="0"/>
          </a:p>
          <a:p>
            <a:r>
              <a:rPr lang="ja-JP" altLang="en-US" sz="3000"/>
              <a:t>選択肢によって人間と対戦することができる</a:t>
            </a:r>
            <a:endParaRPr lang="en-US" altLang="ja-JP" sz="2800" dirty="0"/>
          </a:p>
          <a:p>
            <a:r>
              <a:rPr lang="ja-JP" altLang="en-US" sz="3000" dirty="0"/>
              <a:t>このワンナイト人狼は</a:t>
            </a:r>
            <a:r>
              <a:rPr lang="en-US" altLang="ja-JP" sz="3000" dirty="0"/>
              <a:t>3</a:t>
            </a:r>
            <a:r>
              <a:rPr lang="ja-JP" altLang="en-US" sz="3000" dirty="0"/>
              <a:t>人が最大</a:t>
            </a:r>
            <a:endParaRPr lang="en-US" altLang="ja-JP" sz="3000" dirty="0"/>
          </a:p>
          <a:p>
            <a:pPr lvl="1">
              <a:buFont typeface="HiraginoSans-W3" charset="-128"/>
              <a:buChar char="ー"/>
            </a:pPr>
            <a:r>
              <a:rPr lang="ja-JP" altLang="en-US" sz="2400" dirty="0"/>
              <a:t>人数を増やしてプレイできるようにする</a:t>
            </a:r>
            <a:endParaRPr lang="en-US" altLang="ja-JP" sz="2400" dirty="0"/>
          </a:p>
          <a:p>
            <a:pPr lvl="1">
              <a:buFont typeface="HiraginoSans-W3" charset="-128"/>
              <a:buChar char="ー"/>
            </a:pPr>
            <a:r>
              <a:rPr lang="ja-JP" altLang="en-US" sz="2400" dirty="0"/>
              <a:t>人数が増えると戦略が変わる</a:t>
            </a:r>
            <a:endParaRPr lang="en-US" altLang="ja-JP" sz="2400" dirty="0"/>
          </a:p>
          <a:p>
            <a:pPr lvl="1">
              <a:buFont typeface="HiraginoSans-W3" charset="-128"/>
              <a:buChar char="ー"/>
            </a:pPr>
            <a:r>
              <a:rPr lang="ja-JP" altLang="en-US" sz="2400" dirty="0"/>
              <a:t>新たな役職を追加するとさらに複雑になる</a:t>
            </a:r>
            <a:endParaRPr lang="en-US" altLang="ja-JP" sz="2800" dirty="0"/>
          </a:p>
          <a:p>
            <a:pPr lvl="1">
              <a:buFont typeface="HiraginoSans-W3" charset="-128"/>
              <a:buChar char="ー"/>
            </a:pPr>
            <a:endParaRPr lang="en-US" altLang="ja-JP" sz="24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14</a:t>
            </a:fld>
            <a:endParaRPr kumimoji="1" lang="ja-JP" altLang="en-US" sz="2800" b="1" dirty="0"/>
          </a:p>
        </p:txBody>
      </p:sp>
    </p:spTree>
    <p:extLst>
      <p:ext uri="{BB962C8B-B14F-4D97-AF65-F5344CB8AC3E}">
        <p14:creationId xmlns:p14="http://schemas.microsoft.com/office/powerpoint/2010/main" val="32309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t>参考文献</a:t>
            </a:r>
          </a:p>
        </p:txBody>
      </p:sp>
      <p:sp>
        <p:nvSpPr>
          <p:cNvPr id="3" name="コンテンツ プレースホルダー 2"/>
          <p:cNvSpPr>
            <a:spLocks noGrp="1"/>
          </p:cNvSpPr>
          <p:nvPr>
            <p:ph sz="half" idx="1"/>
          </p:nvPr>
        </p:nvSpPr>
        <p:spPr>
          <a:xfrm>
            <a:off x="1152297" y="1493155"/>
            <a:ext cx="10587946" cy="4351338"/>
          </a:xfrm>
        </p:spPr>
        <p:txBody>
          <a:bodyPr>
            <a:noAutofit/>
          </a:bodyPr>
          <a:lstStyle/>
          <a:p>
            <a:pPr marL="0" indent="0">
              <a:buNone/>
            </a:pPr>
            <a:r>
              <a:rPr lang="de-DE" altLang="ja-JP" sz="2700" dirty="0"/>
              <a:t>[1]  </a:t>
            </a:r>
            <a:r>
              <a:rPr lang="ja-JP" altLang="de-DE" sz="2700" dirty="0"/>
              <a:t>人狼知能プロジェクト</a:t>
            </a:r>
            <a:r>
              <a:rPr lang="de-DE" altLang="ja-JP" sz="2700" dirty="0"/>
              <a:t>, (2015) http://aiwolf.org/ </a:t>
            </a:r>
          </a:p>
          <a:p>
            <a:pPr marL="0" indent="0">
              <a:buNone/>
            </a:pPr>
            <a:r>
              <a:rPr lang="de-DE" altLang="ja-JP" sz="2700" dirty="0"/>
              <a:t>[2]  </a:t>
            </a:r>
            <a:r>
              <a:rPr lang="ja-JP" altLang="de-DE" sz="2700" dirty="0"/>
              <a:t>鳥海不二夫</a:t>
            </a:r>
            <a:r>
              <a:rPr lang="de-DE" altLang="ja-JP" sz="2700" dirty="0"/>
              <a:t>, </a:t>
            </a:r>
            <a:r>
              <a:rPr lang="ja-JP" altLang="de-DE" sz="2700" dirty="0"/>
              <a:t>片上大輔</a:t>
            </a:r>
            <a:r>
              <a:rPr lang="de-DE" altLang="ja-JP" sz="2700" dirty="0"/>
              <a:t>, </a:t>
            </a:r>
            <a:r>
              <a:rPr lang="ja-JP" altLang="de-DE" sz="2700" dirty="0"/>
              <a:t>大澤博隆</a:t>
            </a:r>
            <a:r>
              <a:rPr lang="de-DE" altLang="ja-JP" sz="2700" dirty="0"/>
              <a:t>, </a:t>
            </a:r>
            <a:r>
              <a:rPr lang="ja-JP" altLang="de-DE" sz="2700" dirty="0"/>
              <a:t>稲葉通将</a:t>
            </a:r>
            <a:r>
              <a:rPr lang="de-DE" altLang="ja-JP" sz="2700" dirty="0"/>
              <a:t>, </a:t>
            </a:r>
            <a:r>
              <a:rPr lang="ja-JP" altLang="de-DE" sz="2700" dirty="0"/>
              <a:t>篠田孝祐</a:t>
            </a:r>
            <a:r>
              <a:rPr lang="de-DE" altLang="ja-JP" sz="2700" dirty="0"/>
              <a:t>, </a:t>
            </a:r>
            <a:r>
              <a:rPr lang="ja-JP" altLang="de-DE" sz="2700" dirty="0"/>
              <a:t>狩野芳伸</a:t>
            </a:r>
            <a:r>
              <a:rPr lang="de-DE" altLang="ja-JP" sz="2700" dirty="0"/>
              <a:t>. </a:t>
            </a:r>
            <a:r>
              <a:rPr lang="ja-JP" altLang="de-DE" sz="2700" dirty="0"/>
              <a:t>人狼知能 </a:t>
            </a:r>
            <a:r>
              <a:rPr lang="de-DE" altLang="ja-JP" sz="2700" dirty="0"/>
              <a:t>―</a:t>
            </a:r>
            <a:r>
              <a:rPr lang="ja-JP" altLang="de-DE" sz="2700" dirty="0"/>
              <a:t>だます・見破る・説得する 人工知能</a:t>
            </a:r>
            <a:r>
              <a:rPr lang="de-DE" altLang="ja-JP" sz="2700" dirty="0"/>
              <a:t>―. </a:t>
            </a:r>
            <a:r>
              <a:rPr lang="ja-JP" altLang="de-DE" sz="2700" dirty="0"/>
              <a:t>森北出版</a:t>
            </a:r>
            <a:r>
              <a:rPr lang="de-DE" altLang="ja-JP" sz="2700" dirty="0"/>
              <a:t>, (2016). </a:t>
            </a:r>
          </a:p>
          <a:p>
            <a:pPr marL="0" indent="0">
              <a:buNone/>
            </a:pPr>
            <a:r>
              <a:rPr lang="de-DE" altLang="ja-JP" sz="2700" dirty="0"/>
              <a:t>[3]  </a:t>
            </a:r>
            <a:r>
              <a:rPr lang="ja-JP" altLang="de-DE" sz="2700" dirty="0"/>
              <a:t>狩野芳伸</a:t>
            </a:r>
            <a:r>
              <a:rPr lang="de-DE" altLang="ja-JP" sz="2700" dirty="0"/>
              <a:t>, </a:t>
            </a:r>
            <a:r>
              <a:rPr lang="ja-JP" altLang="de-DE" sz="2700" dirty="0"/>
              <a:t>大槻恭士</a:t>
            </a:r>
            <a:r>
              <a:rPr lang="de-DE" altLang="ja-JP" sz="2700" dirty="0"/>
              <a:t>, </a:t>
            </a:r>
            <a:r>
              <a:rPr lang="ja-JP" altLang="de-DE" sz="2700" dirty="0"/>
              <a:t>園田亜斗夢</a:t>
            </a:r>
            <a:r>
              <a:rPr lang="de-DE" altLang="ja-JP" sz="2700" dirty="0"/>
              <a:t>, </a:t>
            </a:r>
            <a:r>
              <a:rPr lang="ja-JP" altLang="de-DE" sz="2700" dirty="0"/>
              <a:t>中田洋平</a:t>
            </a:r>
            <a:r>
              <a:rPr lang="de-DE" altLang="ja-JP" sz="2700" dirty="0"/>
              <a:t>, </a:t>
            </a:r>
            <a:r>
              <a:rPr lang="ja-JP" altLang="de-DE" sz="2700" dirty="0"/>
              <a:t>箕輪峻</a:t>
            </a:r>
            <a:r>
              <a:rPr lang="de-DE" altLang="ja-JP" sz="2700" dirty="0"/>
              <a:t>, </a:t>
            </a:r>
            <a:r>
              <a:rPr lang="ja-JP" altLang="de-DE" sz="2700" dirty="0"/>
              <a:t>鳥海不二夫</a:t>
            </a:r>
            <a:r>
              <a:rPr lang="de-DE" altLang="ja-JP" sz="2700" dirty="0"/>
              <a:t>. </a:t>
            </a:r>
            <a:r>
              <a:rPr lang="ja-JP" altLang="de-DE" sz="2700" dirty="0"/>
              <a:t>人狼知能で学ぶ </a:t>
            </a:r>
            <a:r>
              <a:rPr lang="de-DE" altLang="ja-JP" sz="2700" dirty="0"/>
              <a:t>AI </a:t>
            </a:r>
            <a:r>
              <a:rPr lang="ja-JP" altLang="de-DE" sz="2700" dirty="0"/>
              <a:t>プログラミング</a:t>
            </a:r>
            <a:r>
              <a:rPr lang="de-DE" altLang="ja-JP" sz="2700" dirty="0"/>
              <a:t>. </a:t>
            </a:r>
            <a:r>
              <a:rPr lang="ja-JP" altLang="de-DE" sz="2700" dirty="0"/>
              <a:t>マイ ナビ出版</a:t>
            </a:r>
            <a:r>
              <a:rPr lang="de-DE" altLang="ja-JP" sz="2700" dirty="0"/>
              <a:t>, (2017). </a:t>
            </a:r>
          </a:p>
          <a:p>
            <a:pPr marL="0" indent="0">
              <a:buNone/>
            </a:pPr>
            <a:r>
              <a:rPr lang="de-DE" altLang="ja-JP" sz="2700" dirty="0"/>
              <a:t>[4]  </a:t>
            </a:r>
            <a:r>
              <a:rPr lang="ja-JP" altLang="de-DE" sz="2700" dirty="0"/>
              <a:t>西崎絵麻</a:t>
            </a:r>
            <a:r>
              <a:rPr lang="de-DE" altLang="ja-JP" sz="2700" dirty="0"/>
              <a:t>, </a:t>
            </a:r>
            <a:r>
              <a:rPr lang="ja-JP" altLang="de-DE" sz="2700" dirty="0"/>
              <a:t>坂口早紀</a:t>
            </a:r>
            <a:r>
              <a:rPr lang="de-DE" altLang="ja-JP" sz="2700" dirty="0"/>
              <a:t>, </a:t>
            </a:r>
            <a:r>
              <a:rPr lang="ja-JP" altLang="de-DE" sz="2700" dirty="0"/>
              <a:t>尾崎知伸</a:t>
            </a:r>
            <a:r>
              <a:rPr lang="de-DE" altLang="ja-JP" sz="2700" dirty="0"/>
              <a:t>. </a:t>
            </a:r>
            <a:r>
              <a:rPr lang="ja-JP" altLang="de-DE" sz="2700" dirty="0"/>
              <a:t>ワンナイト人狼における投票行動の分析</a:t>
            </a:r>
            <a:r>
              <a:rPr lang="de-DE" altLang="ja-JP" sz="2700" dirty="0"/>
              <a:t>. The 31st Annual Conference of the Japanese Society for Artificial Intelligence, 2H1-5, pp.1-4, </a:t>
            </a:r>
            <a:r>
              <a:rPr lang="ja-JP" altLang="de-DE" sz="2700" dirty="0"/>
              <a:t>人工知能学会</a:t>
            </a:r>
            <a:r>
              <a:rPr lang="de-DE" altLang="ja-JP" sz="2700" dirty="0"/>
              <a:t>, (2017). </a:t>
            </a:r>
          </a:p>
          <a:p>
            <a:pPr marL="0" indent="0">
              <a:buNone/>
            </a:pPr>
            <a:r>
              <a:rPr lang="de-DE" altLang="ja-JP" sz="2700" dirty="0"/>
              <a:t>[5]  </a:t>
            </a:r>
            <a:r>
              <a:rPr lang="ja-JP" altLang="de-DE" sz="2700" dirty="0"/>
              <a:t>西崎絵麻</a:t>
            </a:r>
            <a:r>
              <a:rPr lang="de-DE" altLang="ja-JP" sz="2700" dirty="0"/>
              <a:t>, </a:t>
            </a:r>
            <a:r>
              <a:rPr lang="ja-JP" altLang="de-DE" sz="2700" dirty="0"/>
              <a:t>尾崎知伸</a:t>
            </a:r>
            <a:r>
              <a:rPr lang="de-DE" altLang="ja-JP" sz="2700" dirty="0"/>
              <a:t>. </a:t>
            </a:r>
            <a:r>
              <a:rPr lang="ja-JP" altLang="de-DE" sz="2700" dirty="0"/>
              <a:t>ワンナイト人狼を対象とした投票行動の特徴分析</a:t>
            </a:r>
            <a:r>
              <a:rPr lang="de-DE" altLang="ja-JP" sz="2700" dirty="0"/>
              <a:t>. </a:t>
            </a:r>
            <a:r>
              <a:rPr lang="ja-JP" altLang="de-DE" sz="2700" dirty="0"/>
              <a:t>人工知能学会研究会</a:t>
            </a:r>
            <a:r>
              <a:rPr lang="de-DE" altLang="ja-JP" sz="2700" dirty="0"/>
              <a:t>, SIG-KBS- B508-09, pp.52-59, (2017). </a:t>
            </a:r>
            <a:endParaRPr kumimoji="1" lang="ja-JP" altLang="en-US" sz="27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15</a:t>
            </a:fld>
            <a:endParaRPr kumimoji="1" lang="ja-JP" altLang="en-US" sz="2800" b="1" dirty="0"/>
          </a:p>
        </p:txBody>
      </p:sp>
    </p:spTree>
    <p:extLst>
      <p:ext uri="{BB962C8B-B14F-4D97-AF65-F5344CB8AC3E}">
        <p14:creationId xmlns:p14="http://schemas.microsoft.com/office/powerpoint/2010/main" val="189658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あらまし</a:t>
            </a:r>
          </a:p>
        </p:txBody>
      </p:sp>
      <p:sp>
        <p:nvSpPr>
          <p:cNvPr id="3" name="コンテンツ プレースホルダー 2"/>
          <p:cNvSpPr>
            <a:spLocks noGrp="1"/>
          </p:cNvSpPr>
          <p:nvPr>
            <p:ph idx="1"/>
          </p:nvPr>
        </p:nvSpPr>
        <p:spPr>
          <a:xfrm>
            <a:off x="2589212" y="2075480"/>
            <a:ext cx="8915400" cy="4340817"/>
          </a:xfrm>
        </p:spPr>
        <p:txBody>
          <a:bodyPr>
            <a:noAutofit/>
          </a:bodyPr>
          <a:lstStyle/>
          <a:p>
            <a:r>
              <a:rPr lang="ja-JP" altLang="en-US" sz="3200" dirty="0"/>
              <a:t>研究の背景・目的</a:t>
            </a:r>
            <a:endParaRPr kumimoji="1" lang="en-US" altLang="ja-JP" sz="3200" dirty="0"/>
          </a:p>
          <a:p>
            <a:r>
              <a:rPr lang="ja-JP" altLang="en-US" sz="3200" dirty="0"/>
              <a:t>人狼ゲーム</a:t>
            </a:r>
            <a:endParaRPr lang="en-US" altLang="ja-JP" sz="3200" dirty="0"/>
          </a:p>
          <a:p>
            <a:r>
              <a:rPr lang="ja-JP" altLang="en-US" sz="3200" dirty="0"/>
              <a:t>ワンナイト人狼</a:t>
            </a:r>
            <a:endParaRPr lang="en-US" altLang="ja-JP" sz="3200" dirty="0"/>
          </a:p>
          <a:p>
            <a:r>
              <a:rPr lang="ja-JP" altLang="en-US" sz="3200" dirty="0"/>
              <a:t>研究内容</a:t>
            </a:r>
            <a:endParaRPr kumimoji="1" lang="en-US" altLang="ja-JP" sz="3200" dirty="0"/>
          </a:p>
          <a:p>
            <a:r>
              <a:rPr kumimoji="1" lang="ja-JP" altLang="en-US" sz="3200"/>
              <a:t>結果・考察</a:t>
            </a:r>
            <a:endParaRPr kumimoji="1" lang="en-US" altLang="ja-JP" sz="3200" dirty="0"/>
          </a:p>
          <a:p>
            <a:r>
              <a:rPr lang="ja-JP" altLang="en-US" sz="3200"/>
              <a:t>今後</a:t>
            </a:r>
            <a:r>
              <a:rPr lang="ja-JP" altLang="en-US" sz="3200" dirty="0"/>
              <a:t>の課題</a:t>
            </a:r>
            <a:endParaRPr lang="en-US" altLang="ja-JP" sz="32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2</a:t>
            </a:fld>
            <a:endParaRPr kumimoji="1" lang="ja-JP" altLang="en-US" sz="2800" b="1" dirty="0"/>
          </a:p>
        </p:txBody>
      </p:sp>
    </p:spTree>
    <p:extLst>
      <p:ext uri="{BB962C8B-B14F-4D97-AF65-F5344CB8AC3E}">
        <p14:creationId xmlns:p14="http://schemas.microsoft.com/office/powerpoint/2010/main" val="171950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研究の背景・目的</a:t>
            </a:r>
            <a:endParaRPr kumimoji="1" lang="ja-JP" altLang="en-US" sz="4000" b="1" dirty="0"/>
          </a:p>
        </p:txBody>
      </p:sp>
      <p:sp>
        <p:nvSpPr>
          <p:cNvPr id="3" name="コンテンツ プレースホルダー 2"/>
          <p:cNvSpPr>
            <a:spLocks noGrp="1"/>
          </p:cNvSpPr>
          <p:nvPr>
            <p:ph idx="1"/>
          </p:nvPr>
        </p:nvSpPr>
        <p:spPr>
          <a:xfrm>
            <a:off x="1555695" y="1657027"/>
            <a:ext cx="9948917" cy="4387312"/>
          </a:xfrm>
        </p:spPr>
        <p:txBody>
          <a:bodyPr>
            <a:noAutofit/>
          </a:bodyPr>
          <a:lstStyle/>
          <a:p>
            <a:r>
              <a:rPr kumimoji="1" lang="ja-JP" altLang="en-US" sz="3000" dirty="0"/>
              <a:t>昨今</a:t>
            </a:r>
            <a:r>
              <a:rPr lang="ja-JP" altLang="en-US" sz="3000" dirty="0"/>
              <a:t>様々なゲーム</a:t>
            </a:r>
            <a:r>
              <a:rPr lang="en-US" altLang="ja-JP" sz="3000" dirty="0"/>
              <a:t>AI</a:t>
            </a:r>
            <a:r>
              <a:rPr lang="ja-JP" altLang="en-US" sz="3000" dirty="0"/>
              <a:t>が開発されている</a:t>
            </a:r>
            <a:endParaRPr lang="en-US" altLang="ja-JP" sz="3000" dirty="0"/>
          </a:p>
          <a:p>
            <a:pPr lvl="1">
              <a:buFont typeface=".HiraKakuInterface-W3" charset="-128"/>
              <a:buChar char="ー"/>
            </a:pPr>
            <a:r>
              <a:rPr lang="ja-JP" altLang="en-US" sz="2400" dirty="0"/>
              <a:t>完全情報ゲームは人間が勝つことが困難である</a:t>
            </a:r>
            <a:endParaRPr lang="en-US" altLang="ja-JP" sz="2400" dirty="0"/>
          </a:p>
          <a:p>
            <a:pPr lvl="1">
              <a:buFont typeface=".HiraKakuInterface-W3" charset="-128"/>
              <a:buChar char="ー"/>
            </a:pPr>
            <a:r>
              <a:rPr lang="en-US" altLang="ja-JP" sz="2400" dirty="0"/>
              <a:t>AI</a:t>
            </a:r>
            <a:r>
              <a:rPr lang="ja-JP" altLang="en-US" sz="2400" dirty="0"/>
              <a:t>の苦手な不完全情報ゲームにも強い</a:t>
            </a:r>
            <a:r>
              <a:rPr lang="en-US" altLang="ja-JP" sz="2400" dirty="0"/>
              <a:t>AI</a:t>
            </a:r>
            <a:r>
              <a:rPr lang="ja-JP" altLang="en-US" sz="2400" dirty="0"/>
              <a:t>が登場している</a:t>
            </a:r>
            <a:endParaRPr lang="en-US" altLang="ja-JP" sz="2400" dirty="0"/>
          </a:p>
          <a:p>
            <a:r>
              <a:rPr lang="ja-JP" altLang="en-US" sz="3000" dirty="0"/>
              <a:t>コミュニケーションが必要なゲームも</a:t>
            </a:r>
            <a:r>
              <a:rPr lang="en-US" altLang="ja-JP" sz="3000" dirty="0"/>
              <a:t>AI</a:t>
            </a:r>
            <a:r>
              <a:rPr lang="ja-JP" altLang="en-US" sz="3000" dirty="0"/>
              <a:t>の苦手分野</a:t>
            </a:r>
            <a:endParaRPr lang="en-US" altLang="ja-JP" sz="3000" dirty="0"/>
          </a:p>
          <a:p>
            <a:r>
              <a:rPr lang="ja-JP" altLang="en-US" sz="3000" dirty="0"/>
              <a:t>人狼ゲームは研究が盛んに行われている</a:t>
            </a:r>
            <a:endParaRPr lang="en-US" altLang="ja-JP" sz="3000" dirty="0"/>
          </a:p>
          <a:p>
            <a:pPr lvl="1">
              <a:buFont typeface="HiraginoSans-W3" charset="-128"/>
              <a:buChar char="ー"/>
            </a:pPr>
            <a:r>
              <a:rPr lang="ja-JP" altLang="en-US" sz="2400" dirty="0"/>
              <a:t>人狼知能プロジェクト</a:t>
            </a:r>
            <a:endParaRPr lang="en-US" altLang="ja-JP" sz="2400" dirty="0"/>
          </a:p>
          <a:p>
            <a:pPr lvl="1">
              <a:buFont typeface="HiraginoSans-W3" charset="-128"/>
              <a:buChar char="ー"/>
            </a:pPr>
            <a:r>
              <a:rPr lang="ja-JP" altLang="en-US" sz="2400" dirty="0"/>
              <a:t>話し合いが重要</a:t>
            </a:r>
            <a:endParaRPr lang="en-US" altLang="ja-JP" sz="2400" dirty="0"/>
          </a:p>
          <a:p>
            <a:r>
              <a:rPr lang="ja-JP" altLang="en-US" sz="3000" dirty="0"/>
              <a:t>人狼ゲームの</a:t>
            </a:r>
            <a:r>
              <a:rPr lang="en-US" altLang="ja-JP" sz="3000" dirty="0"/>
              <a:t>AI</a:t>
            </a:r>
            <a:r>
              <a:rPr lang="ja-JP" altLang="en-US" sz="3000" dirty="0"/>
              <a:t>の開発を目指す</a:t>
            </a:r>
            <a:endParaRPr lang="en-US" altLang="ja-JP" sz="2400" dirty="0"/>
          </a:p>
          <a:p>
            <a:pPr>
              <a:buFont typeface="HiraginoSans-W3" charset="-128"/>
              <a:buChar char="ー"/>
            </a:pPr>
            <a:endParaRPr lang="en-US" altLang="ja-JP" sz="2600" dirty="0"/>
          </a:p>
          <a:p>
            <a:pPr lvl="1"/>
            <a:endParaRPr lang="en-US" altLang="ja-JP" sz="28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3</a:t>
            </a:fld>
            <a:endParaRPr kumimoji="1" lang="ja-JP" altLang="en-US" sz="2800" b="1" dirty="0"/>
          </a:p>
        </p:txBody>
      </p:sp>
    </p:spTree>
    <p:extLst>
      <p:ext uri="{BB962C8B-B14F-4D97-AF65-F5344CB8AC3E}">
        <p14:creationId xmlns:p14="http://schemas.microsoft.com/office/powerpoint/2010/main" val="120325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人狼ゲーム</a:t>
            </a:r>
          </a:p>
        </p:txBody>
      </p:sp>
      <p:sp>
        <p:nvSpPr>
          <p:cNvPr id="3" name="コンテンツ プレースホルダー 2"/>
          <p:cNvSpPr>
            <a:spLocks noGrp="1"/>
          </p:cNvSpPr>
          <p:nvPr>
            <p:ph idx="1"/>
          </p:nvPr>
        </p:nvSpPr>
        <p:spPr>
          <a:xfrm>
            <a:off x="1555695" y="1657027"/>
            <a:ext cx="9948917" cy="4387312"/>
          </a:xfrm>
        </p:spPr>
        <p:txBody>
          <a:bodyPr>
            <a:noAutofit/>
          </a:bodyPr>
          <a:lstStyle/>
          <a:p>
            <a:r>
              <a:rPr lang="ja-JP" altLang="en-US" sz="3000" dirty="0"/>
              <a:t>人狼ゲームとは</a:t>
            </a:r>
            <a:endParaRPr lang="en-US" altLang="ja-JP" sz="3000" dirty="0"/>
          </a:p>
          <a:p>
            <a:pPr lvl="1">
              <a:buFont typeface="HiraginoSans-W3" charset="-128"/>
              <a:buChar char="ー"/>
            </a:pPr>
            <a:r>
              <a:rPr lang="ja-JP" altLang="en-US" sz="2400" dirty="0"/>
              <a:t>話し合いを通して自身の所属陣営の勝利を目指す不完全情報コミュニケーションゲーム</a:t>
            </a:r>
            <a:endParaRPr lang="en-US" altLang="ja-JP" sz="2400" dirty="0"/>
          </a:p>
          <a:p>
            <a:r>
              <a:rPr lang="ja-JP" altLang="en-US" sz="3000" dirty="0"/>
              <a:t>ルール</a:t>
            </a:r>
            <a:endParaRPr lang="en-US" altLang="ja-JP" sz="3000" dirty="0"/>
          </a:p>
          <a:p>
            <a:pPr lvl="1">
              <a:buFont typeface="HiraginoSans-W3" charset="-128"/>
              <a:buChar char="ー"/>
            </a:pPr>
            <a:r>
              <a:rPr lang="ja-JP" altLang="en-US" sz="2400" dirty="0"/>
              <a:t>役職を決め、人狼側、市民側に分かれる</a:t>
            </a:r>
            <a:endParaRPr lang="en-US" altLang="ja-JP" sz="2400" dirty="0"/>
          </a:p>
          <a:p>
            <a:pPr lvl="1">
              <a:buFont typeface="HiraginoSans-W3" charset="-128"/>
              <a:buChar char="ー"/>
            </a:pPr>
            <a:r>
              <a:rPr lang="ja-JP" altLang="en-US" sz="2400" dirty="0"/>
              <a:t>昼と夜のターンを繰り返す</a:t>
            </a:r>
            <a:endParaRPr lang="en-US" altLang="ja-JP" sz="2400" dirty="0"/>
          </a:p>
          <a:p>
            <a:pPr lvl="1">
              <a:buFont typeface="HiraginoSans-W3" charset="-128"/>
              <a:buChar char="ー"/>
            </a:pPr>
            <a:r>
              <a:rPr lang="ja-JP" altLang="en-US" sz="2400" dirty="0"/>
              <a:t>夜は役職の能力を使用する</a:t>
            </a:r>
            <a:endParaRPr lang="en-US" altLang="ja-JP" sz="2400" dirty="0"/>
          </a:p>
          <a:p>
            <a:pPr lvl="1">
              <a:buFont typeface="HiraginoSans-W3" charset="-128"/>
              <a:buChar char="ー"/>
            </a:pPr>
            <a:r>
              <a:rPr lang="ja-JP" altLang="en-US" sz="2400" dirty="0"/>
              <a:t>昼は話し合いを行い、処刑するプレイヤーを投票で決める</a:t>
            </a:r>
            <a:endParaRPr lang="en-US" altLang="ja-JP" sz="2400" dirty="0"/>
          </a:p>
          <a:p>
            <a:pPr lvl="1">
              <a:buFont typeface="HiraginoSans-W3" charset="-128"/>
              <a:buChar char="ー"/>
            </a:pPr>
            <a:r>
              <a:rPr lang="ja-JP" altLang="en-US" sz="2400" dirty="0"/>
              <a:t>人狼が全滅するか、人狼の数が市民側の人数以上になるまで続く</a:t>
            </a:r>
            <a:endParaRPr lang="en-US" altLang="ja-JP" sz="2400" dirty="0"/>
          </a:p>
          <a:p>
            <a:pPr>
              <a:buFont typeface="HiraginoSans-W3" charset="-128"/>
              <a:buChar char="ー"/>
            </a:pPr>
            <a:endParaRPr lang="en-US" altLang="ja-JP" sz="2600" dirty="0"/>
          </a:p>
          <a:p>
            <a:pPr lvl="1"/>
            <a:endParaRPr lang="en-US" altLang="ja-JP" sz="28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4</a:t>
            </a:fld>
            <a:endParaRPr kumimoji="1" lang="ja-JP" altLang="en-US" sz="2800" b="1" dirty="0"/>
          </a:p>
        </p:txBody>
      </p:sp>
    </p:spTree>
    <p:extLst>
      <p:ext uri="{BB962C8B-B14F-4D97-AF65-F5344CB8AC3E}">
        <p14:creationId xmlns:p14="http://schemas.microsoft.com/office/powerpoint/2010/main" val="159018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ワンナイト人狼</a:t>
            </a:r>
            <a:endParaRPr kumimoji="1" lang="ja-JP" altLang="en-US" sz="4000" b="1" dirty="0"/>
          </a:p>
        </p:txBody>
      </p:sp>
      <p:sp>
        <p:nvSpPr>
          <p:cNvPr id="3" name="コンテンツ プレースホルダー 2"/>
          <p:cNvSpPr>
            <a:spLocks noGrp="1"/>
          </p:cNvSpPr>
          <p:nvPr>
            <p:ph idx="1"/>
          </p:nvPr>
        </p:nvSpPr>
        <p:spPr>
          <a:xfrm>
            <a:off x="1555695" y="1657027"/>
            <a:ext cx="9948917" cy="4387312"/>
          </a:xfrm>
        </p:spPr>
        <p:txBody>
          <a:bodyPr>
            <a:noAutofit/>
          </a:bodyPr>
          <a:lstStyle/>
          <a:p>
            <a:r>
              <a:rPr lang="ja-JP" altLang="en-US" sz="3000" dirty="0"/>
              <a:t>ワンナイト人狼とは</a:t>
            </a:r>
            <a:endParaRPr lang="en-US" altLang="ja-JP" sz="3000" dirty="0"/>
          </a:p>
          <a:p>
            <a:pPr lvl="1">
              <a:buFont typeface="HiraginoSans-W3" charset="-128"/>
              <a:buChar char="ー"/>
            </a:pPr>
            <a:r>
              <a:rPr lang="ja-JP" altLang="en-US" sz="2800" dirty="0"/>
              <a:t>人狼ゲームを一度の投票で決着がつくようにしたもの　本研究ではこちらのルールを使用する</a:t>
            </a:r>
            <a:endParaRPr lang="en-US" altLang="ja-JP" sz="2800" dirty="0"/>
          </a:p>
          <a:p>
            <a:r>
              <a:rPr lang="ja-JP" altLang="en-US" sz="3000" dirty="0"/>
              <a:t>ルール</a:t>
            </a:r>
            <a:endParaRPr lang="en-US" altLang="ja-JP" sz="3000" dirty="0"/>
          </a:p>
          <a:p>
            <a:pPr lvl="1">
              <a:buFont typeface="HiraginoSans-W3" charset="-128"/>
              <a:buChar char="ー"/>
            </a:pPr>
            <a:r>
              <a:rPr lang="ja-JP" altLang="en-US" sz="2400" dirty="0"/>
              <a:t>役職によって人狼側、市民側に分かれる</a:t>
            </a:r>
            <a:endParaRPr lang="en-US" altLang="ja-JP" sz="2400" dirty="0"/>
          </a:p>
          <a:p>
            <a:pPr lvl="1">
              <a:buFont typeface="HiraginoSans-W3" charset="-128"/>
              <a:buChar char="ー"/>
            </a:pPr>
            <a:r>
              <a:rPr lang="ja-JP" altLang="en-US" sz="2400" dirty="0"/>
              <a:t>役職は人数</a:t>
            </a:r>
            <a:r>
              <a:rPr lang="en-US" altLang="ja-JP" sz="2400" dirty="0"/>
              <a:t>+2</a:t>
            </a:r>
            <a:r>
              <a:rPr lang="ja-JP" altLang="en-US" sz="2400" dirty="0"/>
              <a:t>の中からランダムに割り当てられる</a:t>
            </a:r>
            <a:endParaRPr lang="en-US" altLang="ja-JP" sz="2400" dirty="0"/>
          </a:p>
          <a:p>
            <a:pPr lvl="1">
              <a:buFont typeface="HiraginoSans-W3" charset="-128"/>
              <a:buChar char="ー"/>
            </a:pPr>
            <a:r>
              <a:rPr lang="ja-JP" altLang="en-US" sz="2400" dirty="0"/>
              <a:t>夜のターンを行い、昼のターンで話し合い投票先を決める</a:t>
            </a:r>
            <a:endParaRPr lang="en-US" altLang="ja-JP" sz="2400" dirty="0"/>
          </a:p>
          <a:p>
            <a:pPr lvl="1">
              <a:buFont typeface="HiraginoSans-W3" charset="-128"/>
              <a:buChar char="ー"/>
            </a:pPr>
            <a:r>
              <a:rPr lang="ja-JP" altLang="en-US" sz="2400" dirty="0"/>
              <a:t>人狼が処刑されれば市民側の勝利、それ以外は人狼側の勝利</a:t>
            </a:r>
            <a:endParaRPr lang="en-US" altLang="ja-JP" sz="2600" dirty="0"/>
          </a:p>
          <a:p>
            <a:pPr lvl="1"/>
            <a:endParaRPr lang="en-US" altLang="ja-JP" sz="28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5</a:t>
            </a:fld>
            <a:endParaRPr kumimoji="1" lang="ja-JP" altLang="en-US" sz="2800" b="1" dirty="0"/>
          </a:p>
        </p:txBody>
      </p:sp>
    </p:spTree>
    <p:extLst>
      <p:ext uri="{BB962C8B-B14F-4D97-AF65-F5344CB8AC3E}">
        <p14:creationId xmlns:p14="http://schemas.microsoft.com/office/powerpoint/2010/main" val="108037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作成する</a:t>
            </a:r>
            <a:r>
              <a:rPr lang="en-US" altLang="ja-JP" sz="4000" b="1" dirty="0"/>
              <a:t>AI</a:t>
            </a:r>
            <a:endParaRPr kumimoji="1" lang="ja-JP" altLang="en-US" sz="4000" b="1" dirty="0"/>
          </a:p>
        </p:txBody>
      </p:sp>
      <p:sp>
        <p:nvSpPr>
          <p:cNvPr id="3" name="コンテンツ プレースホルダー 2"/>
          <p:cNvSpPr>
            <a:spLocks noGrp="1"/>
          </p:cNvSpPr>
          <p:nvPr>
            <p:ph idx="1"/>
          </p:nvPr>
        </p:nvSpPr>
        <p:spPr>
          <a:xfrm>
            <a:off x="1555695" y="1657027"/>
            <a:ext cx="9948917" cy="4387312"/>
          </a:xfrm>
        </p:spPr>
        <p:txBody>
          <a:bodyPr>
            <a:noAutofit/>
          </a:bodyPr>
          <a:lstStyle/>
          <a:p>
            <a:r>
              <a:rPr lang="ja-JP" altLang="en-US" sz="3000" dirty="0"/>
              <a:t>ワンナイト人狼のルールを用いる</a:t>
            </a:r>
            <a:endParaRPr lang="en-US" altLang="ja-JP" sz="3000" dirty="0"/>
          </a:p>
          <a:p>
            <a:pPr lvl="1">
              <a:buFont typeface="HiraginoSans-W3" charset="-128"/>
              <a:buChar char="ー"/>
            </a:pPr>
            <a:r>
              <a:rPr lang="ja-JP" altLang="en-US" sz="2800" dirty="0"/>
              <a:t>人数は</a:t>
            </a:r>
            <a:r>
              <a:rPr lang="en-US" altLang="ja-JP" sz="2800" dirty="0"/>
              <a:t>3</a:t>
            </a:r>
            <a:r>
              <a:rPr lang="ja-JP" altLang="en-US" sz="2800" dirty="0"/>
              <a:t>人での対戦を想定</a:t>
            </a:r>
            <a:endParaRPr lang="en-US" altLang="ja-JP" sz="2800" dirty="0"/>
          </a:p>
          <a:p>
            <a:pPr lvl="1">
              <a:buFont typeface="HiraginoSans-W3" charset="-128"/>
              <a:buChar char="ー"/>
            </a:pPr>
            <a:r>
              <a:rPr lang="ja-JP" altLang="en-US" sz="2800" dirty="0"/>
              <a:t>通常プレイ、コンピュータと対戦、コンピュータのみ</a:t>
            </a:r>
            <a:endParaRPr lang="en-US" altLang="ja-JP" sz="2800" dirty="0"/>
          </a:p>
          <a:p>
            <a:r>
              <a:rPr lang="ja-JP" altLang="en-US" sz="3000" dirty="0"/>
              <a:t>役職は人狼</a:t>
            </a:r>
            <a:r>
              <a:rPr lang="en-US" altLang="ja-JP" sz="3000" dirty="0"/>
              <a:t>2</a:t>
            </a:r>
            <a:r>
              <a:rPr lang="ja-JP" altLang="en-US" sz="3000" dirty="0"/>
              <a:t>、村人</a:t>
            </a:r>
            <a:r>
              <a:rPr lang="en-US" altLang="ja-JP" sz="3000" dirty="0"/>
              <a:t>1</a:t>
            </a:r>
            <a:r>
              <a:rPr lang="ja-JP" altLang="en-US" sz="3000" dirty="0"/>
              <a:t>、占い師</a:t>
            </a:r>
            <a:r>
              <a:rPr lang="en-US" altLang="ja-JP" sz="3000" dirty="0"/>
              <a:t>1</a:t>
            </a:r>
            <a:r>
              <a:rPr lang="ja-JP" altLang="en-US" sz="3000" dirty="0"/>
              <a:t>、怪盗</a:t>
            </a:r>
            <a:r>
              <a:rPr lang="en-US" altLang="ja-JP" sz="3000" dirty="0"/>
              <a:t>1</a:t>
            </a:r>
            <a:r>
              <a:rPr lang="ja-JP" altLang="en-US" sz="3000" dirty="0"/>
              <a:t>からランダム</a:t>
            </a:r>
            <a:endParaRPr lang="en-US" altLang="ja-JP" sz="3000" dirty="0"/>
          </a:p>
          <a:p>
            <a:pPr lvl="1">
              <a:buFont typeface="HiraginoSans-W3" charset="-128"/>
              <a:buChar char="ー"/>
            </a:pPr>
            <a:r>
              <a:rPr lang="ja-JP" altLang="en-US" sz="2400" dirty="0"/>
              <a:t>コンピュータの占い師は確率で占う対象を決める</a:t>
            </a:r>
            <a:endParaRPr lang="en-US" altLang="ja-JP" sz="2400" dirty="0"/>
          </a:p>
          <a:p>
            <a:pPr lvl="1">
              <a:buFont typeface="HiraginoSans-W3" charset="-128"/>
              <a:buChar char="ー"/>
            </a:pPr>
            <a:r>
              <a:rPr lang="ja-JP" altLang="en-US" sz="2400" dirty="0"/>
              <a:t>コンピュータの回答はランダムで対象を選ぶ</a:t>
            </a:r>
            <a:endParaRPr lang="en-US" altLang="ja-JP" sz="2600" dirty="0"/>
          </a:p>
          <a:p>
            <a:r>
              <a:rPr lang="ja-JP" altLang="en-US" sz="2800" dirty="0"/>
              <a:t>話し合いは選択肢を用いる</a:t>
            </a:r>
            <a:endParaRPr lang="en-US" altLang="ja-JP" sz="2800" dirty="0"/>
          </a:p>
          <a:p>
            <a:r>
              <a:rPr lang="ja-JP" altLang="en-US" sz="2800" dirty="0"/>
              <a:t>コンピュータの投票は疑わしさにより選ぶ</a:t>
            </a:r>
            <a:endParaRPr lang="en-US" altLang="ja-JP" sz="30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6</a:t>
            </a:fld>
            <a:endParaRPr kumimoji="1" lang="ja-JP" altLang="en-US" sz="2800" b="1" dirty="0"/>
          </a:p>
        </p:txBody>
      </p:sp>
    </p:spTree>
    <p:extLst>
      <p:ext uri="{BB962C8B-B14F-4D97-AF65-F5344CB8AC3E}">
        <p14:creationId xmlns:p14="http://schemas.microsoft.com/office/powerpoint/2010/main" val="26360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b="1" dirty="0"/>
              <a:t>ワンナイト人狼の役職</a:t>
            </a:r>
            <a:endParaRPr kumimoji="1" lang="ja-JP" altLang="en-US" sz="4000" b="1"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7</a:t>
            </a:fld>
            <a:endParaRPr kumimoji="1" lang="ja-JP" altLang="en-US" sz="2800" b="1"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6511674"/>
              </p:ext>
            </p:extLst>
          </p:nvPr>
        </p:nvGraphicFramePr>
        <p:xfrm>
          <a:off x="1518833" y="1596327"/>
          <a:ext cx="9985779" cy="4627414"/>
        </p:xfrm>
        <a:graphic>
          <a:graphicData uri="http://schemas.openxmlformats.org/drawingml/2006/table">
            <a:tbl>
              <a:tblPr firstRow="1" bandRow="1">
                <a:tableStyleId>{5940675A-B579-460E-94D1-54222C63F5DA}</a:tableStyleId>
              </a:tblPr>
              <a:tblGrid>
                <a:gridCol w="1707465">
                  <a:extLst>
                    <a:ext uri="{9D8B030D-6E8A-4147-A177-3AD203B41FA5}">
                      <a16:colId xmlns:a16="http://schemas.microsoft.com/office/drawing/2014/main" val="20000"/>
                    </a:ext>
                  </a:extLst>
                </a:gridCol>
                <a:gridCol w="8278314">
                  <a:extLst>
                    <a:ext uri="{9D8B030D-6E8A-4147-A177-3AD203B41FA5}">
                      <a16:colId xmlns:a16="http://schemas.microsoft.com/office/drawing/2014/main" val="20001"/>
                    </a:ext>
                  </a:extLst>
                </a:gridCol>
              </a:tblGrid>
              <a:tr h="779753">
                <a:tc>
                  <a:txBody>
                    <a:bodyPr/>
                    <a:lstStyle/>
                    <a:p>
                      <a:pPr algn="ctr"/>
                      <a:r>
                        <a:rPr kumimoji="1" lang="ja-JP" altLang="en-US" sz="2800" b="1" dirty="0"/>
                        <a:t>役職</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ja-JP" altLang="en-US" sz="2800" b="1" dirty="0"/>
                        <a:t>能力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79753">
                <a:tc>
                  <a:txBody>
                    <a:bodyPr/>
                    <a:lstStyle/>
                    <a:p>
                      <a:pPr algn="ctr"/>
                      <a:r>
                        <a:rPr kumimoji="1" lang="ja-JP" altLang="en-US" sz="2400" dirty="0"/>
                        <a:t>人狼</a:t>
                      </a:r>
                    </a:p>
                  </a:txBody>
                  <a:tcPr anchor="ctr">
                    <a:solidFill>
                      <a:schemeClr val="bg1"/>
                    </a:solidFill>
                  </a:tcPr>
                </a:tc>
                <a:tc>
                  <a:txBody>
                    <a:bodyPr/>
                    <a:lstStyle/>
                    <a:p>
                      <a:pPr algn="l"/>
                      <a:r>
                        <a:rPr kumimoji="1" lang="ja-JP" altLang="en-US" sz="2400" dirty="0"/>
                        <a:t>人狼の仲間がいるかどうか確認できる</a:t>
                      </a:r>
                      <a:endParaRPr kumimoji="1" lang="en-US" altLang="ja-JP" sz="2400" dirty="0"/>
                    </a:p>
                    <a:p>
                      <a:pPr algn="l"/>
                      <a:r>
                        <a:rPr kumimoji="1" lang="ja-JP" altLang="en-US" sz="2400" dirty="0"/>
                        <a:t>仲間がいればそのプレイヤーを知ることができる</a:t>
                      </a:r>
                    </a:p>
                  </a:txBody>
                  <a:tcPr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779753">
                <a:tc>
                  <a:txBody>
                    <a:bodyPr/>
                    <a:lstStyle/>
                    <a:p>
                      <a:pPr algn="ctr"/>
                      <a:r>
                        <a:rPr kumimoji="1" lang="ja-JP" altLang="en-US" sz="2400" dirty="0"/>
                        <a:t>村人</a:t>
                      </a:r>
                    </a:p>
                  </a:txBody>
                  <a:tcPr anchor="ctr">
                    <a:solidFill>
                      <a:schemeClr val="bg1"/>
                    </a:solidFill>
                  </a:tcPr>
                </a:tc>
                <a:tc>
                  <a:txBody>
                    <a:bodyPr/>
                    <a:lstStyle/>
                    <a:p>
                      <a:pPr algn="l"/>
                      <a:r>
                        <a:rPr kumimoji="1" lang="ja-JP" altLang="en-US" sz="2400" dirty="0"/>
                        <a:t>何も能力を持たない</a:t>
                      </a:r>
                    </a:p>
                  </a:txBody>
                  <a:tcPr anchor="ctr">
                    <a:solidFill>
                      <a:schemeClr val="bg1"/>
                    </a:solidFill>
                  </a:tcPr>
                </a:tc>
                <a:extLst>
                  <a:ext uri="{0D108BD9-81ED-4DB2-BD59-A6C34878D82A}">
                    <a16:rowId xmlns:a16="http://schemas.microsoft.com/office/drawing/2014/main" val="10002"/>
                  </a:ext>
                </a:extLst>
              </a:tr>
              <a:tr h="779753">
                <a:tc>
                  <a:txBody>
                    <a:bodyPr/>
                    <a:lstStyle/>
                    <a:p>
                      <a:pPr algn="ctr"/>
                      <a:r>
                        <a:rPr kumimoji="1" lang="ja-JP" altLang="en-US" sz="2400" dirty="0"/>
                        <a:t>占い師</a:t>
                      </a:r>
                      <a:endParaRPr kumimoji="1" lang="en-US" altLang="ja-JP" sz="2400" dirty="0"/>
                    </a:p>
                  </a:txBody>
                  <a:tcPr anchor="ctr">
                    <a:solidFill>
                      <a:schemeClr val="bg1"/>
                    </a:solidFill>
                  </a:tcPr>
                </a:tc>
                <a:tc>
                  <a:txBody>
                    <a:bodyPr/>
                    <a:lstStyle/>
                    <a:p>
                      <a:pPr algn="l"/>
                      <a:r>
                        <a:rPr kumimoji="1" lang="ja-JP" altLang="en-US" sz="2400" dirty="0"/>
                        <a:t>他のプレイヤー</a:t>
                      </a:r>
                      <a:r>
                        <a:rPr kumimoji="1" lang="en-US" altLang="ja-JP" sz="2400" dirty="0"/>
                        <a:t>1</a:t>
                      </a:r>
                      <a:r>
                        <a:rPr kumimoji="1" lang="ja-JP" altLang="en-US" sz="2400" dirty="0"/>
                        <a:t>人が人狼か確認できる</a:t>
                      </a:r>
                      <a:endParaRPr kumimoji="1" lang="en-US" altLang="ja-JP" sz="2400" dirty="0"/>
                    </a:p>
                    <a:p>
                      <a:pPr algn="l"/>
                      <a:r>
                        <a:rPr kumimoji="1" lang="ja-JP" altLang="en-US" sz="2400" dirty="0"/>
                        <a:t>もしくは選ばれていない</a:t>
                      </a:r>
                      <a:r>
                        <a:rPr kumimoji="1" lang="en-US" altLang="ja-JP" sz="2400" dirty="0"/>
                        <a:t>2</a:t>
                      </a:r>
                      <a:r>
                        <a:rPr kumimoji="1" lang="ja-JP" altLang="en-US" sz="2400" dirty="0"/>
                        <a:t>枚の役職を知ることができる</a:t>
                      </a:r>
                    </a:p>
                  </a:txBody>
                  <a:tcPr anchor="ctr">
                    <a:solidFill>
                      <a:schemeClr val="bg1"/>
                    </a:solidFill>
                  </a:tcPr>
                </a:tc>
                <a:extLst>
                  <a:ext uri="{0D108BD9-81ED-4DB2-BD59-A6C34878D82A}">
                    <a16:rowId xmlns:a16="http://schemas.microsoft.com/office/drawing/2014/main" val="10003"/>
                  </a:ext>
                </a:extLst>
              </a:tr>
              <a:tr h="1421988">
                <a:tc>
                  <a:txBody>
                    <a:bodyPr/>
                    <a:lstStyle/>
                    <a:p>
                      <a:pPr algn="ctr"/>
                      <a:r>
                        <a:rPr kumimoji="1" lang="ja-JP" altLang="en-US" sz="2400" dirty="0"/>
                        <a:t> 怪盗</a:t>
                      </a:r>
                    </a:p>
                  </a:txBody>
                  <a:tcPr anchor="ctr">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tx1"/>
                          </a:solidFill>
                          <a:effectLst/>
                          <a:latin typeface="+mn-ea"/>
                          <a:ea typeface="+mn-ea"/>
                          <a:cs typeface="+mn-cs"/>
                        </a:rPr>
                        <a:t>他のプレイヤーと役職を交換できる</a:t>
                      </a:r>
                      <a:endParaRPr kumimoji="1" lang="en-US" altLang="ja-JP" sz="2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tx1"/>
                          </a:solidFill>
                          <a:effectLst/>
                          <a:latin typeface="+mn-ea"/>
                          <a:ea typeface="+mn-ea"/>
                          <a:cs typeface="+mn-cs"/>
                        </a:rPr>
                        <a:t>交換した役職の能力は使用できない </a:t>
                      </a:r>
                      <a:endParaRPr kumimoji="1" lang="en-US" altLang="ja-JP" sz="2400" kern="1200" dirty="0">
                        <a:solidFill>
                          <a:schemeClr val="tx1"/>
                        </a:solidFill>
                        <a:effectLst/>
                        <a:latin typeface="+mn-ea"/>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2400" kern="1200" dirty="0">
                          <a:solidFill>
                            <a:schemeClr val="tx1"/>
                          </a:solidFill>
                          <a:effectLst/>
                          <a:latin typeface="+mn-ea"/>
                          <a:ea typeface="+mn-ea"/>
                          <a:cs typeface="+mn-cs"/>
                        </a:rPr>
                        <a:t>交換されたプレイヤーは交換されていることを認知しない </a:t>
                      </a:r>
                      <a:endParaRPr lang="ja-JP" altLang="en-US" sz="2400" dirty="0">
                        <a:latin typeface="+mn-ea"/>
                        <a:ea typeface="+mn-ea"/>
                      </a:endParaRPr>
                    </a:p>
                  </a:txBody>
                  <a:tcPr anchor="c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944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話し合いの時間</a:t>
            </a:r>
          </a:p>
        </p:txBody>
      </p:sp>
      <p:sp>
        <p:nvSpPr>
          <p:cNvPr id="3" name="コンテンツ プレースホルダー 2"/>
          <p:cNvSpPr>
            <a:spLocks noGrp="1"/>
          </p:cNvSpPr>
          <p:nvPr>
            <p:ph idx="1"/>
          </p:nvPr>
        </p:nvSpPr>
        <p:spPr>
          <a:xfrm>
            <a:off x="1555695" y="1657027"/>
            <a:ext cx="9948917" cy="4387312"/>
          </a:xfrm>
        </p:spPr>
        <p:txBody>
          <a:bodyPr>
            <a:noAutofit/>
          </a:bodyPr>
          <a:lstStyle/>
          <a:p>
            <a:r>
              <a:rPr lang="ja-JP" altLang="en-US" sz="3000" dirty="0"/>
              <a:t>選択肢を用いた話し合い</a:t>
            </a:r>
            <a:endParaRPr lang="en-US" altLang="ja-JP" sz="3000" dirty="0"/>
          </a:p>
          <a:p>
            <a:pPr lvl="1">
              <a:buFont typeface="HiraginoSans-W3" charset="-128"/>
              <a:buChar char="ー"/>
            </a:pPr>
            <a:r>
              <a:rPr lang="ja-JP" altLang="en-US" sz="2800" dirty="0"/>
              <a:t>発言の回数は</a:t>
            </a:r>
            <a:r>
              <a:rPr lang="en-US" altLang="ja-JP" sz="2800" dirty="0"/>
              <a:t>3</a:t>
            </a:r>
            <a:r>
              <a:rPr lang="ja-JP" altLang="en-US" sz="2800" dirty="0"/>
              <a:t>回に制限</a:t>
            </a:r>
            <a:endParaRPr lang="en-US" altLang="ja-JP" sz="2800" dirty="0"/>
          </a:p>
          <a:p>
            <a:pPr lvl="1">
              <a:buFont typeface="HiraginoSans-W3" charset="-128"/>
              <a:buChar char="ー"/>
            </a:pPr>
            <a:r>
              <a:rPr lang="ja-JP" altLang="en-US" sz="2800" dirty="0"/>
              <a:t>話し合いには</a:t>
            </a:r>
            <a:r>
              <a:rPr lang="en-US" altLang="ja-JP" sz="2800" dirty="0"/>
              <a:t>21</a:t>
            </a:r>
            <a:r>
              <a:rPr lang="ja-JP" altLang="en-US" sz="2800" dirty="0"/>
              <a:t>個の選択肢を用いる</a:t>
            </a:r>
            <a:endParaRPr lang="en-US" altLang="ja-JP" sz="2800" dirty="0"/>
          </a:p>
          <a:p>
            <a:pPr lvl="1">
              <a:buFont typeface="HiraginoSans-W3" charset="-128"/>
              <a:buChar char="ー"/>
            </a:pPr>
            <a:r>
              <a:rPr lang="ja-JP" altLang="en-US" sz="2800" dirty="0"/>
              <a:t>コンピュータの発言は役職ごとに選択肢から確率で選ぶ</a:t>
            </a:r>
            <a:endParaRPr lang="en-US" altLang="ja-JP" sz="2800" dirty="0"/>
          </a:p>
          <a:p>
            <a:r>
              <a:rPr lang="ja-JP" altLang="en-US" sz="3000" dirty="0"/>
              <a:t>選択肢例</a:t>
            </a:r>
            <a:endParaRPr lang="en-US" altLang="ja-JP" sz="3000" dirty="0"/>
          </a:p>
          <a:p>
            <a:pPr lvl="1">
              <a:buFont typeface="HiraginoSans-W3" charset="-128"/>
              <a:buChar char="ー"/>
            </a:pPr>
            <a:r>
              <a:rPr lang="ja-JP" altLang="en-US" sz="2400" dirty="0"/>
              <a:t>私は村人です。</a:t>
            </a:r>
            <a:endParaRPr lang="en-US" altLang="ja-JP" sz="2400" dirty="0"/>
          </a:p>
          <a:p>
            <a:pPr lvl="1">
              <a:buFont typeface="HiraginoSans-W3" charset="-128"/>
              <a:buChar char="ー"/>
            </a:pPr>
            <a:r>
              <a:rPr lang="ja-JP" altLang="en-US" sz="2400" dirty="0"/>
              <a:t>私は占い師です。他の</a:t>
            </a:r>
            <a:r>
              <a:rPr lang="en-US" altLang="ja-JP" sz="2400" dirty="0"/>
              <a:t>2</a:t>
            </a:r>
            <a:r>
              <a:rPr lang="ja-JP" altLang="en-US" sz="2400" dirty="0"/>
              <a:t>枚は人狼と怪盗でした。</a:t>
            </a:r>
            <a:endParaRPr lang="en-US" altLang="ja-JP" sz="2400" dirty="0"/>
          </a:p>
          <a:p>
            <a:pPr lvl="1">
              <a:buFont typeface="HiraginoSans-W3" charset="-128"/>
              <a:buChar char="ー"/>
            </a:pPr>
            <a:r>
              <a:rPr lang="ja-JP" altLang="en-US" sz="2400" dirty="0"/>
              <a:t>私は怪盗です。プレイヤー</a:t>
            </a:r>
            <a:r>
              <a:rPr lang="en-US" altLang="ja-JP" sz="2400" dirty="0"/>
              <a:t>1</a:t>
            </a:r>
            <a:r>
              <a:rPr lang="ja-JP" altLang="en-US" sz="2400" dirty="0"/>
              <a:t>と交換して占い師でした。</a:t>
            </a:r>
            <a:endParaRPr lang="en-US" altLang="ja-JP" sz="2400" dirty="0"/>
          </a:p>
          <a:p>
            <a:pPr lvl="1">
              <a:buFont typeface="HiraginoSans-W3" charset="-128"/>
              <a:buChar char="ー"/>
            </a:pPr>
            <a:r>
              <a:rPr lang="ja-JP" altLang="en-US" sz="2400" dirty="0"/>
              <a:t>発言しない</a:t>
            </a:r>
            <a:endParaRPr lang="en-US" altLang="ja-JP" sz="2400" dirty="0"/>
          </a:p>
          <a:p>
            <a:pPr lvl="1">
              <a:buFont typeface="HiraginoSans-W3" charset="-128"/>
              <a:buChar char="ー"/>
            </a:pPr>
            <a:endParaRPr lang="en-US" altLang="ja-JP" sz="2800" dirty="0"/>
          </a:p>
          <a:p>
            <a:pPr lvl="1">
              <a:buFont typeface="HiraginoSans-W3" charset="-128"/>
              <a:buChar char="ー"/>
            </a:pPr>
            <a:endParaRPr lang="en-US" altLang="ja-JP" sz="24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8</a:t>
            </a:fld>
            <a:endParaRPr kumimoji="1" lang="ja-JP" altLang="en-US" sz="2800" b="1" dirty="0"/>
          </a:p>
        </p:txBody>
      </p:sp>
    </p:spTree>
    <p:extLst>
      <p:ext uri="{BB962C8B-B14F-4D97-AF65-F5344CB8AC3E}">
        <p14:creationId xmlns:p14="http://schemas.microsoft.com/office/powerpoint/2010/main" val="2023511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b="1" dirty="0"/>
              <a:t>コンピュータの投票</a:t>
            </a:r>
          </a:p>
        </p:txBody>
      </p:sp>
      <p:sp>
        <p:nvSpPr>
          <p:cNvPr id="3" name="コンテンツ プレースホルダー 2"/>
          <p:cNvSpPr>
            <a:spLocks noGrp="1"/>
          </p:cNvSpPr>
          <p:nvPr>
            <p:ph idx="1"/>
          </p:nvPr>
        </p:nvSpPr>
        <p:spPr>
          <a:xfrm>
            <a:off x="2074309" y="1455549"/>
            <a:ext cx="9948917" cy="2171054"/>
          </a:xfrm>
        </p:spPr>
        <p:txBody>
          <a:bodyPr>
            <a:noAutofit/>
          </a:bodyPr>
          <a:lstStyle/>
          <a:p>
            <a:r>
              <a:rPr lang="ja-JP" altLang="en-US" sz="3000" dirty="0"/>
              <a:t>投票方法</a:t>
            </a:r>
            <a:endParaRPr lang="en-US" altLang="ja-JP" sz="3000" dirty="0"/>
          </a:p>
          <a:p>
            <a:pPr lvl="1">
              <a:buFont typeface="HiraginoSans-W3" charset="-128"/>
              <a:buChar char="ー"/>
            </a:pPr>
            <a:r>
              <a:rPr lang="ja-JP" altLang="en-US" sz="2700" dirty="0"/>
              <a:t>他のプレイヤーの発言に怪しい点があれば　　　　　　　その疑わしさを数値化し、加算</a:t>
            </a:r>
            <a:endParaRPr lang="en-US" altLang="ja-JP" sz="2700" dirty="0"/>
          </a:p>
          <a:p>
            <a:pPr lvl="1">
              <a:buFont typeface="HiraginoSans-W3" charset="-128"/>
              <a:buChar char="ー"/>
            </a:pPr>
            <a:r>
              <a:rPr lang="ja-JP" altLang="en-US" sz="2700" dirty="0"/>
              <a:t>数値が最も高いプレイヤーに投票</a:t>
            </a:r>
            <a:endParaRPr lang="en-US" altLang="ja-JP" sz="2700" dirty="0"/>
          </a:p>
        </p:txBody>
      </p:sp>
      <p:sp>
        <p:nvSpPr>
          <p:cNvPr id="4" name="スライド番号プレースホルダー 3"/>
          <p:cNvSpPr>
            <a:spLocks noGrp="1"/>
          </p:cNvSpPr>
          <p:nvPr>
            <p:ph type="sldNum" sz="quarter" idx="12"/>
          </p:nvPr>
        </p:nvSpPr>
        <p:spPr/>
        <p:txBody>
          <a:bodyPr/>
          <a:lstStyle/>
          <a:p>
            <a:fld id="{97EC3587-A41D-5249-8891-11588876A872}" type="slidenum">
              <a:rPr kumimoji="1" lang="ja-JP" altLang="en-US" sz="2800" b="1" smtClean="0"/>
              <a:t>9</a:t>
            </a:fld>
            <a:endParaRPr kumimoji="1" lang="ja-JP" altLang="en-US" sz="2800" b="1" dirty="0"/>
          </a:p>
        </p:txBody>
      </p:sp>
      <p:graphicFrame>
        <p:nvGraphicFramePr>
          <p:cNvPr id="5" name="表 4"/>
          <p:cNvGraphicFramePr>
            <a:graphicFrameLocks noGrp="1"/>
          </p:cNvGraphicFramePr>
          <p:nvPr>
            <p:extLst>
              <p:ext uri="{D42A27DB-BD31-4B8C-83A1-F6EECF244321}">
                <p14:modId xmlns:p14="http://schemas.microsoft.com/office/powerpoint/2010/main" val="2019609444"/>
              </p:ext>
            </p:extLst>
          </p:nvPr>
        </p:nvGraphicFramePr>
        <p:xfrm>
          <a:off x="2592925" y="3626603"/>
          <a:ext cx="7402326" cy="2966376"/>
        </p:xfrm>
        <a:graphic>
          <a:graphicData uri="http://schemas.openxmlformats.org/drawingml/2006/table">
            <a:tbl>
              <a:tblPr firstRow="1" bandRow="1">
                <a:tableStyleId>{5940675A-B579-460E-94D1-54222C63F5DA}</a:tableStyleId>
              </a:tblPr>
              <a:tblGrid>
                <a:gridCol w="6118266">
                  <a:extLst>
                    <a:ext uri="{9D8B030D-6E8A-4147-A177-3AD203B41FA5}">
                      <a16:colId xmlns:a16="http://schemas.microsoft.com/office/drawing/2014/main" val="20000"/>
                    </a:ext>
                  </a:extLst>
                </a:gridCol>
                <a:gridCol w="1284060">
                  <a:extLst>
                    <a:ext uri="{9D8B030D-6E8A-4147-A177-3AD203B41FA5}">
                      <a16:colId xmlns:a16="http://schemas.microsoft.com/office/drawing/2014/main" val="20001"/>
                    </a:ext>
                  </a:extLst>
                </a:gridCol>
              </a:tblGrid>
              <a:tr h="523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effectLst/>
                        </a:rPr>
                        <a:t>他のプレイヤーの発言 </a:t>
                      </a:r>
                      <a:endParaRPr lang="ja-JP" altLang="en-US" dirty="0"/>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t>数値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3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effectLst/>
                        </a:rPr>
                        <a:t>怪盗が他のプレイヤーの村人と交換している </a:t>
                      </a:r>
                      <a:endParaRPr lang="ja-JP" altLang="en-US" dirty="0"/>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dirty="0"/>
                        <a:t>+200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23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sz="1800" kern="1200" dirty="0">
                          <a:effectLst/>
                        </a:rPr>
                        <a:t>人狼か村人だと発言している </a:t>
                      </a:r>
                      <a:endParaRPr lang="ja-JP" altLang="en-US" dirty="0"/>
                    </a:p>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23068">
                <a:tc>
                  <a:txBody>
                    <a:bodyPr/>
                    <a:lstStyle/>
                    <a:p>
                      <a:r>
                        <a:rPr kumimoji="1" lang="ja-JP" altLang="en-US" dirty="0"/>
                        <a:t>占い結果が他の</a:t>
                      </a:r>
                      <a:r>
                        <a:rPr kumimoji="1" lang="en-US" altLang="ja-JP" dirty="0"/>
                        <a:t>2</a:t>
                      </a:r>
                      <a:r>
                        <a:rPr kumimoji="1" lang="ja-JP" altLang="en-US" dirty="0"/>
                        <a:t>枚に村人がいると言っている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en-US" altLang="ja-JP" dirty="0"/>
                        <a:t>+100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2306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7" name="テキスト ボックス 6"/>
          <p:cNvSpPr txBox="1"/>
          <p:nvPr/>
        </p:nvSpPr>
        <p:spPr>
          <a:xfrm>
            <a:off x="5470591" y="5935849"/>
            <a:ext cx="369332" cy="1084881"/>
          </a:xfrm>
          <a:prstGeom prst="rect">
            <a:avLst/>
          </a:prstGeom>
          <a:noFill/>
        </p:spPr>
        <p:txBody>
          <a:bodyPr vert="eaVert" wrap="square" rtlCol="0">
            <a:spAutoFit/>
          </a:bodyPr>
          <a:lstStyle/>
          <a:p>
            <a:r>
              <a:rPr kumimoji="1" lang="ja-JP" altLang="en-US" sz="1200" b="1">
                <a:latin typeface="HGSSoeiKakugothicUB" charset="-128"/>
                <a:ea typeface="HGSSoeiKakugothicUB" charset="-128"/>
                <a:cs typeface="HGSSoeiKakugothicUB" charset="-128"/>
              </a:rPr>
              <a:t>・・・</a:t>
            </a:r>
          </a:p>
        </p:txBody>
      </p:sp>
      <p:sp>
        <p:nvSpPr>
          <p:cNvPr id="8" name="テキスト ボックス 7"/>
          <p:cNvSpPr txBox="1"/>
          <p:nvPr/>
        </p:nvSpPr>
        <p:spPr>
          <a:xfrm>
            <a:off x="9040427" y="5935849"/>
            <a:ext cx="369332" cy="1084881"/>
          </a:xfrm>
          <a:prstGeom prst="rect">
            <a:avLst/>
          </a:prstGeom>
          <a:noFill/>
        </p:spPr>
        <p:txBody>
          <a:bodyPr vert="eaVert" wrap="square" rtlCol="0">
            <a:spAutoFit/>
          </a:bodyPr>
          <a:lstStyle/>
          <a:p>
            <a:r>
              <a:rPr kumimoji="1" lang="ja-JP" altLang="en-US" sz="1200" b="1">
                <a:latin typeface="HGSSoeiKakugothicUB" charset="-128"/>
                <a:ea typeface="HGSSoeiKakugothicUB" charset="-128"/>
                <a:cs typeface="HGSSoeiKakugothicUB" charset="-128"/>
              </a:rPr>
              <a:t>・・・</a:t>
            </a:r>
          </a:p>
        </p:txBody>
      </p:sp>
    </p:spTree>
    <p:extLst>
      <p:ext uri="{BB962C8B-B14F-4D97-AF65-F5344CB8AC3E}">
        <p14:creationId xmlns:p14="http://schemas.microsoft.com/office/powerpoint/2010/main" val="1625772551"/>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1756</TotalTime>
  <Words>1017</Words>
  <Application>Microsoft Macintosh PowerPoint</Application>
  <PresentationFormat>ワイド画面</PresentationFormat>
  <Paragraphs>170</Paragraphs>
  <Slides>15</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15</vt:i4>
      </vt:variant>
    </vt:vector>
  </HeadingPairs>
  <TitlesOfParts>
    <vt:vector size="24" baseType="lpstr">
      <vt:lpstr>.HiraKakuInterface-W3</vt:lpstr>
      <vt:lpstr>HGSSoeiKakugothicUB</vt:lpstr>
      <vt:lpstr>HiraginoSans-W3</vt:lpstr>
      <vt:lpstr>メイリオ</vt:lpstr>
      <vt:lpstr>Yu Gothic</vt:lpstr>
      <vt:lpstr>Arial</vt:lpstr>
      <vt:lpstr>Century Gothic</vt:lpstr>
      <vt:lpstr>Wingdings 3</vt:lpstr>
      <vt:lpstr>ウィスプ</vt:lpstr>
      <vt:lpstr>人狼ゲームの コンピュータAIの作成</vt:lpstr>
      <vt:lpstr>あらまし</vt:lpstr>
      <vt:lpstr>研究の背景・目的</vt:lpstr>
      <vt:lpstr>人狼ゲーム</vt:lpstr>
      <vt:lpstr>ワンナイト人狼</vt:lpstr>
      <vt:lpstr>作成するAI</vt:lpstr>
      <vt:lpstr>ワンナイト人狼の役職</vt:lpstr>
      <vt:lpstr>話し合いの時間</vt:lpstr>
      <vt:lpstr>コンピュータの投票</vt:lpstr>
      <vt:lpstr>実行画面</vt:lpstr>
      <vt:lpstr>実行画面</vt:lpstr>
      <vt:lpstr>実行画面</vt:lpstr>
      <vt:lpstr>結果・考察</vt:lpstr>
      <vt:lpstr>結論・今後の課題</vt:lpstr>
      <vt:lpstr>参考文献</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ロールプレイングゲームのバランス自動調整システム</dc:title>
  <dc:creator>藤田尚也</dc:creator>
  <cp:lastModifiedBy>Microsoft Office User</cp:lastModifiedBy>
  <cp:revision>76</cp:revision>
  <dcterms:created xsi:type="dcterms:W3CDTF">2020-05-07T05:31:15Z</dcterms:created>
  <dcterms:modified xsi:type="dcterms:W3CDTF">2021-02-03T04:16:39Z</dcterms:modified>
</cp:coreProperties>
</file>