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2" r:id="rId8"/>
    <p:sldId id="267" r:id="rId9"/>
    <p:sldId id="269" r:id="rId10"/>
    <p:sldId id="268" r:id="rId11"/>
    <p:sldId id="263" r:id="rId12"/>
    <p:sldId id="266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0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1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doge-intl.com/strategy/majan-defense/" TargetMode="External"/><Relationship Id="rId3" Type="http://schemas.openxmlformats.org/officeDocument/2006/relationships/hyperlink" Target="https://news.microsoft.com/ja-jp/2019/08/29/190829-mahjong-ai-microsoft-suphx/" TargetMode="External"/><Relationship Id="rId7" Type="http://schemas.openxmlformats.org/officeDocument/2006/relationships/hyperlink" Target="https://mj-station.net/strategy/paiefficiency1/" TargetMode="External"/><Relationship Id="rId2" Type="http://schemas.openxmlformats.org/officeDocument/2006/relationships/hyperlink" Target="http://www.amy.hi-ho.ne.jp/ishihata/maujon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ajyan-item.com/" TargetMode="External"/><Relationship Id="rId5" Type="http://schemas.openxmlformats.org/officeDocument/2006/relationships/hyperlink" Target="https://ja.wikipedia.org/wiki/%E9%BA%BB%E9%9B%80%E3%81%AE%E3%83%AB%E3%83%BC%E3%83%AB" TargetMode="External"/><Relationship Id="rId10" Type="http://schemas.openxmlformats.org/officeDocument/2006/relationships/hyperlink" Target="https://www.gamedesign.jp/games/minimahjong/" TargetMode="External"/><Relationship Id="rId4" Type="http://schemas.openxmlformats.org/officeDocument/2006/relationships/hyperlink" Target="https://gendai.ismedia.jp/articles/-/67507" TargetMode="External"/><Relationship Id="rId9" Type="http://schemas.openxmlformats.org/officeDocument/2006/relationships/hyperlink" Target="https://kinmaweb.jp/archives/tag/%e9%ba%bb%e9%9b%80%e5%bd%b9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E3D442-58A4-44CC-A595-CF9C6B7E8C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97" y="1710268"/>
            <a:ext cx="9973276" cy="1646302"/>
          </a:xfrm>
        </p:spPr>
        <p:txBody>
          <a:bodyPr/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Java</a:t>
            </a:r>
            <a:r>
              <a:rPr kumimoji="1" lang="ja-JP" altLang="en-US" dirty="0">
                <a:solidFill>
                  <a:schemeClr val="tx1"/>
                </a:solidFill>
              </a:rPr>
              <a:t>を用いたミニ麻雀</a:t>
            </a:r>
            <a:r>
              <a:rPr kumimoji="1" lang="en-US" altLang="ja-JP" dirty="0">
                <a:solidFill>
                  <a:schemeClr val="tx1"/>
                </a:solidFill>
              </a:rPr>
              <a:t>AI</a:t>
            </a:r>
            <a:r>
              <a:rPr kumimoji="1" lang="ja-JP" altLang="en-US" dirty="0">
                <a:solidFill>
                  <a:schemeClr val="tx1"/>
                </a:solidFill>
              </a:rPr>
              <a:t>の開発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04C2858-0DA5-44D1-8124-435837A4A3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>
                <a:solidFill>
                  <a:schemeClr val="tx1"/>
                </a:solidFill>
              </a:rPr>
              <a:t>情報論理工学研究室　田本智也</a:t>
            </a:r>
          </a:p>
        </p:txBody>
      </p:sp>
    </p:spTree>
    <p:extLst>
      <p:ext uri="{BB962C8B-B14F-4D97-AF65-F5344CB8AC3E}">
        <p14:creationId xmlns:p14="http://schemas.microsoft.com/office/powerpoint/2010/main" val="2411080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4AB4B7-2C34-45BF-9C6E-A8E1C875D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結果</a:t>
            </a:r>
          </a:p>
        </p:txBody>
      </p:sp>
      <p:pic>
        <p:nvPicPr>
          <p:cNvPr id="5" name="コンテンツ プレースホルダー 4" descr="文字の書かれた紙&#10;&#10;自動的に生成された説明">
            <a:extLst>
              <a:ext uri="{FF2B5EF4-FFF2-40B4-BE49-F238E27FC236}">
                <a16:creationId xmlns:a16="http://schemas.microsoft.com/office/drawing/2014/main" id="{25FD2065-969C-41E5-AF4C-F8C3E71278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1735" y="1532421"/>
            <a:ext cx="3759200" cy="5185486"/>
          </a:xfrm>
        </p:spPr>
      </p:pic>
      <p:pic>
        <p:nvPicPr>
          <p:cNvPr id="7" name="図 6" descr="テーブル&#10;&#10;低い精度で自動的に生成された説明">
            <a:extLst>
              <a:ext uri="{FF2B5EF4-FFF2-40B4-BE49-F238E27FC236}">
                <a16:creationId xmlns:a16="http://schemas.microsoft.com/office/drawing/2014/main" id="{F307047D-5F76-4EC2-A317-149EAAC90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8400" y="1532421"/>
            <a:ext cx="3759200" cy="5321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681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BE0EC9-A99C-4195-95B7-9ED87E316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今後の課題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95C9AD-2CDF-4F39-A519-0DCF15C82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11243734" cy="3880773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2800" dirty="0">
                <a:solidFill>
                  <a:schemeClr val="tx1"/>
                </a:solidFill>
              </a:rPr>
              <a:t>ミニ麻雀のゲーム性と対</a:t>
            </a:r>
            <a:r>
              <a:rPr kumimoji="1" lang="en-US" altLang="ja-JP" sz="2800" dirty="0">
                <a:solidFill>
                  <a:schemeClr val="tx1"/>
                </a:solidFill>
              </a:rPr>
              <a:t>CPU</a:t>
            </a:r>
            <a:r>
              <a:rPr kumimoji="1" lang="ja-JP" altLang="en-US" sz="2800" dirty="0">
                <a:solidFill>
                  <a:schemeClr val="tx1"/>
                </a:solidFill>
              </a:rPr>
              <a:t>戦での戦術を可能とするプログラムの完成を目指す。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endParaRPr lang="en-US" altLang="ja-JP" sz="2800" dirty="0">
              <a:solidFill>
                <a:schemeClr val="tx1"/>
              </a:solidFill>
            </a:endParaRPr>
          </a:p>
          <a:p>
            <a:r>
              <a:rPr lang="en-US" altLang="ja-JP" sz="2800" dirty="0">
                <a:solidFill>
                  <a:schemeClr val="tx1"/>
                </a:solidFill>
              </a:rPr>
              <a:t>CPU</a:t>
            </a:r>
            <a:r>
              <a:rPr lang="ja-JP" altLang="en-US" sz="2800" dirty="0">
                <a:solidFill>
                  <a:schemeClr val="tx1"/>
                </a:solidFill>
              </a:rPr>
              <a:t>の戦略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chemeClr val="tx1"/>
                </a:solidFill>
              </a:rPr>
              <a:t>    ・戦略１：最短で聴牌を目指す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2800" dirty="0">
                <a:solidFill>
                  <a:schemeClr val="tx1"/>
                </a:solidFill>
              </a:rPr>
              <a:t>    </a:t>
            </a:r>
            <a:r>
              <a:rPr lang="ja-JP" altLang="en-US" sz="2800" dirty="0">
                <a:solidFill>
                  <a:schemeClr val="tx1"/>
                </a:solidFill>
              </a:rPr>
              <a:t>　最も聴牌する確率が高くなるように牌を捨てる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2800" dirty="0">
                <a:solidFill>
                  <a:schemeClr val="tx1"/>
                </a:solidFill>
              </a:rPr>
              <a:t>    </a:t>
            </a:r>
            <a:r>
              <a:rPr lang="ja-JP" altLang="en-US" sz="2800" dirty="0">
                <a:solidFill>
                  <a:schemeClr val="tx1"/>
                </a:solidFill>
              </a:rPr>
              <a:t>・戦略２：守りを重視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2800" dirty="0">
                <a:solidFill>
                  <a:schemeClr val="tx1"/>
                </a:solidFill>
              </a:rPr>
              <a:t>    </a:t>
            </a:r>
            <a:r>
              <a:rPr lang="ja-JP" altLang="en-US" sz="2800" dirty="0">
                <a:solidFill>
                  <a:schemeClr val="tx1"/>
                </a:solidFill>
              </a:rPr>
              <a:t>　できるだけ安全牌を捨てる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273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51287D-70DB-4765-AD02-EF1468CB4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参考文献一覧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6CAF05-399D-49FE-A68E-24DD42783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8757"/>
            <a:ext cx="11514666" cy="4748021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altLang="ja-JP" sz="1600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[1] 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石畑恭平，コンピュータ麻雀のアルゴリズム，工学社，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(2007)</a:t>
            </a:r>
            <a:endParaRPr lang="ja-JP" altLang="ja-JP" sz="1600" kern="100" dirty="0"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en-US" altLang="ja-JP" sz="1600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[2] 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石畑恭平，まうじゃん的空間，「まうじゃん 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for java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」</a:t>
            </a:r>
            <a:r>
              <a:rPr lang="en-US" altLang="ja-JP" sz="1600" u="sng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http://www.amy.hi-ho.ne.jp/ishihata/maujong/</a:t>
            </a:r>
            <a:endParaRPr lang="ja-JP" altLang="ja-JP" sz="1600" kern="100" dirty="0"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en-US" altLang="ja-JP" sz="1600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[3] 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ポケッタブル　本格派ミニ麻雀，永岡書店，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(2007)</a:t>
            </a:r>
          </a:p>
          <a:p>
            <a:pPr algn="l"/>
            <a:r>
              <a:rPr lang="en-US" altLang="ja-JP" sz="1600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[4] 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とつげき東北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. 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科学する麻雀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. 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講談社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. (2004).</a:t>
            </a:r>
          </a:p>
          <a:p>
            <a:pPr algn="l"/>
            <a:r>
              <a:rPr lang="en-US" altLang="ja-JP" sz="1600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[5] 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とつげき東北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. 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おしえて！科学する麻雀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. 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洋泉社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. (2009).</a:t>
            </a:r>
            <a:endParaRPr lang="ja-JP" altLang="ja-JP" sz="1600" kern="100" dirty="0"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600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[6] 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麻雀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AI Microsoft </a:t>
            </a:r>
            <a:r>
              <a:rPr lang="en-US" altLang="ja-JP" sz="1600" kern="100" dirty="0" err="1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Suphx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が人間のトッププレイヤーに匹敵する成績を達成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, Japan News Center, </a:t>
            </a:r>
            <a:r>
              <a:rPr lang="en-US" altLang="ja-JP" sz="1600" kern="100" dirty="0" err="1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Mictosoft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(2019/8/29) </a:t>
            </a:r>
            <a:r>
              <a:rPr lang="en-US" altLang="ja-JP" sz="1600" u="sng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https://news.microsoft.com/ja-jp/2019/08/29/190829-mahjong-ai-microsoft-suphx/</a:t>
            </a:r>
            <a:endParaRPr lang="ja-JP" altLang="ja-JP" sz="1600" kern="100" dirty="0"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en-US" altLang="ja-JP" sz="1600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[7] 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とつげき東北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, ASAPIN, 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水上直紀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, 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マイクロソフト「麻雀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AI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」の衝撃…麻雀界はここまで激変する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, 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現代ビジネス，講談社 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(2019/9/30)  </a:t>
            </a:r>
            <a:r>
              <a:rPr lang="en-US" altLang="ja-JP" sz="1600" u="sng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https://gendai.ismedia.jp/articles/-/67507</a:t>
            </a:r>
            <a:endParaRPr lang="ja-JP" altLang="ja-JP" sz="1600" kern="100" dirty="0"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en-US" altLang="ja-JP" sz="1600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[8]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麻雀のルール，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Wikipedia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，日本ルールのヴァリエーション</a:t>
            </a:r>
            <a:r>
              <a:rPr lang="en-US" altLang="ja-JP" sz="1600" u="sng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https://ja.wikipedia.org/wiki/%E9%BA%BB%E9%9B%80%E3%81%AE%E3%83%AB%E3%83%BC%E3%83%AB</a:t>
            </a:r>
            <a:endParaRPr lang="ja-JP" altLang="ja-JP" sz="1600" kern="100" dirty="0"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en-US" altLang="ja-JP" sz="1600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[9]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麻雀グッズ研究所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en-US" altLang="ja-JP" sz="1600" u="sng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https://majyan-item.com/</a:t>
            </a:r>
            <a:endParaRPr lang="ja-JP" altLang="ja-JP" sz="1600" kern="100" dirty="0"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en-US" altLang="ja-JP" sz="1600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[10]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麻雀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Station </a:t>
            </a:r>
            <a:r>
              <a:rPr lang="en-US" altLang="ja-JP" sz="1600" u="sng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https://mj-station.net/strategy/paiefficiency1/</a:t>
            </a:r>
            <a:endParaRPr lang="ja-JP" altLang="ja-JP" sz="1600" kern="100" dirty="0"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en-US" altLang="ja-JP" sz="1600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[11]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麻雀で勝つための守りの戦術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6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選～最速雀士製造法～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en-US" altLang="ja-JP" sz="1600" u="sng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https://www.bodoge-intl.com/strategy/majan-defense/</a:t>
            </a:r>
            <a:endParaRPr lang="ja-JP" altLang="ja-JP" sz="1600" kern="100" dirty="0"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en-US" altLang="ja-JP" sz="1600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[12]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キンマ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Web </a:t>
            </a:r>
            <a:r>
              <a:rPr lang="en-US" altLang="ja-JP" sz="1600" u="sng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https://kinmaweb.jp/archives/tag/%e9%ba%bb%e9%9b%80%e5%bd%b9</a:t>
            </a:r>
            <a:endParaRPr lang="ja-JP" altLang="ja-JP" sz="1600" kern="100" dirty="0"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en-US" altLang="ja-JP" sz="1600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[13]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ミニ麻雀 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– GAMEDESIGN </a:t>
            </a:r>
            <a:r>
              <a:rPr lang="en-US" altLang="ja-JP" sz="1600" u="sng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https://www.gamedesign.jp/games/minimahjong/</a:t>
            </a:r>
            <a:endParaRPr lang="ja-JP" altLang="ja-JP" sz="1600" kern="100" dirty="0"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r>
              <a:rPr lang="en-US" altLang="ja-JP" sz="1600" u="none" strike="noStrike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[14]</a:t>
            </a:r>
            <a:r>
              <a:rPr lang="ja-JP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野中章宏，麻雀の役判定および点数計算，卒業研究報告書，近畿大学理工学部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 (2016)</a:t>
            </a:r>
            <a:endParaRPr lang="ja-JP" altLang="ja-JP" sz="1600" kern="100" dirty="0"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4821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8FF476-E8D0-491B-B672-7329141D0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3191933"/>
            <a:ext cx="8596668" cy="1320800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solidFill>
                  <a:schemeClr val="tx1"/>
                </a:solidFill>
              </a:rPr>
              <a:t>ご清聴ありがとうございまし</a:t>
            </a:r>
            <a:r>
              <a:rPr lang="ja-JP" altLang="en-US" sz="4000" dirty="0">
                <a:solidFill>
                  <a:schemeClr val="tx1"/>
                </a:solidFill>
              </a:rPr>
              <a:t>た。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044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4500C-8E94-4775-9F94-4333F36B5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目次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ABBB59-E670-4E23-B8C9-22C14E99C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95849"/>
            <a:ext cx="8596668" cy="5062151"/>
          </a:xfrm>
        </p:spPr>
        <p:txBody>
          <a:bodyPr>
            <a:normAutofit/>
          </a:bodyPr>
          <a:lstStyle/>
          <a:p>
            <a:r>
              <a:rPr kumimoji="1" lang="ja-JP" altLang="en-US" sz="2800" dirty="0">
                <a:solidFill>
                  <a:schemeClr val="tx1"/>
                </a:solidFill>
              </a:rPr>
              <a:t>目的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方法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既存の麻雀プログラムについて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kumimoji="1" lang="ja-JP" altLang="en-US" sz="2800" dirty="0">
                <a:solidFill>
                  <a:schemeClr val="tx1"/>
                </a:solidFill>
              </a:rPr>
              <a:t>ミニ麻雀</a:t>
            </a:r>
            <a:r>
              <a:rPr lang="ja-JP" altLang="en-US" sz="2800" dirty="0">
                <a:solidFill>
                  <a:schemeClr val="tx1"/>
                </a:solidFill>
              </a:rPr>
              <a:t>について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kumimoji="1" lang="ja-JP" altLang="en-US" sz="2800" dirty="0">
                <a:solidFill>
                  <a:schemeClr val="tx1"/>
                </a:solidFill>
              </a:rPr>
              <a:t>研究内容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和了形判定プログラム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kumimoji="1" lang="ja-JP" altLang="en-US" sz="2800" dirty="0">
                <a:solidFill>
                  <a:schemeClr val="tx1"/>
                </a:solidFill>
              </a:rPr>
              <a:t>結果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今後の課題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参考文献一覧</a:t>
            </a:r>
            <a:endParaRPr lang="en-US" altLang="ja-JP" sz="2800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314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29CFD1-35A9-4B7F-AE40-28BED02E9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目的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891D578-1E8C-4A57-A55D-6C547A132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3066" y="1930400"/>
            <a:ext cx="6045201" cy="19880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2800" dirty="0">
                <a:solidFill>
                  <a:schemeClr val="tx1"/>
                </a:solidFill>
              </a:rPr>
              <a:t>麻雀は初心者に難しい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ja-JP" altLang="en-US" sz="2800" dirty="0">
                <a:solidFill>
                  <a:schemeClr val="tx1"/>
                </a:solidFill>
              </a:rPr>
              <a:t>↓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ja-JP" altLang="en-US" sz="2800" dirty="0">
                <a:solidFill>
                  <a:schemeClr val="tx1"/>
                </a:solidFill>
              </a:rPr>
              <a:t>初心者向けのミニ麻雀を作る</a:t>
            </a: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BE5F8FBF-8A81-44B0-98DA-E50C64B022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54547"/>
              </p:ext>
            </p:extLst>
          </p:nvPr>
        </p:nvGraphicFramePr>
        <p:xfrm>
          <a:off x="2111065" y="3918478"/>
          <a:ext cx="5729201" cy="1478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6997">
                  <a:extLst>
                    <a:ext uri="{9D8B030D-6E8A-4147-A177-3AD203B41FA5}">
                      <a16:colId xmlns:a16="http://schemas.microsoft.com/office/drawing/2014/main" val="2132052612"/>
                    </a:ext>
                  </a:extLst>
                </a:gridCol>
                <a:gridCol w="2186463">
                  <a:extLst>
                    <a:ext uri="{9D8B030D-6E8A-4147-A177-3AD203B41FA5}">
                      <a16:colId xmlns:a16="http://schemas.microsoft.com/office/drawing/2014/main" val="2385488863"/>
                    </a:ext>
                  </a:extLst>
                </a:gridCol>
                <a:gridCol w="2395741">
                  <a:extLst>
                    <a:ext uri="{9D8B030D-6E8A-4147-A177-3AD203B41FA5}">
                      <a16:colId xmlns:a16="http://schemas.microsoft.com/office/drawing/2014/main" val="1868079941"/>
                    </a:ext>
                  </a:extLst>
                </a:gridCol>
              </a:tblGrid>
              <a:tr h="492761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</a:rPr>
                        <a:t>麻雀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</a:rPr>
                        <a:t>ミニ麻雀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049535"/>
                  </a:ext>
                </a:extLst>
              </a:tr>
              <a:tr h="4927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種類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３４種類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２５種類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923880"/>
                  </a:ext>
                </a:extLst>
              </a:tr>
              <a:tr h="4927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手牌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１３枚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７枚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252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164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8887B0-D49E-411C-8478-2D5D56611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方法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85AEF4-6976-44DB-8164-A99D5CBD1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800" dirty="0">
                <a:solidFill>
                  <a:schemeClr val="tx1"/>
                </a:solidFill>
              </a:rPr>
              <a:t>本研究は、</a:t>
            </a:r>
            <a:r>
              <a:rPr kumimoji="1" lang="en-US" altLang="ja-JP" sz="2800" dirty="0">
                <a:solidFill>
                  <a:schemeClr val="tx1"/>
                </a:solidFill>
              </a:rPr>
              <a:t>Java</a:t>
            </a:r>
            <a:r>
              <a:rPr kumimoji="1" lang="ja-JP" altLang="en-US" sz="2800" dirty="0">
                <a:solidFill>
                  <a:schemeClr val="tx1"/>
                </a:solidFill>
              </a:rPr>
              <a:t>を用いてプログラムを作成を行う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endParaRPr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既存の麻雀ゲームや文献を参考にして開発を行う</a:t>
            </a:r>
            <a:endParaRPr lang="en-US" altLang="ja-JP" sz="2800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3253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0DAAA6-6D69-4F83-B07F-DD262D641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既存の麻雀プログラム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249780-22BC-4AB9-8B8B-90823120A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0"/>
            <a:ext cx="9719734" cy="4622800"/>
          </a:xfrm>
        </p:spPr>
        <p:txBody>
          <a:bodyPr>
            <a:noAutofit/>
          </a:bodyPr>
          <a:lstStyle/>
          <a:p>
            <a:r>
              <a:rPr kumimoji="1" lang="ja-JP" altLang="en-US" sz="2800" dirty="0">
                <a:solidFill>
                  <a:schemeClr val="tx1"/>
                </a:solidFill>
              </a:rPr>
              <a:t>麻雀は非完全情報ゲーム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chemeClr val="tx1"/>
                </a:solidFill>
              </a:rPr>
              <a:t>    →</a:t>
            </a:r>
            <a:r>
              <a:rPr lang="en-US" altLang="ja-JP" sz="2800" dirty="0">
                <a:solidFill>
                  <a:schemeClr val="tx1"/>
                </a:solidFill>
              </a:rPr>
              <a:t>AI</a:t>
            </a:r>
            <a:r>
              <a:rPr lang="ja-JP" altLang="en-US" sz="2800" dirty="0">
                <a:solidFill>
                  <a:schemeClr val="tx1"/>
                </a:solidFill>
              </a:rPr>
              <a:t>の作成は難しい</a:t>
            </a:r>
          </a:p>
          <a:p>
            <a:pPr marL="0" indent="0">
              <a:buNone/>
            </a:pPr>
            <a:endParaRPr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既知の麻雀</a:t>
            </a:r>
            <a:r>
              <a:rPr lang="en-US" altLang="ja-JP" sz="2800" dirty="0">
                <a:solidFill>
                  <a:schemeClr val="tx1"/>
                </a:solidFill>
              </a:rPr>
              <a:t>AI</a:t>
            </a:r>
            <a:r>
              <a:rPr lang="ja-JP" altLang="en-US" sz="2800" dirty="0">
                <a:solidFill>
                  <a:schemeClr val="tx1"/>
                </a:solidFill>
              </a:rPr>
              <a:t>の手法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2800" dirty="0">
                <a:solidFill>
                  <a:schemeClr val="tx1"/>
                </a:solidFill>
              </a:rPr>
              <a:t>    </a:t>
            </a:r>
            <a:r>
              <a:rPr lang="ja-JP" altLang="en-US" sz="2800" dirty="0">
                <a:solidFill>
                  <a:schemeClr val="tx1"/>
                </a:solidFill>
              </a:rPr>
              <a:t>→手牌と捨牌から最も和了する確率が高い牌を捨てる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2800" dirty="0">
                <a:solidFill>
                  <a:schemeClr val="tx1"/>
                </a:solidFill>
              </a:rPr>
              <a:t>    </a:t>
            </a:r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en-US" altLang="ja-JP" sz="2800" dirty="0">
                <a:solidFill>
                  <a:schemeClr val="tx1"/>
                </a:solidFill>
              </a:rPr>
              <a:t>×</a:t>
            </a:r>
            <a:r>
              <a:rPr lang="ja-JP" altLang="en-US" sz="2800" dirty="0">
                <a:solidFill>
                  <a:schemeClr val="tx1"/>
                </a:solidFill>
              </a:rPr>
              <a:t>放銃率が高い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2800" dirty="0">
                <a:solidFill>
                  <a:schemeClr val="tx1"/>
                </a:solidFill>
              </a:rPr>
              <a:t>    </a:t>
            </a:r>
            <a:r>
              <a:rPr lang="ja-JP" altLang="en-US" sz="2800" dirty="0">
                <a:solidFill>
                  <a:schemeClr val="tx1"/>
                </a:solidFill>
              </a:rPr>
              <a:t>→機械学習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2800" dirty="0">
                <a:solidFill>
                  <a:schemeClr val="tx1"/>
                </a:solidFill>
              </a:rPr>
              <a:t>    </a:t>
            </a:r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en-US" altLang="ja-JP" sz="2800" dirty="0">
                <a:solidFill>
                  <a:schemeClr val="tx1"/>
                </a:solidFill>
              </a:rPr>
              <a:t>×</a:t>
            </a:r>
            <a:r>
              <a:rPr lang="ja-JP" altLang="en-US" sz="2800" dirty="0">
                <a:solidFill>
                  <a:schemeClr val="tx1"/>
                </a:solidFill>
              </a:rPr>
              <a:t>適当な学習データが無い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713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FF7FD0-EDBD-466E-8DCF-EB866993A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chemeClr val="tx1"/>
                </a:solidFill>
              </a:rPr>
              <a:t>ミニ麻雀について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84828E-A826-4530-9A44-5544E27DD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0"/>
            <a:ext cx="6182080" cy="3206985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solidFill>
                  <a:schemeClr val="tx1"/>
                </a:solidFill>
              </a:rPr>
              <a:t>以下の２５種類の牌を使用</a:t>
            </a:r>
            <a:endParaRPr lang="en-US" altLang="ja-JP" sz="2800" dirty="0">
              <a:solidFill>
                <a:schemeClr val="tx1"/>
              </a:solidFill>
            </a:endParaRPr>
          </a:p>
          <a:p>
            <a:endParaRPr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手牌は７枚</a:t>
            </a:r>
            <a:endParaRPr lang="en-US" altLang="ja-JP" sz="2800" dirty="0">
              <a:solidFill>
                <a:schemeClr val="tx1"/>
              </a:solidFill>
            </a:endParaRPr>
          </a:p>
          <a:p>
            <a:endParaRPr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雀頭１組、面子２組が揃えば和了</a:t>
            </a:r>
            <a:endParaRPr lang="en-US" altLang="ja-JP" sz="2800" dirty="0">
              <a:solidFill>
                <a:schemeClr val="tx1"/>
              </a:solidFill>
            </a:endParaRPr>
          </a:p>
          <a:p>
            <a:endParaRPr lang="en-US" altLang="ja-JP" sz="2800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pic>
        <p:nvPicPr>
          <p:cNvPr id="7" name="図 6" descr="ダイアグラム&#10;&#10;自動的に生成された説明">
            <a:extLst>
              <a:ext uri="{FF2B5EF4-FFF2-40B4-BE49-F238E27FC236}">
                <a16:creationId xmlns:a16="http://schemas.microsoft.com/office/drawing/2014/main" id="{620E1F65-54FA-40E0-92AD-532510DBE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9413" y="1930400"/>
            <a:ext cx="4829175" cy="185737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EB0136E0-F147-4459-844F-C4B680AD6A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5246" y="4740157"/>
            <a:ext cx="4469421" cy="7944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FFFE16D-3BB0-432B-89DC-B776AEF8972D}"/>
              </a:ext>
            </a:extLst>
          </p:cNvPr>
          <p:cNvSpPr txBox="1"/>
          <p:nvPr/>
        </p:nvSpPr>
        <p:spPr>
          <a:xfrm>
            <a:off x="8131000" y="5963775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和了形の例</a:t>
            </a:r>
          </a:p>
        </p:txBody>
      </p:sp>
    </p:spTree>
    <p:extLst>
      <p:ext uri="{BB962C8B-B14F-4D97-AF65-F5344CB8AC3E}">
        <p14:creationId xmlns:p14="http://schemas.microsoft.com/office/powerpoint/2010/main" val="1446280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1121C5-06EA-4692-858D-313D4C5BF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研究の内容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5ED1D9-DCE7-4926-9BE5-5B6673180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1"/>
            <a:ext cx="10769600" cy="4538132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solidFill>
                  <a:schemeClr val="tx1"/>
                </a:solidFill>
              </a:rPr>
              <a:t>目標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chemeClr val="tx1"/>
                </a:solidFill>
              </a:rPr>
              <a:t>　ミニ麻雀</a:t>
            </a:r>
            <a:r>
              <a:rPr lang="en-US" altLang="ja-JP" sz="2800" dirty="0">
                <a:solidFill>
                  <a:schemeClr val="tx1"/>
                </a:solidFill>
              </a:rPr>
              <a:t>AI</a:t>
            </a:r>
            <a:r>
              <a:rPr lang="ja-JP" altLang="en-US" sz="2800" dirty="0">
                <a:solidFill>
                  <a:schemeClr val="tx1"/>
                </a:solidFill>
              </a:rPr>
              <a:t>を作成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chemeClr val="tx1"/>
                </a:solidFill>
              </a:rPr>
              <a:t>　　　　↓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chemeClr val="tx1"/>
                </a:solidFill>
              </a:rPr>
              <a:t>　まず、ミニ麻雀の和了形判定および点数計算部分を作成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58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3CA5A7-1C55-4D0D-B32A-4409880F9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和了形の判定プログラム①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4F7606-EA05-47BC-A3D0-C48337D71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800" dirty="0">
                <a:solidFill>
                  <a:schemeClr val="tx1"/>
                </a:solidFill>
              </a:rPr>
              <a:t>和了</a:t>
            </a:r>
            <a:r>
              <a:rPr kumimoji="1" lang="ja-JP" altLang="en-US" sz="2800" dirty="0">
                <a:solidFill>
                  <a:schemeClr val="tx1"/>
                </a:solidFill>
              </a:rPr>
              <a:t>時の牌から、役の判定と点数計算を行う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筒子、索子、字牌、鳴きの有無などの情報を入力することで結果を出力する</a:t>
            </a:r>
            <a:endParaRPr lang="en-US" altLang="ja-JP" sz="2800" dirty="0">
              <a:solidFill>
                <a:schemeClr val="tx1"/>
              </a:solidFill>
            </a:endParaRPr>
          </a:p>
          <a:p>
            <a:endParaRPr kumimoji="1" lang="en-US" altLang="ja-JP" sz="2800" dirty="0">
              <a:solidFill>
                <a:schemeClr val="tx1"/>
              </a:solidFill>
            </a:endParaRPr>
          </a:p>
          <a:p>
            <a:endParaRPr kumimoji="1" lang="en-US" altLang="ja-JP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283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A33052-CF12-449A-8966-CCF662CA7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和了形の判定プログラム②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9376A6-E5B8-4945-BCD7-BC44DF331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414933" cy="4561944"/>
          </a:xfrm>
        </p:spPr>
        <p:txBody>
          <a:bodyPr>
            <a:normAutofit/>
          </a:bodyPr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Input</a:t>
            </a:r>
            <a:r>
              <a:rPr kumimoji="1" lang="ja-JP" altLang="en-US" sz="2800" dirty="0">
                <a:solidFill>
                  <a:schemeClr val="tx1"/>
                </a:solidFill>
              </a:rPr>
              <a:t>クラス：筒子、索子、字牌の入力を行う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r>
              <a:rPr lang="en-US" altLang="ja-JP" sz="2800" dirty="0">
                <a:solidFill>
                  <a:schemeClr val="tx1"/>
                </a:solidFill>
              </a:rPr>
              <a:t>Sort</a:t>
            </a:r>
            <a:r>
              <a:rPr lang="ja-JP" altLang="en-US" sz="2800" dirty="0">
                <a:solidFill>
                  <a:schemeClr val="tx1"/>
                </a:solidFill>
              </a:rPr>
              <a:t>クラス：牌の並び替えを行う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kumimoji="1" lang="en-US" altLang="ja-JP" sz="2800" dirty="0" err="1">
                <a:solidFill>
                  <a:schemeClr val="tx1"/>
                </a:solidFill>
              </a:rPr>
              <a:t>Yaku</a:t>
            </a:r>
            <a:r>
              <a:rPr kumimoji="1" lang="ja-JP" altLang="en-US" sz="2800" dirty="0">
                <a:solidFill>
                  <a:schemeClr val="tx1"/>
                </a:solidFill>
              </a:rPr>
              <a:t>クラス：役の判定を行う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r>
              <a:rPr lang="en-US" altLang="ja-JP" sz="2800" dirty="0" err="1">
                <a:solidFill>
                  <a:schemeClr val="tx1"/>
                </a:solidFill>
              </a:rPr>
              <a:t>ScoreCaluclation</a:t>
            </a:r>
            <a:r>
              <a:rPr lang="ja-JP" altLang="en-US" sz="2800" dirty="0">
                <a:solidFill>
                  <a:schemeClr val="tx1"/>
                </a:solidFill>
              </a:rPr>
              <a:t>クラス：点数計算を行う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kumimoji="1" lang="en-US" altLang="ja-JP" sz="2800" dirty="0">
                <a:solidFill>
                  <a:schemeClr val="tx1"/>
                </a:solidFill>
              </a:rPr>
              <a:t>Add</a:t>
            </a:r>
            <a:r>
              <a:rPr kumimoji="1" lang="ja-JP" altLang="en-US" sz="2800" dirty="0">
                <a:solidFill>
                  <a:schemeClr val="tx1"/>
                </a:solidFill>
              </a:rPr>
              <a:t>クラス：その他必要な情報の入力を行う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r>
              <a:rPr lang="en-US" altLang="ja-JP" sz="2800" dirty="0">
                <a:solidFill>
                  <a:schemeClr val="tx1"/>
                </a:solidFill>
              </a:rPr>
              <a:t>Decision</a:t>
            </a:r>
            <a:r>
              <a:rPr lang="ja-JP" altLang="en-US" sz="2800" dirty="0">
                <a:solidFill>
                  <a:schemeClr val="tx1"/>
                </a:solidFill>
              </a:rPr>
              <a:t>クラス：順子、刻子の判定を行う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kumimoji="1" lang="en-US" altLang="ja-JP" sz="2800" dirty="0">
                <a:solidFill>
                  <a:schemeClr val="tx1"/>
                </a:solidFill>
              </a:rPr>
              <a:t>Main</a:t>
            </a:r>
            <a:r>
              <a:rPr kumimoji="1" lang="ja-JP" altLang="en-US" sz="2800" dirty="0">
                <a:solidFill>
                  <a:schemeClr val="tx1"/>
                </a:solidFill>
              </a:rPr>
              <a:t>クラス：</a:t>
            </a:r>
            <a:r>
              <a:rPr kumimoji="1" lang="en-US" altLang="ja-JP" sz="2800" dirty="0">
                <a:solidFill>
                  <a:schemeClr val="tx1"/>
                </a:solidFill>
              </a:rPr>
              <a:t>main</a:t>
            </a:r>
            <a:r>
              <a:rPr kumimoji="1" lang="ja-JP" altLang="en-US" sz="2800" dirty="0">
                <a:solidFill>
                  <a:schemeClr val="tx1"/>
                </a:solidFill>
              </a:rPr>
              <a:t>メソッドを持ち、各処理を行う</a:t>
            </a:r>
          </a:p>
        </p:txBody>
      </p:sp>
    </p:spTree>
    <p:extLst>
      <p:ext uri="{BB962C8B-B14F-4D97-AF65-F5344CB8AC3E}">
        <p14:creationId xmlns:p14="http://schemas.microsoft.com/office/powerpoint/2010/main" val="1672297659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692</TotalTime>
  <Words>744</Words>
  <Application>Microsoft Office PowerPoint</Application>
  <PresentationFormat>ワイド画面</PresentationFormat>
  <Paragraphs>87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ＭＳ 明朝</vt:lpstr>
      <vt:lpstr>Arial</vt:lpstr>
      <vt:lpstr>Century</vt:lpstr>
      <vt:lpstr>Trebuchet MS</vt:lpstr>
      <vt:lpstr>Wingdings 3</vt:lpstr>
      <vt:lpstr>ファセット</vt:lpstr>
      <vt:lpstr>Javaを用いたミニ麻雀AIの開発</vt:lpstr>
      <vt:lpstr>目次</vt:lpstr>
      <vt:lpstr>目的</vt:lpstr>
      <vt:lpstr>方法</vt:lpstr>
      <vt:lpstr>既存の麻雀プログラム</vt:lpstr>
      <vt:lpstr>ミニ麻雀について</vt:lpstr>
      <vt:lpstr>研究の内容</vt:lpstr>
      <vt:lpstr>和了形の判定プログラム①</vt:lpstr>
      <vt:lpstr>和了形の判定プログラム②</vt:lpstr>
      <vt:lpstr>結果</vt:lpstr>
      <vt:lpstr>今後の課題</vt:lpstr>
      <vt:lpstr>参考文献一覧</vt:lpstr>
      <vt:lpstr>ご清聴ありがとうございました。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Javaを用いたミニ麻雀の開発</dc:title>
  <dc:creator>田本 智也</dc:creator>
  <cp:lastModifiedBy>田本 智也</cp:lastModifiedBy>
  <cp:revision>31</cp:revision>
  <dcterms:created xsi:type="dcterms:W3CDTF">2021-02-02T06:32:51Z</dcterms:created>
  <dcterms:modified xsi:type="dcterms:W3CDTF">2021-02-17T14:23:13Z</dcterms:modified>
</cp:coreProperties>
</file>