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Types>
</file>

<file path=_rels/.rels><?xml version="1.0" encoding="UTF-8" standalone="yes"?><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ヒラギノ角ゴ ProN W3"/>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ヒラギノ角ゴ ProN W3"/>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ヒラギノ角ゴ ProN W3"/>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ヒラギノ角ゴ ProN W3"/>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ヒラギノ角ゴ ProN W3"/>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ヒラギノ角ゴ ProN W3"/>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ヒラギノ角ゴ ProN W3"/>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ヒラギノ角ゴ ProN W3"/>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ヒラギノ角ゴ ProN W3"/>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file>

<file path=ppt/presProps.xml><?xml version="1.0" encoding="utf-8"?>
<p:presentationPr xmlns:a="http://schemas.openxmlformats.org/drawingml/2006/main" xmlns:r="http://schemas.openxmlformats.org/officeDocument/2006/relationships" xmlns:p="http://schemas.openxmlformats.org/presentationml/2006/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ヒラギノ角ゴ ProN W6"/>
          <a:ea typeface="ヒラギノ角ゴ ProN W6"/>
          <a:cs typeface="ヒラギノ角ゴ ProN W6"/>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showComments="1"/>
</file>

<file path=ppt/_rels/presentation.xml.rels><?xml version="1.0" encoding="UTF-8" standalone="yes"?><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standalone="yes"?><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Shape 116"/>
          <p:cNvSpPr/>
          <p:nvPr>
            <p:ph type="sldImg"/>
          </p:nvPr>
        </p:nvSpPr>
        <p:spPr>
          <a:xfrm>
            <a:off x="1143000" y="685800"/>
            <a:ext cx="4572000" cy="3429000"/>
          </a:xfrm>
          <a:prstGeom prst="rect">
            <a:avLst/>
          </a:prstGeom>
        </p:spPr>
        <p:txBody>
          <a:bodyPr/>
          <a:lstStyle/>
          <a:p>
            <a:pPr/>
          </a:p>
        </p:txBody>
      </p:sp>
      <p:sp>
        <p:nvSpPr>
          <p:cNvPr id="117" name="Shape 117"/>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showMasterSp="1" showMasterPhAnim="1">
  <p:cSld name="タイトル &amp; サブタイトル">
    <p:spTree>
      <p:nvGrpSpPr>
        <p:cNvPr id="1" name=""/>
        <p:cNvGrpSpPr/>
        <p:nvPr/>
      </p:nvGrpSpPr>
      <p:grpSpPr>
        <a:xfrm>
          <a:off x="0" y="0"/>
          <a:ext cx="0" cy="0"/>
          <a:chOff x="0" y="0"/>
          <a:chExt cx="0" cy="0"/>
        </a:xfrm>
      </p:grpSpPr>
      <p:sp>
        <p:nvSpPr>
          <p:cNvPr id="11" name="Shape 11"/>
          <p:cNvSpPr/>
          <p:nvPr>
            <p:ph type="title"/>
          </p:nvPr>
        </p:nvSpPr>
        <p:spPr>
          <a:xfrm>
            <a:off x="1270000" y="1638300"/>
            <a:ext cx="10464800" cy="3302000"/>
          </a:xfrm>
          <a:prstGeom prst="rect">
            <a:avLst/>
          </a:prstGeom>
        </p:spPr>
        <p:txBody>
          <a:bodyPr anchor="b"/>
          <a:lstStyle/>
          <a:p>
            <a:pPr/>
            <a:r>
              <a:t>タイトルテキスト</a:t>
            </a:r>
          </a:p>
        </p:txBody>
      </p:sp>
      <p:sp>
        <p:nvSpPr>
          <p:cNvPr id="12" name="Shape 12"/>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本文レベル1</a:t>
            </a:r>
          </a:p>
          <a:p>
            <a:pPr lvl="1"/>
            <a:r>
              <a:t>本文レベル2</a:t>
            </a:r>
          </a:p>
          <a:p>
            <a:pPr lvl="2"/>
            <a:r>
              <a:t>本文レベル3</a:t>
            </a:r>
          </a:p>
          <a:p>
            <a:pPr lvl="3"/>
            <a:r>
              <a:t>本文レベル4</a:t>
            </a:r>
          </a:p>
          <a:p>
            <a:pPr lvl="4"/>
            <a:r>
              <a:t>本文レベル 5</a:t>
            </a:r>
          </a:p>
        </p:txBody>
      </p:sp>
      <p:sp>
        <p:nvSpPr>
          <p:cNvPr id="13" name="Shape 1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type="tx" showMasterSp="1" showMasterPhAnim="1">
  <p:cSld name="引用">
    <p:spTree>
      <p:nvGrpSpPr>
        <p:cNvPr id="1" name=""/>
        <p:cNvGrpSpPr/>
        <p:nvPr/>
      </p:nvGrpSpPr>
      <p:grpSpPr>
        <a:xfrm>
          <a:off x="0" y="0"/>
          <a:ext cx="0" cy="0"/>
          <a:chOff x="0" y="0"/>
          <a:chExt cx="0" cy="0"/>
        </a:xfrm>
      </p:grpSpPr>
      <p:sp>
        <p:nvSpPr>
          <p:cNvPr id="93" name="Shape 93"/>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Light"/>
                <a:ea typeface="Helvetica Light"/>
                <a:cs typeface="Helvetica Light"/>
                <a:sym typeface="Helvetica Light"/>
              </a:defRPr>
            </a:lvl1pPr>
          </a:lstStyle>
          <a:p>
            <a:pPr/>
            <a:r>
              <a:t>–Johnny Appleseed</a:t>
            </a:r>
          </a:p>
        </p:txBody>
      </p:sp>
      <p:sp>
        <p:nvSpPr>
          <p:cNvPr id="94" name="Shape 94"/>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pPr/>
            <a:r>
              <a:t>“ここに引用を入力してください。”</a:t>
            </a:r>
          </a:p>
        </p:txBody>
      </p:sp>
      <p:sp>
        <p:nvSpPr>
          <p:cNvPr id="95" name="Shape 95"/>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type="tx" showMasterSp="1" showMasterPhAnim="1">
  <p:cSld name="写真">
    <p:spTree>
      <p:nvGrpSpPr>
        <p:cNvPr id="1" name=""/>
        <p:cNvGrpSpPr/>
        <p:nvPr/>
      </p:nvGrpSpPr>
      <p:grpSpPr>
        <a:xfrm>
          <a:off x="0" y="0"/>
          <a:ext cx="0" cy="0"/>
          <a:chOff x="0" y="0"/>
          <a:chExt cx="0" cy="0"/>
        </a:xfrm>
      </p:grpSpPr>
      <p:sp>
        <p:nvSpPr>
          <p:cNvPr id="102" name="Shape 102"/>
          <p:cNvSpPr/>
          <p:nvPr>
            <p:ph type="pic" idx="13"/>
          </p:nvPr>
        </p:nvSpPr>
        <p:spPr>
          <a:xfrm>
            <a:off x="0" y="0"/>
            <a:ext cx="13004800" cy="9753600"/>
          </a:xfrm>
          <a:prstGeom prst="rect">
            <a:avLst/>
          </a:prstGeom>
        </p:spPr>
        <p:txBody>
          <a:bodyPr lIns="91439" tIns="45719" rIns="91439" bIns="45719" anchor="t">
            <a:noAutofit/>
          </a:bodyPr>
          <a:lstStyle/>
          <a:p>
            <a:pPr/>
          </a:p>
        </p:txBody>
      </p:sp>
      <p:sp>
        <p:nvSpPr>
          <p:cNvPr id="103" name="Shape 103"/>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type="tx" showMasterSp="1" showMasterPhAnim="1">
  <p:cSld name="空白">
    <p:spTree>
      <p:nvGrpSpPr>
        <p:cNvPr id="1" name=""/>
        <p:cNvGrpSpPr/>
        <p:nvPr/>
      </p:nvGrpSpPr>
      <p:grpSpPr>
        <a:xfrm>
          <a:off x="0" y="0"/>
          <a:ext cx="0" cy="0"/>
          <a:chOff x="0" y="0"/>
          <a:chExt cx="0" cy="0"/>
        </a:xfrm>
      </p:grpSpPr>
      <p:sp>
        <p:nvSpPr>
          <p:cNvPr id="110" name="Shape 110"/>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type="tx" showMasterSp="1" showMasterPhAnim="1">
  <p:cSld name="画像（横長）">
    <p:spTree>
      <p:nvGrpSpPr>
        <p:cNvPr id="1" name=""/>
        <p:cNvGrpSpPr/>
        <p:nvPr/>
      </p:nvGrpSpPr>
      <p:grpSpPr>
        <a:xfrm>
          <a:off x="0" y="0"/>
          <a:ext cx="0" cy="0"/>
          <a:chOff x="0" y="0"/>
          <a:chExt cx="0" cy="0"/>
        </a:xfrm>
      </p:grpSpPr>
      <p:sp>
        <p:nvSpPr>
          <p:cNvPr id="20" name="Shape 20"/>
          <p:cNvSpPr/>
          <p:nvPr>
            <p:ph type="pic" idx="13"/>
          </p:nvPr>
        </p:nvSpPr>
        <p:spPr>
          <a:xfrm>
            <a:off x="1606550" y="635000"/>
            <a:ext cx="9779000" cy="5918200"/>
          </a:xfrm>
          <a:prstGeom prst="rect">
            <a:avLst/>
          </a:prstGeom>
        </p:spPr>
        <p:txBody>
          <a:bodyPr lIns="91439" tIns="45719" rIns="91439" bIns="45719" anchor="t">
            <a:noAutofit/>
          </a:bodyPr>
          <a:lstStyle/>
          <a:p>
            <a:pPr/>
          </a:p>
        </p:txBody>
      </p:sp>
      <p:sp>
        <p:nvSpPr>
          <p:cNvPr id="21" name="Shape 21"/>
          <p:cNvSpPr/>
          <p:nvPr>
            <p:ph type="title"/>
          </p:nvPr>
        </p:nvSpPr>
        <p:spPr>
          <a:xfrm>
            <a:off x="1270000" y="6718300"/>
            <a:ext cx="10464800" cy="1422400"/>
          </a:xfrm>
          <a:prstGeom prst="rect">
            <a:avLst/>
          </a:prstGeom>
        </p:spPr>
        <p:txBody>
          <a:bodyPr anchor="b"/>
          <a:lstStyle/>
          <a:p>
            <a:pPr/>
            <a:r>
              <a:t>タイトルテキスト</a:t>
            </a:r>
          </a:p>
        </p:txBody>
      </p:sp>
      <p:sp>
        <p:nvSpPr>
          <p:cNvPr id="22" name="Shape 22"/>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本文レベル1</a:t>
            </a:r>
          </a:p>
          <a:p>
            <a:pPr lvl="1"/>
            <a:r>
              <a:t>本文レベル2</a:t>
            </a:r>
          </a:p>
          <a:p>
            <a:pPr lvl="2"/>
            <a:r>
              <a:t>本文レベル3</a:t>
            </a:r>
          </a:p>
          <a:p>
            <a:pPr lvl="3"/>
            <a:r>
              <a:t>本文レベル4</a:t>
            </a:r>
          </a:p>
          <a:p>
            <a:pPr lvl="4"/>
            <a:r>
              <a:t>本文レベル 5</a:t>
            </a:r>
          </a:p>
        </p:txBody>
      </p:sp>
      <p:sp>
        <p:nvSpPr>
          <p:cNvPr id="23" name="Shape 23"/>
          <p:cNvSpPr/>
          <p:nvPr>
            <p:ph type="sldNum" sz="quarter" idx="2"/>
          </p:nvPr>
        </p:nvSpPr>
        <p:spPr>
          <a:xfrm>
            <a:off x="6288709" y="9245600"/>
            <a:ext cx="414682" cy="330200"/>
          </a:xfrm>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type="tx" showMasterSp="1" showMasterPhAnim="1">
  <p:cSld name="タイトル（中央）">
    <p:spTree>
      <p:nvGrpSpPr>
        <p:cNvPr id="1" name=""/>
        <p:cNvGrpSpPr/>
        <p:nvPr/>
      </p:nvGrpSpPr>
      <p:grpSpPr>
        <a:xfrm>
          <a:off x="0" y="0"/>
          <a:ext cx="0" cy="0"/>
          <a:chOff x="0" y="0"/>
          <a:chExt cx="0" cy="0"/>
        </a:xfrm>
      </p:grpSpPr>
      <p:sp>
        <p:nvSpPr>
          <p:cNvPr id="30" name="Shape 30"/>
          <p:cNvSpPr/>
          <p:nvPr>
            <p:ph type="title"/>
          </p:nvPr>
        </p:nvSpPr>
        <p:spPr>
          <a:xfrm>
            <a:off x="1270000" y="3225800"/>
            <a:ext cx="10464800" cy="3302000"/>
          </a:xfrm>
          <a:prstGeom prst="rect">
            <a:avLst/>
          </a:prstGeom>
        </p:spPr>
        <p:txBody>
          <a:bodyPr/>
          <a:lstStyle/>
          <a:p>
            <a:pPr/>
            <a:r>
              <a:t>タイトルテキスト</a:t>
            </a:r>
          </a:p>
        </p:txBody>
      </p:sp>
      <p:sp>
        <p:nvSpPr>
          <p:cNvPr id="31" name="Shape 3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type="tx" showMasterSp="1" showMasterPhAnim="1">
  <p:cSld name="画像（縦長）">
    <p:spTree>
      <p:nvGrpSpPr>
        <p:cNvPr id="1" name=""/>
        <p:cNvGrpSpPr/>
        <p:nvPr/>
      </p:nvGrpSpPr>
      <p:grpSpPr>
        <a:xfrm>
          <a:off x="0" y="0"/>
          <a:ext cx="0" cy="0"/>
          <a:chOff x="0" y="0"/>
          <a:chExt cx="0" cy="0"/>
        </a:xfrm>
      </p:grpSpPr>
      <p:sp>
        <p:nvSpPr>
          <p:cNvPr id="38" name="Shape 38"/>
          <p:cNvSpPr/>
          <p:nvPr>
            <p:ph type="pic" sz="half" idx="13"/>
          </p:nvPr>
        </p:nvSpPr>
        <p:spPr>
          <a:xfrm>
            <a:off x="6718300" y="635000"/>
            <a:ext cx="5334000" cy="8229600"/>
          </a:xfrm>
          <a:prstGeom prst="rect">
            <a:avLst/>
          </a:prstGeom>
        </p:spPr>
        <p:txBody>
          <a:bodyPr lIns="91439" tIns="45719" rIns="91439" bIns="45719" anchor="t">
            <a:noAutofit/>
          </a:bodyPr>
          <a:lstStyle/>
          <a:p>
            <a:pPr/>
          </a:p>
        </p:txBody>
      </p:sp>
      <p:sp>
        <p:nvSpPr>
          <p:cNvPr id="39" name="Shape 39"/>
          <p:cNvSpPr/>
          <p:nvPr>
            <p:ph type="title"/>
          </p:nvPr>
        </p:nvSpPr>
        <p:spPr>
          <a:xfrm>
            <a:off x="952500" y="635000"/>
            <a:ext cx="5334000" cy="3987800"/>
          </a:xfrm>
          <a:prstGeom prst="rect">
            <a:avLst/>
          </a:prstGeom>
        </p:spPr>
        <p:txBody>
          <a:bodyPr anchor="b"/>
          <a:lstStyle>
            <a:lvl1pPr>
              <a:defRPr sz="6000"/>
            </a:lvl1pPr>
          </a:lstStyle>
          <a:p>
            <a:pPr/>
            <a:r>
              <a:t>タイトルテキスト</a:t>
            </a:r>
          </a:p>
        </p:txBody>
      </p:sp>
      <p:sp>
        <p:nvSpPr>
          <p:cNvPr id="40" name="Shape 40"/>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a:r>
              <a:t>本文レベル1</a:t>
            </a:r>
          </a:p>
          <a:p>
            <a:pPr lvl="1"/>
            <a:r>
              <a:t>本文レベル2</a:t>
            </a:r>
          </a:p>
          <a:p>
            <a:pPr lvl="2"/>
            <a:r>
              <a:t>本文レベル3</a:t>
            </a:r>
          </a:p>
          <a:p>
            <a:pPr lvl="3"/>
            <a:r>
              <a:t>本文レベル4</a:t>
            </a:r>
          </a:p>
          <a:p>
            <a:pPr lvl="4"/>
            <a:r>
              <a:t>本文レベル 5</a:t>
            </a:r>
          </a:p>
        </p:txBody>
      </p:sp>
      <p:sp>
        <p:nvSpPr>
          <p:cNvPr id="41" name="Shape 41"/>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type="tx" showMasterSp="1" showMasterPhAnim="1">
  <p:cSld name="タイトル（上）">
    <p:spTree>
      <p:nvGrpSpPr>
        <p:cNvPr id="1" name=""/>
        <p:cNvGrpSpPr/>
        <p:nvPr/>
      </p:nvGrpSpPr>
      <p:grpSpPr>
        <a:xfrm>
          <a:off x="0" y="0"/>
          <a:ext cx="0" cy="0"/>
          <a:chOff x="0" y="0"/>
          <a:chExt cx="0" cy="0"/>
        </a:xfrm>
      </p:grpSpPr>
      <p:sp>
        <p:nvSpPr>
          <p:cNvPr id="48" name="Shape 48"/>
          <p:cNvSpPr/>
          <p:nvPr>
            <p:ph type="title"/>
          </p:nvPr>
        </p:nvSpPr>
        <p:spPr>
          <a:prstGeom prst="rect">
            <a:avLst/>
          </a:prstGeom>
        </p:spPr>
        <p:txBody>
          <a:bodyPr/>
          <a:lstStyle/>
          <a:p>
            <a:pPr/>
            <a:r>
              <a:t>タイトルテキスト</a:t>
            </a:r>
          </a:p>
        </p:txBody>
      </p:sp>
      <p:sp>
        <p:nvSpPr>
          <p:cNvPr id="49" name="Shape 49"/>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type="tx" showMasterSp="1" showMasterPhAnim="1">
  <p:cSld name="タイトル &amp; 箇条書き">
    <p:spTree>
      <p:nvGrpSpPr>
        <p:cNvPr id="1" name=""/>
        <p:cNvGrpSpPr/>
        <p:nvPr/>
      </p:nvGrpSpPr>
      <p:grpSpPr>
        <a:xfrm>
          <a:off x="0" y="0"/>
          <a:ext cx="0" cy="0"/>
          <a:chOff x="0" y="0"/>
          <a:chExt cx="0" cy="0"/>
        </a:xfrm>
      </p:grpSpPr>
      <p:sp>
        <p:nvSpPr>
          <p:cNvPr id="56" name="Shape 56"/>
          <p:cNvSpPr/>
          <p:nvPr>
            <p:ph type="title"/>
          </p:nvPr>
        </p:nvSpPr>
        <p:spPr>
          <a:prstGeom prst="rect">
            <a:avLst/>
          </a:prstGeom>
        </p:spPr>
        <p:txBody>
          <a:bodyPr/>
          <a:lstStyle/>
          <a:p>
            <a:pPr/>
            <a:r>
              <a:t>タイトルテキスト</a:t>
            </a:r>
          </a:p>
        </p:txBody>
      </p:sp>
      <p:sp>
        <p:nvSpPr>
          <p:cNvPr id="57" name="Shape 57"/>
          <p:cNvSpPr/>
          <p:nvPr>
            <p:ph type="body" idx="1"/>
          </p:nvPr>
        </p:nvSpPr>
        <p:spPr>
          <a:prstGeom prst="rect">
            <a:avLst/>
          </a:prstGeom>
        </p:spPr>
        <p:txBody>
          <a:bodyPr/>
          <a:lstStyle/>
          <a:p>
            <a:pPr/>
            <a:r>
              <a:t>本文レベル1</a:t>
            </a:r>
          </a:p>
          <a:p>
            <a:pPr lvl="1"/>
            <a:r>
              <a:t>本文レベル2</a:t>
            </a:r>
          </a:p>
          <a:p>
            <a:pPr lvl="2"/>
            <a:r>
              <a:t>本文レベル3</a:t>
            </a:r>
          </a:p>
          <a:p>
            <a:pPr lvl="3"/>
            <a:r>
              <a:t>本文レベル4</a:t>
            </a:r>
          </a:p>
          <a:p>
            <a:pPr lvl="4"/>
            <a:r>
              <a:t>本文レベル 5</a:t>
            </a:r>
          </a:p>
        </p:txBody>
      </p:sp>
      <p:sp>
        <p:nvSpPr>
          <p:cNvPr id="58" name="Shape 5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type="tx" showMasterSp="1" showMasterPhAnim="1">
  <p:cSld name="タイトル、箇条書き、画像">
    <p:spTree>
      <p:nvGrpSpPr>
        <p:cNvPr id="1" name=""/>
        <p:cNvGrpSpPr/>
        <p:nvPr/>
      </p:nvGrpSpPr>
      <p:grpSpPr>
        <a:xfrm>
          <a:off x="0" y="0"/>
          <a:ext cx="0" cy="0"/>
          <a:chOff x="0" y="0"/>
          <a:chExt cx="0" cy="0"/>
        </a:xfrm>
      </p:grpSpPr>
      <p:sp>
        <p:nvSpPr>
          <p:cNvPr id="65" name="Shape 65"/>
          <p:cNvSpPr/>
          <p:nvPr>
            <p:ph type="pic" sz="half" idx="13"/>
          </p:nvPr>
        </p:nvSpPr>
        <p:spPr>
          <a:xfrm>
            <a:off x="6718300" y="2603500"/>
            <a:ext cx="5334000" cy="6286500"/>
          </a:xfrm>
          <a:prstGeom prst="rect">
            <a:avLst/>
          </a:prstGeom>
        </p:spPr>
        <p:txBody>
          <a:bodyPr lIns="91439" tIns="45719" rIns="91439" bIns="45719" anchor="t">
            <a:noAutofit/>
          </a:bodyPr>
          <a:lstStyle/>
          <a:p>
            <a:pPr/>
          </a:p>
        </p:txBody>
      </p:sp>
      <p:sp>
        <p:nvSpPr>
          <p:cNvPr id="66" name="Shape 66"/>
          <p:cNvSpPr/>
          <p:nvPr>
            <p:ph type="title"/>
          </p:nvPr>
        </p:nvSpPr>
        <p:spPr>
          <a:prstGeom prst="rect">
            <a:avLst/>
          </a:prstGeom>
        </p:spPr>
        <p:txBody>
          <a:bodyPr/>
          <a:lstStyle/>
          <a:p>
            <a:pPr/>
            <a:r>
              <a:t>タイトルテキスト</a:t>
            </a:r>
          </a:p>
        </p:txBody>
      </p:sp>
      <p:sp>
        <p:nvSpPr>
          <p:cNvPr id="67" name="Shape 67"/>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本文レベル1</a:t>
            </a:r>
          </a:p>
          <a:p>
            <a:pPr lvl="1"/>
            <a:r>
              <a:t>本文レベル2</a:t>
            </a:r>
          </a:p>
          <a:p>
            <a:pPr lvl="2"/>
            <a:r>
              <a:t>本文レベル3</a:t>
            </a:r>
          </a:p>
          <a:p>
            <a:pPr lvl="3"/>
            <a:r>
              <a:t>本文レベル4</a:t>
            </a:r>
          </a:p>
          <a:p>
            <a:pPr lvl="4"/>
            <a:r>
              <a:t>本文レベル 5</a:t>
            </a:r>
          </a:p>
        </p:txBody>
      </p:sp>
      <p:sp>
        <p:nvSpPr>
          <p:cNvPr id="68" name="Shape 68"/>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type="tx" showMasterSp="1" showMasterPhAnim="1">
  <p:cSld name="箇条書き">
    <p:spTree>
      <p:nvGrpSpPr>
        <p:cNvPr id="1" name=""/>
        <p:cNvGrpSpPr/>
        <p:nvPr/>
      </p:nvGrpSpPr>
      <p:grpSpPr>
        <a:xfrm>
          <a:off x="0" y="0"/>
          <a:ext cx="0" cy="0"/>
          <a:chOff x="0" y="0"/>
          <a:chExt cx="0" cy="0"/>
        </a:xfrm>
      </p:grpSpPr>
      <p:sp>
        <p:nvSpPr>
          <p:cNvPr id="75" name="Shape 75"/>
          <p:cNvSpPr/>
          <p:nvPr>
            <p:ph type="body" idx="1"/>
          </p:nvPr>
        </p:nvSpPr>
        <p:spPr>
          <a:xfrm>
            <a:off x="952500" y="1270000"/>
            <a:ext cx="11099800" cy="7213600"/>
          </a:xfrm>
          <a:prstGeom prst="rect">
            <a:avLst/>
          </a:prstGeom>
        </p:spPr>
        <p:txBody>
          <a:bodyPr/>
          <a:lstStyle/>
          <a:p>
            <a:pPr/>
            <a:r>
              <a:t>本文レベル1</a:t>
            </a:r>
          </a:p>
          <a:p>
            <a:pPr lvl="1"/>
            <a:r>
              <a:t>本文レベル2</a:t>
            </a:r>
          </a:p>
          <a:p>
            <a:pPr lvl="2"/>
            <a:r>
              <a:t>本文レベル3</a:t>
            </a:r>
          </a:p>
          <a:p>
            <a:pPr lvl="3"/>
            <a:r>
              <a:t>本文レベル4</a:t>
            </a:r>
          </a:p>
          <a:p>
            <a:pPr lvl="4"/>
            <a:r>
              <a:t>本文レベル 5</a:t>
            </a:r>
          </a:p>
        </p:txBody>
      </p:sp>
      <p:sp>
        <p:nvSpPr>
          <p:cNvPr id="76" name="Shape 7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type="tx" showMasterSp="1" showMasterPhAnim="1">
  <p:cSld name="画像（3 点）">
    <p:spTree>
      <p:nvGrpSpPr>
        <p:cNvPr id="1" name=""/>
        <p:cNvGrpSpPr/>
        <p:nvPr/>
      </p:nvGrpSpPr>
      <p:grpSpPr>
        <a:xfrm>
          <a:off x="0" y="0"/>
          <a:ext cx="0" cy="0"/>
          <a:chOff x="0" y="0"/>
          <a:chExt cx="0" cy="0"/>
        </a:xfrm>
      </p:grpSpPr>
      <p:sp>
        <p:nvSpPr>
          <p:cNvPr id="83" name="Shape 83"/>
          <p:cNvSpPr/>
          <p:nvPr>
            <p:ph type="pic" sz="quarter" idx="13"/>
          </p:nvPr>
        </p:nvSpPr>
        <p:spPr>
          <a:xfrm>
            <a:off x="6718300" y="5092700"/>
            <a:ext cx="5334000" cy="3771900"/>
          </a:xfrm>
          <a:prstGeom prst="rect">
            <a:avLst/>
          </a:prstGeom>
        </p:spPr>
        <p:txBody>
          <a:bodyPr lIns="91439" tIns="45719" rIns="91439" bIns="45719" anchor="t">
            <a:noAutofit/>
          </a:bodyPr>
          <a:lstStyle/>
          <a:p>
            <a:pPr/>
          </a:p>
        </p:txBody>
      </p:sp>
      <p:sp>
        <p:nvSpPr>
          <p:cNvPr id="84" name="Shape 84"/>
          <p:cNvSpPr/>
          <p:nvPr>
            <p:ph type="pic" sz="quarter" idx="14"/>
          </p:nvPr>
        </p:nvSpPr>
        <p:spPr>
          <a:xfrm>
            <a:off x="6724518" y="889000"/>
            <a:ext cx="5334001" cy="3771900"/>
          </a:xfrm>
          <a:prstGeom prst="rect">
            <a:avLst/>
          </a:prstGeom>
        </p:spPr>
        <p:txBody>
          <a:bodyPr lIns="91439" tIns="45719" rIns="91439" bIns="45719" anchor="t">
            <a:noAutofit/>
          </a:bodyPr>
          <a:lstStyle/>
          <a:p>
            <a:pPr/>
          </a:p>
        </p:txBody>
      </p:sp>
      <p:sp>
        <p:nvSpPr>
          <p:cNvPr id="85" name="Shape 85"/>
          <p:cNvSpPr/>
          <p:nvPr>
            <p:ph type="pic" sz="half" idx="15"/>
          </p:nvPr>
        </p:nvSpPr>
        <p:spPr>
          <a:xfrm>
            <a:off x="952500" y="889000"/>
            <a:ext cx="5334000" cy="7975600"/>
          </a:xfrm>
          <a:prstGeom prst="rect">
            <a:avLst/>
          </a:prstGeom>
        </p:spPr>
        <p:txBody>
          <a:bodyPr lIns="91439" tIns="45719" rIns="91439" bIns="45719" anchor="t">
            <a:noAutofit/>
          </a:bodyPr>
          <a:lstStyle/>
          <a:p>
            <a:pPr/>
          </a:p>
        </p:txBody>
      </p:sp>
      <p:sp>
        <p:nvSpPr>
          <p:cNvPr id="86" name="Shape 86"/>
          <p:cNvSpPr/>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standalone="yes"?><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p:bgPr>
    </p:bg>
    <p:spTree>
      <p:nvGrpSpPr>
        <p:cNvPr id="1" name=""/>
        <p:cNvGrpSpPr/>
        <p:nvPr/>
      </p:nvGrpSpPr>
      <p:grpSpPr>
        <a:xfrm>
          <a:off x="0" y="0"/>
          <a:ext cx="0" cy="0"/>
          <a:chOff x="0" y="0"/>
          <a:chExt cx="0" cy="0"/>
        </a:xfrm>
      </p:grpSpPr>
      <p:sp>
        <p:nvSpPr>
          <p:cNvPr id="2" name="Shape 2"/>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タイトルテキスト</a:t>
            </a:r>
          </a:p>
        </p:txBody>
      </p:sp>
      <p:sp>
        <p:nvSpPr>
          <p:cNvPr id="3" name="Shape 3"/>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本文レベル1</a:t>
            </a:r>
          </a:p>
          <a:p>
            <a:pPr lvl="1"/>
            <a:r>
              <a:t>本文レベル2</a:t>
            </a:r>
          </a:p>
          <a:p>
            <a:pPr lvl="2"/>
            <a:r>
              <a:t>本文レベル3</a:t>
            </a:r>
          </a:p>
          <a:p>
            <a:pPr lvl="3"/>
            <a:r>
              <a:t>本文レベル4</a:t>
            </a:r>
          </a:p>
          <a:p>
            <a:pPr lvl="4"/>
            <a:r>
              <a:t>本文レベル 5</a:t>
            </a:r>
          </a:p>
        </p:txBody>
      </p:sp>
      <p:sp>
        <p:nvSpPr>
          <p:cNvPr id="4" name="Shape 4"/>
          <p:cNvSpPr/>
          <p:nvPr>
            <p:ph type="sldNum" sz="quarter" idx="2"/>
          </p:nvPr>
        </p:nvSpPr>
        <p:spPr>
          <a:xfrm>
            <a:off x="6288709" y="9251950"/>
            <a:ext cx="414682" cy="330200"/>
          </a:xfrm>
          <a:prstGeom prst="rect">
            <a:avLst/>
          </a:prstGeom>
          <a:ln w="12700">
            <a:miter lim="400000"/>
          </a:ln>
        </p:spPr>
        <p:txBody>
          <a:bodyPr wrap="none" lIns="50800" tIns="50800" rIns="50800" bIns="50800">
            <a:spAutoFit/>
          </a:bodyPr>
          <a:lstStyle>
            <a:lvl1pPr>
              <a:defRPr sz="18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ヒラギノ角ゴ ProN W3"/>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ヒラギノ角ゴ ProN W3"/>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ヒラギノ角ゴ ProN W3"/>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ヒラギノ角ゴ ProN W3"/>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ヒラギノ角ゴ ProN W3"/>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ヒラギノ角ゴ ProN W3"/>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ヒラギノ角ゴ ProN W3"/>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ヒラギノ角ゴ ProN W3"/>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ln>
            <a:noFill/>
          </a:ln>
          <a:solidFill>
            <a:srgbClr val="000000"/>
          </a:solidFill>
          <a:uFillTx/>
          <a:latin typeface="+mn-lt"/>
          <a:ea typeface="+mn-ea"/>
          <a:cs typeface="+mn-cs"/>
          <a:sym typeface="ヒラギノ角ゴ ProN W3"/>
        </a:defRPr>
      </a:lvl9pPr>
    </p:titleStyle>
    <p:bodyStyle>
      <a:lvl1pPr marL="444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ヒラギノ角ゴ ProN W3"/>
        </a:defRPr>
      </a:lvl1pPr>
      <a:lvl2pPr marL="889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ヒラギノ角ゴ ProN W3"/>
        </a:defRPr>
      </a:lvl2pPr>
      <a:lvl3pPr marL="1333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ヒラギノ角ゴ ProN W3"/>
        </a:defRPr>
      </a:lvl3pPr>
      <a:lvl4pPr marL="1778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ヒラギノ角ゴ ProN W3"/>
        </a:defRPr>
      </a:lvl4pPr>
      <a:lvl5pPr marL="2222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ヒラギノ角ゴ ProN W3"/>
        </a:defRPr>
      </a:lvl5pPr>
      <a:lvl6pPr marL="2667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ヒラギノ角ゴ ProN W3"/>
        </a:defRPr>
      </a:lvl6pPr>
      <a:lvl7pPr marL="3111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ヒラギノ角ゴ ProN W3"/>
        </a:defRPr>
      </a:lvl7pPr>
      <a:lvl8pPr marL="35560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ヒラギノ角ゴ ProN W3"/>
        </a:defRPr>
      </a:lvl8pPr>
      <a:lvl9pPr marL="4000500" marR="0" indent="-444500" algn="l" defTabSz="584200" rtl="0" latinLnBrk="0">
        <a:lnSpc>
          <a:spcPct val="100000"/>
        </a:lnSpc>
        <a:spcBef>
          <a:spcPts val="4200"/>
        </a:spcBef>
        <a:spcAft>
          <a:spcPts val="0"/>
        </a:spcAft>
        <a:buClrTx/>
        <a:buSzPct val="75000"/>
        <a:buFontTx/>
        <a:buChar char="•"/>
        <a:tabLst/>
        <a:defRPr b="0" baseline="0" cap="none" i="0" spc="0" strike="noStrike" sz="3600" u="none">
          <a:ln>
            <a:noFill/>
          </a:ln>
          <a:solidFill>
            <a:srgbClr val="000000"/>
          </a:solidFill>
          <a:uFillTx/>
          <a:latin typeface="+mn-lt"/>
          <a:ea typeface="+mn-ea"/>
          <a:cs typeface="+mn-cs"/>
          <a:sym typeface="ヒラギノ角ゴ ProN W3"/>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ヒラギノ角ゴ ProN W3"/>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ヒラギノ角ゴ ProN W3"/>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ヒラギノ角ゴ ProN W3"/>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ヒラギノ角ゴ ProN W3"/>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ヒラギノ角ゴ ProN W3"/>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ヒラギノ角ゴ ProN W3"/>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ヒラギノ角ゴ ProN W3"/>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ヒラギノ角ゴ ProN W3"/>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800" u="none">
          <a:ln>
            <a:noFill/>
          </a:ln>
          <a:solidFill>
            <a:schemeClr val="tx1"/>
          </a:solidFill>
          <a:uFillTx/>
          <a:latin typeface="+mn-lt"/>
          <a:ea typeface="+mn-ea"/>
          <a:cs typeface="+mn-cs"/>
          <a:sym typeface="ヒラギノ角ゴ ProN W3"/>
        </a:defRPr>
      </a:lvl9pPr>
    </p:otherStyle>
  </p:txStyles>
</p:sldMaster>
</file>

<file path=ppt/slides/_rels/slide1.xml.rels><?xml version="1.0" encoding="UTF-8" standalone="yes"?><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tif"/></Relationships>

</file>

<file path=ppt/slides/_rels/slide10.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7.png"/><Relationship Id="rId3" Type="http://schemas.openxmlformats.org/officeDocument/2006/relationships/image" Target="../media/image8.png"/><Relationship Id="rId4" Type="http://schemas.openxmlformats.org/officeDocument/2006/relationships/image" Target="../media/image9.png"/></Relationships>

</file>

<file path=ppt/slides/_rels/slide11.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segatoys.co.jp/anpan/product/popup/_legacy/learn/06.html" TargetMode="External"/></Relationships>

</file>

<file path=ppt/slides/_rels/slide1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id.nii.ac.jp/1001/00062415/" TargetMode="External"/><Relationship Id="rId3" Type="http://schemas.openxmlformats.org/officeDocument/2006/relationships/hyperlink" Target="https://ipsj.ixsq.nii.ac.jp/ej/?action=pages_view_main&amp;active_action=repository_view_main_item_detail&amp;item_id=96814&amp;item_no=1&amp;page_id=13&amp;block_id=8" TargetMode="External"/></Relationships>

</file>

<file path=ppt/slides/_rels/slide16.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id.nii.ac.jp/1001/00158059/" TargetMode="External"/><Relationship Id="rId3" Type="http://schemas.openxmlformats.org/officeDocument/2006/relationships/hyperlink" Target="http://www.geocities.co.jp/Playtown-Spade/8662/" TargetMode="External"/><Relationship Id="rId4" Type="http://schemas.openxmlformats.org/officeDocument/2006/relationships/hyperlink" Target="https://www.shogi.or.jp/news/2012/11/post_652.html" TargetMode="External"/></Relationships>

</file>

<file path=ppt/slides/_rels/slide2.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4.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5.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 Id="rId3" Type="http://schemas.openxmlformats.org/officeDocument/2006/relationships/image" Target="../media/image4.png"/></Relationships>

</file>

<file path=ppt/slides/_rels/slide6.xml.rels><?xml version="1.0" encoding="UTF-8" standalone="yes"?><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ja.wikipedia.org/wiki/%E6%8C%81%E3%81%A1%E9%A7%92" TargetMode="External"/><Relationship Id="rId3" Type="http://schemas.openxmlformats.org/officeDocument/2006/relationships/hyperlink" Target="https://ja.wikipedia.org/wiki/%E6%AD%A9%E5%85%B5_(%E5%B0%86%E6%A3%8B)" TargetMode="External"/><Relationship Id="rId4" Type="http://schemas.openxmlformats.org/officeDocument/2006/relationships/hyperlink" Target="https://ja.wikipedia.org/wiki/%E7%8E%89%E5%B0%86" TargetMode="External"/><Relationship Id="rId5" Type="http://schemas.openxmlformats.org/officeDocument/2006/relationships/hyperlink" Target="https://ja.wikipedia.org/wiki/%E8%A9%B0%E3%81%BF" TargetMode="External"/></Relationships>

</file>

<file path=ppt/slides/_rels/slide8.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 Id="rId3" Type="http://schemas.openxmlformats.org/officeDocument/2006/relationships/image" Target="../media/image1.png"/></Relationships>

</file>

<file path=ppt/slides/_rels/slide9.xml.rels><?xml version="1.0" encoding="UTF-8" standalone="yes"?><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19" name="Shape 119"/>
          <p:cNvSpPr/>
          <p:nvPr>
            <p:ph type="ctrTitle"/>
          </p:nvPr>
        </p:nvSpPr>
        <p:spPr>
          <a:xfrm>
            <a:off x="1270000" y="2476890"/>
            <a:ext cx="10464800" cy="1127985"/>
          </a:xfrm>
          <a:prstGeom prst="rect">
            <a:avLst/>
          </a:prstGeom>
        </p:spPr>
        <p:txBody>
          <a:bodyPr/>
          <a:lstStyle>
            <a:lvl1pPr>
              <a:defRPr sz="5000"/>
            </a:lvl1pPr>
          </a:lstStyle>
          <a:p>
            <a:pPr/>
            <a:r>
              <a:t>シミュレーション型将棋の開発</a:t>
            </a:r>
          </a:p>
        </p:txBody>
      </p:sp>
      <p:sp>
        <p:nvSpPr>
          <p:cNvPr id="120" name="Shape 120"/>
          <p:cNvSpPr/>
          <p:nvPr>
            <p:ph type="subTitle" sz="quarter" idx="1"/>
          </p:nvPr>
        </p:nvSpPr>
        <p:spPr>
          <a:xfrm>
            <a:off x="8109376" y="6919622"/>
            <a:ext cx="4686276" cy="2010574"/>
          </a:xfrm>
          <a:prstGeom prst="rect">
            <a:avLst/>
          </a:prstGeom>
        </p:spPr>
        <p:txBody>
          <a:bodyPr/>
          <a:lstStyle/>
          <a:p>
            <a:pPr algn="l">
              <a:defRPr sz="3000"/>
            </a:pPr>
            <a:r>
              <a:t>情報論理工学研究室</a:t>
            </a:r>
          </a:p>
          <a:p>
            <a:pPr algn="l">
              <a:defRPr sz="3000"/>
            </a:pPr>
            <a:r>
              <a:t>16-1-037-0208 </a:t>
            </a:r>
          </a:p>
          <a:p>
            <a:pPr algn="l">
              <a:defRPr sz="3000"/>
            </a:pPr>
            <a:r>
              <a:t>永瀬 祐樹</a:t>
            </a:r>
          </a:p>
        </p:txBody>
      </p:sp>
      <p:pic>
        <p:nvPicPr>
          <p:cNvPr id="121" name="pasted-image.tiff"/>
          <p:cNvPicPr>
            <a:picLocks noChangeAspect="1"/>
          </p:cNvPicPr>
          <p:nvPr/>
        </p:nvPicPr>
        <p:blipFill>
          <a:blip r:embed="rId2">
            <a:extLst/>
          </a:blip>
          <a:stretch>
            <a:fillRect/>
          </a:stretch>
        </p:blipFill>
        <p:spPr>
          <a:xfrm>
            <a:off x="943285" y="4304995"/>
            <a:ext cx="5715001" cy="5168901"/>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7" name="Shape 177"/>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研究内容</a:t>
            </a:r>
          </a:p>
        </p:txBody>
      </p:sp>
      <p:sp>
        <p:nvSpPr>
          <p:cNvPr id="178" name="Shape 178"/>
          <p:cNvSpPr/>
          <p:nvPr>
            <p:ph type="body" idx="1"/>
          </p:nvPr>
        </p:nvSpPr>
        <p:spPr>
          <a:xfrm>
            <a:off x="815647" y="2609850"/>
            <a:ext cx="11099801" cy="6286500"/>
          </a:xfrm>
          <a:prstGeom prst="rect">
            <a:avLst/>
          </a:prstGeom>
        </p:spPr>
        <p:txBody>
          <a:bodyPr anchor="t"/>
          <a:lstStyle/>
          <a:p>
            <a:pPr marL="0" indent="0" defTabSz="549148">
              <a:spcBef>
                <a:spcPts val="3900"/>
              </a:spcBef>
              <a:buSzTx/>
              <a:buNone/>
              <a:defRPr sz="2820"/>
            </a:pPr>
            <a:r>
              <a:t>勝率</a:t>
            </a:r>
            <a:r>
              <a:rPr i="1">
                <a:latin typeface="Helvetica"/>
                <a:ea typeface="Helvetica"/>
                <a:cs typeface="Helvetica"/>
                <a:sym typeface="Helvetica"/>
              </a:rPr>
              <a:t>p</a:t>
            </a:r>
            <a:r>
              <a:t>の勝負を</a:t>
            </a:r>
            <a:r>
              <a:rPr i="1">
                <a:latin typeface="Helvetica"/>
                <a:ea typeface="Helvetica"/>
                <a:cs typeface="Helvetica"/>
                <a:sym typeface="Helvetica"/>
              </a:rPr>
              <a:t>N</a:t>
            </a:r>
            <a:r>
              <a:t>回行った場合の標準偏差は</a:t>
            </a:r>
          </a:p>
          <a:p>
            <a:pPr marL="0" indent="0" algn="ctr" defTabSz="549148">
              <a:spcBef>
                <a:spcPts val="0"/>
              </a:spcBef>
              <a:buSzTx/>
              <a:buNone/>
              <a:defRPr i="1" sz="2256">
                <a:latin typeface="Helvetica"/>
                <a:ea typeface="Helvetica"/>
                <a:cs typeface="Helvetica"/>
                <a:sym typeface="Helvetica"/>
              </a:defRPr>
            </a:pPr>
            <a:r>
              <a:t>√N*p*(</a:t>
            </a:r>
            <a:r>
              <a:t>1</a:t>
            </a:r>
            <a:r>
              <a:t>-p)</a:t>
            </a:r>
          </a:p>
          <a:p>
            <a:pPr marL="0" indent="0" defTabSz="549148">
              <a:spcBef>
                <a:spcPts val="3900"/>
              </a:spcBef>
              <a:buSzTx/>
              <a:buNone/>
              <a:defRPr sz="2820"/>
            </a:pPr>
            <a:r>
              <a:rPr i="1">
                <a:latin typeface="Helvetica"/>
                <a:ea typeface="Helvetica"/>
                <a:cs typeface="Helvetica"/>
                <a:sym typeface="Helvetica"/>
              </a:rPr>
              <a:t>p= </a:t>
            </a:r>
            <a:r>
              <a:t>0.5とした場合,</a:t>
            </a:r>
            <a:r>
              <a:rPr i="1">
                <a:latin typeface="Helvetica"/>
                <a:ea typeface="Helvetica"/>
                <a:cs typeface="Helvetica"/>
                <a:sym typeface="Helvetica"/>
              </a:rPr>
              <a:t>N=</a:t>
            </a:r>
            <a:r>
              <a:t>100なら標準偏差は</a:t>
            </a:r>
          </a:p>
          <a:p>
            <a:pPr marL="0" indent="0" algn="ctr" defTabSz="549148">
              <a:spcBef>
                <a:spcPts val="0"/>
              </a:spcBef>
              <a:buSzTx/>
              <a:buNone/>
              <a:defRPr i="1" sz="2256">
                <a:latin typeface="Helvetica"/>
                <a:ea typeface="Helvetica"/>
                <a:cs typeface="Helvetica"/>
                <a:sym typeface="Helvetica"/>
              </a:defRPr>
            </a:pPr>
            <a:r>
              <a:t>√100*0.5*0.5 = 5.0</a:t>
            </a:r>
          </a:p>
          <a:p>
            <a:pPr marL="0" indent="0" defTabSz="549148">
              <a:spcBef>
                <a:spcPts val="3900"/>
              </a:spcBef>
              <a:buSzTx/>
              <a:buNone/>
              <a:defRPr sz="2820"/>
            </a:pPr>
            <a:r>
              <a:t>なので,試行回数100回の場合</a:t>
            </a:r>
            <a:r>
              <a:rPr sz="1222"/>
              <a:t>, </a:t>
            </a:r>
            <a:r>
              <a:t>危険率95%の信頼区間は </a:t>
            </a:r>
          </a:p>
          <a:p>
            <a:pPr marL="0" indent="0" algn="ctr" defTabSz="549148">
              <a:spcBef>
                <a:spcPts val="0"/>
              </a:spcBef>
              <a:buSzTx/>
              <a:buNone/>
              <a:defRPr sz="2256">
                <a:latin typeface="Helvetica Light"/>
                <a:ea typeface="Helvetica Light"/>
                <a:cs typeface="Helvetica Light"/>
                <a:sym typeface="Helvetica Light"/>
              </a:defRPr>
            </a:pPr>
          </a:p>
          <a:p>
            <a:pPr marL="0" indent="0" defTabSz="549148">
              <a:spcBef>
                <a:spcPts val="3900"/>
              </a:spcBef>
              <a:buSzTx/>
              <a:buNone/>
              <a:defRPr sz="2820"/>
            </a:pPr>
          </a:p>
          <a:p>
            <a:pPr marL="0" indent="0" defTabSz="549148">
              <a:spcBef>
                <a:spcPts val="3900"/>
              </a:spcBef>
              <a:buSzTx/>
              <a:buNone/>
              <a:defRPr sz="2820"/>
            </a:pPr>
            <a:r>
              <a:t>従って試行回数100回では勝利6割超えないと統計上有意な値とは言えない.目標勝率を6割とする</a:t>
            </a:r>
          </a:p>
        </p:txBody>
      </p:sp>
      <p:pic>
        <p:nvPicPr>
          <p:cNvPr id="179" name="スクリーンショット 2020-02-03 18.22.37.png"/>
          <p:cNvPicPr>
            <a:picLocks noChangeAspect="1"/>
          </p:cNvPicPr>
          <p:nvPr/>
        </p:nvPicPr>
        <p:blipFill>
          <a:blip r:embed="rId2">
            <a:extLst/>
          </a:blip>
          <a:stretch>
            <a:fillRect/>
          </a:stretch>
        </p:blipFill>
        <p:spPr>
          <a:xfrm>
            <a:off x="3292174" y="6419539"/>
            <a:ext cx="6420452" cy="1354775"/>
          </a:xfrm>
          <a:prstGeom prst="rect">
            <a:avLst/>
          </a:prstGeom>
          <a:ln w="12700">
            <a:miter lim="400000"/>
          </a:ln>
        </p:spPr>
      </p:pic>
      <p:pic>
        <p:nvPicPr>
          <p:cNvPr id="180" name="スクリーンショット 2020-02-03 18.23.11.png"/>
          <p:cNvPicPr>
            <a:picLocks noChangeAspect="1"/>
          </p:cNvPicPr>
          <p:nvPr/>
        </p:nvPicPr>
        <p:blipFill>
          <a:blip r:embed="rId3">
            <a:extLst/>
          </a:blip>
          <a:stretch>
            <a:fillRect/>
          </a:stretch>
        </p:blipFill>
        <p:spPr>
          <a:xfrm>
            <a:off x="4680518" y="4676314"/>
            <a:ext cx="3643764" cy="832444"/>
          </a:xfrm>
          <a:prstGeom prst="rect">
            <a:avLst/>
          </a:prstGeom>
          <a:ln w="12700">
            <a:miter lim="400000"/>
          </a:ln>
        </p:spPr>
      </p:pic>
      <p:pic>
        <p:nvPicPr>
          <p:cNvPr id="181" name="スクリーンショット 2020-02-03 18.24.00.png"/>
          <p:cNvPicPr>
            <a:picLocks noChangeAspect="1"/>
          </p:cNvPicPr>
          <p:nvPr/>
        </p:nvPicPr>
        <p:blipFill>
          <a:blip r:embed="rId4">
            <a:extLst/>
          </a:blip>
          <a:stretch>
            <a:fillRect/>
          </a:stretch>
        </p:blipFill>
        <p:spPr>
          <a:xfrm>
            <a:off x="4916934" y="3110192"/>
            <a:ext cx="3170932" cy="1059431"/>
          </a:xfrm>
          <a:prstGeom prst="rect">
            <a:avLst/>
          </a:prstGeom>
          <a:ln w="12700">
            <a:miter lim="400000"/>
          </a:ln>
        </p:spPr>
      </p:pic>
    </p:spTree>
  </p:cSld>
  <p:clrMapOvr>
    <a:masterClrMapping/>
  </p:clrMapOvr>
  <p:transition xmlns:p14="http://schemas.microsoft.com/office/powerpoint/2010/main" spd="med" advClick="1" p14:dur="1000"/>
</p:sld>
</file>

<file path=ppt/slides/slide11.xml><?xml version="1.0" encoding="utf-8"?>
<p:sld xmlns:a="http://schemas.openxmlformats.org/drawingml/2006/main" xmlns:r="http://schemas.openxmlformats.org/officeDocument/2006/relationships" xmlns:p="http://schemas.openxmlformats.org/presentationml/2006/main" show="0" showMasterSp="1" showMasterPhAnim="1">
  <p:cSld>
    <p:spTree>
      <p:nvGrpSpPr>
        <p:cNvPr id="1" name=""/>
        <p:cNvGrpSpPr/>
        <p:nvPr/>
      </p:nvGrpSpPr>
      <p:grpSpPr>
        <a:xfrm>
          <a:off x="0" y="0"/>
          <a:ext cx="0" cy="0"/>
          <a:chOff x="0" y="0"/>
          <a:chExt cx="0" cy="0"/>
        </a:xfrm>
      </p:grpSpPr>
      <p:sp>
        <p:nvSpPr>
          <p:cNvPr id="183" name="Shape 183"/>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提案手法 手順</a:t>
            </a:r>
          </a:p>
        </p:txBody>
      </p:sp>
      <p:sp>
        <p:nvSpPr>
          <p:cNvPr id="184" name="Shape 184"/>
          <p:cNvSpPr/>
          <p:nvPr>
            <p:ph type="body" idx="1"/>
          </p:nvPr>
        </p:nvSpPr>
        <p:spPr>
          <a:prstGeom prst="rect">
            <a:avLst/>
          </a:prstGeom>
        </p:spPr>
        <p:txBody>
          <a:bodyPr anchor="t"/>
          <a:lstStyle/>
          <a:p>
            <a:pPr marL="529166" indent="-529166">
              <a:buSzPct val="100000"/>
              <a:buAutoNum type="arabicPeriod" startAt="1"/>
              <a:defRPr sz="3000"/>
            </a:pPr>
            <a:r>
              <a:t>与えられた局面の合法手を生成</a:t>
            </a:r>
          </a:p>
          <a:p>
            <a:pPr marL="529166" indent="-529166">
              <a:buSzPct val="100000"/>
              <a:buAutoNum type="arabicPeriod" startAt="1"/>
              <a:defRPr sz="3000"/>
            </a:pPr>
            <a:r>
              <a:t>各合法手に対して,指定された手数先読みしてαβ法で評価値を求める</a:t>
            </a:r>
          </a:p>
          <a:p>
            <a:pPr marL="529166" indent="-529166">
              <a:buSzPct val="100000"/>
              <a:buAutoNum type="arabicPeriod" startAt="1"/>
              <a:defRPr sz="3000"/>
            </a:pPr>
            <a:r>
              <a:t>評価値順に手をソート</a:t>
            </a:r>
          </a:p>
          <a:p>
            <a:pPr marL="529166" indent="-529166">
              <a:buSzPct val="100000"/>
              <a:buAutoNum type="arabicPeriod" startAt="1"/>
              <a:defRPr sz="3000"/>
            </a:pPr>
            <a:r>
              <a:t>評価値上位の手の選択確率を高くしてランダムに手を選択</a:t>
            </a:r>
          </a:p>
        </p:txBody>
      </p:sp>
      <p:sp>
        <p:nvSpPr>
          <p:cNvPr id="185" name="Shape 185"/>
          <p:cNvSpPr/>
          <p:nvPr/>
        </p:nvSpPr>
        <p:spPr>
          <a:xfrm>
            <a:off x="1136314" y="7933996"/>
            <a:ext cx="5315586" cy="4254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500">
                <a:solidFill>
                  <a:schemeClr val="accent5"/>
                </a:solidFill>
                <a:latin typeface="ヒラギノ角ゴ ProN W6"/>
                <a:ea typeface="ヒラギノ角ゴ ProN W6"/>
                <a:cs typeface="ヒラギノ角ゴ ProN W6"/>
                <a:sym typeface="ヒラギノ角ゴ ProN W6"/>
              </a:defRPr>
            </a:lvl1pPr>
          </a:lstStyle>
          <a:p>
            <a:pPr/>
            <a:r>
              <a:t>*合法手・・・指すことが可能な場所</a:t>
            </a:r>
          </a:p>
        </p:txBody>
      </p:sp>
    </p:spTree>
  </p:cSld>
  <p:clrMapOvr>
    <a:masterClrMapping/>
  </p:clrMapOvr>
  <p:transition xmlns:p14="http://schemas.microsoft.com/office/powerpoint/2010/main" spd="med" advClick="1" p14:dur="1000"/>
</p:sld>
</file>

<file path=ppt/slides/slide1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87" name="Shape 187"/>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研究結果</a:t>
            </a:r>
          </a:p>
        </p:txBody>
      </p:sp>
      <p:sp>
        <p:nvSpPr>
          <p:cNvPr id="188" name="Shape 188"/>
          <p:cNvSpPr/>
          <p:nvPr>
            <p:ph type="body" idx="1"/>
          </p:nvPr>
        </p:nvSpPr>
        <p:spPr>
          <a:xfrm>
            <a:off x="952500" y="2503655"/>
            <a:ext cx="11099800" cy="6286501"/>
          </a:xfrm>
          <a:prstGeom prst="rect">
            <a:avLst/>
          </a:prstGeom>
        </p:spPr>
        <p:txBody>
          <a:bodyPr anchor="t"/>
          <a:lstStyle/>
          <a:p>
            <a:pPr marL="370416" indent="-370416">
              <a:defRPr sz="2700"/>
            </a:pPr>
            <a:r>
              <a:t>平均CPUの評価値は以下の表である</a:t>
            </a:r>
          </a:p>
          <a:p>
            <a:pPr marL="370416" indent="-370416">
              <a:defRPr sz="2700"/>
            </a:pPr>
          </a:p>
          <a:p>
            <a:pPr marL="370416" indent="-370416">
              <a:defRPr sz="2700"/>
            </a:pPr>
            <a:r>
              <a:t>本将棋の各駒の評価値を平均したもの</a:t>
            </a:r>
            <a:r>
              <a:rPr sz="1500">
                <a:solidFill>
                  <a:schemeClr val="accent5"/>
                </a:solidFill>
                <a:latin typeface="ヒラギノ角ゴ ProN W6"/>
                <a:ea typeface="ヒラギノ角ゴ ProN W6"/>
                <a:cs typeface="ヒラギノ角ゴ ProN W6"/>
                <a:sym typeface="ヒラギノ角ゴ ProN W6"/>
              </a:rPr>
              <a:t>(Java将棋のアルゴリズム(池泰弘著)から参照)</a:t>
            </a:r>
          </a:p>
          <a:p>
            <a:pPr marL="0" indent="0">
              <a:buSzTx/>
              <a:buNone/>
              <a:defRPr sz="2700"/>
            </a:pPr>
          </a:p>
          <a:p>
            <a:pPr marL="0" indent="0">
              <a:buSzTx/>
              <a:buNone/>
              <a:defRPr sz="2700"/>
            </a:pPr>
          </a:p>
          <a:p>
            <a:pPr marL="0" indent="0">
              <a:buSzTx/>
              <a:buNone/>
              <a:defRPr sz="2700"/>
            </a:pPr>
            <a:r>
              <a:t>先手で5割は超えても6割を超えるものはなかった.先手5割を超えて6割を超えたのは以上の評価値</a:t>
            </a:r>
          </a:p>
        </p:txBody>
      </p:sp>
      <p:graphicFrame>
        <p:nvGraphicFramePr>
          <p:cNvPr id="189" name="Table 189"/>
          <p:cNvGraphicFramePr/>
          <p:nvPr/>
        </p:nvGraphicFramePr>
        <p:xfrm>
          <a:off x="3505297" y="3268263"/>
          <a:ext cx="5346701" cy="1270598"/>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889000"/>
                <a:gridCol w="889000"/>
                <a:gridCol w="889000"/>
                <a:gridCol w="889000"/>
                <a:gridCol w="889000"/>
                <a:gridCol w="889000"/>
              </a:tblGrid>
              <a:tr h="628948">
                <a:tc>
                  <a:txBody>
                    <a:bodyPr/>
                    <a:lstStyle/>
                    <a:p>
                      <a:pPr defTabSz="914400">
                        <a:defRPr b="0" sz="2600">
                          <a:sym typeface="ヒラギノ角ゴ ProN W6"/>
                        </a:defRPr>
                      </a:pP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defRPr b="0">
                          <a:solidFill>
                            <a:srgbClr val="000000"/>
                          </a:solidFill>
                        </a:defRPr>
                      </a:pPr>
                      <a:r>
                        <a:rPr sz="2600">
                          <a:solidFill>
                            <a:srgbClr val="FFFFFF"/>
                          </a:solidFill>
                          <a:sym typeface="ヒラギノ角ゴ ProN W6"/>
                        </a:rPr>
                        <a:t>香と</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defRPr b="0">
                          <a:solidFill>
                            <a:srgbClr val="000000"/>
                          </a:solidFill>
                        </a:defRPr>
                      </a:pPr>
                      <a:r>
                        <a:rPr sz="2600">
                          <a:solidFill>
                            <a:srgbClr val="FFFFFF"/>
                          </a:solidFill>
                          <a:sym typeface="ヒラギノ角ゴ ProN W6"/>
                        </a:rPr>
                        <a:t>銀角</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defRPr b="0">
                          <a:solidFill>
                            <a:srgbClr val="000000"/>
                          </a:solidFill>
                        </a:defRPr>
                      </a:pPr>
                      <a:r>
                        <a:rPr sz="2600">
                          <a:solidFill>
                            <a:srgbClr val="FFFFFF"/>
                          </a:solidFill>
                          <a:sym typeface="ヒラギノ角ゴ ProN W6"/>
                        </a:rPr>
                        <a:t>金桂</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defRPr b="0">
                          <a:solidFill>
                            <a:srgbClr val="000000"/>
                          </a:solidFill>
                        </a:defRPr>
                      </a:pPr>
                      <a:r>
                        <a:rPr sz="2600">
                          <a:solidFill>
                            <a:srgbClr val="FFFFFF"/>
                          </a:solidFill>
                          <a:sym typeface="ヒラギノ角ゴ ProN W6"/>
                        </a:rPr>
                        <a:t>飛歩</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defRPr b="0">
                          <a:solidFill>
                            <a:srgbClr val="000000"/>
                          </a:solidFill>
                        </a:defRPr>
                      </a:pPr>
                      <a:r>
                        <a:rPr sz="2600">
                          <a:solidFill>
                            <a:srgbClr val="FFFFFF"/>
                          </a:solidFill>
                          <a:sym typeface="ヒラギノ角ゴ ProN W6"/>
                        </a:rPr>
                        <a:t>玉</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r>
              <a:tr h="628948">
                <a:tc>
                  <a:txBody>
                    <a:bodyPr/>
                    <a:lstStyle/>
                    <a:p>
                      <a:pPr defTabSz="914400">
                        <a:defRPr b="0">
                          <a:solidFill>
                            <a:srgbClr val="000000"/>
                          </a:solidFill>
                        </a:defRPr>
                      </a:pPr>
                      <a:r>
                        <a:rPr sz="2000">
                          <a:solidFill>
                            <a:srgbClr val="FFFFFF"/>
                          </a:solidFill>
                          <a:sym typeface="ヒラギノ角ゴ ProN W6"/>
                        </a:rPr>
                        <a:t>評価値</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900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1400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950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1550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10000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r>
            </a:tbl>
          </a:graphicData>
        </a:graphic>
      </p:graphicFrame>
      <p:graphicFrame>
        <p:nvGraphicFramePr>
          <p:cNvPr id="190" name="Table 190"/>
          <p:cNvGraphicFramePr/>
          <p:nvPr/>
        </p:nvGraphicFramePr>
        <p:xfrm>
          <a:off x="1130744" y="5479525"/>
          <a:ext cx="10756011" cy="1852312"/>
        </p:xfrm>
        <a:graphic xmlns:a="http://schemas.openxmlformats.org/drawingml/2006/main">
          <a:graphicData uri="http://schemas.openxmlformats.org/drawingml/2006/table">
            <a:tbl>
              <a:tblPr firstCol="1" firstRow="1" lastCol="0" lastRow="0" bandCol="0" bandRow="1" rtl="0">
                <a:tableStyleId>{4C3C2611-4C71-4FC5-86AE-919BDF0F9419}</a:tableStyleId>
              </a:tblPr>
              <a:tblGrid>
                <a:gridCol w="895275"/>
                <a:gridCol w="895275"/>
                <a:gridCol w="895275"/>
                <a:gridCol w="895275"/>
                <a:gridCol w="895275"/>
                <a:gridCol w="895275"/>
                <a:gridCol w="895275"/>
                <a:gridCol w="895275"/>
                <a:gridCol w="895275"/>
                <a:gridCol w="895275"/>
                <a:gridCol w="895275"/>
                <a:gridCol w="895275"/>
              </a:tblGrid>
              <a:tr h="613203">
                <a:tc>
                  <a:txBody>
                    <a:bodyPr/>
                    <a:lstStyle/>
                    <a:p>
                      <a:pPr defTabSz="914400">
                        <a:defRPr b="0" sz="2600">
                          <a:sym typeface="ヒラギノ角ゴ ProN W6"/>
                        </a:defRPr>
                      </a:pPr>
                    </a:p>
                  </a:txBody>
                  <a:tcPr marL="50800" marR="50800" marT="50800" marB="50800" anchor="ctr" anchorCtr="0" horzOverflow="overflow">
                    <a:lnL w="12700">
                      <a:solidFill>
                        <a:schemeClr val="accent1">
                          <a:hueOff val="47394"/>
                          <a:satOff val="-25753"/>
                          <a:lumOff val="-7544"/>
                        </a:schemeClr>
                      </a:solidFill>
                      <a:miter lim="400000"/>
                    </a:lnL>
                    <a:lnR w="12700">
                      <a:solidFill>
                        <a:srgbClr val="3797C6"/>
                      </a:solidFill>
                      <a:miter lim="400000"/>
                    </a:lnR>
                    <a:lnT w="12700">
                      <a:solidFill>
                        <a:srgbClr val="3797C6"/>
                      </a:solidFill>
                      <a:miter lim="400000"/>
                    </a:lnT>
                    <a:lnB w="12700">
                      <a:solidFill>
                        <a:schemeClr val="accent1">
                          <a:hueOff val="47394"/>
                          <a:satOff val="-25753"/>
                          <a:lumOff val="-7544"/>
                        </a:schemeClr>
                      </a:solidFill>
                      <a:miter lim="400000"/>
                    </a:lnB>
                    <a:solidFill>
                      <a:srgbClr val="FFFFFF"/>
                    </a:solidFill>
                  </a:tcPr>
                </a:tc>
                <a:tc gridSpan="5">
                  <a:txBody>
                    <a:bodyPr/>
                    <a:lstStyle/>
                    <a:p>
                      <a:pPr defTabSz="914400">
                        <a:defRPr b="0" sz="2600">
                          <a:sym typeface="ヒラギノ角ゴ ProN W6"/>
                        </a:defRPr>
                      </a:pPr>
                    </a:p>
                  </a:txBody>
                  <a:tcPr marL="50800" marR="50800" marT="50800" marB="50800" anchor="ctr" anchorCtr="0" horzOverflow="overflow">
                    <a:lnL w="12700">
                      <a:solidFill>
                        <a:srgbClr val="3797C6"/>
                      </a:solidFill>
                      <a:miter lim="400000"/>
                    </a:lnL>
                    <a:lnR w="12700">
                      <a:solidFill>
                        <a:srgbClr val="3797C6"/>
                      </a:solidFill>
                      <a:miter lim="400000"/>
                    </a:lnR>
                    <a:lnT w="12700">
                      <a:solidFill>
                        <a:srgbClr val="3797C6"/>
                      </a:solidFill>
                      <a:miter lim="400000"/>
                    </a:lnT>
                    <a:lnB w="12700">
                      <a:solidFill>
                        <a:schemeClr val="accent1">
                          <a:hueOff val="47394"/>
                          <a:satOff val="-25753"/>
                          <a:lumOff val="-7544"/>
                        </a:schemeClr>
                      </a:solidFill>
                      <a:miter lim="400000"/>
                    </a:lnB>
                  </a:tcPr>
                </a:tc>
                <a:tc hMerge="1">
                  <a:tcPr/>
                </a:tc>
                <a:tc hMerge="1">
                  <a:tcPr/>
                </a:tc>
                <a:tc hMerge="1">
                  <a:tcPr/>
                </a:tc>
                <a:tc hMerge="1">
                  <a:tcPr/>
                </a:tc>
                <a:tc gridSpan="3">
                  <a:txBody>
                    <a:bodyPr/>
                    <a:lstStyle/>
                    <a:p>
                      <a:pPr defTabSz="914400">
                        <a:defRPr b="0">
                          <a:solidFill>
                            <a:srgbClr val="000000"/>
                          </a:solidFill>
                        </a:defRPr>
                      </a:pPr>
                      <a:r>
                        <a:rPr sz="2600">
                          <a:solidFill>
                            <a:srgbClr val="FFFFFF"/>
                          </a:solidFill>
                          <a:sym typeface="ヒラギノ角ゴ ProN W6"/>
                        </a:rPr>
                        <a:t>先手</a:t>
                      </a:r>
                    </a:p>
                  </a:txBody>
                  <a:tcPr marL="50800" marR="50800" marT="50800" marB="50800" anchor="ctr" anchorCtr="0" horzOverflow="overflow">
                    <a:lnL w="12700">
                      <a:solidFill>
                        <a:srgbClr val="3797C6"/>
                      </a:solidFill>
                      <a:miter lim="400000"/>
                    </a:lnL>
                    <a:lnR w="12700">
                      <a:solidFill>
                        <a:srgbClr val="3797C6"/>
                      </a:solidFill>
                      <a:miter lim="400000"/>
                    </a:lnR>
                    <a:lnT w="12700">
                      <a:solidFill>
                        <a:srgbClr val="3797C6"/>
                      </a:solidFill>
                      <a:miter lim="400000"/>
                    </a:lnT>
                    <a:lnB w="12700">
                      <a:solidFill>
                        <a:schemeClr val="accent1">
                          <a:hueOff val="47394"/>
                          <a:satOff val="-25753"/>
                          <a:lumOff val="-7544"/>
                        </a:schemeClr>
                      </a:solidFill>
                      <a:miter lim="400000"/>
                    </a:lnB>
                  </a:tcPr>
                </a:tc>
                <a:tc hMerge="1">
                  <a:tcPr/>
                </a:tc>
                <a:tc hMerge="1">
                  <a:tcPr/>
                </a:tc>
                <a:tc gridSpan="3">
                  <a:txBody>
                    <a:bodyPr/>
                    <a:lstStyle/>
                    <a:p>
                      <a:pPr defTabSz="914400">
                        <a:defRPr b="0">
                          <a:solidFill>
                            <a:srgbClr val="000000"/>
                          </a:solidFill>
                        </a:defRPr>
                      </a:pPr>
                      <a:r>
                        <a:rPr sz="2600">
                          <a:solidFill>
                            <a:srgbClr val="FFFFFF"/>
                          </a:solidFill>
                          <a:sym typeface="ヒラギノ角ゴ ProN W6"/>
                        </a:rPr>
                        <a:t>後手</a:t>
                      </a:r>
                    </a:p>
                  </a:txBody>
                  <a:tcPr marL="50800" marR="50800" marT="50800" marB="50800" anchor="ctr" anchorCtr="0" horzOverflow="overflow">
                    <a:lnL w="12700">
                      <a:solidFill>
                        <a:srgbClr val="3797C6"/>
                      </a:solidFill>
                      <a:miter lim="400000"/>
                    </a:lnL>
                    <a:lnR w="12700">
                      <a:solidFill>
                        <a:srgbClr val="3797C6"/>
                      </a:solidFill>
                      <a:miter lim="400000"/>
                    </a:lnR>
                    <a:lnT w="12700">
                      <a:solidFill>
                        <a:srgbClr val="3797C6"/>
                      </a:solidFill>
                      <a:miter lim="400000"/>
                    </a:lnT>
                    <a:lnB w="12700">
                      <a:solidFill>
                        <a:schemeClr val="accent1">
                          <a:hueOff val="47394"/>
                          <a:satOff val="-25753"/>
                          <a:lumOff val="-7544"/>
                        </a:schemeClr>
                      </a:solidFill>
                      <a:miter lim="400000"/>
                    </a:lnB>
                  </a:tcPr>
                </a:tc>
                <a:tc hMerge="1">
                  <a:tcPr/>
                </a:tc>
                <a:tc hMerge="1">
                  <a:tcPr/>
                </a:tc>
              </a:tr>
              <a:tr h="613203">
                <a:tc>
                  <a:txBody>
                    <a:bodyPr/>
                    <a:lstStyle/>
                    <a:p>
                      <a:pPr defTabSz="914400">
                        <a:defRPr b="0" sz="2600">
                          <a:sym typeface="ヒラギノ角ゴ ProN W6"/>
                        </a:defRPr>
                      </a:pP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c>
                  <a:txBody>
                    <a:bodyPr/>
                    <a:lstStyle/>
                    <a:p>
                      <a:pPr defTabSz="914400"/>
                      <a:r>
                        <a:rPr sz="2600">
                          <a:solidFill>
                            <a:srgbClr val="FFFFFF"/>
                          </a:solidFill>
                          <a:latin typeface="ヒラギノ角ゴ ProN W6"/>
                          <a:ea typeface="ヒラギノ角ゴ ProN W6"/>
                          <a:cs typeface="ヒラギノ角ゴ ProN W6"/>
                          <a:sym typeface="ヒラギノ角ゴ ProN W6"/>
                        </a:rPr>
                        <a:t>香と</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c>
                  <a:txBody>
                    <a:bodyPr/>
                    <a:lstStyle/>
                    <a:p>
                      <a:pPr defTabSz="914400"/>
                      <a:r>
                        <a:rPr sz="2600">
                          <a:solidFill>
                            <a:srgbClr val="FFFFFF"/>
                          </a:solidFill>
                          <a:latin typeface="ヒラギノ角ゴ ProN W6"/>
                          <a:ea typeface="ヒラギノ角ゴ ProN W6"/>
                          <a:cs typeface="ヒラギノ角ゴ ProN W6"/>
                          <a:sym typeface="ヒラギノ角ゴ ProN W6"/>
                        </a:rPr>
                        <a:t>銀角</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c>
                  <a:txBody>
                    <a:bodyPr/>
                    <a:lstStyle/>
                    <a:p>
                      <a:pPr defTabSz="914400"/>
                      <a:r>
                        <a:rPr sz="2600">
                          <a:solidFill>
                            <a:srgbClr val="FFFFFF"/>
                          </a:solidFill>
                          <a:latin typeface="ヒラギノ角ゴ ProN W6"/>
                          <a:ea typeface="ヒラギノ角ゴ ProN W6"/>
                          <a:cs typeface="ヒラギノ角ゴ ProN W6"/>
                          <a:sym typeface="ヒラギノ角ゴ ProN W6"/>
                        </a:rPr>
                        <a:t>金桂</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c>
                  <a:txBody>
                    <a:bodyPr/>
                    <a:lstStyle/>
                    <a:p>
                      <a:pPr defTabSz="914400"/>
                      <a:r>
                        <a:rPr sz="2600">
                          <a:solidFill>
                            <a:srgbClr val="FFFFFF"/>
                          </a:solidFill>
                          <a:latin typeface="ヒラギノ角ゴ ProN W6"/>
                          <a:ea typeface="ヒラギノ角ゴ ProN W6"/>
                          <a:cs typeface="ヒラギノ角ゴ ProN W6"/>
                          <a:sym typeface="ヒラギノ角ゴ ProN W6"/>
                        </a:rPr>
                        <a:t>飛歩</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c>
                  <a:txBody>
                    <a:bodyPr/>
                    <a:lstStyle/>
                    <a:p>
                      <a:pPr defTabSz="914400"/>
                      <a:r>
                        <a:rPr sz="2600">
                          <a:solidFill>
                            <a:srgbClr val="FFFFFF"/>
                          </a:solidFill>
                          <a:latin typeface="ヒラギノ角ゴ ProN W6"/>
                          <a:ea typeface="ヒラギノ角ゴ ProN W6"/>
                          <a:cs typeface="ヒラギノ角ゴ ProN W6"/>
                          <a:sym typeface="ヒラギノ角ゴ ProN W6"/>
                        </a:rPr>
                        <a:t>玉</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c>
                  <a:txBody>
                    <a:bodyPr/>
                    <a:lstStyle/>
                    <a:p>
                      <a:pPr defTabSz="914400"/>
                      <a:r>
                        <a:rPr sz="2600">
                          <a:solidFill>
                            <a:srgbClr val="FFFFFF"/>
                          </a:solidFill>
                          <a:latin typeface="ヒラギノ角ゴ ProN W6"/>
                          <a:ea typeface="ヒラギノ角ゴ ProN W6"/>
                          <a:cs typeface="ヒラギノ角ゴ ProN W6"/>
                          <a:sym typeface="ヒラギノ角ゴ ProN W6"/>
                        </a:rPr>
                        <a:t>勝</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c>
                  <a:txBody>
                    <a:bodyPr/>
                    <a:lstStyle/>
                    <a:p>
                      <a:pPr defTabSz="914400"/>
                      <a:r>
                        <a:rPr sz="2600">
                          <a:solidFill>
                            <a:srgbClr val="FFFFFF"/>
                          </a:solidFill>
                          <a:latin typeface="ヒラギノ角ゴ ProN W6"/>
                          <a:ea typeface="ヒラギノ角ゴ ProN W6"/>
                          <a:cs typeface="ヒラギノ角ゴ ProN W6"/>
                          <a:sym typeface="ヒラギノ角ゴ ProN W6"/>
                        </a:rPr>
                        <a:t>負</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c>
                  <a:txBody>
                    <a:bodyPr/>
                    <a:lstStyle/>
                    <a:p>
                      <a:pPr defTabSz="914400"/>
                      <a:r>
                        <a:rPr sz="2600">
                          <a:solidFill>
                            <a:srgbClr val="FFFFFF"/>
                          </a:solidFill>
                          <a:latin typeface="ヒラギノ角ゴ ProN W6"/>
                          <a:ea typeface="ヒラギノ角ゴ ProN W6"/>
                          <a:cs typeface="ヒラギノ角ゴ ProN W6"/>
                          <a:sym typeface="ヒラギノ角ゴ ProN W6"/>
                        </a:rPr>
                        <a:t>勝率</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c>
                  <a:txBody>
                    <a:bodyPr/>
                    <a:lstStyle/>
                    <a:p>
                      <a:pPr defTabSz="914400"/>
                      <a:r>
                        <a:rPr sz="2600">
                          <a:solidFill>
                            <a:srgbClr val="FFFFFF"/>
                          </a:solidFill>
                          <a:latin typeface="ヒラギノ角ゴ ProN W6"/>
                          <a:ea typeface="ヒラギノ角ゴ ProN W6"/>
                          <a:cs typeface="ヒラギノ角ゴ ProN W6"/>
                          <a:sym typeface="ヒラギノ角ゴ ProN W6"/>
                        </a:rPr>
                        <a:t>勝</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c>
                  <a:txBody>
                    <a:bodyPr/>
                    <a:lstStyle/>
                    <a:p>
                      <a:pPr defTabSz="914400"/>
                      <a:r>
                        <a:rPr sz="2600">
                          <a:solidFill>
                            <a:srgbClr val="FFFFFF"/>
                          </a:solidFill>
                          <a:latin typeface="ヒラギノ角ゴ ProN W6"/>
                          <a:ea typeface="ヒラギノ角ゴ ProN W6"/>
                          <a:cs typeface="ヒラギノ角ゴ ProN W6"/>
                          <a:sym typeface="ヒラギノ角ゴ ProN W6"/>
                        </a:rPr>
                        <a:t>負</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c>
                  <a:txBody>
                    <a:bodyPr/>
                    <a:lstStyle/>
                    <a:p>
                      <a:pPr defTabSz="914400"/>
                      <a:r>
                        <a:rPr sz="2600">
                          <a:solidFill>
                            <a:srgbClr val="FFFFFF"/>
                          </a:solidFill>
                          <a:latin typeface="ヒラギノ角ゴ ProN W6"/>
                          <a:ea typeface="ヒラギノ角ゴ ProN W6"/>
                          <a:cs typeface="ヒラギノ角ゴ ProN W6"/>
                          <a:sym typeface="ヒラギノ角ゴ ProN W6"/>
                        </a:rPr>
                        <a:t>勝率</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solidFill>
                      <a:schemeClr val="accent1"/>
                    </a:solidFill>
                  </a:tcPr>
                </a:tc>
              </a:tr>
              <a:tr h="613203">
                <a:tc>
                  <a:txBody>
                    <a:bodyPr/>
                    <a:lstStyle/>
                    <a:p>
                      <a:pPr defTabSz="914400">
                        <a:defRPr b="0">
                          <a:solidFill>
                            <a:srgbClr val="000000"/>
                          </a:solidFill>
                        </a:defRPr>
                      </a:pPr>
                      <a:r>
                        <a:rPr sz="2000">
                          <a:solidFill>
                            <a:srgbClr val="FFFFFF"/>
                          </a:solidFill>
                          <a:sym typeface="ヒラギノ角ゴ ProN W6"/>
                        </a:rPr>
                        <a:t>評価値</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600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1200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600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1200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10000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50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50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50</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66</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34</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c>
                  <a:txBody>
                    <a:bodyPr/>
                    <a:lstStyle/>
                    <a:p>
                      <a:pPr defTabSz="914400"/>
                      <a:r>
                        <a:t>66</a:t>
                      </a:r>
                    </a:p>
                  </a:txBody>
                  <a:tcPr marL="50800" marR="50800" marT="50800" marB="50800" anchor="ctr" anchorCtr="0" horzOverflow="overflow">
                    <a:lnL w="12700">
                      <a:solidFill>
                        <a:schemeClr val="accent1">
                          <a:hueOff val="47394"/>
                          <a:satOff val="-25753"/>
                          <a:lumOff val="-7544"/>
                        </a:schemeClr>
                      </a:solidFill>
                      <a:miter lim="400000"/>
                    </a:lnL>
                    <a:lnR w="12700">
                      <a:solidFill>
                        <a:schemeClr val="accent1">
                          <a:hueOff val="47394"/>
                          <a:satOff val="-25753"/>
                          <a:lumOff val="-7544"/>
                        </a:schemeClr>
                      </a:solidFill>
                      <a:miter lim="400000"/>
                    </a:lnR>
                    <a:lnT w="12700">
                      <a:solidFill>
                        <a:schemeClr val="accent1">
                          <a:hueOff val="47394"/>
                          <a:satOff val="-25753"/>
                          <a:lumOff val="-7544"/>
                        </a:schemeClr>
                      </a:solidFill>
                      <a:miter lim="400000"/>
                    </a:lnT>
                    <a:lnB w="12700">
                      <a:solidFill>
                        <a:schemeClr val="accent1">
                          <a:hueOff val="47394"/>
                          <a:satOff val="-25753"/>
                          <a:lumOff val="-7544"/>
                        </a:schemeClr>
                      </a:solidFill>
                      <a:miter lim="400000"/>
                    </a:lnB>
                  </a:tcPr>
                </a:tc>
              </a:tr>
            </a:tbl>
          </a:graphicData>
        </a:graphic>
      </p:graphicFrame>
      <p:sp>
        <p:nvSpPr>
          <p:cNvPr id="191" name="Shape 191"/>
          <p:cNvSpPr/>
          <p:nvPr/>
        </p:nvSpPr>
        <p:spPr>
          <a:xfrm>
            <a:off x="9109813" y="3309837"/>
            <a:ext cx="2215135" cy="117475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p>
            <a:pPr>
              <a:defRPr sz="1500">
                <a:solidFill>
                  <a:schemeClr val="accent1">
                    <a:hueOff val="273562"/>
                    <a:satOff val="2937"/>
                    <a:lumOff val="-22233"/>
                  </a:schemeClr>
                </a:solidFill>
                <a:latin typeface="ヒラギノ角ゴ ProN W6"/>
                <a:ea typeface="ヒラギノ角ゴ ProN W6"/>
                <a:cs typeface="ヒラギノ角ゴ ProN W6"/>
                <a:sym typeface="ヒラギノ角ゴ ProN W6"/>
              </a:defRPr>
            </a:pPr>
            <a:r>
              <a:t>香と:(600+1200)/2</a:t>
            </a:r>
          </a:p>
          <a:p>
            <a:pPr>
              <a:defRPr sz="1500">
                <a:solidFill>
                  <a:schemeClr val="accent1">
                    <a:hueOff val="273562"/>
                    <a:satOff val="2937"/>
                    <a:lumOff val="-22233"/>
                  </a:schemeClr>
                </a:solidFill>
                <a:latin typeface="ヒラギノ角ゴ ProN W6"/>
                <a:ea typeface="ヒラギノ角ゴ ProN W6"/>
                <a:cs typeface="ヒラギノ角ゴ ProN W6"/>
                <a:sym typeface="ヒラギノ角ゴ ProN W6"/>
              </a:defRPr>
            </a:pPr>
            <a:r>
              <a:t>銀角:(1000+1800)/2</a:t>
            </a:r>
          </a:p>
          <a:p>
            <a:pPr>
              <a:defRPr sz="1500">
                <a:solidFill>
                  <a:schemeClr val="accent1">
                    <a:hueOff val="273562"/>
                    <a:satOff val="2937"/>
                    <a:lumOff val="-22233"/>
                  </a:schemeClr>
                </a:solidFill>
                <a:latin typeface="ヒラギノ角ゴ ProN W6"/>
                <a:ea typeface="ヒラギノ角ゴ ProN W6"/>
                <a:cs typeface="ヒラギノ角ゴ ProN W6"/>
                <a:sym typeface="ヒラギノ角ゴ ProN W6"/>
              </a:defRPr>
            </a:pPr>
            <a:r>
              <a:t>金桂:(1200+700)/2</a:t>
            </a:r>
          </a:p>
          <a:p>
            <a:pPr>
              <a:defRPr sz="1500">
                <a:solidFill>
                  <a:schemeClr val="accent1">
                    <a:hueOff val="273562"/>
                    <a:satOff val="2937"/>
                    <a:lumOff val="-22233"/>
                  </a:schemeClr>
                </a:solidFill>
                <a:latin typeface="ヒラギノ角ゴ ProN W6"/>
                <a:ea typeface="ヒラギノ角ゴ ProN W6"/>
                <a:cs typeface="ヒラギノ角ゴ ProN W6"/>
                <a:sym typeface="ヒラギノ角ゴ ProN W6"/>
              </a:defRPr>
            </a:pPr>
            <a:r>
              <a:t>飛歩:(2000+100)/2</a:t>
            </a:r>
          </a:p>
        </p:txBody>
      </p:sp>
    </p:spTree>
  </p:cSld>
  <p:clrMapOvr>
    <a:masterClrMapping/>
  </p:clrMapOvr>
  <p:transition xmlns:p14="http://schemas.microsoft.com/office/powerpoint/2010/main" spd="med" advClick="1" p14:dur="1000"/>
</p:sld>
</file>

<file path=ppt/slides/slide1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3" name="Shape 193"/>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今後の課題</a:t>
            </a:r>
          </a:p>
        </p:txBody>
      </p:sp>
      <p:sp>
        <p:nvSpPr>
          <p:cNvPr id="194" name="Shape 194"/>
          <p:cNvSpPr/>
          <p:nvPr>
            <p:ph type="body" idx="1"/>
          </p:nvPr>
        </p:nvSpPr>
        <p:spPr>
          <a:prstGeom prst="rect">
            <a:avLst/>
          </a:prstGeom>
        </p:spPr>
        <p:txBody>
          <a:bodyPr/>
          <a:lstStyle/>
          <a:p>
            <a:pPr marL="444499" indent="-444499">
              <a:defRPr sz="3500"/>
            </a:pPr>
            <a:r>
              <a:t>新たな戦略(戦法)を作成</a:t>
            </a:r>
          </a:p>
          <a:p>
            <a:pPr marL="444499" indent="-444499">
              <a:defRPr sz="3500"/>
            </a:pPr>
            <a:r>
              <a:t>評価値を一手ごとに変動</a:t>
            </a:r>
          </a:p>
          <a:p>
            <a:pPr marL="444499" indent="-444499">
              <a:defRPr sz="3500"/>
            </a:pPr>
            <a:r>
              <a:t>評価値を前半と後半で変動</a:t>
            </a:r>
          </a:p>
        </p:txBody>
      </p:sp>
    </p:spTree>
  </p:cSld>
  <p:clrMapOvr>
    <a:masterClrMapping/>
  </p:clrMapOvr>
  <p:transition xmlns:p14="http://schemas.microsoft.com/office/powerpoint/2010/main" spd="med" advClick="1" p14:dur="1000"/>
</p:sld>
</file>

<file path=ppt/slides/slide1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6" name="Shape 196"/>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参考文献</a:t>
            </a:r>
          </a:p>
        </p:txBody>
      </p:sp>
      <p:sp>
        <p:nvSpPr>
          <p:cNvPr id="197" name="Shape 197"/>
          <p:cNvSpPr/>
          <p:nvPr>
            <p:ph type="body" idx="1"/>
          </p:nvPr>
        </p:nvSpPr>
        <p:spPr>
          <a:prstGeom prst="rect">
            <a:avLst/>
          </a:prstGeom>
        </p:spPr>
        <p:txBody>
          <a:bodyPr/>
          <a:lstStyle/>
          <a:p>
            <a:pPr marL="444499" indent="-444499">
              <a:defRPr sz="2500"/>
            </a:pPr>
            <a:r>
              <a:t>松田道弘:世界のゲーム事典,東京出版 (1989)</a:t>
            </a:r>
          </a:p>
          <a:p>
            <a:pPr marL="444499" indent="-444499">
              <a:defRPr sz="2500"/>
            </a:pPr>
            <a:r>
              <a:t>山岡忠夫:将棋AIで学ぶディープラーニング,マイナビ出版(2018)</a:t>
            </a:r>
          </a:p>
          <a:p>
            <a:pPr marL="444499" indent="-444499">
              <a:defRPr sz="2500"/>
            </a:pPr>
            <a:r>
              <a:t>池泰弘:Java 将棋のアルゴリズム,工学社(2007)</a:t>
            </a:r>
          </a:p>
          <a:p>
            <a:pPr marL="444499" indent="-444499">
              <a:defRPr sz="2500"/>
            </a:pPr>
            <a:r>
              <a:t>京都将棋,株式会社幻冬舎エデュケーション(2014)</a:t>
            </a:r>
          </a:p>
          <a:p>
            <a:pPr marL="444499" indent="-444499">
              <a:defRPr sz="2500"/>
            </a:pPr>
            <a:r>
              <a:t>どうぶつしょうぎ,株式会社幻冬舎エデュケーション(2009)</a:t>
            </a:r>
          </a:p>
          <a:p>
            <a:pPr marL="444499" indent="-444499">
              <a:defRPr sz="2500"/>
            </a:pPr>
            <a:r>
              <a:t>アンパンマンはじめてのしょうぎ,セガトイズ , </a:t>
            </a:r>
            <a:r>
              <a:rPr u="sng">
                <a:solidFill>
                  <a:schemeClr val="accent1"/>
                </a:solidFill>
                <a:hlinkClick r:id="rId2" invalidUrl="" action="" tgtFrame="" tooltip="" history="1" highlightClick="0" endSnd="0"/>
              </a:rPr>
              <a:t>https://www.segatoys.co.jp/anpan/product/popup/_legacy/learn/06.html</a:t>
            </a:r>
          </a:p>
        </p:txBody>
      </p:sp>
    </p:spTree>
  </p:cSld>
  <p:clrMapOvr>
    <a:masterClrMapping/>
  </p:clrMapOvr>
  <p:transition xmlns:p14="http://schemas.microsoft.com/office/powerpoint/2010/main" spd="med" advClick="1" p14:dur="1000"/>
</p:sld>
</file>

<file path=ppt/slides/slide1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99" name="Shape 199"/>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参考文献</a:t>
            </a:r>
          </a:p>
        </p:txBody>
      </p:sp>
      <p:sp>
        <p:nvSpPr>
          <p:cNvPr id="200" name="Shape 200"/>
          <p:cNvSpPr/>
          <p:nvPr>
            <p:ph type="body" idx="1"/>
          </p:nvPr>
        </p:nvSpPr>
        <p:spPr>
          <a:prstGeom prst="rect">
            <a:avLst/>
          </a:prstGeom>
        </p:spPr>
        <p:txBody>
          <a:bodyPr/>
          <a:lstStyle/>
          <a:p>
            <a:pPr>
              <a:defRPr sz="2500"/>
            </a:pPr>
            <a:r>
              <a:t>田中哲郎:「どうぶつしょうぎ」の完全解析,情報処理学会研究報告,Vol.2009-GI-22 No.3,pp.1-8(2009), </a:t>
            </a:r>
            <a:r>
              <a:rPr u="sng">
                <a:solidFill>
                  <a:schemeClr val="accent1"/>
                </a:solidFill>
                <a:hlinkClick r:id="rId2" invalidUrl="" action="" tgtFrame="" tooltip="" history="1" highlightClick="0" endSnd="0"/>
              </a:rPr>
              <a:t>http://id.nii.ac.jp/1001/00062415/</a:t>
            </a:r>
          </a:p>
          <a:p>
            <a:pPr>
              <a:defRPr sz="2500"/>
            </a:pPr>
            <a:r>
              <a:t>塩田好,石水隆,山本博史:「アンパンマンはじめてしょうぎ」の完全解析, 2013年度　情報処理学会関西支部 支部大会 講演論文集(2013),</a:t>
            </a:r>
            <a:r>
              <a:rPr>
                <a:solidFill>
                  <a:schemeClr val="accent1"/>
                </a:solidFill>
              </a:rPr>
              <a:t> </a:t>
            </a:r>
            <a:r>
              <a:rPr u="sng">
                <a:solidFill>
                  <a:schemeClr val="accent1"/>
                </a:solidFill>
                <a:hlinkClick r:id="rId3" invalidUrl="" action="" tgtFrame="" tooltip="" history="1" highlightClick="0" endSnd="0"/>
              </a:rPr>
              <a:t>https://ipsj.ixsq.nii.ac.jp/ej/?action=pages_view_main&amp;active_action=repository_view_main_item_detail&amp;item_id=96814&amp;item_no=1&amp;page_id=13&amp;block_id=8</a:t>
            </a:r>
          </a:p>
          <a:p>
            <a:pPr>
              <a:defRPr sz="2500"/>
            </a:pPr>
            <a:r>
              <a:t> 藤田一弥,高原歩夢:実装ディープラーニング,オーム社(2016)</a:t>
            </a:r>
          </a:p>
        </p:txBody>
      </p:sp>
    </p:spTree>
  </p:cSld>
  <p:clrMapOvr>
    <a:masterClrMapping/>
  </p:clrMapOvr>
  <p:transition xmlns:p14="http://schemas.microsoft.com/office/powerpoint/2010/main" spd="med" advClick="1" p14:dur="1000"/>
</p:sld>
</file>

<file path=ppt/slides/slide1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202" name="Shape 202"/>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参考文献</a:t>
            </a:r>
          </a:p>
        </p:txBody>
      </p:sp>
      <p:sp>
        <p:nvSpPr>
          <p:cNvPr id="203" name="Shape 203"/>
          <p:cNvSpPr/>
          <p:nvPr>
            <p:ph type="body" idx="1"/>
          </p:nvPr>
        </p:nvSpPr>
        <p:spPr>
          <a:prstGeom prst="rect">
            <a:avLst/>
          </a:prstGeom>
        </p:spPr>
        <p:txBody>
          <a:bodyPr/>
          <a:lstStyle/>
          <a:p>
            <a:pPr>
              <a:defRPr sz="2500"/>
            </a:pPr>
            <a:r>
              <a:t> 伊藤毅志、村松正和:ディープラーニングを用いたコンピュータ囲碁~Alpha Goの技術と展望~,情報処理,Vol.57,No.4,pp.335-337,情報処理学会(2016), </a:t>
            </a:r>
            <a:r>
              <a:rPr u="sng">
                <a:solidFill>
                  <a:schemeClr val="accent1"/>
                </a:solidFill>
                <a:hlinkClick r:id="rId2" invalidUrl="" action="" tgtFrame="" tooltip="" history="1" highlightClick="0" endSnd="0"/>
              </a:rPr>
              <a:t>http://id.nii.ac.jp/1001/00158059/</a:t>
            </a:r>
          </a:p>
          <a:p>
            <a:pPr>
              <a:defRPr sz="2500"/>
            </a:pPr>
            <a:r>
              <a:t>小谷善行,岸本章宏,柴原一友,鈴木豪:ゲーム計算メカニズム―将棋・囲碁・オセロ・チェスのフログラムはどう動く―,コロナ社(2010)</a:t>
            </a:r>
          </a:p>
          <a:p>
            <a:pPr>
              <a:defRPr sz="2500"/>
            </a:pPr>
            <a:r>
              <a:t>日本5五将棋連盟,</a:t>
            </a:r>
            <a:r>
              <a:rPr>
                <a:solidFill>
                  <a:schemeClr val="accent1"/>
                </a:solidFill>
              </a:rPr>
              <a:t> </a:t>
            </a:r>
            <a:r>
              <a:rPr u="sng">
                <a:solidFill>
                  <a:schemeClr val="accent1"/>
                </a:solidFill>
                <a:hlinkClick r:id="rId3" invalidUrl="" action="" tgtFrame="" tooltip="" history="1" highlightClick="0" endSnd="0"/>
              </a:rPr>
              <a:t>http://www.geocities.co.jp/Playtown-Spade/8662/</a:t>
            </a:r>
          </a:p>
          <a:p>
            <a:pPr>
              <a:defRPr sz="2500"/>
            </a:pPr>
            <a:r>
              <a:t>「ごろごろどうぶつしょうぎ」 発売開始！,日本将棋連盟 ,</a:t>
            </a:r>
            <a:r>
              <a:rPr>
                <a:solidFill>
                  <a:schemeClr val="accent1"/>
                </a:solidFill>
              </a:rPr>
              <a:t> </a:t>
            </a:r>
            <a:r>
              <a:rPr u="sng">
                <a:solidFill>
                  <a:schemeClr val="accent1"/>
                </a:solidFill>
                <a:hlinkClick r:id="rId4" invalidUrl="" action="" tgtFrame="" tooltip="" history="1" highlightClick="0" endSnd="0"/>
              </a:rPr>
              <a:t>https://www.shogi.or.jp/news/2012/11/post_652.html</a:t>
            </a:r>
          </a:p>
        </p:txBody>
      </p:sp>
    </p:spTree>
  </p:cSld>
  <p:clrMapOvr>
    <a:masterClrMapping/>
  </p:clrMapOvr>
  <p:transition xmlns:p14="http://schemas.microsoft.com/office/powerpoint/2010/main" spd="med" advClick="1" p14:dur="1000"/>
</p:sld>
</file>

<file path=ppt/slides/slide2.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3" name="Shape 123"/>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発表の流れ</a:t>
            </a:r>
          </a:p>
        </p:txBody>
      </p:sp>
      <p:sp>
        <p:nvSpPr>
          <p:cNvPr id="124" name="Shape 124"/>
          <p:cNvSpPr/>
          <p:nvPr>
            <p:ph type="body" idx="1"/>
          </p:nvPr>
        </p:nvSpPr>
        <p:spPr>
          <a:prstGeom prst="rect">
            <a:avLst/>
          </a:prstGeom>
        </p:spPr>
        <p:txBody>
          <a:bodyPr/>
          <a:lstStyle/>
          <a:p>
            <a:pPr/>
            <a:r>
              <a:t>研究背景・研究目的</a:t>
            </a:r>
          </a:p>
          <a:p>
            <a:pPr/>
            <a:r>
              <a:t>ルール説明</a:t>
            </a:r>
          </a:p>
          <a:p>
            <a:pPr/>
            <a:r>
              <a:t>提案手法と研究内容・結果</a:t>
            </a:r>
          </a:p>
          <a:p>
            <a:pPr/>
            <a:r>
              <a:t>今後の課題</a:t>
            </a:r>
          </a:p>
          <a:p>
            <a:pPr/>
            <a:r>
              <a:t>参考文献</a:t>
            </a:r>
          </a:p>
        </p:txBody>
      </p:sp>
    </p:spTree>
  </p:cSld>
  <p:clrMapOvr>
    <a:masterClrMapping/>
  </p:clrMapOvr>
  <p:transition xmlns:p14="http://schemas.microsoft.com/office/powerpoint/2010/main" spd="med" advClick="1" p14:dur="1000"/>
</p:sld>
</file>

<file path=ppt/slides/slide3.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26" name="Shape 126"/>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研究背景</a:t>
            </a:r>
          </a:p>
        </p:txBody>
      </p:sp>
      <p:sp>
        <p:nvSpPr>
          <p:cNvPr id="127" name="Shape 127"/>
          <p:cNvSpPr/>
          <p:nvPr>
            <p:ph type="body" sz="half" idx="1"/>
          </p:nvPr>
        </p:nvSpPr>
        <p:spPr>
          <a:xfrm>
            <a:off x="952500" y="2603500"/>
            <a:ext cx="11099800" cy="2514600"/>
          </a:xfrm>
          <a:prstGeom prst="rect">
            <a:avLst/>
          </a:prstGeom>
        </p:spPr>
        <p:txBody>
          <a:bodyPr anchor="t"/>
          <a:lstStyle/>
          <a:p>
            <a:pPr marL="0" indent="0">
              <a:buSzTx/>
              <a:buNone/>
              <a:defRPr sz="3000"/>
            </a:pPr>
            <a:r>
              <a:t>昨今,様々なゲームに対してディープラーニングを用いたAIが作られてる.将棋や囲碁では,</a:t>
            </a:r>
            <a:r>
              <a:rPr>
                <a:solidFill>
                  <a:schemeClr val="accent5"/>
                </a:solidFill>
              </a:rPr>
              <a:t>プロ棋士達による膨大な棋譜</a:t>
            </a:r>
            <a:r>
              <a:t>があるため,それを学習データとして用いることができ,プロ棋士を凌ぐAIも現れている.</a:t>
            </a:r>
          </a:p>
        </p:txBody>
      </p:sp>
      <p:sp>
        <p:nvSpPr>
          <p:cNvPr id="128" name="Shape 128"/>
          <p:cNvSpPr/>
          <p:nvPr/>
        </p:nvSpPr>
        <p:spPr>
          <a:xfrm rot="5400000">
            <a:off x="5916981" y="4291649"/>
            <a:ext cx="1270001" cy="3471269"/>
          </a:xfrm>
          <a:prstGeom prst="rightArrow">
            <a:avLst>
              <a:gd name="adj1" fmla="val 32000"/>
              <a:gd name="adj2" fmla="val 64000"/>
            </a:avLst>
          </a:pr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129" name="Shape 129"/>
          <p:cNvSpPr/>
          <p:nvPr/>
        </p:nvSpPr>
        <p:spPr>
          <a:xfrm>
            <a:off x="5923331" y="5785983"/>
            <a:ext cx="1257301"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solidFill>
                  <a:srgbClr val="FFFFFF"/>
                </a:solidFill>
              </a:defRPr>
            </a:lvl1pPr>
          </a:lstStyle>
          <a:p>
            <a:pPr/>
            <a:r>
              <a:t>しかし</a:t>
            </a:r>
          </a:p>
        </p:txBody>
      </p:sp>
      <p:sp>
        <p:nvSpPr>
          <p:cNvPr id="130" name="Shape 130"/>
          <p:cNvSpPr/>
          <p:nvPr/>
        </p:nvSpPr>
        <p:spPr>
          <a:xfrm>
            <a:off x="1002081" y="6936467"/>
            <a:ext cx="11099801" cy="1516517"/>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lgn="l">
              <a:spcBef>
                <a:spcPts val="4200"/>
              </a:spcBef>
              <a:defRPr sz="3000"/>
            </a:pPr>
            <a:r>
              <a:t>マイナーなゲームや最近作られたゲームでは</a:t>
            </a:r>
            <a:r>
              <a:rPr>
                <a:solidFill>
                  <a:schemeClr val="accent5"/>
                </a:solidFill>
              </a:rPr>
              <a:t>充分な対戦結果が無い</a:t>
            </a:r>
            <a:r>
              <a:t>ため,学習データを得ることが難しい</a:t>
            </a:r>
          </a:p>
        </p:txBody>
      </p:sp>
    </p:spTree>
  </p:cSld>
  <p:clrMapOvr>
    <a:masterClrMapping/>
  </p:clrMapOvr>
  <p:transition xmlns:p14="http://schemas.microsoft.com/office/powerpoint/2010/main" spd="med" advClick="1" p14:dur="1000"/>
</p:sld>
</file>

<file path=ppt/slides/slide4.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32" name="Shape 132"/>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研究目的</a:t>
            </a:r>
          </a:p>
        </p:txBody>
      </p:sp>
      <p:sp>
        <p:nvSpPr>
          <p:cNvPr id="133" name="Shape 133"/>
          <p:cNvSpPr/>
          <p:nvPr/>
        </p:nvSpPr>
        <p:spPr>
          <a:xfrm>
            <a:off x="2125182" y="6108212"/>
            <a:ext cx="8558023"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spcBef>
                <a:spcPts val="4200"/>
              </a:spcBef>
              <a:defRPr sz="3000"/>
            </a:lvl1pPr>
          </a:lstStyle>
          <a:p>
            <a:pPr/>
            <a:r>
              <a:t>Javaを用いて独自の将棋アプリケーションを開発</a:t>
            </a:r>
          </a:p>
        </p:txBody>
      </p:sp>
      <p:sp>
        <p:nvSpPr>
          <p:cNvPr id="134" name="Shape 134"/>
          <p:cNvSpPr/>
          <p:nvPr/>
        </p:nvSpPr>
        <p:spPr>
          <a:xfrm flipH="1" rot="16200000">
            <a:off x="5653389" y="4265030"/>
            <a:ext cx="1270001" cy="699354"/>
          </a:xfrm>
          <a:prstGeom prst="rightArrow">
            <a:avLst>
              <a:gd name="adj1" fmla="val 32000"/>
              <a:gd name="adj2" fmla="val 116222"/>
            </a:avLst>
          </a:pr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135" name="Shape 135"/>
          <p:cNvSpPr/>
          <p:nvPr/>
        </p:nvSpPr>
        <p:spPr>
          <a:xfrm>
            <a:off x="1278430" y="2638601"/>
            <a:ext cx="10019920"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lvl1pPr>
          </a:lstStyle>
          <a:p>
            <a:pPr/>
            <a:r>
              <a:t>学習データが無いところからAIをどこまで強くできるのか</a:t>
            </a:r>
          </a:p>
        </p:txBody>
      </p:sp>
      <p:sp>
        <p:nvSpPr>
          <p:cNvPr id="136" name="Shape 136"/>
          <p:cNvSpPr/>
          <p:nvPr/>
        </p:nvSpPr>
        <p:spPr>
          <a:xfrm flipH="1" rot="16200000">
            <a:off x="6891164" y="4265030"/>
            <a:ext cx="1270001" cy="699354"/>
          </a:xfrm>
          <a:prstGeom prst="rightArrow">
            <a:avLst>
              <a:gd name="adj1" fmla="val 32000"/>
              <a:gd name="adj2" fmla="val 116222"/>
            </a:avLst>
          </a:pr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137" name="Shape 137"/>
          <p:cNvSpPr/>
          <p:nvPr/>
        </p:nvSpPr>
        <p:spPr>
          <a:xfrm flipH="1" rot="16200000">
            <a:off x="4415614" y="4265030"/>
            <a:ext cx="1270001" cy="699354"/>
          </a:xfrm>
          <a:prstGeom prst="rightArrow">
            <a:avLst>
              <a:gd name="adj1" fmla="val 32000"/>
              <a:gd name="adj2" fmla="val 116222"/>
            </a:avLst>
          </a:pr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138" name="Shape 138"/>
          <p:cNvSpPr/>
          <p:nvPr/>
        </p:nvSpPr>
        <p:spPr>
          <a:xfrm flipH="1" rot="16200000">
            <a:off x="3177840" y="4265030"/>
            <a:ext cx="1270001" cy="699354"/>
          </a:xfrm>
          <a:prstGeom prst="rightArrow">
            <a:avLst>
              <a:gd name="adj1" fmla="val 32000"/>
              <a:gd name="adj2" fmla="val 116222"/>
            </a:avLst>
          </a:pr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139" name="Shape 139"/>
          <p:cNvSpPr/>
          <p:nvPr/>
        </p:nvSpPr>
        <p:spPr>
          <a:xfrm flipH="1" rot="16200000">
            <a:off x="1940065" y="4265030"/>
            <a:ext cx="1270001" cy="699354"/>
          </a:xfrm>
          <a:prstGeom prst="rightArrow">
            <a:avLst>
              <a:gd name="adj1" fmla="val 32000"/>
              <a:gd name="adj2" fmla="val 116222"/>
            </a:avLst>
          </a:pr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140" name="Shape 140"/>
          <p:cNvSpPr/>
          <p:nvPr/>
        </p:nvSpPr>
        <p:spPr>
          <a:xfrm flipH="1" rot="16200000">
            <a:off x="8128939" y="4265030"/>
            <a:ext cx="1270001" cy="699354"/>
          </a:xfrm>
          <a:prstGeom prst="rightArrow">
            <a:avLst>
              <a:gd name="adj1" fmla="val 32000"/>
              <a:gd name="adj2" fmla="val 116222"/>
            </a:avLst>
          </a:pr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141" name="Shape 141"/>
          <p:cNvSpPr/>
          <p:nvPr/>
        </p:nvSpPr>
        <p:spPr>
          <a:xfrm flipH="1" rot="16200000">
            <a:off x="9366714" y="4265030"/>
            <a:ext cx="1270001" cy="699354"/>
          </a:xfrm>
          <a:prstGeom prst="rightArrow">
            <a:avLst>
              <a:gd name="adj1" fmla="val 32000"/>
              <a:gd name="adj2" fmla="val 116222"/>
            </a:avLst>
          </a:prstGeom>
          <a:blipFill>
            <a:blip r:embed="rId2"/>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Tree>
  </p:cSld>
  <p:clrMapOvr>
    <a:masterClrMapping/>
  </p:clrMapOvr>
  <p:transition xmlns:p14="http://schemas.microsoft.com/office/powerpoint/2010/main" spd="med" advClick="1" p14:dur="1000"/>
</p:sld>
</file>

<file path=ppt/slides/slide5.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43" name="Shape 143"/>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ルール説明</a:t>
            </a:r>
          </a:p>
        </p:txBody>
      </p:sp>
      <p:sp>
        <p:nvSpPr>
          <p:cNvPr id="144" name="Shape 144"/>
          <p:cNvSpPr/>
          <p:nvPr>
            <p:ph type="body" sz="half" idx="1"/>
          </p:nvPr>
        </p:nvSpPr>
        <p:spPr>
          <a:xfrm>
            <a:off x="952500" y="2416290"/>
            <a:ext cx="11099800" cy="2532932"/>
          </a:xfrm>
          <a:prstGeom prst="rect">
            <a:avLst/>
          </a:prstGeom>
        </p:spPr>
        <p:txBody>
          <a:bodyPr anchor="t"/>
          <a:lstStyle/>
          <a:p>
            <a:pPr marL="0" indent="0" defTabSz="467359">
              <a:spcBef>
                <a:spcPts val="3300"/>
              </a:spcBef>
              <a:buSzTx/>
              <a:buNone/>
              <a:defRPr sz="2880"/>
            </a:pPr>
            <a:r>
              <a:t>京都将棋のルールをベースに作成</a:t>
            </a:r>
          </a:p>
          <a:p>
            <a:pPr marL="355600" indent="-355600" defTabSz="467359">
              <a:spcBef>
                <a:spcPts val="3300"/>
              </a:spcBef>
              <a:defRPr sz="2880"/>
            </a:pPr>
            <a:r>
              <a:t>「香-と」「銀-角」「金-桂」「飛-歩」「玉」の5種類の駒を使用</a:t>
            </a:r>
          </a:p>
          <a:p>
            <a:pPr marL="355600" indent="-355600" defTabSz="467359">
              <a:spcBef>
                <a:spcPts val="3300"/>
              </a:spcBef>
              <a:defRPr sz="2880"/>
            </a:pPr>
            <a:r>
              <a:t>駒を動かすとその駒を裏返し,一手ごとに駒の性能が変わる</a:t>
            </a:r>
          </a:p>
        </p:txBody>
      </p:sp>
      <p:pic>
        <p:nvPicPr>
          <p:cNvPr id="145" name="ban.png"/>
          <p:cNvPicPr>
            <a:picLocks noChangeAspect="1"/>
          </p:cNvPicPr>
          <p:nvPr/>
        </p:nvPicPr>
        <p:blipFill>
          <a:blip r:embed="rId2">
            <a:extLst/>
          </a:blip>
          <a:stretch>
            <a:fillRect/>
          </a:stretch>
        </p:blipFill>
        <p:spPr>
          <a:xfrm>
            <a:off x="922174" y="5050577"/>
            <a:ext cx="5419370" cy="4694894"/>
          </a:xfrm>
          <a:prstGeom prst="rect">
            <a:avLst/>
          </a:prstGeom>
          <a:ln w="12700">
            <a:miter lim="400000"/>
          </a:ln>
        </p:spPr>
      </p:pic>
      <p:pic>
        <p:nvPicPr>
          <p:cNvPr id="146" name="ban.png"/>
          <p:cNvPicPr>
            <a:picLocks noChangeAspect="1"/>
          </p:cNvPicPr>
          <p:nvPr/>
        </p:nvPicPr>
        <p:blipFill>
          <a:blip r:embed="rId3">
            <a:extLst/>
          </a:blip>
          <a:stretch>
            <a:fillRect/>
          </a:stretch>
        </p:blipFill>
        <p:spPr>
          <a:xfrm>
            <a:off x="6519134" y="5050577"/>
            <a:ext cx="5419371" cy="4694894"/>
          </a:xfrm>
          <a:prstGeom prst="rect">
            <a:avLst/>
          </a:prstGeom>
          <a:ln w="12700">
            <a:miter lim="400000"/>
          </a:ln>
        </p:spPr>
      </p:pic>
      <p:sp>
        <p:nvSpPr>
          <p:cNvPr id="147" name="Shape 147"/>
          <p:cNvSpPr/>
          <p:nvPr/>
        </p:nvSpPr>
        <p:spPr>
          <a:xfrm>
            <a:off x="8026546" y="5795551"/>
            <a:ext cx="558801" cy="552451"/>
          </a:xfrm>
          <a:prstGeom prst="rect">
            <a:avLst/>
          </a:prstGeom>
          <a:solidFill>
            <a:srgbClr val="FFFFFF"/>
          </a:solidFill>
          <a:ln w="12700">
            <a:miter lim="400000"/>
          </a:ln>
        </p:spPr>
        <p:txBody>
          <a:bodyPr lIns="50800" tIns="50800" rIns="50800" bIns="50800" anchor="ctr"/>
          <a:lstStyle/>
          <a:p>
            <a:pPr>
              <a:defRPr sz="2400">
                <a:solidFill>
                  <a:srgbClr val="FFFFFF"/>
                </a:solidFill>
              </a:defRPr>
            </a:pPr>
          </a:p>
        </p:txBody>
      </p:sp>
      <p:sp>
        <p:nvSpPr>
          <p:cNvPr id="148" name="Shape 148"/>
          <p:cNvSpPr/>
          <p:nvPr/>
        </p:nvSpPr>
        <p:spPr>
          <a:xfrm>
            <a:off x="10198624" y="7917901"/>
            <a:ext cx="495301"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solidFill>
                  <a:schemeClr val="accent4"/>
                </a:solidFill>
                <a:latin typeface="ヒラギノ角ゴ Std"/>
                <a:ea typeface="ヒラギノ角ゴ Std"/>
                <a:cs typeface="ヒラギノ角ゴ Std"/>
                <a:sym typeface="ヒラギノ角ゴ Std"/>
              </a:defRPr>
            </a:lvl1pPr>
          </a:lstStyle>
          <a:p>
            <a:pPr/>
            <a:r>
              <a:t>飛</a:t>
            </a:r>
          </a:p>
        </p:txBody>
      </p:sp>
      <p:sp>
        <p:nvSpPr>
          <p:cNvPr id="149" name="Shape 149"/>
          <p:cNvSpPr/>
          <p:nvPr/>
        </p:nvSpPr>
        <p:spPr>
          <a:xfrm rot="10800000">
            <a:off x="8765547" y="6484824"/>
            <a:ext cx="495301"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solidFill>
                  <a:schemeClr val="accent4"/>
                </a:solidFill>
                <a:latin typeface="ヒラギノ角ゴ Std"/>
                <a:ea typeface="ヒラギノ角ゴ Std"/>
                <a:cs typeface="ヒラギノ角ゴ Std"/>
                <a:sym typeface="ヒラギノ角ゴ Std"/>
              </a:defRPr>
            </a:lvl1pPr>
          </a:lstStyle>
          <a:p>
            <a:pPr/>
            <a:r>
              <a:t>桂</a:t>
            </a:r>
          </a:p>
        </p:txBody>
      </p:sp>
      <p:sp>
        <p:nvSpPr>
          <p:cNvPr id="150" name="Shape 150"/>
          <p:cNvSpPr/>
          <p:nvPr/>
        </p:nvSpPr>
        <p:spPr>
          <a:xfrm>
            <a:off x="5898753" y="7156724"/>
            <a:ext cx="1207294" cy="482601"/>
          </a:xfrm>
          <a:prstGeom prst="rightArrow">
            <a:avLst>
              <a:gd name="adj1" fmla="val 51990"/>
              <a:gd name="adj2" fmla="val 106740"/>
            </a:avLst>
          </a:prstGeom>
          <a:solidFill>
            <a:schemeClr val="accent2">
              <a:hueOff val="-2473793"/>
              <a:satOff val="-50209"/>
              <a:lumOff val="23543"/>
            </a:schemeClr>
          </a:solid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151" name="Shape 151"/>
          <p:cNvSpPr/>
          <p:nvPr/>
        </p:nvSpPr>
        <p:spPr>
          <a:xfrm>
            <a:off x="1701096" y="3039940"/>
            <a:ext cx="876301" cy="2984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500">
                <a:latin typeface="ヒラギノ角ゴ ProN W6"/>
                <a:ea typeface="ヒラギノ角ゴ ProN W6"/>
                <a:cs typeface="ヒラギノ角ゴ ProN W6"/>
                <a:sym typeface="ヒラギノ角ゴ ProN W6"/>
              </a:defRPr>
            </a:lvl1pPr>
          </a:lstStyle>
          <a:p>
            <a:pPr/>
            <a:r>
              <a:t>きょうと</a:t>
            </a:r>
          </a:p>
        </p:txBody>
      </p:sp>
      <p:sp>
        <p:nvSpPr>
          <p:cNvPr id="152" name="Shape 152"/>
          <p:cNvSpPr/>
          <p:nvPr/>
        </p:nvSpPr>
        <p:spPr>
          <a:xfrm>
            <a:off x="3327453" y="3039940"/>
            <a:ext cx="868681" cy="2984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500">
                <a:latin typeface="ヒラギノ角ゴ ProN W6"/>
                <a:ea typeface="ヒラギノ角ゴ ProN W6"/>
                <a:cs typeface="ヒラギノ角ゴ ProN W6"/>
                <a:sym typeface="ヒラギノ角ゴ ProN W6"/>
              </a:defRPr>
            </a:lvl1pPr>
          </a:lstStyle>
          <a:p>
            <a:pPr/>
            <a:r>
              <a:t>ぎんかく</a:t>
            </a:r>
          </a:p>
        </p:txBody>
      </p:sp>
      <p:sp>
        <p:nvSpPr>
          <p:cNvPr id="153" name="Shape 153"/>
          <p:cNvSpPr/>
          <p:nvPr/>
        </p:nvSpPr>
        <p:spPr>
          <a:xfrm>
            <a:off x="4946189" y="3039940"/>
            <a:ext cx="876301" cy="2984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500">
                <a:latin typeface="ヒラギノ角ゴ ProN W6"/>
                <a:ea typeface="ヒラギノ角ゴ ProN W6"/>
                <a:cs typeface="ヒラギノ角ゴ ProN W6"/>
                <a:sym typeface="ヒラギノ角ゴ ProN W6"/>
              </a:defRPr>
            </a:lvl1pPr>
          </a:lstStyle>
          <a:p>
            <a:pPr/>
            <a:r>
              <a:t>きんけい</a:t>
            </a:r>
          </a:p>
        </p:txBody>
      </p:sp>
      <p:sp>
        <p:nvSpPr>
          <p:cNvPr id="154" name="Shape 154"/>
          <p:cNvSpPr/>
          <p:nvPr/>
        </p:nvSpPr>
        <p:spPr>
          <a:xfrm>
            <a:off x="6696347" y="3039940"/>
            <a:ext cx="495301" cy="2984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1500">
                <a:latin typeface="ヒラギノ角ゴ ProN W6"/>
                <a:ea typeface="ヒラギノ角ゴ ProN W6"/>
                <a:cs typeface="ヒラギノ角ゴ ProN W6"/>
                <a:sym typeface="ヒラギノ角ゴ ProN W6"/>
              </a:defRPr>
            </a:lvl1pPr>
          </a:lstStyle>
          <a:p>
            <a:pPr/>
            <a:r>
              <a:t>ひふ</a:t>
            </a:r>
          </a:p>
        </p:txBody>
      </p:sp>
    </p:spTree>
  </p:cSld>
  <p:clrMapOvr>
    <a:masterClrMapping/>
  </p:clrMapOvr>
  <p:transition xmlns:p14="http://schemas.microsoft.com/office/powerpoint/2010/main" spd="med" advClick="1" p14:dur="1000"/>
</p:sld>
</file>

<file path=ppt/slides/slide6.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56" name="Shape 156"/>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ルール説明</a:t>
            </a:r>
          </a:p>
        </p:txBody>
      </p:sp>
      <p:sp>
        <p:nvSpPr>
          <p:cNvPr id="157" name="Shape 157"/>
          <p:cNvSpPr/>
          <p:nvPr>
            <p:ph type="body" idx="1"/>
          </p:nvPr>
        </p:nvSpPr>
        <p:spPr>
          <a:xfrm>
            <a:off x="952500" y="2578538"/>
            <a:ext cx="11099800" cy="5959105"/>
          </a:xfrm>
          <a:prstGeom prst="rect">
            <a:avLst/>
          </a:prstGeom>
        </p:spPr>
        <p:txBody>
          <a:bodyPr anchor="t"/>
          <a:lstStyle/>
          <a:p>
            <a:pPr>
              <a:defRPr sz="3000"/>
            </a:pPr>
            <a:r>
              <a:t>初期ポイントは0ポイント</a:t>
            </a:r>
          </a:p>
          <a:p>
            <a:pPr>
              <a:defRPr sz="3000"/>
            </a:pPr>
            <a:r>
              <a:t>一手指すごとに1ポイント加算</a:t>
            </a:r>
          </a:p>
          <a:p>
            <a:pPr>
              <a:defRPr sz="3000"/>
            </a:pPr>
            <a:r>
              <a:t>駒を取ると,取った駒を持ち駒に追加して,3ポイント加算</a:t>
            </a:r>
          </a:p>
          <a:p>
            <a:pPr>
              <a:defRPr sz="3000"/>
            </a:pPr>
            <a:r>
              <a:t>持ち駒を打つ場合,裏表どちらでもいいが,10ポイント消費</a:t>
            </a:r>
          </a:p>
        </p:txBody>
      </p:sp>
      <p:sp>
        <p:nvSpPr>
          <p:cNvPr id="158" name="Shape 158"/>
          <p:cNvSpPr/>
          <p:nvPr/>
        </p:nvSpPr>
        <p:spPr>
          <a:xfrm>
            <a:off x="1502904" y="6997697"/>
            <a:ext cx="1423815" cy="490304"/>
          </a:xfrm>
          <a:prstGeom prst="rightArrow">
            <a:avLst>
              <a:gd name="adj1" fmla="val 37597"/>
              <a:gd name="adj2" fmla="val 107544"/>
            </a:avLst>
          </a:prstGeom>
          <a:solidFill>
            <a:srgbClr val="000000"/>
          </a:solid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159" name="Shape 159"/>
          <p:cNvSpPr/>
          <p:nvPr/>
        </p:nvSpPr>
        <p:spPr>
          <a:xfrm>
            <a:off x="3041379" y="7030123"/>
            <a:ext cx="9283701" cy="42545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defRPr sz="2500">
                <a:solidFill>
                  <a:schemeClr val="accent5"/>
                </a:solidFill>
                <a:latin typeface="ヒラギノ角ゴ ProN W6"/>
                <a:ea typeface="ヒラギノ角ゴ ProN W6"/>
                <a:cs typeface="ヒラギノ角ゴ ProN W6"/>
                <a:sym typeface="ヒラギノ角ゴ ProN W6"/>
              </a:defRPr>
            </a:lvl1pPr>
          </a:lstStyle>
          <a:p>
            <a:pPr/>
            <a:r>
              <a:t>持ち駒があってもポイントが不足している場合打つことが不可能</a:t>
            </a:r>
          </a:p>
        </p:txBody>
      </p:sp>
    </p:spTree>
  </p:cSld>
  <p:clrMapOvr>
    <a:masterClrMapping/>
  </p:clrMapOvr>
  <p:transition xmlns:p14="http://schemas.microsoft.com/office/powerpoint/2010/main" spd="med" advClick="1" p14:dur="1000"/>
</p:sld>
</file>

<file path=ppt/slides/slide7.xml><?xml version="1.0" encoding="utf-8"?>
<p:sld xmlns:a="http://schemas.openxmlformats.org/drawingml/2006/main" xmlns:r="http://schemas.openxmlformats.org/officeDocument/2006/relationships" xmlns:p="http://schemas.openxmlformats.org/presentationml/2006/main" show="0" showMasterSp="1" showMasterPhAnim="1">
  <p:cSld>
    <p:spTree>
      <p:nvGrpSpPr>
        <p:cNvPr id="1" name=""/>
        <p:cNvGrpSpPr/>
        <p:nvPr/>
      </p:nvGrpSpPr>
      <p:grpSpPr>
        <a:xfrm>
          <a:off x="0" y="0"/>
          <a:ext cx="0" cy="0"/>
          <a:chOff x="0" y="0"/>
          <a:chExt cx="0" cy="0"/>
        </a:xfrm>
      </p:grpSpPr>
      <p:sp>
        <p:nvSpPr>
          <p:cNvPr id="161" name="Shape 161"/>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ルール説明</a:t>
            </a:r>
          </a:p>
        </p:txBody>
      </p:sp>
      <p:sp>
        <p:nvSpPr>
          <p:cNvPr id="162" name="Shape 162"/>
          <p:cNvSpPr/>
          <p:nvPr>
            <p:ph type="body" idx="1"/>
          </p:nvPr>
        </p:nvSpPr>
        <p:spPr>
          <a:xfrm>
            <a:off x="952500" y="2578538"/>
            <a:ext cx="11099800" cy="5959105"/>
          </a:xfrm>
          <a:prstGeom prst="rect">
            <a:avLst/>
          </a:prstGeom>
        </p:spPr>
        <p:txBody>
          <a:bodyPr anchor="t"/>
          <a:lstStyle/>
          <a:p>
            <a:pPr>
              <a:defRPr sz="3000"/>
            </a:pPr>
            <a:r>
              <a:t>二歩,行き所のない駒,打ち歩詰めはいずれも禁止されていない</a:t>
            </a:r>
          </a:p>
          <a:p>
            <a:pPr marL="0" indent="0">
              <a:buSzTx/>
              <a:buNone/>
              <a:defRPr sz="2000">
                <a:solidFill>
                  <a:schemeClr val="accent5"/>
                </a:solidFill>
                <a:latin typeface="ヒラギノ角ゴ ProN W6"/>
                <a:ea typeface="ヒラギノ角ゴ ProN W6"/>
                <a:cs typeface="ヒラギノ角ゴ ProN W6"/>
                <a:sym typeface="ヒラギノ角ゴ ProN W6"/>
              </a:defRPr>
            </a:pPr>
            <a:r>
              <a:t>打ち歩詰め・・・</a:t>
            </a:r>
            <a:r>
              <a:rPr>
                <a:hlinkClick r:id="rId2" invalidUrl="" action="" tgtFrame="" tooltip="" history="1" highlightClick="0" endSnd="0"/>
              </a:rPr>
              <a:t>持ち駒</a:t>
            </a:r>
            <a:r>
              <a:t>の</a:t>
            </a:r>
            <a:r>
              <a:rPr>
                <a:hlinkClick r:id="rId3" invalidUrl="" action="" tgtFrame="" tooltip="" history="1" highlightClick="0" endSnd="0"/>
              </a:rPr>
              <a:t>歩兵</a:t>
            </a:r>
            <a:r>
              <a:t>を打って相手の</a:t>
            </a:r>
            <a:r>
              <a:rPr>
                <a:hlinkClick r:id="rId4" invalidUrl="" action="" tgtFrame="" tooltip="" history="1" highlightClick="0" endSnd="0"/>
              </a:rPr>
              <a:t>玉将</a:t>
            </a:r>
            <a:r>
              <a:t>を</a:t>
            </a:r>
            <a:r>
              <a:rPr>
                <a:hlinkClick r:id="rId5" invalidUrl="" action="" tgtFrame="" tooltip="" history="1" highlightClick="0" endSnd="0"/>
              </a:rPr>
              <a:t>詰み</a:t>
            </a:r>
            <a:r>
              <a:t>の状態にすること</a:t>
            </a:r>
          </a:p>
          <a:p>
            <a:pPr>
              <a:defRPr sz="3000"/>
            </a:pPr>
            <a:r>
              <a:t>千日手は同一譜面4回で引き分け</a:t>
            </a:r>
          </a:p>
          <a:p>
            <a:pPr marL="0" indent="0">
              <a:buSzTx/>
              <a:buNone/>
              <a:defRPr sz="2000">
                <a:solidFill>
                  <a:schemeClr val="accent5"/>
                </a:solidFill>
                <a:latin typeface="ヒラギノ角ゴ ProN W6"/>
                <a:ea typeface="ヒラギノ角ゴ ProN W6"/>
                <a:cs typeface="ヒラギノ角ゴ ProN W6"/>
                <a:sym typeface="ヒラギノ角ゴ ProN W6"/>
              </a:defRPr>
            </a:pPr>
            <a:r>
              <a:t>千日手・・・駒の配置と手番が全く同じ状態が一局中に何回か現れること</a:t>
            </a:r>
          </a:p>
          <a:p>
            <a:pPr>
              <a:defRPr sz="3000"/>
            </a:pPr>
            <a:r>
              <a:t>一方の玉将が相手の駒に捕獲されてしまうことが不可能な状態(詰み)となれば勝敗が決まる</a:t>
            </a:r>
          </a:p>
        </p:txBody>
      </p:sp>
    </p:spTree>
  </p:cSld>
  <p:clrMapOvr>
    <a:masterClrMapping/>
  </p:clrMapOvr>
  <p:transition xmlns:p14="http://schemas.microsoft.com/office/powerpoint/2010/main" spd="med" advClick="1" p14:dur="1000"/>
</p:sld>
</file>

<file path=ppt/slides/slide8.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pic>
        <p:nvPicPr>
          <p:cNvPr id="164" name="chusei_heishi_tetsukabuto.png"/>
          <p:cNvPicPr>
            <a:picLocks noChangeAspect="1"/>
          </p:cNvPicPr>
          <p:nvPr/>
        </p:nvPicPr>
        <p:blipFill>
          <a:blip r:embed="rId2">
            <a:extLst/>
          </a:blip>
          <a:stretch>
            <a:fillRect/>
          </a:stretch>
        </p:blipFill>
        <p:spPr>
          <a:xfrm>
            <a:off x="621660" y="5481514"/>
            <a:ext cx="2136032" cy="2366794"/>
          </a:xfrm>
          <a:prstGeom prst="rect">
            <a:avLst/>
          </a:prstGeom>
          <a:ln w="12700">
            <a:miter lim="400000"/>
          </a:ln>
        </p:spPr>
      </p:pic>
      <p:pic>
        <p:nvPicPr>
          <p:cNvPr id="165" name="chusei_heishi_tetsukabuto.png"/>
          <p:cNvPicPr>
            <a:picLocks noChangeAspect="1"/>
          </p:cNvPicPr>
          <p:nvPr/>
        </p:nvPicPr>
        <p:blipFill>
          <a:blip r:embed="rId2">
            <a:extLst/>
          </a:blip>
          <a:stretch>
            <a:fillRect/>
          </a:stretch>
        </p:blipFill>
        <p:spPr>
          <a:xfrm>
            <a:off x="1382978" y="6105544"/>
            <a:ext cx="2136032" cy="2366795"/>
          </a:xfrm>
          <a:prstGeom prst="rect">
            <a:avLst/>
          </a:prstGeom>
          <a:ln w="12700">
            <a:miter lim="400000"/>
          </a:ln>
        </p:spPr>
      </p:pic>
      <p:sp>
        <p:nvSpPr>
          <p:cNvPr id="166" name="Shape 166"/>
          <p:cNvSpPr/>
          <p:nvPr>
            <p:ph type="title"/>
          </p:nvPr>
        </p:nvSpPr>
        <p:spPr>
          <a:prstGeom prst="rect">
            <a:avLst/>
          </a:prstGeom>
        </p:spPr>
        <p:txBody>
          <a:bodyPr/>
          <a:lstStyle>
            <a:lvl1pPr>
              <a:defRPr sz="5000">
                <a:latin typeface="ヒラギノ角ゴ ProN W6"/>
                <a:ea typeface="ヒラギノ角ゴ ProN W6"/>
                <a:cs typeface="ヒラギノ角ゴ ProN W6"/>
                <a:sym typeface="ヒラギノ角ゴ ProN W6"/>
              </a:defRPr>
            </a:lvl1pPr>
          </a:lstStyle>
          <a:p>
            <a:pPr/>
            <a:r>
              <a:t>どこがシミュレーションなのか？</a:t>
            </a:r>
          </a:p>
        </p:txBody>
      </p:sp>
      <p:sp>
        <p:nvSpPr>
          <p:cNvPr id="167" name="Shape 167"/>
          <p:cNvSpPr/>
          <p:nvPr>
            <p:ph type="body" idx="1"/>
          </p:nvPr>
        </p:nvSpPr>
        <p:spPr>
          <a:xfrm>
            <a:off x="952499" y="2450502"/>
            <a:ext cx="11099801" cy="6286501"/>
          </a:xfrm>
          <a:prstGeom prst="rect">
            <a:avLst/>
          </a:prstGeom>
        </p:spPr>
        <p:txBody>
          <a:bodyPr/>
          <a:lstStyle/>
          <a:p>
            <a:pPr marL="0" indent="0" algn="ctr">
              <a:lnSpc>
                <a:spcPct val="200000"/>
              </a:lnSpc>
              <a:buSzTx/>
              <a:buNone/>
              <a:defRPr sz="2500"/>
            </a:pPr>
            <a:r>
              <a:t>将棋は元々戦場をモチーフ,駒を兵士と見立てたボードゲーム</a:t>
            </a:r>
          </a:p>
          <a:p>
            <a:pPr marL="0" indent="0" algn="ctr">
              <a:lnSpc>
                <a:spcPct val="200000"/>
              </a:lnSpc>
              <a:buSzTx/>
              <a:buNone/>
              <a:defRPr sz="2500"/>
            </a:pPr>
            <a:r>
              <a:t>持ち駒を打つときノーコストで打てるところが現実の戦場ではない</a:t>
            </a:r>
          </a:p>
          <a:p>
            <a:pPr marL="0" indent="0" algn="ctr">
              <a:lnSpc>
                <a:spcPct val="200000"/>
              </a:lnSpc>
              <a:buSzTx/>
              <a:buNone/>
              <a:defRPr sz="2500"/>
            </a:pPr>
            <a:r>
              <a:t>兵士を出すにもコストは必要</a:t>
            </a:r>
          </a:p>
          <a:p>
            <a:pPr marL="0" indent="0" algn="ctr">
              <a:lnSpc>
                <a:spcPct val="200000"/>
              </a:lnSpc>
              <a:buSzTx/>
              <a:buNone/>
              <a:defRPr sz="2500">
                <a:solidFill>
                  <a:schemeClr val="accent5"/>
                </a:solidFill>
                <a:latin typeface="ヒラギノ角ゴ ProN W6"/>
                <a:ea typeface="ヒラギノ角ゴ ProN W6"/>
                <a:cs typeface="ヒラギノ角ゴ ProN W6"/>
                <a:sym typeface="ヒラギノ角ゴ ProN W6"/>
              </a:defRPr>
            </a:pPr>
            <a:r>
              <a:rPr u="sng"/>
              <a:t>駒を打つ際にコストをかかる点にしたらより現実味が溢れるのでは</a:t>
            </a:r>
            <a:r>
              <a:t>？</a:t>
            </a:r>
          </a:p>
        </p:txBody>
      </p:sp>
      <p:sp>
        <p:nvSpPr>
          <p:cNvPr id="168" name="Shape 168"/>
          <p:cNvSpPr/>
          <p:nvPr/>
        </p:nvSpPr>
        <p:spPr>
          <a:xfrm flipH="1" rot="16200000">
            <a:off x="6212566" y="4077431"/>
            <a:ext cx="579668" cy="500493"/>
          </a:xfrm>
          <a:prstGeom prst="rightArrow">
            <a:avLst>
              <a:gd name="adj1" fmla="val 32000"/>
              <a:gd name="adj2" fmla="val 122529"/>
            </a:avLst>
          </a:prstGeom>
          <a:blipFill>
            <a:blip r:embed="rId3"/>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169" name="Shape 169"/>
          <p:cNvSpPr/>
          <p:nvPr/>
        </p:nvSpPr>
        <p:spPr>
          <a:xfrm flipH="1" rot="16200000">
            <a:off x="6212566" y="5343506"/>
            <a:ext cx="579668" cy="500493"/>
          </a:xfrm>
          <a:prstGeom prst="rightArrow">
            <a:avLst>
              <a:gd name="adj1" fmla="val 32000"/>
              <a:gd name="adj2" fmla="val 122529"/>
            </a:avLst>
          </a:prstGeom>
          <a:blipFill>
            <a:blip r:embed="rId3"/>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sp>
        <p:nvSpPr>
          <p:cNvPr id="170" name="Shape 170"/>
          <p:cNvSpPr/>
          <p:nvPr/>
        </p:nvSpPr>
        <p:spPr>
          <a:xfrm flipH="1" rot="16200000">
            <a:off x="6212566" y="6706087"/>
            <a:ext cx="579668" cy="500493"/>
          </a:xfrm>
          <a:prstGeom prst="rightArrow">
            <a:avLst>
              <a:gd name="adj1" fmla="val 32000"/>
              <a:gd name="adj2" fmla="val 122529"/>
            </a:avLst>
          </a:prstGeom>
          <a:blipFill>
            <a:blip r:embed="rId3"/>
          </a:blipFill>
          <a:ln w="12700">
            <a:miter lim="400000"/>
          </a:ln>
          <a:effectLst>
            <a:outerShdw sx="100000" sy="100000" kx="0" ky="0" algn="b" rotWithShape="0" blurRad="38100" dist="25400" dir="5400000">
              <a:srgbClr val="000000">
                <a:alpha val="50000"/>
              </a:srgbClr>
            </a:outerShdw>
          </a:effectLst>
        </p:spPr>
        <p:txBody>
          <a:bodyPr lIns="50800" tIns="50800" rIns="50800" bIns="50800" anchor="ctr"/>
          <a:lstStyle/>
          <a:p>
            <a:pPr>
              <a:defRPr sz="2400">
                <a:solidFill>
                  <a:srgbClr val="FFFFFF"/>
                </a:solidFill>
              </a:defRPr>
            </a:pPr>
          </a:p>
        </p:txBody>
      </p:sp>
      <p:pic>
        <p:nvPicPr>
          <p:cNvPr id="171" name="chusei_heishi_tetsukabuto.png"/>
          <p:cNvPicPr>
            <a:picLocks noChangeAspect="1"/>
          </p:cNvPicPr>
          <p:nvPr/>
        </p:nvPicPr>
        <p:blipFill>
          <a:blip r:embed="rId2">
            <a:extLst/>
          </a:blip>
          <a:stretch>
            <a:fillRect/>
          </a:stretch>
        </p:blipFill>
        <p:spPr>
          <a:xfrm>
            <a:off x="10905686" y="5069653"/>
            <a:ext cx="2136032" cy="2366795"/>
          </a:xfrm>
          <a:prstGeom prst="rect">
            <a:avLst/>
          </a:prstGeom>
          <a:ln w="12700">
            <a:miter lim="400000"/>
          </a:ln>
        </p:spPr>
      </p:pic>
      <p:pic>
        <p:nvPicPr>
          <p:cNvPr id="172" name="chusei_heishi_tetsukabuto.png"/>
          <p:cNvPicPr>
            <a:picLocks noChangeAspect="1"/>
          </p:cNvPicPr>
          <p:nvPr/>
        </p:nvPicPr>
        <p:blipFill>
          <a:blip r:embed="rId2">
            <a:extLst/>
          </a:blip>
          <a:stretch>
            <a:fillRect/>
          </a:stretch>
        </p:blipFill>
        <p:spPr>
          <a:xfrm>
            <a:off x="10084160" y="4922080"/>
            <a:ext cx="2136032" cy="2366794"/>
          </a:xfrm>
          <a:prstGeom prst="rect">
            <a:avLst/>
          </a:prstGeom>
          <a:ln w="12700">
            <a:miter lim="400000"/>
          </a:ln>
        </p:spPr>
      </p:pic>
    </p:spTree>
  </p:cSld>
  <p:clrMapOvr>
    <a:masterClrMapping/>
  </p:clrMapOvr>
  <p:transition xmlns:p14="http://schemas.microsoft.com/office/powerpoint/2010/main" spd="med" advClick="1" p14:dur="1000"/>
</p:sld>
</file>

<file path=ppt/slides/slide9.xml><?xml version="1.0" encoding="utf-8"?>
<p:sld xmlns:a="http://schemas.openxmlformats.org/drawingml/2006/main" xmlns:r="http://schemas.openxmlformats.org/officeDocument/2006/relationships" xmlns:p="http://schemas.openxmlformats.org/presentationml/2006/main" showMasterSp="1" showMasterPhAnim="1">
  <p:cSld>
    <p:spTree>
      <p:nvGrpSpPr>
        <p:cNvPr id="1" name=""/>
        <p:cNvGrpSpPr/>
        <p:nvPr/>
      </p:nvGrpSpPr>
      <p:grpSpPr>
        <a:xfrm>
          <a:off x="0" y="0"/>
          <a:ext cx="0" cy="0"/>
          <a:chOff x="0" y="0"/>
          <a:chExt cx="0" cy="0"/>
        </a:xfrm>
      </p:grpSpPr>
      <p:sp>
        <p:nvSpPr>
          <p:cNvPr id="174" name="Shape 174"/>
          <p:cNvSpPr/>
          <p:nvPr>
            <p:ph type="title"/>
          </p:nvPr>
        </p:nvSpPr>
        <p:spPr>
          <a:prstGeom prst="rect">
            <a:avLst/>
          </a:prstGeom>
        </p:spPr>
        <p:txBody>
          <a:bodyPr/>
          <a:lstStyle>
            <a:lvl1pPr algn="l">
              <a:defRPr sz="5000">
                <a:latin typeface="ヒラギノ角ゴ ProN W6"/>
                <a:ea typeface="ヒラギノ角ゴ ProN W6"/>
                <a:cs typeface="ヒラギノ角ゴ ProN W6"/>
                <a:sym typeface="ヒラギノ角ゴ ProN W6"/>
              </a:defRPr>
            </a:lvl1pPr>
          </a:lstStyle>
          <a:p>
            <a:pPr/>
            <a:r>
              <a:t>研究内容</a:t>
            </a:r>
          </a:p>
        </p:txBody>
      </p:sp>
      <p:sp>
        <p:nvSpPr>
          <p:cNvPr id="175" name="Shape 175"/>
          <p:cNvSpPr/>
          <p:nvPr>
            <p:ph type="body" idx="1"/>
          </p:nvPr>
        </p:nvSpPr>
        <p:spPr>
          <a:prstGeom prst="rect">
            <a:avLst/>
          </a:prstGeom>
        </p:spPr>
        <p:txBody>
          <a:bodyPr anchor="t"/>
          <a:lstStyle/>
          <a:p>
            <a:pPr marL="370416" indent="-370416">
              <a:buSzPct val="45000"/>
              <a:buBlip>
                <a:blip r:embed="rId2"/>
              </a:buBlip>
              <a:defRPr sz="3000"/>
            </a:pPr>
            <a:r>
              <a:t>AIを求めるにはCPU対CPUで駒の評価値を求める</a:t>
            </a:r>
          </a:p>
          <a:p>
            <a:pPr>
              <a:defRPr sz="3000"/>
            </a:pPr>
            <a:r>
              <a:t>片方のCPUは評価値を固定(</a:t>
            </a:r>
            <a:r>
              <a:rPr>
                <a:solidFill>
                  <a:schemeClr val="accent5"/>
                </a:solidFill>
              </a:rPr>
              <a:t>平均CPU</a:t>
            </a:r>
            <a:r>
              <a:t>とする)</a:t>
            </a:r>
          </a:p>
          <a:p>
            <a:pPr>
              <a:defRPr sz="3000"/>
            </a:pPr>
            <a:r>
              <a:t>もう片方のCPUで強いAIか検証する(</a:t>
            </a:r>
            <a:r>
              <a:rPr>
                <a:solidFill>
                  <a:schemeClr val="accent1"/>
                </a:solidFill>
              </a:rPr>
              <a:t>変動CPU</a:t>
            </a:r>
            <a:r>
              <a:t>とする)</a:t>
            </a:r>
          </a:p>
          <a:p>
            <a:pPr marL="370416" indent="-370416">
              <a:defRPr sz="3000"/>
            </a:pPr>
            <a:r>
              <a:rPr sz="2500">
                <a:solidFill>
                  <a:schemeClr val="accent1"/>
                </a:solidFill>
              </a:rPr>
              <a:t>変動CPU</a:t>
            </a:r>
            <a:r>
              <a:rPr sz="2500"/>
              <a:t>対</a:t>
            </a:r>
            <a:r>
              <a:rPr sz="2500">
                <a:solidFill>
                  <a:schemeClr val="accent5"/>
                </a:solidFill>
              </a:rPr>
              <a:t>平均CPU</a:t>
            </a:r>
            <a:r>
              <a:rPr sz="2500"/>
              <a:t>,</a:t>
            </a:r>
            <a:r>
              <a:rPr sz="2500">
                <a:solidFill>
                  <a:schemeClr val="accent5"/>
                </a:solidFill>
              </a:rPr>
              <a:t>平均CPU</a:t>
            </a:r>
            <a:r>
              <a:rPr sz="2500"/>
              <a:t>対</a:t>
            </a:r>
            <a:r>
              <a:rPr sz="2500">
                <a:solidFill>
                  <a:schemeClr val="accent1"/>
                </a:solidFill>
              </a:rPr>
              <a:t>変動CPU</a:t>
            </a:r>
            <a:r>
              <a:rPr>
                <a:solidFill>
                  <a:schemeClr val="accent1"/>
                </a:solidFill>
              </a:rPr>
              <a:t> </a:t>
            </a:r>
            <a:r>
              <a:t>先手後手一回ずつで検証</a:t>
            </a:r>
          </a:p>
          <a:p>
            <a:pPr>
              <a:defRPr sz="3000"/>
            </a:pPr>
            <a:r>
              <a:t>試行回数は100回</a:t>
            </a:r>
          </a:p>
        </p:txBody>
      </p:sp>
    </p:spTree>
  </p:cSld>
  <p:clrMapOvr>
    <a:masterClrMapping/>
  </p:clrMapOvr>
  <p:transition xmlns:p14="http://schemas.microsoft.com/office/powerpoint/2010/main" spd="med" advClick="1" p14:dur="1000"/>
</p:sld>
</file>

<file path=ppt/theme/_rels/theme1.xml.rels><?xml version="1.0" encoding="UTF-8" standalone="yes"?><Relationships xmlns="http://schemas.openxmlformats.org/package/2006/relationships"><Relationship Id="rId1" Type="http://schemas.openxmlformats.org/officeDocument/2006/relationships/image" Target="../media/image1.png"/></Relationships>

</file>

<file path=ppt/theme/_rels/theme2.xml.rels><?xml version="1.0" encoding="UTF-8" standalone="yes"?><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38100" dist="25400" dir="5400000">
              <a:srgbClr val="000000">
                <a:alpha val="50000"/>
              </a:srgbClr>
            </a:outerShdw>
          </a:effectLst>
        </a:effectStyle>
        <a:effectStyle>
          <a:effectLst>
            <a:outerShdw sx="100000" sy="100000" kx="0" ky="0" algn="b" rotWithShape="0" blurRad="50800" dist="12700" dir="0">
              <a:srgbClr val="000000">
                <a:alpha val="50000"/>
              </a:srgbClr>
            </a:outerShdw>
          </a:effectLst>
        </a:effectStyle>
        <a:effectStyle>
          <a:effectLst>
            <a:outerShdw sx="100000" sy="100000" kx="0" ky="0" algn="b" rotWithShape="0" blurRad="381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38100" dist="25400" dir="5400000">
            <a:srgbClr val="000000">
              <a:alpha val="50000"/>
            </a:srgbClr>
          </a:outerShdw>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3600" u="none" kumimoji="0" normalizeH="0">
            <a:ln>
              <a:noFill/>
            </a:ln>
            <a:solidFill>
              <a:srgbClr val="000000"/>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