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58" r:id="rId15"/>
    <p:sldId id="274" r:id="rId16"/>
    <p:sldId id="260" r:id="rId17"/>
    <p:sldId id="272" r:id="rId18"/>
    <p:sldId id="259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森田和樹" initials="森田和樹" lastIdx="1" clrIdx="0">
    <p:extLst>
      <p:ext uri="{19B8F6BF-5375-455C-9EA6-DF929625EA0E}">
        <p15:presenceInfo xmlns:p15="http://schemas.microsoft.com/office/powerpoint/2012/main" userId="" providerId="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/>
    <p:restoredTop sz="94613"/>
  </p:normalViewPr>
  <p:slideViewPr>
    <p:cSldViewPr snapToGrid="0" snapToObjects="1">
      <p:cViewPr>
        <p:scale>
          <a:sx n="72" d="100"/>
          <a:sy n="72" d="100"/>
        </p:scale>
        <p:origin x="208" y="1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commentAuthors" Target="commentAuthor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069D6-D1E8-974D-BCB2-0BFCE68CB311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1D94E-F641-644E-B950-4828AD4E96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245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4.png"/><Relationship Id="rId12" Type="http://schemas.openxmlformats.org/officeDocument/2006/relationships/image" Target="../media/image15.png"/><Relationship Id="rId13" Type="http://schemas.openxmlformats.org/officeDocument/2006/relationships/image" Target="../media/image16.png"/><Relationship Id="rId14" Type="http://schemas.openxmlformats.org/officeDocument/2006/relationships/image" Target="../media/image17.png"/><Relationship Id="rId15" Type="http://schemas.openxmlformats.org/officeDocument/2006/relationships/image" Target="../media/image18.png"/><Relationship Id="rId16" Type="http://schemas.openxmlformats.org/officeDocument/2006/relationships/image" Target="../media/image19.png"/><Relationship Id="rId17" Type="http://schemas.openxmlformats.org/officeDocument/2006/relationships/image" Target="../media/image20.png"/><Relationship Id="rId18" Type="http://schemas.openxmlformats.org/officeDocument/2006/relationships/image" Target="../media/image21.png"/><Relationship Id="rId19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0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5900" y="2516828"/>
            <a:ext cx="9289270" cy="1646302"/>
          </a:xfrm>
        </p:spPr>
        <p:txBody>
          <a:bodyPr/>
          <a:lstStyle/>
          <a:p>
            <a:r>
              <a:rPr lang="ja-JP" altLang="en-US" dirty="0"/>
              <a:t>より強い京都将棋 </a:t>
            </a:r>
            <a:r>
              <a:rPr lang="en-US" altLang="ja-JP" dirty="0"/>
              <a:t>AI </a:t>
            </a:r>
            <a:r>
              <a:rPr lang="ja-JP" altLang="en-US" dirty="0"/>
              <a:t>の開発 </a:t>
            </a:r>
            <a:r>
              <a:rPr lang="ja-JP" altLang="en-US" dirty="0"/>
              <a:t/>
            </a:r>
            <a:br>
              <a:rPr lang="ja-JP" altLang="en-US" dirty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情報論理工学研究室</a:t>
            </a:r>
            <a:endParaRPr kumimoji="1" lang="en-US" altLang="ja-JP" dirty="0" smtClean="0"/>
          </a:p>
          <a:p>
            <a:r>
              <a:rPr lang="ja-JP" altLang="en-US" dirty="0" smtClean="0"/>
              <a:t>１６−０１８９</a:t>
            </a:r>
            <a:endParaRPr lang="en-US" altLang="ja-JP" dirty="0" smtClean="0"/>
          </a:p>
          <a:p>
            <a:r>
              <a:rPr kumimoji="1" lang="ja-JP" altLang="en-US" dirty="0" smtClean="0"/>
              <a:t>森田和樹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301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研究内容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514878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駒の価値の決め方</a:t>
            </a:r>
            <a:endParaRPr kumimoji="1" lang="en-US" altLang="ja-JP" sz="2400" dirty="0" smtClean="0"/>
          </a:p>
          <a:p>
            <a:pPr lvl="1"/>
            <a:endParaRPr kumimoji="1" lang="en-US" altLang="ja-JP" sz="2400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337913"/>
              </p:ext>
            </p:extLst>
          </p:nvPr>
        </p:nvGraphicFramePr>
        <p:xfrm>
          <a:off x="911668" y="2804058"/>
          <a:ext cx="812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と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銀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桂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飛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歩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６０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１４０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１００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１８０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１２０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７０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２００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１０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498340" y="3906931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本将棋の一般的な駒の価値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869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研究内容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667048"/>
            <a:ext cx="8596668" cy="2680352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取った</a:t>
            </a:r>
            <a:r>
              <a:rPr kumimoji="1" lang="ja-JP" altLang="en-US" sz="2400" dirty="0" smtClean="0"/>
              <a:t>駒は表裏好きな面で打てる</a:t>
            </a:r>
            <a:endParaRPr kumimoji="1" lang="en-US" altLang="ja-JP" sz="2400" dirty="0" smtClean="0"/>
          </a:p>
          <a:p>
            <a:endParaRPr lang="en-US" altLang="ja-JP" sz="2400" dirty="0"/>
          </a:p>
          <a:p>
            <a:r>
              <a:rPr kumimoji="1" lang="ja-JP" altLang="en-US" sz="2400" dirty="0" smtClean="0"/>
              <a:t>歩を取ると飛車と</a:t>
            </a:r>
            <a:r>
              <a:rPr kumimoji="1" lang="ja-JP" altLang="en-US" sz="2400" smtClean="0"/>
              <a:t>して使える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sp>
        <p:nvSpPr>
          <p:cNvPr id="4" name="下矢印 3"/>
          <p:cNvSpPr/>
          <p:nvPr/>
        </p:nvSpPr>
        <p:spPr>
          <a:xfrm flipH="1">
            <a:off x="3119718" y="3173506"/>
            <a:ext cx="376516" cy="484094"/>
          </a:xfrm>
          <a:prstGeom prst="downArrow">
            <a:avLst>
              <a:gd name="adj1" fmla="val 50000"/>
              <a:gd name="adj2" fmla="val 462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73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研究内容</a:t>
            </a:r>
            <a:endParaRPr kumimoji="1" lang="ja-JP" altLang="en-US" sz="48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220059"/>
              </p:ext>
            </p:extLst>
          </p:nvPr>
        </p:nvGraphicFramePr>
        <p:xfrm>
          <a:off x="251014" y="2160589"/>
          <a:ext cx="9807390" cy="268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574"/>
                <a:gridCol w="1021977"/>
                <a:gridCol w="1021977"/>
                <a:gridCol w="1021977"/>
                <a:gridCol w="1021977"/>
                <a:gridCol w="1021977"/>
                <a:gridCol w="1021977"/>
                <a:gridCol w="1021977"/>
                <a:gridCol w="1021977"/>
              </a:tblGrid>
              <a:tr h="46800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と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銀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桂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飛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歩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140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140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105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B(</a:t>
                      </a:r>
                      <a:r>
                        <a:rPr kumimoji="1" lang="ja-JP" altLang="en-US" dirty="0" smtClean="0"/>
                        <a:t>盤面時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B(</a:t>
                      </a:r>
                      <a:r>
                        <a:rPr kumimoji="1" lang="ja-JP" altLang="en-US" dirty="0" smtClean="0"/>
                        <a:t>手持ち時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180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180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270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270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180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180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300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300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C(</a:t>
                      </a:r>
                      <a:r>
                        <a:rPr kumimoji="1" lang="ja-JP" altLang="en-US" dirty="0" smtClean="0"/>
                        <a:t>盤面時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C(</a:t>
                      </a:r>
                      <a:r>
                        <a:rPr kumimoji="1" lang="ja-JP" altLang="en-US" dirty="0" smtClean="0"/>
                        <a:t>手持ち時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135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135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140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210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140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210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95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95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142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105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157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105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157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792797" y="5074938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検証に用いる各駒の評価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54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結果</a:t>
            </a:r>
            <a:endParaRPr kumimoji="1" lang="ja-JP" altLang="en-US" sz="4800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695" y="1710918"/>
            <a:ext cx="4769224" cy="4651465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5862918" y="3592393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作成できた棋譜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2299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結果</a:t>
            </a:r>
            <a:endParaRPr kumimoji="1" lang="ja-JP" altLang="en-US" sz="4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921" y="1930400"/>
            <a:ext cx="3332747" cy="469266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921" y="1881016"/>
            <a:ext cx="3332747" cy="479142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5743075" y="2299732"/>
            <a:ext cx="159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+1514HI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43074" y="19304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先手</a:t>
            </a:r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339263" y="19304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後手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321477" y="2317913"/>
            <a:ext cx="1306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-4142KE</a:t>
            </a:r>
            <a:endParaRPr kumimoji="1" lang="ja-JP" altLang="en-US" sz="24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42" y="1881016"/>
            <a:ext cx="3299232" cy="474204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217" y="1881015"/>
            <a:ext cx="3302153" cy="4742045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5743074" y="2641595"/>
            <a:ext cx="1587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+4544KA</a:t>
            </a:r>
            <a:endParaRPr kumimoji="1" lang="ja-JP" altLang="en-US" sz="2400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209" y="1881014"/>
            <a:ext cx="3309755" cy="4742046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7321965" y="2678725"/>
            <a:ext cx="1305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-2122KA</a:t>
            </a:r>
            <a:endParaRPr kumimoji="1" lang="ja-JP" altLang="en-US" sz="2400" dirty="0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260" y="1881013"/>
            <a:ext cx="3310129" cy="4766197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5743073" y="3032851"/>
            <a:ext cx="1588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+4422GI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19821" y="3039838"/>
            <a:ext cx="1300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-1122KY</a:t>
            </a:r>
            <a:endParaRPr kumimoji="1" lang="ja-JP" altLang="en-US" sz="2400" dirty="0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308" y="1881013"/>
            <a:ext cx="3279996" cy="4742047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639" y="1881012"/>
            <a:ext cx="3308853" cy="4742048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5743072" y="3409170"/>
            <a:ext cx="1593624" cy="478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+0043GI</a:t>
            </a:r>
            <a:endParaRPr kumimoji="1" lang="ja-JP" altLang="en-US" sz="2400" dirty="0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837" y="1883148"/>
            <a:ext cx="3265915" cy="4739912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7319154" y="3394849"/>
            <a:ext cx="1313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-2223TO</a:t>
            </a:r>
            <a:endParaRPr kumimoji="1" lang="ja-JP" altLang="en-US" sz="2400" dirty="0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656" y="1881011"/>
            <a:ext cx="3290401" cy="4742049"/>
          </a:xfrm>
          <a:prstGeom prst="rect">
            <a:avLst/>
          </a:prstGeom>
        </p:spPr>
      </p:pic>
      <p:sp>
        <p:nvSpPr>
          <p:cNvPr id="25" name="テキスト ボックス 24"/>
          <p:cNvSpPr txBox="1"/>
          <p:nvPr/>
        </p:nvSpPr>
        <p:spPr>
          <a:xfrm>
            <a:off x="5743071" y="3778502"/>
            <a:ext cx="1592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+1424HU</a:t>
            </a:r>
            <a:endParaRPr kumimoji="1" lang="ja-JP" altLang="en-US" sz="2400" dirty="0"/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911" y="1905160"/>
            <a:ext cx="3274043" cy="4742050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7313528" y="3790272"/>
            <a:ext cx="1300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-2322KY</a:t>
            </a:r>
            <a:endParaRPr kumimoji="1" lang="ja-JP" altLang="en-US" sz="2400" dirty="0"/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802" y="1903115"/>
            <a:ext cx="3249168" cy="4719945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5746920" y="4169758"/>
            <a:ext cx="1592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+4334KA</a:t>
            </a:r>
            <a:endParaRPr kumimoji="1" lang="ja-JP" altLang="en-US" sz="2400" dirty="0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379" y="1881011"/>
            <a:ext cx="3279561" cy="4745718"/>
          </a:xfrm>
          <a:prstGeom prst="rect">
            <a:avLst/>
          </a:prstGeom>
        </p:spPr>
      </p:pic>
      <p:sp>
        <p:nvSpPr>
          <p:cNvPr id="31" name="テキスト ボックス 30"/>
          <p:cNvSpPr txBox="1"/>
          <p:nvPr/>
        </p:nvSpPr>
        <p:spPr>
          <a:xfrm>
            <a:off x="7321965" y="4169758"/>
            <a:ext cx="1239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-0033GI</a:t>
            </a:r>
            <a:endParaRPr kumimoji="1" lang="ja-JP" altLang="en-US" sz="2400" dirty="0"/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726" y="1871031"/>
            <a:ext cx="3268417" cy="4743543"/>
          </a:xfrm>
          <a:prstGeom prst="rect">
            <a:avLst/>
          </a:prstGeom>
        </p:spPr>
      </p:pic>
      <p:sp>
        <p:nvSpPr>
          <p:cNvPr id="33" name="テキスト ボックス 32"/>
          <p:cNvSpPr txBox="1"/>
          <p:nvPr/>
        </p:nvSpPr>
        <p:spPr>
          <a:xfrm>
            <a:off x="5745639" y="4582030"/>
            <a:ext cx="1287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smtClean="0"/>
              <a:t>+3443GI</a:t>
            </a:r>
            <a:endParaRPr kumimoji="1" lang="ja-JP" altLang="en-US" sz="2400" dirty="0"/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172" y="1889984"/>
            <a:ext cx="3269119" cy="4773493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7313528" y="4596967"/>
            <a:ext cx="1313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-2224TO</a:t>
            </a:r>
            <a:endParaRPr kumimoji="1" lang="ja-JP" altLang="en-US" sz="2400" dirty="0"/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504" y="1890851"/>
            <a:ext cx="3298156" cy="4772626"/>
          </a:xfrm>
          <a:prstGeom prst="rect">
            <a:avLst/>
          </a:prstGeom>
        </p:spPr>
      </p:pic>
      <p:sp>
        <p:nvSpPr>
          <p:cNvPr id="37" name="テキスト ボックス 36"/>
          <p:cNvSpPr txBox="1"/>
          <p:nvPr/>
        </p:nvSpPr>
        <p:spPr>
          <a:xfrm>
            <a:off x="5743071" y="4996977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+2524KE</a:t>
            </a:r>
            <a:endParaRPr kumimoji="1" lang="ja-JP" altLang="en-US" sz="2400" dirty="0"/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516" y="1898497"/>
            <a:ext cx="3316486" cy="4780783"/>
          </a:xfrm>
          <a:prstGeom prst="rect">
            <a:avLst/>
          </a:prstGeom>
        </p:spPr>
      </p:pic>
      <p:sp>
        <p:nvSpPr>
          <p:cNvPr id="39" name="テキスト ボックス 38"/>
          <p:cNvSpPr txBox="1"/>
          <p:nvPr/>
        </p:nvSpPr>
        <p:spPr>
          <a:xfrm>
            <a:off x="7313528" y="4996977"/>
            <a:ext cx="1233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smtClean="0"/>
              <a:t>-0023HI</a:t>
            </a:r>
            <a:endParaRPr kumimoji="1" lang="ja-JP" altLang="en-US" sz="2400" dirty="0"/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869" y="1860077"/>
            <a:ext cx="3316860" cy="4819203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5743071" y="5411924"/>
            <a:ext cx="125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+2432KI</a:t>
            </a:r>
            <a:endParaRPr kumimoji="1" lang="ja-JP" altLang="en-US" sz="24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339263" y="5458642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後手玉詰み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4249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3" grpId="0"/>
      <p:bldP spid="15" grpId="0"/>
      <p:bldP spid="17" grpId="0"/>
      <p:bldP spid="18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研究内容</a:t>
            </a:r>
            <a:endParaRPr kumimoji="1" lang="ja-JP" altLang="en-US" sz="48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598587"/>
              </p:ext>
            </p:extLst>
          </p:nvPr>
        </p:nvGraphicFramePr>
        <p:xfrm>
          <a:off x="251014" y="2160589"/>
          <a:ext cx="9807390" cy="268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574"/>
                <a:gridCol w="1021977"/>
                <a:gridCol w="1021977"/>
                <a:gridCol w="1021977"/>
                <a:gridCol w="1021977"/>
                <a:gridCol w="1021977"/>
                <a:gridCol w="1021977"/>
                <a:gridCol w="1021977"/>
                <a:gridCol w="1021977"/>
              </a:tblGrid>
              <a:tr h="46800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と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銀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桂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飛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歩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140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140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105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B(</a:t>
                      </a:r>
                      <a:r>
                        <a:rPr kumimoji="1" lang="ja-JP" altLang="en-US" dirty="0" smtClean="0"/>
                        <a:t>盤面時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B(</a:t>
                      </a:r>
                      <a:r>
                        <a:rPr kumimoji="1" lang="ja-JP" altLang="en-US" dirty="0" smtClean="0"/>
                        <a:t>手持ち時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180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180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270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270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180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180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300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300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C(</a:t>
                      </a:r>
                      <a:r>
                        <a:rPr kumimoji="1" lang="ja-JP" altLang="en-US" dirty="0" smtClean="0"/>
                        <a:t>盤面時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C(</a:t>
                      </a:r>
                      <a:r>
                        <a:rPr kumimoji="1" lang="ja-JP" altLang="en-US" dirty="0" smtClean="0"/>
                        <a:t>手持ち時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135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135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140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210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140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210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95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95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142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105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157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105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157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792797" y="5074938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検証に用いる各駒の評価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3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結果</a:t>
            </a:r>
            <a:endParaRPr kumimoji="1" lang="ja-JP" altLang="en-US" sz="48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126377"/>
              </p:ext>
            </p:extLst>
          </p:nvPr>
        </p:nvGraphicFramePr>
        <p:xfrm>
          <a:off x="677863" y="2160588"/>
          <a:ext cx="85963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078"/>
                <a:gridCol w="2149078"/>
                <a:gridCol w="2149078"/>
                <a:gridCol w="214907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勝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勝率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49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49%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36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36%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63%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43%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491126" y="4244976"/>
            <a:ext cx="2969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</a:t>
            </a:r>
            <a:r>
              <a:rPr kumimoji="1" lang="ja-JP" altLang="en-US" dirty="0" smtClean="0"/>
              <a:t>との対戦結果（各</a:t>
            </a:r>
            <a:r>
              <a:rPr kumimoji="1" lang="en-US" altLang="ja-JP" dirty="0" smtClean="0"/>
              <a:t>100</a:t>
            </a:r>
            <a:r>
              <a:rPr kumimoji="1" lang="ja-JP" altLang="en-US" dirty="0" smtClean="0"/>
              <a:t>戦）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02174" y="5289177"/>
            <a:ext cx="654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裏表別で評価し、手持ち時の価値を上げた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が最も強くなった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08364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まとめと今後の課題</a:t>
            </a:r>
            <a:endParaRPr kumimoji="1" lang="ja-JP" altLang="en-US" sz="4800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677334" y="2429530"/>
            <a:ext cx="9416925" cy="3880773"/>
          </a:xfrm>
        </p:spPr>
        <p:txBody>
          <a:bodyPr>
            <a:normAutofit/>
          </a:bodyPr>
          <a:lstStyle/>
          <a:p>
            <a:r>
              <a:rPr kumimoji="1" lang="en-US" altLang="ja-JP" sz="2400" dirty="0" smtClean="0"/>
              <a:t>CSA</a:t>
            </a:r>
            <a:r>
              <a:rPr kumimoji="1" lang="ja-JP" altLang="en-US" sz="2400" dirty="0" smtClean="0"/>
              <a:t>形式の棋譜を生成できた</a:t>
            </a:r>
            <a:endParaRPr kumimoji="1" lang="en-US" altLang="ja-JP" sz="2400" dirty="0" smtClean="0"/>
          </a:p>
          <a:p>
            <a:pPr lvl="1"/>
            <a:r>
              <a:rPr kumimoji="1" lang="ja-JP" altLang="en-US" sz="2400" dirty="0" smtClean="0"/>
              <a:t>生成した学習データを用いてのディープラーニングでの開発</a:t>
            </a:r>
            <a:endParaRPr kumimoji="1" lang="en-US" altLang="ja-JP" sz="2400" dirty="0" smtClean="0"/>
          </a:p>
          <a:p>
            <a:endParaRPr lang="en-US" altLang="ja-JP" sz="2400" dirty="0"/>
          </a:p>
          <a:p>
            <a:r>
              <a:rPr kumimoji="1" lang="ja-JP" altLang="en-US" sz="2400" dirty="0" smtClean="0"/>
              <a:t>駒の価値の決め方は盤面時表裏別、手持ち時に価値を上げる</a:t>
            </a:r>
            <a:endParaRPr kumimoji="1" lang="en-US" altLang="ja-JP" sz="2400" dirty="0" smtClean="0"/>
          </a:p>
          <a:p>
            <a:pPr lvl="1"/>
            <a:r>
              <a:rPr lang="ja-JP" altLang="en-US" sz="2400" dirty="0" smtClean="0"/>
              <a:t>棋譜を生成しながら調整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98488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参考文献</a:t>
            </a:r>
            <a:r>
              <a:rPr kumimoji="1" lang="en-US" altLang="ja-JP" sz="4800" dirty="0" smtClean="0"/>
              <a:t>(1/2)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3" y="2160589"/>
            <a:ext cx="10205819" cy="3880773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特開 </a:t>
            </a:r>
            <a:r>
              <a:rPr lang="en-US" altLang="ja-JP" sz="2400" dirty="0"/>
              <a:t>2001-314544, </a:t>
            </a:r>
            <a:r>
              <a:rPr lang="ja-JP" altLang="en-US" sz="2400" dirty="0"/>
              <a:t>特許</a:t>
            </a:r>
            <a:r>
              <a:rPr lang="ja-JP" altLang="en-US" sz="2400" dirty="0" smtClean="0"/>
              <a:t>情報プラットフォーム</a:t>
            </a:r>
            <a:r>
              <a:rPr lang="en-US" altLang="ja-JP" sz="2400" dirty="0"/>
              <a:t>,</a:t>
            </a:r>
            <a:br>
              <a:rPr lang="en-US" altLang="ja-JP" sz="2400" dirty="0"/>
            </a:br>
            <a:r>
              <a:rPr lang="en-US" altLang="ja-JP" sz="2400" dirty="0" err="1"/>
              <a:t>URL:https</a:t>
            </a:r>
            <a:r>
              <a:rPr lang="en-US" altLang="ja-JP" sz="2400" dirty="0"/>
              <a:t>://</a:t>
            </a:r>
            <a:r>
              <a:rPr lang="en-US" altLang="ja-JP" sz="2400" dirty="0" err="1" smtClean="0"/>
              <a:t>www.jplatpat.inpit.go.jp</a:t>
            </a:r>
            <a:r>
              <a:rPr lang="en-US" altLang="ja-JP" sz="2400" dirty="0" smtClean="0"/>
              <a:t>/web/PU/JPAH13314544/B7A438836C5E182BF22D6131F2520D55 </a:t>
            </a:r>
            <a:endParaRPr lang="ja-JP" altLang="en-US" sz="2400" dirty="0"/>
          </a:p>
          <a:p>
            <a:r>
              <a:rPr lang="ja-JP" altLang="pt-BR" sz="2400" dirty="0"/>
              <a:t>京都将棋</a:t>
            </a:r>
            <a:r>
              <a:rPr lang="pt-BR" altLang="ja-JP" sz="2400" dirty="0"/>
              <a:t>,</a:t>
            </a:r>
            <a:r>
              <a:rPr lang="ja-JP" altLang="pt-BR" sz="2400" dirty="0"/>
              <a:t>幻冬舎</a:t>
            </a:r>
            <a:r>
              <a:rPr lang="pt-BR" altLang="ja-JP" sz="2400" dirty="0" smtClean="0"/>
              <a:t>,                                                                                                             URL</a:t>
            </a:r>
            <a:r>
              <a:rPr lang="pt-BR" altLang="ja-JP" sz="2400" dirty="0"/>
              <a:t>: </a:t>
            </a:r>
            <a:r>
              <a:rPr lang="pt-BR" altLang="ja-JP" sz="2400" dirty="0" err="1"/>
              <a:t>https</a:t>
            </a:r>
            <a:r>
              <a:rPr lang="pt-BR" altLang="ja-JP" sz="2400" dirty="0"/>
              <a:t>://</a:t>
            </a:r>
            <a:r>
              <a:rPr lang="pt-BR" altLang="ja-JP" sz="2400" dirty="0" err="1"/>
              <a:t>www.gentosha-edu.co.jp</a:t>
            </a:r>
            <a:r>
              <a:rPr lang="pt-BR" altLang="ja-JP" sz="2400" dirty="0"/>
              <a:t>/book/b351544.html </a:t>
            </a:r>
            <a:endParaRPr lang="pt-BR" altLang="ja-JP" sz="2400" dirty="0" smtClean="0"/>
          </a:p>
          <a:p>
            <a:r>
              <a:rPr lang="ja-JP" altLang="pt-BR" sz="2400" dirty="0"/>
              <a:t>棋譜ファイル形式</a:t>
            </a:r>
            <a:r>
              <a:rPr lang="pt-BR" altLang="ja-JP" sz="2400" dirty="0"/>
              <a:t>,</a:t>
            </a:r>
            <a:r>
              <a:rPr lang="ja-JP" altLang="pt-BR" sz="2400" dirty="0" smtClean="0"/>
              <a:t>コン</a:t>
            </a:r>
            <a:r>
              <a:rPr lang="ja-JP" altLang="en-US" sz="2400" dirty="0" smtClean="0"/>
              <a:t>ピュ</a:t>
            </a:r>
            <a:r>
              <a:rPr lang="ja-JP" altLang="pt-BR" sz="2400" dirty="0" smtClean="0"/>
              <a:t>ータ</a:t>
            </a:r>
            <a:r>
              <a:rPr lang="ja-JP" altLang="pt-BR" sz="2400" dirty="0"/>
              <a:t>将棋協会</a:t>
            </a:r>
            <a:r>
              <a:rPr lang="pt-BR" altLang="ja-JP" sz="2400" dirty="0"/>
              <a:t>,</a:t>
            </a:r>
            <a:br>
              <a:rPr lang="pt-BR" altLang="ja-JP" sz="2400" dirty="0"/>
            </a:br>
            <a:r>
              <a:rPr lang="pt-BR" altLang="ja-JP" sz="2400" dirty="0"/>
              <a:t>URL: </a:t>
            </a:r>
            <a:r>
              <a:rPr lang="pt-BR" altLang="ja-JP" sz="2400" dirty="0" err="1"/>
              <a:t>http</a:t>
            </a:r>
            <a:r>
              <a:rPr lang="pt-BR" altLang="ja-JP" sz="2400" dirty="0"/>
              <a:t>://www2.computer-shogi.org/</a:t>
            </a:r>
            <a:r>
              <a:rPr lang="pt-BR" altLang="ja-JP" sz="2400" dirty="0" err="1"/>
              <a:t>protocol</a:t>
            </a:r>
            <a:r>
              <a:rPr lang="pt-BR" altLang="ja-JP" sz="2400" dirty="0"/>
              <a:t>/recordv21.html </a:t>
            </a:r>
            <a:endParaRPr lang="pt-BR" altLang="ja-JP" sz="2400" dirty="0" smtClean="0"/>
          </a:p>
          <a:p>
            <a:endParaRPr lang="pt-BR" altLang="ja-JP" dirty="0"/>
          </a:p>
          <a:p>
            <a:endParaRPr lang="pt-BR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156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参考文献</a:t>
            </a:r>
            <a:r>
              <a:rPr kumimoji="1" lang="en-US" altLang="ja-JP" sz="4800" dirty="0" smtClean="0"/>
              <a:t>(2/2)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680542"/>
            <a:ext cx="8596668" cy="3880773"/>
          </a:xfrm>
        </p:spPr>
        <p:txBody>
          <a:bodyPr/>
          <a:lstStyle/>
          <a:p>
            <a:r>
              <a:rPr lang="ja-JP" altLang="en-US" sz="2400" dirty="0"/>
              <a:t>池 泰弘</a:t>
            </a:r>
            <a:r>
              <a:rPr lang="en-US" altLang="ja-JP" sz="2400" dirty="0"/>
              <a:t>:Java </a:t>
            </a:r>
            <a:r>
              <a:rPr lang="ja-JP" altLang="en-US" sz="2400" dirty="0"/>
              <a:t>将棋の</a:t>
            </a:r>
            <a:r>
              <a:rPr lang="ja-JP" altLang="en-US" sz="2400" dirty="0" smtClean="0"/>
              <a:t>アルゴリズム</a:t>
            </a:r>
            <a:r>
              <a:rPr lang="en-US" altLang="ja-JP" sz="2400" dirty="0" smtClean="0"/>
              <a:t>,</a:t>
            </a:r>
            <a:r>
              <a:rPr lang="ja-JP" altLang="en-US" sz="2400" dirty="0"/>
              <a:t>工学社 </a:t>
            </a:r>
            <a:r>
              <a:rPr lang="en-US" altLang="ja-JP" sz="2400" dirty="0"/>
              <a:t>(2007) </a:t>
            </a:r>
            <a:endParaRPr lang="ja-JP" altLang="en-US" sz="2400" dirty="0"/>
          </a:p>
          <a:p>
            <a:r>
              <a:rPr lang="ja-JP" altLang="en-US" sz="2400" dirty="0"/>
              <a:t>将棋の基礎知識</a:t>
            </a:r>
            <a:r>
              <a:rPr lang="en-US" altLang="ja-JP" sz="2400" dirty="0"/>
              <a:t>,</a:t>
            </a:r>
            <a:r>
              <a:rPr lang="ja-JP" altLang="en-US" sz="2400" dirty="0"/>
              <a:t>公益社団法人 日本将棋連盟</a:t>
            </a:r>
            <a:r>
              <a:rPr lang="en-US" altLang="ja-JP" sz="2400" dirty="0"/>
              <a:t>, </a:t>
            </a:r>
            <a:r>
              <a:rPr lang="en-US" altLang="ja-JP" sz="2400" dirty="0" smtClean="0"/>
              <a:t>                                            URL</a:t>
            </a:r>
            <a:r>
              <a:rPr lang="en-US" altLang="ja-JP" sz="2400" dirty="0"/>
              <a:t>: https://</a:t>
            </a:r>
            <a:r>
              <a:rPr lang="en-US" altLang="ja-JP" sz="2400" dirty="0" err="1"/>
              <a:t>www.shogi.or.jp</a:t>
            </a:r>
            <a:r>
              <a:rPr lang="en-US" altLang="ja-JP" sz="2400" dirty="0"/>
              <a:t>/knowledge/shogi/01.html </a:t>
            </a:r>
            <a:endParaRPr lang="en-US" altLang="ja-JP" sz="2400" dirty="0" smtClean="0"/>
          </a:p>
          <a:p>
            <a:r>
              <a:rPr lang="ja-JP" altLang="en-US" sz="2400" dirty="0"/>
              <a:t>京都将棋 将棋ゲームの時間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んとか将棋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　</a:t>
            </a:r>
            <a:r>
              <a:rPr lang="en-US" altLang="ja-JP" sz="2400" dirty="0"/>
              <a:t> </a:t>
            </a:r>
            <a:r>
              <a:rPr lang="en-US" altLang="ja-JP" sz="2400" dirty="0" err="1"/>
              <a:t>URL:https</a:t>
            </a:r>
            <a:r>
              <a:rPr lang="en-US" altLang="ja-JP" sz="2400" dirty="0"/>
              <a:t>://syouginojikan.web.fc2.com/</a:t>
            </a:r>
            <a:r>
              <a:rPr lang="en-US" altLang="ja-JP" sz="2400" dirty="0" err="1"/>
              <a:t>kyouto.html</a:t>
            </a:r>
            <a:r>
              <a:rPr lang="en-US" altLang="ja-JP" sz="2400" dirty="0"/>
              <a:t> </a:t>
            </a:r>
            <a:r>
              <a:rPr lang="ja-JP" altLang="en-US" sz="2400" dirty="0" smtClean="0"/>
              <a:t>　　　　　　　　　　　　　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594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発表の流れ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633472"/>
            <a:ext cx="8596668" cy="3694176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2800" dirty="0" smtClean="0"/>
              <a:t>京都将棋とは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研究背景</a:t>
            </a:r>
            <a:endParaRPr lang="en-US" altLang="ja-JP" sz="2800" dirty="0" smtClean="0"/>
          </a:p>
          <a:p>
            <a:r>
              <a:rPr lang="ja-JP" altLang="en-US" sz="2800" dirty="0" smtClean="0"/>
              <a:t>研究目的</a:t>
            </a:r>
            <a:endParaRPr lang="en-US" altLang="ja-JP" sz="2800" dirty="0" smtClean="0"/>
          </a:p>
          <a:p>
            <a:r>
              <a:rPr lang="ja-JP" altLang="en-US" sz="2800" dirty="0" smtClean="0"/>
              <a:t>研究内容</a:t>
            </a:r>
            <a:endParaRPr lang="en-US" altLang="ja-JP" sz="2800" dirty="0" smtClean="0"/>
          </a:p>
          <a:p>
            <a:r>
              <a:rPr lang="ja-JP" altLang="en-US" sz="2800" dirty="0" smtClean="0"/>
              <a:t>結果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まとめと今後の課題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参考文献</a:t>
            </a:r>
            <a:endParaRPr kumimoji="1" lang="en-US" altLang="ja-JP" sz="2800" dirty="0" smtClean="0"/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0689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060141" y="5916705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ご静聴ありがとうございました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286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京都将棋とは</a:t>
            </a:r>
            <a:endParaRPr kumimoji="1" lang="ja-JP" altLang="en-US" sz="4800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4010818" cy="3881437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4688152" y="2851090"/>
            <a:ext cx="5644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田宮克哉氏によって発表された変則将棋の一つ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16736" y="5811837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京都将棋の初期盤面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京都将棋とは</a:t>
            </a:r>
            <a:endParaRPr lang="ja-JP" altLang="en-US" sz="4800" dirty="0"/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149671"/>
              </p:ext>
            </p:extLst>
          </p:nvPr>
        </p:nvGraphicFramePr>
        <p:xfrm>
          <a:off x="677336" y="2127921"/>
          <a:ext cx="8719329" cy="275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6443"/>
                <a:gridCol w="2906443"/>
                <a:gridCol w="2906443"/>
              </a:tblGrid>
              <a:tr h="5689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駒の名称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片面の表記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その反面の表記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689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京都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香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と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689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銀閣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銀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角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689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金鶏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金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桂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4811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飛譜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飛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歩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677334" y="5625372"/>
            <a:ext cx="9564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smtClean="0"/>
              <a:t>玉以外を一手</a:t>
            </a:r>
            <a:r>
              <a:rPr kumimoji="1" lang="ja-JP" altLang="en-US" sz="2800" dirty="0" smtClean="0"/>
              <a:t>指すごとにその駒を裏返さなくてはならない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136753" y="498437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駒の名称と表記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64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京都将棋とは</a:t>
            </a:r>
            <a:endParaRPr kumimoji="1" lang="ja-JP" altLang="en-US" sz="4800" dirty="0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9597B4CB-85FA-D948-A012-D2B0BEA747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58988"/>
            <a:ext cx="4032431" cy="3881437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xmlns="" id="{CBFCB63A-BEE3-3A43-A56E-E1EC6B7FDF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440" y="2058988"/>
            <a:ext cx="4021247" cy="3950544"/>
          </a:xfrm>
          <a:prstGeom prst="rect">
            <a:avLst/>
          </a:prstGeom>
        </p:spPr>
      </p:pic>
      <p:sp>
        <p:nvSpPr>
          <p:cNvPr id="16" name="右矢印 15"/>
          <p:cNvSpPr/>
          <p:nvPr/>
        </p:nvSpPr>
        <p:spPr>
          <a:xfrm>
            <a:off x="4709765" y="4034259"/>
            <a:ext cx="745675" cy="216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28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研究背景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3427410"/>
          </a:xfrm>
        </p:spPr>
        <p:txBody>
          <a:bodyPr>
            <a:noAutofit/>
          </a:bodyPr>
          <a:lstStyle/>
          <a:p>
            <a:r>
              <a:rPr kumimoji="1" lang="ja-JP" altLang="en-US" sz="2000" dirty="0" smtClean="0"/>
              <a:t>本将棋</a:t>
            </a:r>
            <a:endParaRPr kumimoji="1" lang="en-US" altLang="ja-JP" sz="2000" dirty="0" smtClean="0"/>
          </a:p>
          <a:p>
            <a:pPr lvl="1"/>
            <a:r>
              <a:rPr lang="ja-JP" altLang="en-US" sz="2000" dirty="0" smtClean="0"/>
              <a:t>数多く研究されている</a:t>
            </a:r>
            <a:endParaRPr lang="en-US" altLang="ja-JP" sz="2000" dirty="0" smtClean="0"/>
          </a:p>
          <a:p>
            <a:pPr lvl="1"/>
            <a:r>
              <a:rPr kumimoji="1" lang="ja-JP" altLang="en-US" sz="2000" dirty="0" smtClean="0"/>
              <a:t>プロ棋士の棋譜が大量に公開されている</a:t>
            </a:r>
            <a:endParaRPr kumimoji="1" lang="en-US" altLang="ja-JP" sz="2000" dirty="0" smtClean="0"/>
          </a:p>
          <a:p>
            <a:pPr lvl="1"/>
            <a:r>
              <a:rPr lang="ja-JP" altLang="en-US" sz="2000" dirty="0" smtClean="0"/>
              <a:t>学習データが豊富でディープラーニングでの開発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京都将棋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あまり研究されていない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棋譜が公開されていない</a:t>
            </a:r>
            <a:endParaRPr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139820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研究目的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京都将棋の学習データ不足</a:t>
            </a:r>
            <a:endParaRPr kumimoji="1"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学習データ生成プログラムの作成</a:t>
            </a:r>
            <a:endParaRPr kumimoji="1" lang="ja-JP" altLang="en-US" sz="2800" dirty="0"/>
          </a:p>
        </p:txBody>
      </p:sp>
      <p:sp>
        <p:nvSpPr>
          <p:cNvPr id="4" name="下矢印 3"/>
          <p:cNvSpPr/>
          <p:nvPr/>
        </p:nvSpPr>
        <p:spPr>
          <a:xfrm>
            <a:off x="3064933" y="2810933"/>
            <a:ext cx="324000" cy="1473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1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研究</a:t>
            </a:r>
            <a:r>
              <a:rPr kumimoji="1" lang="ja-JP" altLang="en-US" sz="4800" dirty="0" smtClean="0"/>
              <a:t>内容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434043"/>
            <a:ext cx="8596668" cy="904344"/>
          </a:xfrm>
        </p:spPr>
        <p:txBody>
          <a:bodyPr>
            <a:normAutofit/>
          </a:bodyPr>
          <a:lstStyle/>
          <a:p>
            <a:endParaRPr kumimoji="1" lang="en-US" altLang="ja-JP" sz="2000" dirty="0"/>
          </a:p>
          <a:p>
            <a:r>
              <a:rPr lang="en-US" altLang="ja-JP" sz="2000" dirty="0" smtClean="0"/>
              <a:t>CSA</a:t>
            </a:r>
            <a:r>
              <a:rPr lang="ja-JP" altLang="en-US" sz="2000" dirty="0" smtClean="0"/>
              <a:t>標準棋譜ファイル形式</a:t>
            </a:r>
            <a:endParaRPr kumimoji="1" lang="ja-JP" altLang="en-US" sz="2000" dirty="0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9597B4CB-85FA-D948-A012-D2B0BEA747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338387"/>
            <a:ext cx="2533256" cy="243839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xmlns="" id="{CBFCB63A-BEE3-3A43-A56E-E1EC6B7FDF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391" y="2338387"/>
            <a:ext cx="2522611" cy="2478257"/>
          </a:xfrm>
          <a:prstGeom prst="rect">
            <a:avLst/>
          </a:prstGeom>
        </p:spPr>
      </p:pic>
      <p:sp>
        <p:nvSpPr>
          <p:cNvPr id="6" name="右矢印 5"/>
          <p:cNvSpPr/>
          <p:nvPr/>
        </p:nvSpPr>
        <p:spPr>
          <a:xfrm>
            <a:off x="3403600" y="3531795"/>
            <a:ext cx="3200400" cy="3967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80974" y="4944534"/>
            <a:ext cx="3140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一般的な棋譜：▲</a:t>
            </a:r>
            <a:r>
              <a:rPr kumimoji="1" lang="en-US" altLang="ja-JP" sz="2000" dirty="0" smtClean="0"/>
              <a:t>4</a:t>
            </a:r>
            <a:r>
              <a:rPr kumimoji="1" lang="ja-JP" altLang="en-US" sz="2000" dirty="0" smtClean="0"/>
              <a:t>四銀成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　　</a:t>
            </a:r>
            <a:r>
              <a:rPr kumimoji="1" lang="en-US" altLang="ja-JP" sz="2000" dirty="0" smtClean="0"/>
              <a:t> CSA</a:t>
            </a:r>
            <a:r>
              <a:rPr kumimoji="1" lang="ja-JP" altLang="en-US" sz="2000" dirty="0" smtClean="0"/>
              <a:t>形式：</a:t>
            </a:r>
            <a:r>
              <a:rPr kumimoji="1" lang="en-US" altLang="ja-JP" sz="2000" dirty="0" smtClean="0"/>
              <a:t>+4544KA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804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研究内容</a:t>
            </a:r>
            <a:endParaRPr kumimoji="1" lang="ja-JP" altLang="en-US" sz="4800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64750"/>
              </p:ext>
            </p:extLst>
          </p:nvPr>
        </p:nvGraphicFramePr>
        <p:xfrm>
          <a:off x="677334" y="3129227"/>
          <a:ext cx="8596314" cy="9551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5146"/>
                <a:gridCol w="955146"/>
                <a:gridCol w="955146"/>
                <a:gridCol w="955146"/>
                <a:gridCol w="955146"/>
                <a:gridCol w="955146"/>
                <a:gridCol w="955146"/>
                <a:gridCol w="955146"/>
                <a:gridCol w="955146"/>
              </a:tblGrid>
              <a:tr h="4775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と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銀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歩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桂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飛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775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TO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GI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KI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HU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OU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KY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KA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KE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HI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652229" y="4605867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CSA</a:t>
            </a:r>
            <a:r>
              <a:rPr kumimoji="1" lang="ja-JP" altLang="en-US" dirty="0" smtClean="0"/>
              <a:t>形式での駒の表し方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90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ファセット</Template>
  <TotalTime>6376</TotalTime>
  <Words>629</Words>
  <Application>Microsoft Macintosh PowerPoint</Application>
  <PresentationFormat>ワイド画面</PresentationFormat>
  <Paragraphs>285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6" baseType="lpstr">
      <vt:lpstr>Trebuchet MS</vt:lpstr>
      <vt:lpstr>Wingdings 3</vt:lpstr>
      <vt:lpstr>Yu Gothic</vt:lpstr>
      <vt:lpstr>メイリオ</vt:lpstr>
      <vt:lpstr>Arial</vt:lpstr>
      <vt:lpstr>ファセット</vt:lpstr>
      <vt:lpstr>より強い京都将棋 AI の開発  </vt:lpstr>
      <vt:lpstr>発表の流れ</vt:lpstr>
      <vt:lpstr>京都将棋とは</vt:lpstr>
      <vt:lpstr>京都将棋とは</vt:lpstr>
      <vt:lpstr>京都将棋とは</vt:lpstr>
      <vt:lpstr>研究背景</vt:lpstr>
      <vt:lpstr>研究目的</vt:lpstr>
      <vt:lpstr>研究内容</vt:lpstr>
      <vt:lpstr>研究内容</vt:lpstr>
      <vt:lpstr>研究内容</vt:lpstr>
      <vt:lpstr>研究内容</vt:lpstr>
      <vt:lpstr>研究内容</vt:lpstr>
      <vt:lpstr>結果</vt:lpstr>
      <vt:lpstr>結果</vt:lpstr>
      <vt:lpstr>研究内容</vt:lpstr>
      <vt:lpstr>結果</vt:lpstr>
      <vt:lpstr>まとめと今後の課題</vt:lpstr>
      <vt:lpstr>参考文献(1/2)</vt:lpstr>
      <vt:lpstr>参考文献(2/2)</vt:lpstr>
      <vt:lpstr>PowerPoint プレゼンテーション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森田和樹</dc:creator>
  <cp:lastModifiedBy>森田和樹</cp:lastModifiedBy>
  <cp:revision>40</cp:revision>
  <dcterms:created xsi:type="dcterms:W3CDTF">2020-01-30T07:15:57Z</dcterms:created>
  <dcterms:modified xsi:type="dcterms:W3CDTF">2020-02-03T17:32:07Z</dcterms:modified>
</cp:coreProperties>
</file>