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9" r:id="rId5"/>
    <p:sldId id="270" r:id="rId6"/>
    <p:sldId id="271" r:id="rId7"/>
    <p:sldId id="277" r:id="rId8"/>
    <p:sldId id="278" r:id="rId9"/>
    <p:sldId id="279" r:id="rId10"/>
    <p:sldId id="280" r:id="rId11"/>
    <p:sldId id="260" r:id="rId12"/>
    <p:sldId id="272" r:id="rId13"/>
    <p:sldId id="276" r:id="rId14"/>
    <p:sldId id="261" r:id="rId15"/>
    <p:sldId id="263" r:id="rId16"/>
    <p:sldId id="265" r:id="rId17"/>
    <p:sldId id="273" r:id="rId18"/>
    <p:sldId id="266" r:id="rId19"/>
    <p:sldId id="267" r:id="rId20"/>
    <p:sldId id="274" r:id="rId21"/>
    <p:sldId id="275" r:id="rId22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F0D4CB"/>
          </a:solidFill>
        </a:fill>
      </a:tcStyle>
    </a:wholeTbl>
    <a:band2H>
      <a:tcTxStyle/>
      <a:tcStyle>
        <a:tcBdr/>
        <a:fill>
          <a:solidFill>
            <a:srgbClr val="F8EBE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5"/>
    <p:restoredTop sz="94613"/>
  </p:normalViewPr>
  <p:slideViewPr>
    <p:cSldViewPr snapToGrid="0" snapToObjects="1">
      <p:cViewPr varScale="1">
        <p:scale>
          <a:sx n="104" d="100"/>
          <a:sy n="104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"/>
          <p:cNvSpPr/>
          <p:nvPr/>
        </p:nvSpPr>
        <p:spPr>
          <a:xfrm>
            <a:off x="404812" y="1893887"/>
            <a:ext cx="9675813" cy="5665788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</a:ln>
        </p:spPr>
        <p:txBody>
          <a:bodyPr lIns="45719" rIns="45719" anchor="ctr"/>
          <a:lstStyle/>
          <a:p>
            <a:pPr algn="ctr"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/>
          </a:p>
        </p:txBody>
      </p:sp>
      <p:sp>
        <p:nvSpPr>
          <p:cNvPr id="21" name="四角形"/>
          <p:cNvSpPr/>
          <p:nvPr/>
        </p:nvSpPr>
        <p:spPr>
          <a:xfrm>
            <a:off x="0" y="0"/>
            <a:ext cx="180975" cy="917575"/>
          </a:xfrm>
          <a:prstGeom prst="rect">
            <a:avLst/>
          </a:prstGeom>
          <a:solidFill>
            <a:srgbClr val="125C8D"/>
          </a:solidFill>
          <a:ln w="25400">
            <a:solidFill>
              <a:srgbClr val="41719C"/>
            </a:solidFill>
          </a:ln>
        </p:spPr>
        <p:txBody>
          <a:bodyPr lIns="45719" rIns="45719" anchor="ctr"/>
          <a:lstStyle/>
          <a:p>
            <a:pPr algn="ctr"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/>
          </a:p>
        </p:txBody>
      </p:sp>
      <p:sp>
        <p:nvSpPr>
          <p:cNvPr id="22" name="四角形"/>
          <p:cNvSpPr/>
          <p:nvPr/>
        </p:nvSpPr>
        <p:spPr>
          <a:xfrm>
            <a:off x="0" y="2381250"/>
            <a:ext cx="180975" cy="919163"/>
          </a:xfrm>
          <a:prstGeom prst="rect">
            <a:avLst/>
          </a:prstGeom>
          <a:solidFill>
            <a:srgbClr val="125C8D"/>
          </a:solidFill>
          <a:ln w="25400">
            <a:solidFill>
              <a:srgbClr val="41719C"/>
            </a:solidFill>
          </a:ln>
        </p:spPr>
        <p:txBody>
          <a:bodyPr lIns="45719" rIns="45719" anchor="ctr"/>
          <a:lstStyle/>
          <a:p>
            <a:pPr algn="ctr"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/>
          </a:p>
        </p:txBody>
      </p:sp>
      <p:sp>
        <p:nvSpPr>
          <p:cNvPr id="23" name="四角形"/>
          <p:cNvSpPr/>
          <p:nvPr/>
        </p:nvSpPr>
        <p:spPr>
          <a:xfrm>
            <a:off x="0" y="1168400"/>
            <a:ext cx="180975" cy="919163"/>
          </a:xfrm>
          <a:prstGeom prst="rect">
            <a:avLst/>
          </a:prstGeom>
          <a:solidFill>
            <a:srgbClr val="125C8D"/>
          </a:solidFill>
          <a:ln w="25400">
            <a:solidFill>
              <a:srgbClr val="41719C"/>
            </a:solidFill>
          </a:ln>
        </p:spPr>
        <p:txBody>
          <a:bodyPr lIns="45719" rIns="45719" anchor="ctr"/>
          <a:lstStyle/>
          <a:p>
            <a:pPr algn="ctr"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/>
          </a:p>
        </p:txBody>
      </p:sp>
      <p:sp>
        <p:nvSpPr>
          <p:cNvPr id="2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7217621" y="7003756"/>
            <a:ext cx="2349924" cy="406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四角形"/>
          <p:cNvSpPr/>
          <p:nvPr/>
        </p:nvSpPr>
        <p:spPr>
          <a:xfrm>
            <a:off x="725487" y="7077075"/>
            <a:ext cx="9355138" cy="96838"/>
          </a:xfrm>
          <a:prstGeom prst="rect">
            <a:avLst/>
          </a:prstGeom>
          <a:solidFill>
            <a:srgbClr val="FF99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" name="四角形"/>
          <p:cNvSpPr/>
          <p:nvPr/>
        </p:nvSpPr>
        <p:spPr>
          <a:xfrm>
            <a:off x="1987550" y="7289800"/>
            <a:ext cx="8093075" cy="95250"/>
          </a:xfrm>
          <a:prstGeom prst="rect">
            <a:avLst/>
          </a:prstGeom>
          <a:solidFill>
            <a:srgbClr val="FF99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" name="タイトルテキスト"/>
          <p:cNvSpPr txBox="1">
            <a:spLocks noGrp="1"/>
          </p:cNvSpPr>
          <p:nvPr>
            <p:ph type="title"/>
          </p:nvPr>
        </p:nvSpPr>
        <p:spPr>
          <a:xfrm>
            <a:off x="741362" y="0"/>
            <a:ext cx="8607426" cy="1827213"/>
          </a:xfrm>
          <a:prstGeom prst="rect">
            <a:avLst/>
          </a:prstGeom>
        </p:spPr>
        <p:txBody>
          <a:bodyPr/>
          <a:lstStyle>
            <a:lvl1pPr algn="l">
              <a:defRPr b="1" i="1">
                <a:solidFill>
                  <a:srgbClr val="FF9966"/>
                </a:solidFill>
                <a:latin typeface="HG-MinchoL-Sun"/>
                <a:ea typeface="HG-MinchoL-Sun"/>
                <a:cs typeface="HG-MinchoL-Sun"/>
                <a:sym typeface="HG-MinchoL-Su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34" name="本文レベル1…"/>
          <p:cNvSpPr txBox="1">
            <a:spLocks noGrp="1"/>
          </p:cNvSpPr>
          <p:nvPr>
            <p:ph type="body" idx="1"/>
          </p:nvPr>
        </p:nvSpPr>
        <p:spPr>
          <a:xfrm>
            <a:off x="741362" y="1963737"/>
            <a:ext cx="8772526" cy="559276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rgbClr val="E6E6E6"/>
                </a:solidFill>
                <a:latin typeface="HG-MinchoL-Sun"/>
                <a:ea typeface="HG-MinchoL-Sun"/>
                <a:cs typeface="HG-MinchoL-Sun"/>
                <a:sym typeface="HG-MinchoL-Sun"/>
              </a:defRPr>
            </a:lvl1pPr>
            <a:lvl2pPr>
              <a:spcBef>
                <a:spcPts val="0"/>
              </a:spcBef>
              <a:defRPr sz="2400">
                <a:solidFill>
                  <a:srgbClr val="E6E6E6"/>
                </a:solidFill>
                <a:latin typeface="HG-MinchoL-Sun"/>
                <a:ea typeface="HG-MinchoL-Sun"/>
                <a:cs typeface="HG-MinchoL-Sun"/>
                <a:sym typeface="HG-MinchoL-Sun"/>
              </a:defRPr>
            </a:lvl2pPr>
            <a:lvl3pPr marL="1188719" indent="-274319">
              <a:spcBef>
                <a:spcPts val="0"/>
              </a:spcBef>
              <a:defRPr sz="2400">
                <a:solidFill>
                  <a:srgbClr val="E6E6E6"/>
                </a:solidFill>
                <a:latin typeface="HG-MinchoL-Sun"/>
                <a:ea typeface="HG-MinchoL-Sun"/>
                <a:cs typeface="HG-MinchoL-Sun"/>
                <a:sym typeface="HG-MinchoL-Sun"/>
              </a:defRPr>
            </a:lvl3pPr>
            <a:lvl4pPr marL="1676400" indent="-304800">
              <a:spcBef>
                <a:spcPts val="0"/>
              </a:spcBef>
              <a:defRPr sz="2400">
                <a:solidFill>
                  <a:srgbClr val="E6E6E6"/>
                </a:solidFill>
                <a:latin typeface="HG-MinchoL-Sun"/>
                <a:ea typeface="HG-MinchoL-Sun"/>
                <a:cs typeface="HG-MinchoL-Sun"/>
                <a:sym typeface="HG-MinchoL-Sun"/>
              </a:defRPr>
            </a:lvl4pPr>
            <a:lvl5pPr marL="2133600" indent="-304800">
              <a:spcBef>
                <a:spcPts val="0"/>
              </a:spcBef>
              <a:defRPr sz="2400">
                <a:solidFill>
                  <a:srgbClr val="E6E6E6"/>
                </a:solidFill>
                <a:latin typeface="HG-MinchoL-Sun"/>
                <a:ea typeface="HG-MinchoL-Sun"/>
                <a:cs typeface="HG-MinchoL-Sun"/>
                <a:sym typeface="HG-MinchoL-Su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7217621" y="7003756"/>
            <a:ext cx="2349924" cy="406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503237" y="96837"/>
            <a:ext cx="9072563" cy="1671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72563" cy="5788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7227887" y="6886575"/>
            <a:ext cx="2347913" cy="1956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4546A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4546A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4546A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4546A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4546A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4546A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4546A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4546A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4546A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62000" marR="0" indent="-3048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80160" marR="0" indent="-36576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78000" marR="0" indent="-4064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将棋における…"/>
          <p:cNvSpPr txBox="1">
            <a:spLocks noGrp="1"/>
          </p:cNvSpPr>
          <p:nvPr>
            <p:ph type="title" idx="4294967295"/>
          </p:nvPr>
        </p:nvSpPr>
        <p:spPr>
          <a:xfrm>
            <a:off x="752475" y="2338387"/>
            <a:ext cx="8607425" cy="12620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13816">
              <a:defRPr sz="2136" b="1">
                <a:solidFill>
                  <a:srgbClr val="333333"/>
                </a:solidFill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sz="3916" dirty="0">
                <a:latin typeface="Tahoma"/>
                <a:ea typeface="Tahoma"/>
                <a:cs typeface="Tahoma"/>
                <a:sym typeface="Tahoma"/>
              </a:rPr>
              <a:t>Java</a:t>
            </a:r>
            <a:r>
              <a:rPr lang="ja-JP" altLang="en-US" sz="3916">
                <a:latin typeface="Tahoma"/>
                <a:ea typeface="Tahoma"/>
                <a:cs typeface="Tahoma"/>
                <a:sym typeface="Tahoma"/>
              </a:rPr>
              <a:t>を用いた</a:t>
            </a:r>
            <a:br>
              <a:rPr lang="en-US" altLang="ja-JP" sz="3916" dirty="0">
                <a:latin typeface="Tahoma"/>
                <a:ea typeface="Tahoma"/>
                <a:cs typeface="Tahoma"/>
                <a:sym typeface="Tahoma"/>
              </a:rPr>
            </a:br>
            <a:r>
              <a:rPr lang="ja-JP" altLang="en-US" sz="3916">
                <a:latin typeface="Tahoma"/>
                <a:ea typeface="Tahoma"/>
                <a:cs typeface="Tahoma"/>
                <a:sym typeface="Tahoma"/>
              </a:rPr>
              <a:t>京都将棋アプリの開発</a:t>
            </a:r>
            <a:endParaRPr sz="3916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" name="情報論理工学研究室…"/>
          <p:cNvSpPr txBox="1"/>
          <p:nvPr/>
        </p:nvSpPr>
        <p:spPr>
          <a:xfrm>
            <a:off x="5256212" y="5745162"/>
            <a:ext cx="3873212" cy="157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999" tIns="44999" rIns="44999" bIns="44999">
            <a:spAutoFit/>
          </a:bodyPr>
          <a:lstStyle/>
          <a:p>
            <a:pPr algn="just"/>
            <a:r>
              <a:rPr sz="3200" dirty="0" err="1"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情報論理工学研究室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algn="just"/>
            <a:r>
              <a:rPr lang="en-US" altLang="ja-JP" sz="3200" dirty="0">
                <a:latin typeface="Arial"/>
                <a:ea typeface="Arial"/>
                <a:cs typeface="Arial"/>
                <a:sym typeface="Arial"/>
              </a:rPr>
              <a:t>15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-1-037-0</a:t>
            </a:r>
            <a:r>
              <a:rPr lang="en-US" altLang="ja-JP" sz="3200" dirty="0">
                <a:latin typeface="Arial"/>
                <a:ea typeface="Arial"/>
                <a:cs typeface="Arial"/>
                <a:sym typeface="Arial"/>
              </a:rPr>
              <a:t>140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algn="just"/>
            <a:r>
              <a:rPr lang="ja-JP" altLang="en-US" sz="3200">
                <a:latin typeface="Arial"/>
                <a:ea typeface="Arial"/>
                <a:cs typeface="Arial"/>
                <a:sym typeface="Arial"/>
              </a:rPr>
              <a:t>野々下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ja-JP" altLang="en-US" sz="3200">
                <a:latin typeface="Arial"/>
                <a:ea typeface="Arial"/>
                <a:cs typeface="Arial"/>
                <a:sym typeface="Arial"/>
              </a:rPr>
              <a:t>魁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研究背景と研究目的"/>
          <p:cNvSpPr txBox="1">
            <a:spLocks noGrp="1"/>
          </p:cNvSpPr>
          <p:nvPr>
            <p:ph type="title" idx="4294967295"/>
          </p:nvPr>
        </p:nvSpPr>
        <p:spPr>
          <a:xfrm>
            <a:off x="741362" y="555625"/>
            <a:ext cx="8607426" cy="1262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4400">
                <a:latin typeface="Tahoma"/>
                <a:ea typeface="Tahoma"/>
                <a:cs typeface="Tahoma"/>
                <a:sym typeface="Tahoma"/>
              </a:rPr>
              <a:t>京都将棋とは</a:t>
            </a:r>
            <a:endParaRPr sz="44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F01B9BE-6670-3E44-AC7C-7874F23C4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59" y="2016369"/>
            <a:ext cx="5774231" cy="53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663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研究内容"/>
          <p:cNvSpPr txBox="1">
            <a:spLocks noGrp="1"/>
          </p:cNvSpPr>
          <p:nvPr>
            <p:ph type="title" idx="4294967295"/>
          </p:nvPr>
        </p:nvSpPr>
        <p:spPr>
          <a:xfrm>
            <a:off x="741362" y="555625"/>
            <a:ext cx="8607426" cy="1262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4400">
                <a:latin typeface="Tahoma"/>
                <a:ea typeface="Tahoma"/>
                <a:cs typeface="Tahoma"/>
                <a:sym typeface="Tahoma"/>
              </a:rPr>
              <a:t>研究目的</a:t>
            </a:r>
            <a:endParaRPr sz="44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" name="ライバルＡＩ…"/>
          <p:cNvSpPr txBox="1">
            <a:spLocks noGrp="1"/>
          </p:cNvSpPr>
          <p:nvPr>
            <p:ph type="body" sz="half" idx="4294967295"/>
          </p:nvPr>
        </p:nvSpPr>
        <p:spPr>
          <a:xfrm>
            <a:off x="741362" y="2519362"/>
            <a:ext cx="8607426" cy="27082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2400">
                <a:latin typeface="Tahoma"/>
                <a:ea typeface="Tahoma"/>
                <a:cs typeface="Tahoma"/>
                <a:sym typeface="Tahoma"/>
              </a:rPr>
              <a:t>京都将棋の研究はあまりされていない。</a:t>
            </a:r>
            <a:endParaRPr lang="en-US" altLang="ja-JP" sz="2400" dirty="0">
              <a:latin typeface="Tahoma"/>
              <a:ea typeface="Tahoma"/>
              <a:cs typeface="Tahoma"/>
              <a:sym typeface="Tahoma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4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2400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ja-JP" altLang="en-US" sz="2400">
                <a:latin typeface="Tahoma"/>
                <a:ea typeface="Tahoma"/>
                <a:cs typeface="Tahoma"/>
                <a:sym typeface="Tahoma"/>
              </a:rPr>
              <a:t>→京都将棋プログラムを作成し、</a:t>
            </a:r>
            <a:r>
              <a:rPr lang="en-US" altLang="ja-JP" sz="2400" dirty="0">
                <a:latin typeface="Tahoma"/>
                <a:ea typeface="Tahoma"/>
                <a:cs typeface="Tahoma"/>
                <a:sym typeface="Tahoma"/>
              </a:rPr>
              <a:t>AI</a:t>
            </a:r>
            <a:r>
              <a:rPr lang="ja-JP" altLang="en-US" sz="2400">
                <a:latin typeface="Tahoma"/>
                <a:ea typeface="Tahoma"/>
                <a:cs typeface="Tahoma"/>
                <a:sym typeface="Tahoma"/>
              </a:rPr>
              <a:t>を作る。</a:t>
            </a:r>
            <a:endParaRPr lang="en-US" altLang="ja-JP" sz="24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70C0C3C-DE04-B049-BC06-93CD41F7D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04" y="3530741"/>
            <a:ext cx="4454505" cy="402575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研究内容"/>
          <p:cNvSpPr txBox="1">
            <a:spLocks noGrp="1"/>
          </p:cNvSpPr>
          <p:nvPr>
            <p:ph type="title" idx="4294967295"/>
          </p:nvPr>
        </p:nvSpPr>
        <p:spPr>
          <a:xfrm>
            <a:off x="741362" y="555625"/>
            <a:ext cx="8607426" cy="1262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4400">
                <a:latin typeface="Tahoma"/>
                <a:ea typeface="Tahoma"/>
                <a:cs typeface="Tahoma"/>
                <a:sym typeface="Tahoma"/>
              </a:rPr>
              <a:t>駒の着手選択</a:t>
            </a:r>
            <a:endParaRPr sz="44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" name="ライバルＡＩ…"/>
          <p:cNvSpPr txBox="1">
            <a:spLocks noGrp="1"/>
          </p:cNvSpPr>
          <p:nvPr>
            <p:ph type="body" sz="half" idx="4294967295"/>
          </p:nvPr>
        </p:nvSpPr>
        <p:spPr>
          <a:xfrm>
            <a:off x="541867" y="2015067"/>
            <a:ext cx="9206817" cy="528538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800" dirty="0">
              <a:latin typeface="Tahoma"/>
              <a:ea typeface="Tahoma"/>
              <a:cs typeface="Tahoma"/>
              <a:sym typeface="Tahoma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2800">
                <a:latin typeface="Tahoma"/>
                <a:ea typeface="Tahoma"/>
                <a:cs typeface="Tahoma"/>
                <a:sym typeface="Tahoma"/>
              </a:rPr>
              <a:t>コンピュータ将棋の着手法</a:t>
            </a:r>
            <a:endParaRPr lang="en-US" altLang="ja-JP" sz="28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2800" dirty="0">
                <a:latin typeface="Tahoma"/>
                <a:ea typeface="Tahoma"/>
                <a:cs typeface="Tahoma"/>
                <a:sym typeface="Tahoma"/>
              </a:rPr>
              <a:t>	</a:t>
            </a:r>
          </a:p>
          <a:p>
            <a:pPr>
              <a:spcBef>
                <a:spcPts val="0"/>
              </a:spcBef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2800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ja-JP" altLang="en-US" sz="2800">
                <a:latin typeface="Tahoma"/>
                <a:ea typeface="Tahoma"/>
                <a:cs typeface="Tahoma"/>
                <a:sym typeface="Tahoma"/>
              </a:rPr>
              <a:t>局面の評価値</a:t>
            </a:r>
            <a:endParaRPr lang="en-US" altLang="ja-JP" sz="28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2800" dirty="0">
                <a:latin typeface="Tahoma"/>
                <a:ea typeface="Tahoma"/>
                <a:cs typeface="Tahoma"/>
                <a:sym typeface="Tahoma"/>
              </a:rPr>
              <a:t>	</a:t>
            </a:r>
          </a:p>
          <a:p>
            <a:pPr>
              <a:spcBef>
                <a:spcPts val="0"/>
              </a:spcBef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2800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ja-JP" altLang="en-US" sz="2800">
                <a:latin typeface="Tahoma"/>
                <a:ea typeface="Tahoma"/>
                <a:cs typeface="Tahoma"/>
                <a:sym typeface="Tahoma"/>
              </a:rPr>
              <a:t>定跡データベース</a:t>
            </a:r>
            <a:endParaRPr lang="en-US" altLang="ja-JP" sz="28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8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2800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ja-JP" altLang="en-US" sz="2800">
                <a:latin typeface="Tahoma"/>
                <a:ea typeface="Tahoma"/>
                <a:cs typeface="Tahoma"/>
                <a:sym typeface="Tahoma"/>
              </a:rPr>
              <a:t>先読み</a:t>
            </a:r>
            <a:endParaRPr lang="en-US" altLang="ja-JP" sz="28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8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2800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ja-JP" altLang="en-US" sz="2800">
                <a:latin typeface="Tahoma"/>
                <a:ea typeface="Tahoma"/>
                <a:cs typeface="Tahoma"/>
                <a:sym typeface="Tahoma"/>
              </a:rPr>
              <a:t>機械学習</a:t>
            </a:r>
            <a:endParaRPr lang="en-US" altLang="ja-JP" sz="2800" dirty="0">
              <a:sym typeface="HG-MinchoL-Sun"/>
            </a:endParaRPr>
          </a:p>
          <a:p>
            <a:pPr>
              <a:spcBef>
                <a:spcPts val="0"/>
              </a:spcBef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800" dirty="0">
              <a:latin typeface="Tahoma"/>
              <a:ea typeface="Tahoma"/>
              <a:cs typeface="Tahoma"/>
              <a:sym typeface="HG-MinchoL-Sun"/>
            </a:endParaRPr>
          </a:p>
          <a:p>
            <a:pPr>
              <a:spcBef>
                <a:spcPts val="0"/>
              </a:spcBef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2800" dirty="0">
                <a:latin typeface="Tahoma"/>
                <a:ea typeface="Tahoma"/>
                <a:cs typeface="Tahoma"/>
                <a:sym typeface="HG-MinchoL-Sun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8766078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研究内容"/>
          <p:cNvSpPr txBox="1">
            <a:spLocks noGrp="1"/>
          </p:cNvSpPr>
          <p:nvPr>
            <p:ph type="title" idx="4294967295"/>
          </p:nvPr>
        </p:nvSpPr>
        <p:spPr>
          <a:xfrm>
            <a:off x="741362" y="555625"/>
            <a:ext cx="8607426" cy="1262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4400">
                <a:latin typeface="Tahoma"/>
                <a:ea typeface="Tahoma"/>
                <a:cs typeface="Tahoma"/>
                <a:sym typeface="Tahoma"/>
              </a:rPr>
              <a:t>局面の評価値</a:t>
            </a:r>
            <a:endParaRPr sz="44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" name="ライバルＡＩ…"/>
          <p:cNvSpPr txBox="1">
            <a:spLocks noGrp="1"/>
          </p:cNvSpPr>
          <p:nvPr>
            <p:ph type="body" sz="half" idx="4294967295"/>
          </p:nvPr>
        </p:nvSpPr>
        <p:spPr>
          <a:xfrm>
            <a:off x="541867" y="2015067"/>
            <a:ext cx="9206817" cy="52853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2800">
                <a:latin typeface="Tahoma"/>
                <a:ea typeface="Tahoma"/>
                <a:cs typeface="Tahoma"/>
                <a:sym typeface="Tahoma"/>
              </a:rPr>
              <a:t>局面の評価値</a:t>
            </a:r>
            <a:endParaRPr lang="en-US" altLang="ja-JP" sz="2800" dirty="0">
              <a:latin typeface="Tahoma"/>
              <a:ea typeface="Tahoma"/>
              <a:cs typeface="Tahoma"/>
              <a:sym typeface="Tahoma"/>
            </a:endParaRPr>
          </a:p>
          <a:p>
            <a:pPr marL="457200" indent="349250">
              <a:spcBef>
                <a:spcPts val="0"/>
              </a:spcBef>
              <a:buFont typeface="Wingdings" pitchFamily="2" charset="2"/>
              <a:buChar char="n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2800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ja-JP" altLang="en-US" sz="2800">
                <a:latin typeface="Tahoma"/>
                <a:ea typeface="Tahoma"/>
                <a:cs typeface="Tahoma"/>
                <a:sym typeface="Tahoma"/>
              </a:rPr>
              <a:t>駒の価値</a:t>
            </a:r>
            <a:endParaRPr lang="en-US" altLang="ja-JP" sz="2800" dirty="0">
              <a:latin typeface="Tahoma"/>
              <a:ea typeface="Tahoma"/>
              <a:cs typeface="Tahoma"/>
              <a:sym typeface="Tahoma"/>
            </a:endParaRPr>
          </a:p>
          <a:p>
            <a:pPr marL="457200" indent="349250">
              <a:spcBef>
                <a:spcPts val="0"/>
              </a:spcBef>
              <a:buFont typeface="Wingdings" pitchFamily="2" charset="2"/>
              <a:buChar char="n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2800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ja-JP" altLang="en-US" sz="2800">
                <a:latin typeface="Tahoma"/>
                <a:ea typeface="Tahoma"/>
                <a:cs typeface="Tahoma"/>
                <a:sym typeface="Tahoma"/>
              </a:rPr>
              <a:t>駒の稼働範囲</a:t>
            </a:r>
            <a:endParaRPr lang="en-US" altLang="ja-JP" sz="2800" dirty="0">
              <a:latin typeface="Tahoma"/>
              <a:ea typeface="Tahoma"/>
              <a:cs typeface="Tahoma"/>
              <a:sym typeface="Tahoma"/>
            </a:endParaRPr>
          </a:p>
          <a:p>
            <a:pPr marL="457200" indent="349250">
              <a:spcBef>
                <a:spcPts val="0"/>
              </a:spcBef>
              <a:buFont typeface="Wingdings" pitchFamily="2" charset="2"/>
              <a:buChar char="n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2800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ja-JP" altLang="en-US" sz="2800">
                <a:latin typeface="Tahoma"/>
                <a:ea typeface="Tahoma"/>
                <a:cs typeface="Tahoma"/>
                <a:sym typeface="Tahoma"/>
              </a:rPr>
              <a:t>駒同士の連携度</a:t>
            </a:r>
            <a:endParaRPr lang="en-US" altLang="ja-JP" sz="2800" dirty="0">
              <a:latin typeface="Tahoma"/>
              <a:ea typeface="Tahoma"/>
              <a:cs typeface="Tahoma"/>
              <a:sym typeface="Tahoma"/>
            </a:endParaRPr>
          </a:p>
          <a:p>
            <a:pPr marL="457200" indent="349250">
              <a:spcBef>
                <a:spcPts val="0"/>
              </a:spcBef>
              <a:buFont typeface="Wingdings" pitchFamily="2" charset="2"/>
              <a:buChar char="n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2800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ja-JP" altLang="en-US" sz="2800">
                <a:latin typeface="Tahoma"/>
                <a:ea typeface="Tahoma"/>
                <a:cs typeface="Tahoma"/>
                <a:sym typeface="Tahoma"/>
              </a:rPr>
              <a:t>玉の安全度</a:t>
            </a:r>
            <a:endParaRPr lang="en-US" altLang="ja-JP" sz="2800" dirty="0">
              <a:latin typeface="Tahoma"/>
              <a:ea typeface="Tahoma"/>
              <a:cs typeface="Tahoma"/>
              <a:sym typeface="HG-MinchoL-Sun"/>
            </a:endParaRPr>
          </a:p>
          <a:p>
            <a:pPr>
              <a:spcBef>
                <a:spcPts val="0"/>
              </a:spcBef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2800" dirty="0">
                <a:latin typeface="Tahoma"/>
                <a:ea typeface="Tahoma"/>
                <a:cs typeface="Tahoma"/>
                <a:sym typeface="HG-MinchoL-Sun"/>
              </a:rPr>
              <a:t>	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2800">
                <a:latin typeface="Tahoma"/>
                <a:ea typeface="Tahoma"/>
                <a:cs typeface="Tahoma"/>
                <a:sym typeface="HG-MinchoL-Sun"/>
              </a:rPr>
              <a:t>本将棋では駒の価値が決まっている。</a:t>
            </a:r>
            <a:endParaRPr lang="en-US" altLang="ja-JP" sz="2800" dirty="0">
              <a:latin typeface="Tahoma"/>
              <a:ea typeface="Tahoma"/>
              <a:cs typeface="Tahoma"/>
              <a:sym typeface="HG-MinchoL-Sun"/>
            </a:endParaRPr>
          </a:p>
          <a:p>
            <a:pPr>
              <a:spcBef>
                <a:spcPts val="0"/>
              </a:spcBef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800" dirty="0">
              <a:latin typeface="Tahoma"/>
              <a:ea typeface="Tahoma"/>
              <a:cs typeface="Tahoma"/>
              <a:sym typeface="HG-MinchoL-Sun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2800">
                <a:latin typeface="Tahoma"/>
                <a:ea typeface="Tahoma"/>
                <a:cs typeface="Tahoma"/>
                <a:sym typeface="HG-MinchoL-Sun"/>
              </a:rPr>
              <a:t>京都将棋では決まっていない。</a:t>
            </a:r>
            <a:endParaRPr lang="en-US" altLang="ja-JP" sz="2800" dirty="0">
              <a:latin typeface="Tahoma"/>
              <a:ea typeface="Tahoma"/>
              <a:cs typeface="Tahoma"/>
              <a:sym typeface="HG-MinchoL-Sun"/>
            </a:endParaRPr>
          </a:p>
          <a:p>
            <a:pPr lvl="1" indent="0">
              <a:spcBef>
                <a:spcPts val="0"/>
              </a:spcBef>
              <a:buNone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2800">
                <a:latin typeface="Tahoma"/>
                <a:ea typeface="Tahoma"/>
                <a:cs typeface="Tahoma"/>
                <a:sym typeface="HG-MinchoL-Sun"/>
              </a:rPr>
              <a:t>→適切な価値を求める。</a:t>
            </a:r>
            <a:endParaRPr lang="en-US" altLang="ja-JP" sz="2800" dirty="0">
              <a:latin typeface="Tahoma"/>
              <a:ea typeface="Tahoma"/>
              <a:cs typeface="Tahoma"/>
              <a:sym typeface="HG-MinchoL-Sun"/>
            </a:endParaRPr>
          </a:p>
        </p:txBody>
      </p:sp>
    </p:spTree>
    <p:extLst>
      <p:ext uri="{BB962C8B-B14F-4D97-AF65-F5344CB8AC3E}">
        <p14:creationId xmlns:p14="http://schemas.microsoft.com/office/powerpoint/2010/main" val="627438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研究内容"/>
          <p:cNvSpPr txBox="1">
            <a:spLocks noGrp="1"/>
          </p:cNvSpPr>
          <p:nvPr>
            <p:ph type="title" idx="4294967295"/>
          </p:nvPr>
        </p:nvSpPr>
        <p:spPr>
          <a:xfrm>
            <a:off x="741362" y="555625"/>
            <a:ext cx="8607426" cy="1262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sz="4400">
                <a:latin typeface="Tahoma"/>
                <a:ea typeface="Tahoma"/>
                <a:cs typeface="Tahoma"/>
                <a:sym typeface="Tahoma"/>
              </a:rPr>
              <a:t>研究内容</a:t>
            </a:r>
          </a:p>
        </p:txBody>
      </p:sp>
      <p:sp>
        <p:nvSpPr>
          <p:cNvPr id="60" name="ライバルAIの性能を検査する実験…"/>
          <p:cNvSpPr txBox="1">
            <a:spLocks noGrp="1"/>
          </p:cNvSpPr>
          <p:nvPr>
            <p:ph type="body" idx="4294967295"/>
          </p:nvPr>
        </p:nvSpPr>
        <p:spPr>
          <a:xfrm>
            <a:off x="741362" y="2101849"/>
            <a:ext cx="8607426" cy="47625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defTabSz="886968">
              <a:spcBef>
                <a:spcPts val="0"/>
              </a:spcBef>
              <a:buFont typeface="Arial" panose="020B0604020202020204" pitchFamily="34" charset="0"/>
              <a:buChar char="•"/>
              <a:defRPr sz="2328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3104">
                <a:latin typeface="Tahoma"/>
                <a:ea typeface="Tahoma"/>
                <a:cs typeface="Tahoma"/>
                <a:sym typeface="Tahoma"/>
              </a:rPr>
              <a:t>評価値の異なった</a:t>
            </a:r>
            <a:r>
              <a:rPr lang="en-US" altLang="ja-JP" sz="3104" dirty="0">
                <a:latin typeface="Tahoma"/>
                <a:ea typeface="Tahoma"/>
                <a:cs typeface="Tahoma"/>
                <a:sym typeface="Tahoma"/>
              </a:rPr>
              <a:t>CPU</a:t>
            </a:r>
            <a:r>
              <a:rPr lang="ja-JP" altLang="en-US" sz="3104">
                <a:latin typeface="Tahoma"/>
                <a:ea typeface="Tahoma"/>
                <a:cs typeface="Tahoma"/>
                <a:sym typeface="Tahoma"/>
              </a:rPr>
              <a:t>を各</a:t>
            </a:r>
            <a:r>
              <a:rPr lang="en-US" altLang="ja-JP" sz="3104" dirty="0">
                <a:latin typeface="Tahoma"/>
                <a:ea typeface="Tahoma"/>
                <a:cs typeface="Tahoma"/>
                <a:sym typeface="Tahoma"/>
              </a:rPr>
              <a:t>100</a:t>
            </a:r>
            <a:r>
              <a:rPr lang="ja-JP" altLang="en-US" sz="3104">
                <a:latin typeface="Tahoma"/>
                <a:ea typeface="Tahoma"/>
                <a:cs typeface="Tahoma"/>
                <a:sym typeface="Tahoma"/>
              </a:rPr>
              <a:t>回ずつ対戦させ最適な評価値を求めた。</a:t>
            </a:r>
            <a:endParaRPr lang="en-US" altLang="ja-JP" sz="3104" dirty="0">
              <a:latin typeface="Tahoma"/>
              <a:ea typeface="Tahoma"/>
              <a:cs typeface="Tahoma"/>
              <a:sym typeface="Tahoma"/>
            </a:endParaRPr>
          </a:p>
          <a:p>
            <a:pPr marL="457200" indent="-457200" defTabSz="886968">
              <a:spcBef>
                <a:spcPts val="0"/>
              </a:spcBef>
              <a:buFont typeface="Arial" panose="020B0604020202020204" pitchFamily="34" charset="0"/>
              <a:buChar char="•"/>
              <a:defRPr sz="2328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3104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52DBF7-F2BF-C240-949C-A80391455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85" y="5080478"/>
            <a:ext cx="5805659" cy="2124535"/>
          </a:xfrm>
          <a:prstGeom prst="rect">
            <a:avLst/>
          </a:prstGeom>
        </p:spPr>
      </p:pic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1318AAD0-C05D-D34E-80CB-EBA7986DE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143614"/>
              </p:ext>
            </p:extLst>
          </p:nvPr>
        </p:nvGraphicFramePr>
        <p:xfrm>
          <a:off x="2137585" y="3489281"/>
          <a:ext cx="5805660" cy="12505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64780">
                  <a:extLst>
                    <a:ext uri="{9D8B030D-6E8A-4147-A177-3AD203B41FA5}">
                      <a16:colId xmlns:a16="http://schemas.microsoft.com/office/drawing/2014/main" val="3752237660"/>
                    </a:ext>
                  </a:extLst>
                </a:gridCol>
                <a:gridCol w="1135220">
                  <a:extLst>
                    <a:ext uri="{9D8B030D-6E8A-4147-A177-3AD203B41FA5}">
                      <a16:colId xmlns:a16="http://schemas.microsoft.com/office/drawing/2014/main" val="785534077"/>
                    </a:ext>
                  </a:extLst>
                </a:gridCol>
                <a:gridCol w="1135220">
                  <a:extLst>
                    <a:ext uri="{9D8B030D-6E8A-4147-A177-3AD203B41FA5}">
                      <a16:colId xmlns:a16="http://schemas.microsoft.com/office/drawing/2014/main" val="1176755114"/>
                    </a:ext>
                  </a:extLst>
                </a:gridCol>
                <a:gridCol w="1135220">
                  <a:extLst>
                    <a:ext uri="{9D8B030D-6E8A-4147-A177-3AD203B41FA5}">
                      <a16:colId xmlns:a16="http://schemas.microsoft.com/office/drawing/2014/main" val="1532857898"/>
                    </a:ext>
                  </a:extLst>
                </a:gridCol>
                <a:gridCol w="1135220">
                  <a:extLst>
                    <a:ext uri="{9D8B030D-6E8A-4147-A177-3AD203B41FA5}">
                      <a16:colId xmlns:a16="http://schemas.microsoft.com/office/drawing/2014/main" val="3662074211"/>
                    </a:ext>
                  </a:extLst>
                </a:gridCol>
              </a:tblGrid>
              <a:tr h="34352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平均</a:t>
                      </a:r>
                      <a:r>
                        <a:rPr lang="en" sz="1800" u="none" strike="noStrike" dirty="0">
                          <a:effectLst/>
                        </a:rPr>
                        <a:t>CPU</a:t>
                      </a:r>
                      <a:r>
                        <a:rPr lang="ja-JP" altLang="en-US" sz="1800" u="none" strike="noStrike">
                          <a:effectLst/>
                        </a:rPr>
                        <a:t>の評価値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797075"/>
                  </a:ext>
                </a:extLst>
              </a:tr>
              <a:tr h="45350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香と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銀角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金桂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飛歩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玉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8286703"/>
                  </a:ext>
                </a:extLst>
              </a:tr>
              <a:tr h="4535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900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1400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950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1550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10000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898337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研究内容"/>
          <p:cNvSpPr txBox="1">
            <a:spLocks noGrp="1"/>
          </p:cNvSpPr>
          <p:nvPr>
            <p:ph type="title" idx="4294967295"/>
          </p:nvPr>
        </p:nvSpPr>
        <p:spPr>
          <a:xfrm>
            <a:off x="741362" y="555625"/>
            <a:ext cx="8607426" cy="1262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4400">
                <a:latin typeface="Tahoma"/>
                <a:ea typeface="Tahoma"/>
                <a:cs typeface="Tahoma"/>
                <a:sym typeface="Tahoma"/>
              </a:rPr>
              <a:t>検証</a:t>
            </a:r>
            <a:endParaRPr sz="44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61FF13-B6FE-994C-9E08-BCB04857E8C5}"/>
              </a:ext>
            </a:extLst>
          </p:cNvPr>
          <p:cNvSpPr txBox="1"/>
          <p:nvPr/>
        </p:nvSpPr>
        <p:spPr>
          <a:xfrm>
            <a:off x="741362" y="2625213"/>
            <a:ext cx="8918832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最終的に先手後手共に勝率の良い結果が出たのは「飛歩</a:t>
            </a:r>
            <a:r>
              <a:rPr lang="ja-JP" altLang="en-US" sz="3200"/>
              <a:t>」の評価値が最も高い時であった。</a:t>
            </a:r>
            <a:endParaRPr kumimoji="0" lang="ja-JP" alt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28BF80D8-61BA-1F4C-955D-A7E1ADD1A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9579"/>
              </p:ext>
            </p:extLst>
          </p:nvPr>
        </p:nvGraphicFramePr>
        <p:xfrm>
          <a:off x="1897834" y="4184342"/>
          <a:ext cx="6887816" cy="28865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60977">
                  <a:extLst>
                    <a:ext uri="{9D8B030D-6E8A-4147-A177-3AD203B41FA5}">
                      <a16:colId xmlns:a16="http://schemas.microsoft.com/office/drawing/2014/main" val="775873985"/>
                    </a:ext>
                  </a:extLst>
                </a:gridCol>
                <a:gridCol w="860977">
                  <a:extLst>
                    <a:ext uri="{9D8B030D-6E8A-4147-A177-3AD203B41FA5}">
                      <a16:colId xmlns:a16="http://schemas.microsoft.com/office/drawing/2014/main" val="767270892"/>
                    </a:ext>
                  </a:extLst>
                </a:gridCol>
                <a:gridCol w="860977">
                  <a:extLst>
                    <a:ext uri="{9D8B030D-6E8A-4147-A177-3AD203B41FA5}">
                      <a16:colId xmlns:a16="http://schemas.microsoft.com/office/drawing/2014/main" val="1086036257"/>
                    </a:ext>
                  </a:extLst>
                </a:gridCol>
                <a:gridCol w="860977">
                  <a:extLst>
                    <a:ext uri="{9D8B030D-6E8A-4147-A177-3AD203B41FA5}">
                      <a16:colId xmlns:a16="http://schemas.microsoft.com/office/drawing/2014/main" val="137265971"/>
                    </a:ext>
                  </a:extLst>
                </a:gridCol>
                <a:gridCol w="860977">
                  <a:extLst>
                    <a:ext uri="{9D8B030D-6E8A-4147-A177-3AD203B41FA5}">
                      <a16:colId xmlns:a16="http://schemas.microsoft.com/office/drawing/2014/main" val="1731447184"/>
                    </a:ext>
                  </a:extLst>
                </a:gridCol>
                <a:gridCol w="860977">
                  <a:extLst>
                    <a:ext uri="{9D8B030D-6E8A-4147-A177-3AD203B41FA5}">
                      <a16:colId xmlns:a16="http://schemas.microsoft.com/office/drawing/2014/main" val="2871282917"/>
                    </a:ext>
                  </a:extLst>
                </a:gridCol>
                <a:gridCol w="860977">
                  <a:extLst>
                    <a:ext uri="{9D8B030D-6E8A-4147-A177-3AD203B41FA5}">
                      <a16:colId xmlns:a16="http://schemas.microsoft.com/office/drawing/2014/main" val="2608934870"/>
                    </a:ext>
                  </a:extLst>
                </a:gridCol>
                <a:gridCol w="860977">
                  <a:extLst>
                    <a:ext uri="{9D8B030D-6E8A-4147-A177-3AD203B41FA5}">
                      <a16:colId xmlns:a16="http://schemas.microsoft.com/office/drawing/2014/main" val="1518766039"/>
                    </a:ext>
                  </a:extLst>
                </a:gridCol>
              </a:tblGrid>
              <a:tr h="56685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>
                          <a:effectLst/>
                        </a:rPr>
                        <a:t>変動</a:t>
                      </a:r>
                      <a:r>
                        <a:rPr lang="en" sz="2000" u="none" strike="noStrike">
                          <a:effectLst/>
                        </a:rPr>
                        <a:t>CPU</a:t>
                      </a:r>
                      <a:r>
                        <a:rPr lang="ja-JP" altLang="en-US" sz="2000" u="none" strike="noStrike">
                          <a:effectLst/>
                        </a:rPr>
                        <a:t>先手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>
                          <a:effectLst/>
                        </a:rPr>
                        <a:t>変動</a:t>
                      </a:r>
                      <a:r>
                        <a:rPr lang="en" sz="2000" u="none" strike="noStrike" dirty="0">
                          <a:effectLst/>
                        </a:rPr>
                        <a:t>CPU</a:t>
                      </a:r>
                      <a:r>
                        <a:rPr lang="ja-JP" altLang="en-US" sz="2000" u="none" strike="noStrike">
                          <a:effectLst/>
                        </a:rPr>
                        <a:t>後手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063889"/>
                  </a:ext>
                </a:extLst>
              </a:tr>
              <a:tr h="56685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>
                          <a:effectLst/>
                        </a:rPr>
                        <a:t>勝ち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>
                          <a:effectLst/>
                        </a:rPr>
                        <a:t>負け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>
                          <a:effectLst/>
                        </a:rPr>
                        <a:t>引き分け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>
                          <a:effectLst/>
                        </a:rPr>
                        <a:t>勝率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>
                          <a:effectLst/>
                        </a:rPr>
                        <a:t>勝ち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>
                          <a:effectLst/>
                        </a:rPr>
                        <a:t>負け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>
                          <a:effectLst/>
                        </a:rPr>
                        <a:t>引き分け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>
                          <a:effectLst/>
                        </a:rPr>
                        <a:t>勝率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1775468"/>
                  </a:ext>
                </a:extLst>
              </a:tr>
              <a:tr h="5668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65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34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2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65%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60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33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7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64%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3699221"/>
                  </a:ext>
                </a:extLst>
              </a:tr>
              <a:tr h="5668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54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35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11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60%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50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29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21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63%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2389011"/>
                  </a:ext>
                </a:extLst>
              </a:tr>
              <a:tr h="5668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49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40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11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55%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47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44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9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51%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520214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まとめと今後の課題"/>
          <p:cNvSpPr txBox="1">
            <a:spLocks noGrp="1"/>
          </p:cNvSpPr>
          <p:nvPr>
            <p:ph type="title" idx="4294967295"/>
          </p:nvPr>
        </p:nvSpPr>
        <p:spPr>
          <a:xfrm>
            <a:off x="741362" y="555625"/>
            <a:ext cx="8607426" cy="1262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4400">
                <a:latin typeface="Tahoma"/>
                <a:ea typeface="Tahoma"/>
                <a:cs typeface="Tahoma"/>
                <a:sym typeface="Tahoma"/>
              </a:rPr>
              <a:t>まとめ</a:t>
            </a:r>
            <a:endParaRPr sz="44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" name="今後の課題…"/>
          <p:cNvSpPr txBox="1">
            <a:spLocks noGrp="1"/>
          </p:cNvSpPr>
          <p:nvPr>
            <p:ph type="body" idx="4294967295"/>
          </p:nvPr>
        </p:nvSpPr>
        <p:spPr>
          <a:xfrm>
            <a:off x="741362" y="2101849"/>
            <a:ext cx="8607426" cy="47625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Clr>
                <a:srgbClr val="0E594D"/>
              </a:buClr>
              <a:buSzPct val="45000"/>
              <a:buFont typeface="Wingdings" pitchFamily="2" charset="2"/>
              <a:buChar char="l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3200">
                <a:latin typeface="Tahoma"/>
                <a:ea typeface="Tahoma"/>
                <a:cs typeface="Tahoma"/>
                <a:sym typeface="Tahoma"/>
              </a:rPr>
              <a:t>まとめ</a:t>
            </a:r>
            <a:endParaRPr lang="en-US" altLang="ja-JP" sz="24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32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2800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ja-JP" altLang="en-US" sz="2800">
                <a:latin typeface="Tahoma"/>
                <a:ea typeface="Tahoma"/>
                <a:cs typeface="Tahoma"/>
                <a:sym typeface="Tahoma"/>
              </a:rPr>
              <a:t>本研究では</a:t>
            </a:r>
            <a:r>
              <a:rPr lang="en-US" altLang="ja-JP" sz="2800" dirty="0">
                <a:latin typeface="Tahoma"/>
                <a:ea typeface="Tahoma"/>
                <a:cs typeface="Tahoma"/>
                <a:sym typeface="Tahoma"/>
              </a:rPr>
              <a:t>Java</a:t>
            </a:r>
            <a:r>
              <a:rPr lang="ja-JP" altLang="en-US" sz="2800">
                <a:latin typeface="Tahoma"/>
                <a:ea typeface="Tahoma"/>
                <a:cs typeface="Tahoma"/>
                <a:sym typeface="Tahoma"/>
              </a:rPr>
              <a:t>を用いて京都将棋のプログラム</a:t>
            </a:r>
            <a:r>
              <a:rPr lang="en-US" altLang="ja-JP" sz="2800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ja-JP" altLang="en-US" sz="2800">
                <a:latin typeface="Tahoma"/>
                <a:ea typeface="Tahoma"/>
                <a:cs typeface="Tahoma"/>
                <a:sym typeface="Tahoma"/>
              </a:rPr>
              <a:t>を作成し、駒の価値を求めた。</a:t>
            </a:r>
            <a:endParaRPr lang="en-US" altLang="ja-JP" sz="28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dirty="0">
                <a:latin typeface="Tahoma"/>
                <a:ea typeface="Tahoma"/>
                <a:cs typeface="Tahoma"/>
                <a:sym typeface="Tahoma"/>
              </a:rPr>
              <a:t>	</a:t>
            </a: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2800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ja-JP" altLang="en-US" sz="2800">
                <a:latin typeface="Tahoma"/>
                <a:ea typeface="Tahoma"/>
                <a:cs typeface="Tahoma"/>
                <a:sym typeface="Tahoma"/>
              </a:rPr>
              <a:t>飛歩の評価値が最も高い時に良い勝率が出た。</a:t>
            </a:r>
            <a:endParaRPr lang="en-US" altLang="ja-JP" sz="28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dirty="0">
                <a:latin typeface="Tahoma"/>
                <a:ea typeface="Tahoma"/>
                <a:cs typeface="Tahoma"/>
                <a:sym typeface="Tahoma"/>
              </a:rPr>
              <a:t>	</a:t>
            </a: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3200" dirty="0">
                <a:latin typeface="Tahoma"/>
                <a:ea typeface="Tahoma"/>
                <a:cs typeface="Tahoma"/>
                <a:sym typeface="Tahoma"/>
              </a:rPr>
              <a:t>	</a:t>
            </a: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3200"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まとめと今後の課題"/>
          <p:cNvSpPr txBox="1">
            <a:spLocks noGrp="1"/>
          </p:cNvSpPr>
          <p:nvPr>
            <p:ph type="title" idx="4294967295"/>
          </p:nvPr>
        </p:nvSpPr>
        <p:spPr>
          <a:xfrm>
            <a:off x="741362" y="555625"/>
            <a:ext cx="8607426" cy="1262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4400">
                <a:latin typeface="Tahoma"/>
                <a:ea typeface="Tahoma"/>
                <a:cs typeface="Tahoma"/>
                <a:sym typeface="Tahoma"/>
              </a:rPr>
              <a:t>今後の課題</a:t>
            </a:r>
            <a:endParaRPr sz="44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" name="今後の課題…"/>
          <p:cNvSpPr txBox="1">
            <a:spLocks noGrp="1"/>
          </p:cNvSpPr>
          <p:nvPr>
            <p:ph type="body" idx="4294967295"/>
          </p:nvPr>
        </p:nvSpPr>
        <p:spPr>
          <a:xfrm>
            <a:off x="741361" y="2101849"/>
            <a:ext cx="8799453" cy="516159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E594D"/>
              </a:buClr>
              <a:buSzPct val="45000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3200" dirty="0">
              <a:latin typeface="Tahoma"/>
              <a:ea typeface="Tahoma"/>
              <a:cs typeface="Tahoma"/>
              <a:sym typeface="Tahoma"/>
            </a:endParaRPr>
          </a:p>
          <a:p>
            <a:pPr marL="457200" indent="-457200">
              <a:spcBef>
                <a:spcPts val="0"/>
              </a:spcBef>
              <a:buClr>
                <a:srgbClr val="0E594D"/>
              </a:buClr>
              <a:buSzPct val="45000"/>
              <a:buFont typeface="Wingdings" pitchFamily="2" charset="2"/>
              <a:buChar char="l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3200">
                <a:latin typeface="Tahoma"/>
                <a:ea typeface="Tahoma"/>
                <a:cs typeface="Tahoma"/>
                <a:sym typeface="Tahoma"/>
              </a:rPr>
              <a:t>今後の課題</a:t>
            </a:r>
            <a:endParaRPr lang="en-US" altLang="ja-JP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3200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ja-JP" altLang="en-US" sz="2400">
                <a:latin typeface="Tahoma"/>
                <a:ea typeface="Tahoma"/>
                <a:cs typeface="Tahoma"/>
                <a:sym typeface="Tahoma"/>
              </a:rPr>
              <a:t>目標の勝率</a:t>
            </a:r>
            <a:r>
              <a:rPr lang="en-US" altLang="ja-JP" sz="2400" dirty="0">
                <a:latin typeface="Tahoma"/>
                <a:ea typeface="Tahoma"/>
                <a:cs typeface="Tahoma"/>
                <a:sym typeface="Tahoma"/>
              </a:rPr>
              <a:t>70%</a:t>
            </a:r>
            <a:r>
              <a:rPr lang="ja-JP" altLang="en-US" sz="2400">
                <a:latin typeface="Tahoma"/>
                <a:ea typeface="Tahoma"/>
                <a:cs typeface="Tahoma"/>
                <a:sym typeface="Tahoma"/>
              </a:rPr>
              <a:t>を達成できなかった。</a:t>
            </a:r>
            <a:endParaRPr lang="en-US" altLang="ja-JP" sz="24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400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0"/>
              </a:spcBef>
              <a:buClr>
                <a:srgbClr val="0E594D"/>
              </a:buClr>
              <a:buSzPct val="45000"/>
              <a:buFont typeface="Wingdings" pitchFamily="2" charset="2"/>
              <a:buChar char="l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0"/>
              </a:spcBef>
              <a:buClr>
                <a:srgbClr val="0E594D"/>
              </a:buClr>
              <a:buSzPct val="45000"/>
              <a:buFont typeface="Wingdings" pitchFamily="2" charset="2"/>
              <a:buChar char="l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>
                <a:latin typeface="Tahoma"/>
                <a:ea typeface="Tahoma"/>
                <a:cs typeface="Tahoma"/>
                <a:sym typeface="Tahoma"/>
              </a:rPr>
              <a:t>改善方法</a:t>
            </a:r>
            <a:endParaRPr lang="en-US" altLang="ja-JP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ja-JP" altLang="en-US" sz="2400">
                <a:latin typeface="Tahoma"/>
                <a:ea typeface="Tahoma"/>
                <a:cs typeface="Tahoma"/>
                <a:sym typeface="Tahoma"/>
              </a:rPr>
              <a:t>駒の評価値を裏表別にする。</a:t>
            </a:r>
            <a:endParaRPr lang="en-US" altLang="ja-JP" sz="24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2400" dirty="0">
                <a:latin typeface="Tahoma"/>
                <a:ea typeface="Tahoma"/>
                <a:cs typeface="Tahoma"/>
                <a:sym typeface="Tahoma"/>
              </a:rPr>
              <a:t>	</a:t>
            </a: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2400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ja-JP" altLang="en-US" sz="2400">
                <a:latin typeface="Tahoma"/>
                <a:ea typeface="Tahoma"/>
                <a:cs typeface="Tahoma"/>
                <a:sym typeface="Tahoma"/>
              </a:rPr>
              <a:t>駒の稼働範囲による評価。</a:t>
            </a:r>
            <a:endParaRPr lang="en-US" altLang="ja-JP" sz="2400" dirty="0">
              <a:latin typeface="Tahoma"/>
              <a:ea typeface="Tahoma"/>
              <a:cs typeface="Tahoma"/>
              <a:sym typeface="Tahoma"/>
            </a:endParaRPr>
          </a:p>
          <a:p>
            <a:pPr marL="457200">
              <a:spcBef>
                <a:spcPts val="0"/>
              </a:spcBef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2400" dirty="0">
                <a:latin typeface="Tahoma"/>
                <a:ea typeface="Tahoma"/>
                <a:cs typeface="Tahoma"/>
                <a:sym typeface="Tahoma"/>
              </a:rPr>
              <a:t>		</a:t>
            </a:r>
          </a:p>
          <a:p>
            <a:pPr marL="457200">
              <a:spcBef>
                <a:spcPts val="0"/>
              </a:spcBef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2400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ja-JP" altLang="en-US" sz="2400">
                <a:latin typeface="Tahoma"/>
                <a:ea typeface="Tahoma"/>
                <a:cs typeface="Tahoma"/>
                <a:sym typeface="Tahoma"/>
              </a:rPr>
              <a:t>駒同士の連携度による評価。</a:t>
            </a:r>
            <a:endParaRPr lang="en-US" altLang="ja-JP" sz="2400" dirty="0">
              <a:latin typeface="Tahoma"/>
              <a:ea typeface="Tahoma"/>
              <a:cs typeface="Tahoma"/>
              <a:sym typeface="Tahoma"/>
            </a:endParaRPr>
          </a:p>
          <a:p>
            <a:pPr lvl="1" indent="0">
              <a:spcBef>
                <a:spcPts val="0"/>
              </a:spcBef>
              <a:buClr>
                <a:srgbClr val="0E594D"/>
              </a:buClr>
              <a:buSzPct val="45000"/>
              <a:buNone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dirty="0">
              <a:latin typeface="Tahoma"/>
              <a:ea typeface="Tahoma"/>
              <a:cs typeface="Tahoma"/>
              <a:sym typeface="Tahoma"/>
            </a:endParaRPr>
          </a:p>
          <a:p>
            <a:pPr lvl="1" indent="0">
              <a:spcBef>
                <a:spcPts val="0"/>
              </a:spcBef>
              <a:buClr>
                <a:srgbClr val="0E594D"/>
              </a:buClr>
              <a:buSzPct val="45000"/>
              <a:buNone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dirty="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8064368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参考文献"/>
          <p:cNvSpPr txBox="1">
            <a:spLocks noGrp="1"/>
          </p:cNvSpPr>
          <p:nvPr>
            <p:ph type="title" idx="4294967295"/>
          </p:nvPr>
        </p:nvSpPr>
        <p:spPr>
          <a:xfrm>
            <a:off x="741362" y="555625"/>
            <a:ext cx="8607426" cy="1262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sz="4400" dirty="0" err="1">
                <a:latin typeface="Tahoma"/>
                <a:ea typeface="Tahoma"/>
                <a:cs typeface="Tahoma"/>
                <a:sym typeface="Tahoma"/>
              </a:rPr>
              <a:t>参考文献</a:t>
            </a:r>
            <a:r>
              <a:rPr lang="en-US" altLang="ja-JP" sz="4400" dirty="0">
                <a:latin typeface="Tahoma"/>
                <a:ea typeface="Tahoma"/>
                <a:cs typeface="Tahoma"/>
                <a:sym typeface="Tahoma"/>
              </a:rPr>
              <a:t>(1/3)</a:t>
            </a:r>
            <a:endParaRPr sz="44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" name=". 池 泰弘:Java 将棋のアルゴリズム, 工学社 (2007).…"/>
          <p:cNvSpPr txBox="1">
            <a:spLocks noGrp="1"/>
          </p:cNvSpPr>
          <p:nvPr>
            <p:ph type="body" idx="4294967295"/>
          </p:nvPr>
        </p:nvSpPr>
        <p:spPr>
          <a:xfrm>
            <a:off x="741362" y="2104845"/>
            <a:ext cx="8805070" cy="500318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dirty="0"/>
              <a:t>[1]</a:t>
            </a:r>
            <a:r>
              <a:rPr lang="ja-JP" altLang="ja-JP"/>
              <a:t>京都将棋</a:t>
            </a:r>
            <a:r>
              <a:rPr lang="en-US" altLang="ja-JP" dirty="0"/>
              <a:t>,</a:t>
            </a:r>
            <a:r>
              <a:rPr lang="ja-JP" altLang="ja-JP"/>
              <a:t>株式会社幻冬舎エデュケーション</a:t>
            </a:r>
            <a:r>
              <a:rPr lang="en-US" altLang="ja-JP" dirty="0"/>
              <a:t>(2014)</a:t>
            </a:r>
            <a:endParaRPr lang="ja-JP" altLang="ja-JP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ja-JP"/>
              <a:t>田中哲郎</a:t>
            </a:r>
            <a:r>
              <a:rPr lang="en-US" altLang="ja-JP" dirty="0"/>
              <a:t>,</a:t>
            </a:r>
            <a:r>
              <a:rPr lang="ja-JP" altLang="ja-JP"/>
              <a:t>計算機と数学 ゲームの解決</a:t>
            </a:r>
            <a:r>
              <a:rPr lang="en-US" altLang="ja-JP" dirty="0"/>
              <a:t>,</a:t>
            </a:r>
            <a:r>
              <a:rPr lang="ja-JP" altLang="ja-JP"/>
              <a:t>数学</a:t>
            </a:r>
            <a:r>
              <a:rPr lang="en-US" altLang="ja-JP" dirty="0"/>
              <a:t>65</a:t>
            </a:r>
            <a:r>
              <a:rPr lang="ja-JP" altLang="ja-JP"/>
              <a:t>巻</a:t>
            </a:r>
            <a:r>
              <a:rPr lang="en-US" altLang="ja-JP" dirty="0"/>
              <a:t>1</a:t>
            </a:r>
            <a:r>
              <a:rPr lang="ja-JP" altLang="ja-JP"/>
              <a:t>号</a:t>
            </a:r>
            <a:r>
              <a:rPr lang="en-US" altLang="ja-JP" dirty="0"/>
              <a:t>,pp.93-102(2013), https://</a:t>
            </a:r>
            <a:r>
              <a:rPr lang="en-US" altLang="ja-JP" dirty="0" err="1"/>
              <a:t>www.jstage.jst.go.jp</a:t>
            </a:r>
            <a:r>
              <a:rPr lang="en-US" altLang="ja-JP" dirty="0"/>
              <a:t>/article/</a:t>
            </a:r>
            <a:r>
              <a:rPr lang="en-US" altLang="ja-JP" dirty="0" err="1"/>
              <a:t>sugaku</a:t>
            </a:r>
            <a:r>
              <a:rPr lang="en-US" altLang="ja-JP" dirty="0"/>
              <a:t>/65/1/65_0651093/_pdf/-char/ja</a:t>
            </a:r>
            <a:endParaRPr lang="ja-JP" altLang="ja-JP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dirty="0" err="1"/>
              <a:t>Jonos</a:t>
            </a:r>
            <a:r>
              <a:rPr lang="en-US" altLang="ja-JP" dirty="0"/>
              <a:t> Wagner and Istvan </a:t>
            </a:r>
            <a:r>
              <a:rPr lang="en-US" altLang="ja-JP" dirty="0" err="1"/>
              <a:t>Virag,Solving</a:t>
            </a:r>
            <a:r>
              <a:rPr lang="en-US" altLang="ja-JP" dirty="0"/>
              <a:t> </a:t>
            </a:r>
            <a:r>
              <a:rPr lang="en-US" altLang="ja-JP" dirty="0" err="1"/>
              <a:t>renju,ICGA</a:t>
            </a:r>
            <a:r>
              <a:rPr lang="en-US" altLang="ja-JP" dirty="0"/>
              <a:t> Journal,Vol.24,No.1,PP.30-35(2001), http://www.sze.hu/~gtakacs/download/wagnervirag_2001.pdf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dirty="0"/>
              <a:t>Jonathan </a:t>
            </a:r>
            <a:r>
              <a:rPr lang="en-US" altLang="ja-JP" dirty="0" err="1"/>
              <a:t>Schaeffer,Neil</a:t>
            </a:r>
            <a:r>
              <a:rPr lang="en-US" altLang="ja-JP" dirty="0"/>
              <a:t> </a:t>
            </a:r>
            <a:r>
              <a:rPr lang="en-US" altLang="ja-JP" dirty="0" err="1"/>
              <a:t>Burch,Yngvi</a:t>
            </a:r>
            <a:r>
              <a:rPr lang="en-US" altLang="ja-JP" dirty="0"/>
              <a:t> </a:t>
            </a:r>
            <a:r>
              <a:rPr lang="en-US" altLang="ja-JP" dirty="0" err="1"/>
              <a:t>Bjorsson,Akihiro</a:t>
            </a:r>
            <a:r>
              <a:rPr lang="en-US" altLang="ja-JP" dirty="0"/>
              <a:t> </a:t>
            </a:r>
            <a:r>
              <a:rPr lang="en-US" altLang="ja-JP" dirty="0" err="1"/>
              <a:t>Kishimoto,Martin</a:t>
            </a:r>
            <a:r>
              <a:rPr lang="en-US" altLang="ja-JP" dirty="0"/>
              <a:t> </a:t>
            </a:r>
            <a:r>
              <a:rPr lang="en-US" altLang="ja-JP" dirty="0" err="1"/>
              <a:t>Muller,Robert</a:t>
            </a:r>
            <a:r>
              <a:rPr lang="en-US" altLang="ja-JP" dirty="0"/>
              <a:t> </a:t>
            </a:r>
            <a:r>
              <a:rPr lang="en-US" altLang="ja-JP" dirty="0" err="1"/>
              <a:t>Lake,Paul</a:t>
            </a:r>
            <a:r>
              <a:rPr lang="en-US" altLang="ja-JP" dirty="0"/>
              <a:t> </a:t>
            </a:r>
            <a:r>
              <a:rPr lang="en-US" altLang="ja-JP" dirty="0" err="1"/>
              <a:t>Lu,and</a:t>
            </a:r>
            <a:r>
              <a:rPr lang="en-US" altLang="ja-JP" dirty="0"/>
              <a:t> Steve </a:t>
            </a:r>
            <a:r>
              <a:rPr lang="en-US" altLang="ja-JP" dirty="0" err="1"/>
              <a:t>Suphen,Checkers</a:t>
            </a:r>
            <a:r>
              <a:rPr lang="en-US" altLang="ja-JP" dirty="0"/>
              <a:t> is </a:t>
            </a:r>
            <a:r>
              <a:rPr lang="en-US" altLang="ja-JP" dirty="0" err="1"/>
              <a:t>solved,Science</a:t>
            </a:r>
            <a:r>
              <a:rPr lang="en-US" altLang="ja-JP" dirty="0"/>
              <a:t> Vol.317,No.5844,pp.1518-1522(2007), http://</a:t>
            </a:r>
            <a:r>
              <a:rPr lang="en-US" altLang="ja-JP" dirty="0" err="1"/>
              <a:t>science.sciencemag.org</a:t>
            </a:r>
            <a:r>
              <a:rPr lang="en-US" altLang="ja-JP" dirty="0"/>
              <a:t>/content/sci/317/5844/1518.full.pdf</a:t>
            </a:r>
            <a:endParaRPr lang="ja-JP" altLang="ja-JP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dirty="0"/>
              <a:t>Joel </a:t>
            </a:r>
            <a:r>
              <a:rPr lang="en-US" altLang="ja-JP" dirty="0" err="1"/>
              <a:t>Feinstein,Amenor</a:t>
            </a:r>
            <a:r>
              <a:rPr lang="en-US" altLang="ja-JP" dirty="0"/>
              <a:t> Wins World 6x6 </a:t>
            </a:r>
            <a:r>
              <a:rPr lang="en-US" altLang="ja-JP" dirty="0" err="1"/>
              <a:t>Championships!,Forty</a:t>
            </a:r>
            <a:r>
              <a:rPr lang="en-US" altLang="ja-JP" dirty="0"/>
              <a:t> billion noted under the tree(July 1993),pp.6-8,British Othello Federation’s newsletter.,(1993)</a:t>
            </a:r>
            <a:endParaRPr lang="ja-JP" altLang="ja-JP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ja-JP" altLang="ja-JP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ja-JP"/>
              <a:t>清慎一</a:t>
            </a:r>
            <a:r>
              <a:rPr lang="en-US" altLang="ja-JP" dirty="0"/>
              <a:t>,</a:t>
            </a:r>
            <a:r>
              <a:rPr lang="ja-JP" altLang="ja-JP"/>
              <a:t>川嶋俊</a:t>
            </a:r>
            <a:r>
              <a:rPr lang="en-US" altLang="ja-JP" dirty="0"/>
              <a:t>:</a:t>
            </a:r>
            <a:r>
              <a:rPr lang="ja-JP" altLang="ja-JP"/>
              <a:t>探索プログラムによる四路盤囲碁の解</a:t>
            </a:r>
            <a:r>
              <a:rPr lang="en-US" altLang="ja-JP" dirty="0"/>
              <a:t>,</a:t>
            </a:r>
            <a:r>
              <a:rPr lang="ja-JP" altLang="ja-JP"/>
              <a:t>情報処理学会研究報告</a:t>
            </a:r>
            <a:r>
              <a:rPr lang="en-US" altLang="ja-JP" dirty="0"/>
              <a:t>,GI 2000(98), pp.69--76 (2000) http://</a:t>
            </a:r>
            <a:r>
              <a:rPr lang="en-US" altLang="ja-JP" dirty="0" err="1"/>
              <a:t>id.nii.ac.jp</a:t>
            </a:r>
            <a:r>
              <a:rPr lang="en-US" altLang="ja-JP" dirty="0"/>
              <a:t>/1001/00058633/ </a:t>
            </a:r>
          </a:p>
          <a:p>
            <a:pPr marL="416052" indent="-416052" defTabSz="416052">
              <a:lnSpc>
                <a:spcPts val="3800"/>
              </a:lnSpc>
              <a:spcBef>
                <a:spcPts val="1000"/>
              </a:spcBef>
              <a:tabLst>
                <a:tab pos="127000" algn="l"/>
                <a:tab pos="406400" algn="l"/>
              </a:tabLst>
              <a:defRPr sz="2184">
                <a:latin typeface="Times"/>
                <a:ea typeface="Times"/>
                <a:cs typeface="Times"/>
                <a:sym typeface="Times"/>
              </a:defRPr>
            </a:pPr>
            <a:endParaRPr sz="1092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参考文献"/>
          <p:cNvSpPr txBox="1">
            <a:spLocks noGrp="1"/>
          </p:cNvSpPr>
          <p:nvPr>
            <p:ph type="title" idx="4294967295"/>
          </p:nvPr>
        </p:nvSpPr>
        <p:spPr>
          <a:xfrm>
            <a:off x="741362" y="555625"/>
            <a:ext cx="8607426" cy="1262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sz="4400" dirty="0" err="1">
                <a:latin typeface="Tahoma"/>
                <a:ea typeface="Tahoma"/>
                <a:cs typeface="Tahoma"/>
                <a:sym typeface="Tahoma"/>
              </a:rPr>
              <a:t>参考文献</a:t>
            </a:r>
            <a:r>
              <a:rPr lang="en-US" altLang="ja-JP" sz="4400" dirty="0">
                <a:latin typeface="Tahoma"/>
                <a:ea typeface="Tahoma"/>
                <a:cs typeface="Tahoma"/>
                <a:sym typeface="Tahoma"/>
              </a:rPr>
              <a:t>(2/3)</a:t>
            </a:r>
            <a:endParaRPr sz="44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6" name=".   仲道 隆史, 伊藤 毅志:プレイヤの技能に動的に合わせるシステムの提案と評価. 情報処理学会論文誌,  Vol.57, No.11, pp.2426-2435, 情報処理学会 (2016).…"/>
          <p:cNvSpPr txBox="1">
            <a:spLocks noGrp="1"/>
          </p:cNvSpPr>
          <p:nvPr>
            <p:ph type="body" idx="4294967295"/>
          </p:nvPr>
        </p:nvSpPr>
        <p:spPr>
          <a:xfrm>
            <a:off x="741362" y="2101849"/>
            <a:ext cx="8607426" cy="47625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defTabSz="457200">
              <a:lnSpc>
                <a:spcPts val="36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  <a:defRPr sz="1800">
                <a:latin typeface="Times"/>
                <a:ea typeface="Times"/>
                <a:cs typeface="Times"/>
                <a:sym typeface="Times"/>
              </a:defRPr>
            </a:pPr>
            <a:r>
              <a:rPr lang="en-US" altLang="ja-JP" sz="1800" dirty="0">
                <a:sym typeface="Times"/>
              </a:rPr>
              <a:t>Eric C.D. van der </a:t>
            </a:r>
            <a:r>
              <a:rPr lang="en-US" altLang="ja-JP" sz="1800" dirty="0" err="1">
                <a:sym typeface="Times"/>
              </a:rPr>
              <a:t>Welf,H.Jaap</a:t>
            </a:r>
            <a:r>
              <a:rPr lang="en-US" altLang="ja-JP" sz="1800" dirty="0">
                <a:sym typeface="Times"/>
              </a:rPr>
              <a:t> van den </a:t>
            </a:r>
            <a:r>
              <a:rPr lang="en-US" altLang="ja-JP" sz="1800" dirty="0" err="1">
                <a:sym typeface="Times"/>
              </a:rPr>
              <a:t>Herik,and</a:t>
            </a:r>
            <a:r>
              <a:rPr lang="en-US" altLang="ja-JP" sz="1800" dirty="0">
                <a:sym typeface="Times"/>
              </a:rPr>
              <a:t> Jos </a:t>
            </a:r>
            <a:r>
              <a:rPr lang="en-US" altLang="ja-JP" sz="1800" dirty="0" err="1">
                <a:sym typeface="Times"/>
              </a:rPr>
              <a:t>W.H.M.Uiterwijk,Solving</a:t>
            </a:r>
            <a:r>
              <a:rPr lang="en-US" altLang="ja-JP" sz="1800" dirty="0">
                <a:sym typeface="Times"/>
              </a:rPr>
              <a:t> Go on Small Boards:ICGAJournal,Vol.26,No.2,pp.92-107(2003).</a:t>
            </a:r>
            <a:endParaRPr lang="ja-JP" altLang="ja-JP" sz="1800">
              <a:sym typeface="Times"/>
            </a:endParaRPr>
          </a:p>
          <a:p>
            <a:pPr marL="457200" indent="-457200" defTabSz="457200">
              <a:lnSpc>
                <a:spcPts val="36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  <a:defRPr sz="1800">
                <a:latin typeface="Times"/>
                <a:ea typeface="Times"/>
                <a:cs typeface="Times"/>
                <a:sym typeface="Times"/>
              </a:defRPr>
            </a:pPr>
            <a:r>
              <a:rPr lang="ja-JP" altLang="ja-JP" sz="1800">
                <a:sym typeface="Times"/>
              </a:rPr>
              <a:t>「ごろごろどうぶつしょうぎ」発売開始</a:t>
            </a:r>
            <a:r>
              <a:rPr lang="en-US" altLang="ja-JP" sz="1800" dirty="0">
                <a:sym typeface="Times"/>
              </a:rPr>
              <a:t>!,</a:t>
            </a:r>
            <a:r>
              <a:rPr lang="ja-JP" altLang="ja-JP" sz="1800">
                <a:sym typeface="Times"/>
              </a:rPr>
              <a:t>お知らせ</a:t>
            </a:r>
            <a:r>
              <a:rPr lang="en-US" altLang="ja-JP" sz="1800" dirty="0">
                <a:sym typeface="Times"/>
              </a:rPr>
              <a:t>,</a:t>
            </a:r>
            <a:r>
              <a:rPr lang="ja-JP" altLang="ja-JP" sz="1800">
                <a:sym typeface="Times"/>
              </a:rPr>
              <a:t>日本将棋連盟</a:t>
            </a:r>
            <a:r>
              <a:rPr lang="en-US" altLang="ja-JP" sz="1800" dirty="0">
                <a:sym typeface="Times"/>
              </a:rPr>
              <a:t>,2012</a:t>
            </a:r>
            <a:r>
              <a:rPr lang="ja-JP" altLang="ja-JP" sz="1800">
                <a:sym typeface="Times"/>
              </a:rPr>
              <a:t>年</a:t>
            </a:r>
            <a:r>
              <a:rPr lang="en-US" altLang="ja-JP" sz="1800" dirty="0">
                <a:sym typeface="Times"/>
              </a:rPr>
              <a:t>11</a:t>
            </a:r>
            <a:r>
              <a:rPr lang="ja-JP" altLang="ja-JP" sz="1800">
                <a:sym typeface="Times"/>
              </a:rPr>
              <a:t>月</a:t>
            </a:r>
            <a:r>
              <a:rPr lang="en-US" altLang="ja-JP" sz="1800" dirty="0">
                <a:sym typeface="Times"/>
              </a:rPr>
              <a:t>26</a:t>
            </a:r>
            <a:r>
              <a:rPr lang="ja-JP" altLang="ja-JP" sz="1800">
                <a:sym typeface="Times"/>
              </a:rPr>
              <a:t>日</a:t>
            </a:r>
            <a:r>
              <a:rPr lang="en-US" altLang="ja-JP" sz="1800" dirty="0">
                <a:sym typeface="Times"/>
              </a:rPr>
              <a:t>(2012) https://</a:t>
            </a:r>
            <a:r>
              <a:rPr lang="en-US" altLang="ja-JP" sz="1800" dirty="0" err="1">
                <a:sym typeface="Times"/>
              </a:rPr>
              <a:t>www.shogi.or.jp</a:t>
            </a:r>
            <a:r>
              <a:rPr lang="en-US" altLang="ja-JP" sz="1800" dirty="0">
                <a:sym typeface="Times"/>
              </a:rPr>
              <a:t>/news/2012/11/post_652.html</a:t>
            </a:r>
            <a:endParaRPr lang="ja-JP" altLang="ja-JP" sz="1800">
              <a:sym typeface="Times"/>
            </a:endParaRPr>
          </a:p>
          <a:p>
            <a:pPr marL="457200" indent="-457200" defTabSz="457200">
              <a:lnSpc>
                <a:spcPts val="36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  <a:defRPr sz="1800">
                <a:latin typeface="Times"/>
                <a:ea typeface="Times"/>
                <a:cs typeface="Times"/>
                <a:sym typeface="Times"/>
              </a:defRPr>
            </a:pPr>
            <a:r>
              <a:rPr lang="ja-JP" altLang="ja-JP" sz="1800">
                <a:sym typeface="Times"/>
              </a:rPr>
              <a:t>アンパンマンはじめてしょうぎ</a:t>
            </a:r>
            <a:r>
              <a:rPr lang="en-US" altLang="ja-JP" sz="1800" dirty="0">
                <a:sym typeface="Times"/>
              </a:rPr>
              <a:t>,</a:t>
            </a:r>
            <a:r>
              <a:rPr lang="ja-JP" altLang="ja-JP" sz="1800">
                <a:sym typeface="Times"/>
              </a:rPr>
              <a:t>セガトイズ</a:t>
            </a:r>
            <a:r>
              <a:rPr lang="en-US" altLang="ja-JP" sz="1800" dirty="0">
                <a:sym typeface="Times"/>
              </a:rPr>
              <a:t>(2012),https://</a:t>
            </a:r>
            <a:r>
              <a:rPr lang="en-US" altLang="ja-JP" sz="1800" dirty="0" err="1">
                <a:sym typeface="Times"/>
              </a:rPr>
              <a:t>www.segatoys.co.jp</a:t>
            </a:r>
            <a:r>
              <a:rPr lang="en-US" altLang="ja-JP" sz="1800" dirty="0">
                <a:sym typeface="Times"/>
              </a:rPr>
              <a:t>/</a:t>
            </a:r>
            <a:r>
              <a:rPr lang="en-US" altLang="ja-JP" sz="1800" dirty="0" err="1">
                <a:sym typeface="Times"/>
              </a:rPr>
              <a:t>anpan</a:t>
            </a:r>
            <a:r>
              <a:rPr lang="en-US" altLang="ja-JP" sz="1800" dirty="0">
                <a:sym typeface="Times"/>
              </a:rPr>
              <a:t>/product/popup/_legacy/learn/06.html</a:t>
            </a:r>
            <a:endParaRPr lang="ja-JP" altLang="ja-JP" sz="1800">
              <a:sym typeface="Times"/>
            </a:endParaRPr>
          </a:p>
          <a:p>
            <a:pPr marL="457200" indent="-457200" defTabSz="457200">
              <a:lnSpc>
                <a:spcPts val="36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  <a:defRPr sz="1800">
                <a:latin typeface="Times"/>
                <a:ea typeface="Times"/>
                <a:cs typeface="Times"/>
                <a:sym typeface="Times"/>
              </a:defRPr>
            </a:pPr>
            <a:r>
              <a:rPr lang="ja-JP" altLang="ja-JP" sz="1800">
                <a:sym typeface="Times"/>
              </a:rPr>
              <a:t>田中哲郎</a:t>
            </a:r>
            <a:r>
              <a:rPr lang="en-US" altLang="ja-JP" sz="1800" dirty="0">
                <a:sym typeface="Times"/>
              </a:rPr>
              <a:t>:</a:t>
            </a:r>
            <a:r>
              <a:rPr lang="ja-JP" altLang="ja-JP" sz="1800">
                <a:sym typeface="Times"/>
              </a:rPr>
              <a:t>「どうぶつしょうぎ」の完全解析</a:t>
            </a:r>
            <a:r>
              <a:rPr lang="en-US" altLang="ja-JP" sz="1800" dirty="0">
                <a:sym typeface="Times"/>
              </a:rPr>
              <a:t>,</a:t>
            </a:r>
            <a:r>
              <a:rPr lang="ja-JP" altLang="ja-JP" sz="1800">
                <a:sym typeface="Times"/>
              </a:rPr>
              <a:t>情報処理学会研究報告</a:t>
            </a:r>
            <a:r>
              <a:rPr lang="en-US" altLang="ja-JP" sz="1800" dirty="0">
                <a:sym typeface="Times"/>
              </a:rPr>
              <a:t>,Vol.2009-GI-22 No.3, pp.1—8 (2009), http://</a:t>
            </a:r>
            <a:r>
              <a:rPr lang="en-US" altLang="ja-JP" sz="1800" dirty="0" err="1">
                <a:sym typeface="Times"/>
              </a:rPr>
              <a:t>id.nii.ac.jp</a:t>
            </a:r>
            <a:r>
              <a:rPr lang="en-US" altLang="ja-JP" sz="1800" dirty="0">
                <a:sym typeface="Times"/>
              </a:rPr>
              <a:t>/1001/00062415/ </a:t>
            </a:r>
            <a:endParaRPr lang="ja-JP" altLang="ja-JP" sz="1800">
              <a:sym typeface="Times"/>
            </a:endParaRPr>
          </a:p>
          <a:p>
            <a:pPr marL="457200" indent="-457200" defTabSz="457200">
              <a:lnSpc>
                <a:spcPts val="36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  <a:defRPr sz="1800"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発表の流れ"/>
          <p:cNvSpPr txBox="1">
            <a:spLocks noGrp="1"/>
          </p:cNvSpPr>
          <p:nvPr>
            <p:ph type="title" idx="4294967295"/>
          </p:nvPr>
        </p:nvSpPr>
        <p:spPr>
          <a:xfrm>
            <a:off x="741362" y="555625"/>
            <a:ext cx="8607426" cy="1262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sz="4400" dirty="0" err="1">
                <a:latin typeface="Tahoma"/>
                <a:ea typeface="Tahoma"/>
                <a:cs typeface="Tahoma"/>
                <a:sym typeface="Tahoma"/>
              </a:rPr>
              <a:t>発表の流れ</a:t>
            </a:r>
            <a:endParaRPr sz="44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研究背景と研究目的…"/>
          <p:cNvSpPr txBox="1">
            <a:spLocks noGrp="1"/>
          </p:cNvSpPr>
          <p:nvPr>
            <p:ph type="body" idx="4294967295"/>
          </p:nvPr>
        </p:nvSpPr>
        <p:spPr>
          <a:xfrm>
            <a:off x="741362" y="2101849"/>
            <a:ext cx="8607426" cy="47625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E594D"/>
              </a:buClr>
              <a:buSzPct val="45000"/>
              <a:buFont typeface="Helvetica"/>
              <a:buChar char="●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2400">
                <a:latin typeface="Tahoma"/>
                <a:ea typeface="Tahoma"/>
                <a:cs typeface="Tahoma"/>
                <a:sym typeface="Tahoma"/>
              </a:rPr>
              <a:t>研究背景</a:t>
            </a:r>
            <a:endParaRPr lang="en-US" altLang="ja-JP" sz="24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4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buFont typeface="Helvetica"/>
              <a:buChar char="●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2400">
                <a:latin typeface="Tahoma"/>
                <a:ea typeface="Tahoma"/>
                <a:cs typeface="Tahoma"/>
                <a:sym typeface="Tahoma"/>
              </a:rPr>
              <a:t>京都将棋とは</a:t>
            </a:r>
            <a:endParaRPr sz="24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ja-JP" altLang="en-US" sz="240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buFont typeface="Helvetica"/>
              <a:buChar char="●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2400">
                <a:latin typeface="Tahoma"/>
                <a:ea typeface="Tahoma"/>
                <a:cs typeface="Tahoma"/>
                <a:sym typeface="Tahoma"/>
              </a:rPr>
              <a:t>研究目的</a:t>
            </a:r>
            <a:endParaRPr lang="en-US" altLang="ja-JP" sz="24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buFont typeface="Helvetica"/>
              <a:buChar char="●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4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buFont typeface="Helvetica"/>
              <a:buChar char="●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2400">
                <a:latin typeface="Tahoma"/>
                <a:ea typeface="Tahoma"/>
                <a:cs typeface="Tahoma"/>
                <a:sym typeface="Tahoma"/>
              </a:rPr>
              <a:t>駒の着手選択・局面の評価値</a:t>
            </a:r>
            <a:endParaRPr lang="en-US" altLang="ja-JP" sz="24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buFont typeface="Helvetica"/>
              <a:buChar char="●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4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buFont typeface="Helvetica"/>
              <a:buChar char="●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2400">
                <a:latin typeface="Tahoma"/>
                <a:ea typeface="Tahoma"/>
                <a:cs typeface="Tahoma"/>
                <a:sym typeface="Tahoma"/>
              </a:rPr>
              <a:t>研究内容・検証</a:t>
            </a:r>
            <a:endParaRPr lang="en-US" altLang="ja-JP" sz="24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buFont typeface="Helvetica"/>
              <a:buChar char="●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sz="24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buFont typeface="Helvetica"/>
              <a:buChar char="●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sz="2400" dirty="0" err="1">
                <a:latin typeface="Tahoma"/>
                <a:ea typeface="Tahoma"/>
                <a:cs typeface="Tahoma"/>
                <a:sym typeface="Tahoma"/>
              </a:rPr>
              <a:t>まとめ</a:t>
            </a:r>
            <a:r>
              <a:rPr lang="ja-JP" altLang="en-US" sz="2400">
                <a:latin typeface="Tahoma"/>
                <a:ea typeface="Tahoma"/>
                <a:cs typeface="Tahoma"/>
                <a:sym typeface="Tahoma"/>
              </a:rPr>
              <a:t>・</a:t>
            </a:r>
            <a:r>
              <a:rPr sz="2400" dirty="0" err="1">
                <a:latin typeface="Tahoma"/>
                <a:ea typeface="Tahoma"/>
                <a:cs typeface="Tahoma"/>
                <a:sym typeface="Tahoma"/>
              </a:rPr>
              <a:t>今後の課題</a:t>
            </a:r>
            <a:endParaRPr sz="24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sz="2400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buFont typeface="Helvetica"/>
              <a:buChar char="●"/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sz="2400" dirty="0" err="1">
                <a:latin typeface="Tahoma"/>
                <a:ea typeface="Tahoma"/>
                <a:cs typeface="Tahoma"/>
                <a:sym typeface="Tahoma"/>
              </a:rPr>
              <a:t>参考文献</a:t>
            </a:r>
            <a:endParaRPr sz="2400"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参考文献"/>
          <p:cNvSpPr txBox="1">
            <a:spLocks noGrp="1"/>
          </p:cNvSpPr>
          <p:nvPr>
            <p:ph type="title" idx="4294967295"/>
          </p:nvPr>
        </p:nvSpPr>
        <p:spPr>
          <a:xfrm>
            <a:off x="741362" y="555625"/>
            <a:ext cx="8607426" cy="1262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sz="4400" dirty="0" err="1">
                <a:latin typeface="Tahoma"/>
                <a:ea typeface="Tahoma"/>
                <a:cs typeface="Tahoma"/>
                <a:sym typeface="Tahoma"/>
              </a:rPr>
              <a:t>参考文献</a:t>
            </a:r>
            <a:r>
              <a:rPr lang="en-US" altLang="ja-JP" sz="4400" dirty="0">
                <a:latin typeface="Tahoma"/>
                <a:ea typeface="Tahoma"/>
                <a:cs typeface="Tahoma"/>
                <a:sym typeface="Tahoma"/>
              </a:rPr>
              <a:t>(3/3)</a:t>
            </a:r>
            <a:endParaRPr sz="44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6" name=".   仲道 隆史, 伊藤 毅志:プレイヤの技能に動的に合わせるシステムの提案と評価. 情報処理学会論文誌,  Vol.57, No.11, pp.2426-2435, 情報処理学会 (2016).…"/>
          <p:cNvSpPr txBox="1">
            <a:spLocks noGrp="1"/>
          </p:cNvSpPr>
          <p:nvPr>
            <p:ph type="body" idx="4294967295"/>
          </p:nvPr>
        </p:nvSpPr>
        <p:spPr>
          <a:xfrm>
            <a:off x="741362" y="2101849"/>
            <a:ext cx="9110004" cy="5282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defTabSz="457200">
              <a:lnSpc>
                <a:spcPts val="36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  <a:defRPr sz="1800">
                <a:latin typeface="Times"/>
                <a:ea typeface="Times"/>
                <a:cs typeface="Times"/>
                <a:sym typeface="Times"/>
              </a:defRPr>
            </a:pPr>
            <a:r>
              <a:rPr lang="ja-JP" altLang="ja-JP" sz="1800">
                <a:sym typeface="Times"/>
              </a:rPr>
              <a:t>塩田好</a:t>
            </a:r>
            <a:r>
              <a:rPr lang="en-US" altLang="ja-JP" sz="1800" dirty="0">
                <a:sym typeface="Times"/>
              </a:rPr>
              <a:t>,</a:t>
            </a:r>
            <a:r>
              <a:rPr lang="ja-JP" altLang="ja-JP" sz="1800">
                <a:sym typeface="Times"/>
              </a:rPr>
              <a:t>石水隆</a:t>
            </a:r>
            <a:r>
              <a:rPr lang="en-US" altLang="ja-JP" sz="1800" dirty="0">
                <a:sym typeface="Times"/>
              </a:rPr>
              <a:t>,</a:t>
            </a:r>
            <a:r>
              <a:rPr lang="ja-JP" altLang="ja-JP" sz="1800">
                <a:sym typeface="Times"/>
              </a:rPr>
              <a:t>山本博史</a:t>
            </a:r>
            <a:r>
              <a:rPr lang="en-US" altLang="ja-JP" sz="1800" dirty="0">
                <a:sym typeface="Times"/>
              </a:rPr>
              <a:t>:</a:t>
            </a:r>
            <a:r>
              <a:rPr lang="ja-JP" altLang="ja-JP" sz="1800">
                <a:sym typeface="Times"/>
              </a:rPr>
              <a:t>「アンパンマンはじめてしょうぎ」の完全解析</a:t>
            </a:r>
            <a:r>
              <a:rPr lang="en-US" altLang="ja-JP" sz="1800" dirty="0">
                <a:sym typeface="Times"/>
              </a:rPr>
              <a:t>,2013</a:t>
            </a:r>
            <a:r>
              <a:rPr lang="ja-JP" altLang="ja-JP" sz="1800">
                <a:sym typeface="Times"/>
              </a:rPr>
              <a:t>年度 情報処理学会関西支部支部大会 講演論文集</a:t>
            </a:r>
            <a:r>
              <a:rPr lang="en-US" altLang="ja-JP" sz="1800" dirty="0">
                <a:sym typeface="Times"/>
              </a:rPr>
              <a:t>,(2013),https://</a:t>
            </a:r>
            <a:r>
              <a:rPr lang="en-US" altLang="ja-JP" sz="1800" dirty="0" err="1">
                <a:sym typeface="Times"/>
              </a:rPr>
              <a:t>ipsj.ixsq.nii.ac.jp</a:t>
            </a:r>
            <a:r>
              <a:rPr lang="en-US" altLang="ja-JP" sz="1800" dirty="0">
                <a:sym typeface="Times"/>
              </a:rPr>
              <a:t>/</a:t>
            </a:r>
            <a:r>
              <a:rPr lang="en-US" altLang="ja-JP" sz="1800" dirty="0" err="1">
                <a:sym typeface="Times"/>
              </a:rPr>
              <a:t>ej</a:t>
            </a:r>
            <a:r>
              <a:rPr lang="en-US" altLang="ja-JP" sz="1800" dirty="0">
                <a:sym typeface="Times"/>
              </a:rPr>
              <a:t>/?action=</a:t>
            </a:r>
            <a:r>
              <a:rPr lang="en-US" altLang="ja-JP" sz="1800" dirty="0" err="1">
                <a:sym typeface="Times"/>
              </a:rPr>
              <a:t>pages_view_main&amp;active_action</a:t>
            </a:r>
            <a:r>
              <a:rPr lang="en-US" altLang="ja-JP" sz="1800" dirty="0">
                <a:sym typeface="Times"/>
              </a:rPr>
              <a:t>=</a:t>
            </a:r>
            <a:r>
              <a:rPr lang="en-US" altLang="ja-JP" sz="1800" dirty="0" err="1">
                <a:sym typeface="Times"/>
              </a:rPr>
              <a:t>repository_view_main_item_detail&amp;item_id</a:t>
            </a:r>
            <a:r>
              <a:rPr lang="en-US" altLang="ja-JP" sz="1800" dirty="0">
                <a:sym typeface="Times"/>
              </a:rPr>
              <a:t>=96814&amp;item_no=1&amp;page_id=13&amp;block_id=8</a:t>
            </a:r>
            <a:endParaRPr lang="ja-JP" altLang="ja-JP" sz="1800">
              <a:sym typeface="Times"/>
            </a:endParaRPr>
          </a:p>
          <a:p>
            <a:pPr marL="457200" indent="-457200" defTabSz="457200">
              <a:lnSpc>
                <a:spcPts val="36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  <a:defRPr sz="1800">
                <a:latin typeface="Times"/>
                <a:ea typeface="Times"/>
                <a:cs typeface="Times"/>
                <a:sym typeface="Times"/>
              </a:defRPr>
            </a:pPr>
            <a:r>
              <a:rPr lang="ja-JP" altLang="ja-JP" sz="1800">
                <a:sym typeface="Times"/>
              </a:rPr>
              <a:t>藤田一弥</a:t>
            </a:r>
            <a:r>
              <a:rPr lang="en-US" altLang="ja-JP" sz="1800" dirty="0">
                <a:sym typeface="Times"/>
              </a:rPr>
              <a:t>,</a:t>
            </a:r>
            <a:r>
              <a:rPr lang="ja-JP" altLang="ja-JP" sz="1800">
                <a:sym typeface="Times"/>
              </a:rPr>
              <a:t>高原歩夢</a:t>
            </a:r>
            <a:r>
              <a:rPr lang="en-US" altLang="ja-JP" sz="1800" dirty="0">
                <a:sym typeface="Times"/>
              </a:rPr>
              <a:t>:</a:t>
            </a:r>
            <a:r>
              <a:rPr lang="ja-JP" altLang="ja-JP" sz="1800">
                <a:sym typeface="Times"/>
              </a:rPr>
              <a:t>実装ディープラーニング</a:t>
            </a:r>
            <a:r>
              <a:rPr lang="en-US" altLang="ja-JP" sz="1800" dirty="0">
                <a:sym typeface="Times"/>
              </a:rPr>
              <a:t>,</a:t>
            </a:r>
            <a:r>
              <a:rPr lang="ja-JP" altLang="ja-JP" sz="1800">
                <a:sym typeface="Times"/>
              </a:rPr>
              <a:t>オーム社</a:t>
            </a:r>
            <a:r>
              <a:rPr lang="en-US" altLang="ja-JP" sz="1800" dirty="0">
                <a:sym typeface="Times"/>
              </a:rPr>
              <a:t>(2016)</a:t>
            </a:r>
          </a:p>
          <a:p>
            <a:pPr marL="457200" indent="-457200" defTabSz="457200">
              <a:lnSpc>
                <a:spcPts val="36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  <a:defRPr sz="1800">
                <a:latin typeface="Times"/>
                <a:ea typeface="Times"/>
                <a:cs typeface="Times"/>
                <a:sym typeface="Times"/>
              </a:defRPr>
            </a:pPr>
            <a:r>
              <a:rPr lang="ja-JP" altLang="ja-JP" sz="1800">
                <a:sym typeface="Times"/>
              </a:rPr>
              <a:t>伊藤毅志</a:t>
            </a:r>
            <a:r>
              <a:rPr lang="en-US" altLang="ja-JP" sz="1800" dirty="0">
                <a:sym typeface="Times"/>
              </a:rPr>
              <a:t>,</a:t>
            </a:r>
            <a:r>
              <a:rPr lang="ja-JP" altLang="ja-JP" sz="1800">
                <a:sym typeface="Times"/>
              </a:rPr>
              <a:t>村松正和</a:t>
            </a:r>
            <a:r>
              <a:rPr lang="en-US" altLang="ja-JP" sz="1800" dirty="0">
                <a:sym typeface="Times"/>
              </a:rPr>
              <a:t>:</a:t>
            </a:r>
            <a:r>
              <a:rPr lang="ja-JP" altLang="ja-JP" sz="1800">
                <a:sym typeface="Times"/>
              </a:rPr>
              <a:t>ディープラーニングを用いたコンピュータ囲碁〜</a:t>
            </a:r>
            <a:r>
              <a:rPr lang="en-US" altLang="ja-JP" sz="1800" dirty="0">
                <a:sym typeface="Times"/>
              </a:rPr>
              <a:t>Alpha Go</a:t>
            </a:r>
            <a:r>
              <a:rPr lang="ja-JP" altLang="ja-JP" sz="1800">
                <a:sym typeface="Times"/>
              </a:rPr>
              <a:t>の技術と展望〜</a:t>
            </a:r>
            <a:r>
              <a:rPr lang="en-US" altLang="ja-JP" sz="1800" dirty="0">
                <a:sym typeface="Times"/>
              </a:rPr>
              <a:t>,</a:t>
            </a:r>
            <a:r>
              <a:rPr lang="ja-JP" altLang="ja-JP" sz="1800">
                <a:sym typeface="Times"/>
              </a:rPr>
              <a:t>情報処理学会研究報告</a:t>
            </a:r>
            <a:r>
              <a:rPr lang="en-US" altLang="ja-JP" sz="1800" dirty="0">
                <a:sym typeface="Times"/>
              </a:rPr>
              <a:t>,Vol.57,No.4,pp.335-337,</a:t>
            </a:r>
            <a:r>
              <a:rPr lang="ja-JP" altLang="ja-JP" sz="1800">
                <a:sym typeface="Times"/>
              </a:rPr>
              <a:t>情報処理学会</a:t>
            </a:r>
            <a:r>
              <a:rPr lang="en-US" altLang="ja-JP" sz="1800" dirty="0">
                <a:sym typeface="Times"/>
              </a:rPr>
              <a:t>(2016),http://</a:t>
            </a:r>
            <a:r>
              <a:rPr lang="en-US" altLang="ja-JP" sz="1800" dirty="0" err="1">
                <a:sym typeface="Times"/>
              </a:rPr>
              <a:t>id.nii.ac.jp</a:t>
            </a:r>
            <a:r>
              <a:rPr lang="en-US" altLang="ja-JP" sz="1800" dirty="0">
                <a:sym typeface="Times"/>
              </a:rPr>
              <a:t>/1001/00158059/ </a:t>
            </a:r>
            <a:endParaRPr lang="ja-JP" altLang="ja-JP" sz="1800">
              <a:sym typeface="Times"/>
            </a:endParaRPr>
          </a:p>
          <a:p>
            <a:pPr marL="457200" indent="-457200" defTabSz="457200">
              <a:lnSpc>
                <a:spcPts val="36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  <a:defRPr sz="1800">
                <a:latin typeface="Times"/>
                <a:ea typeface="Times"/>
                <a:cs typeface="Times"/>
                <a:sym typeface="Times"/>
              </a:defRPr>
            </a:pPr>
            <a:r>
              <a:rPr lang="ja-JP" altLang="ja-JP" sz="1800">
                <a:sym typeface="Times"/>
              </a:rPr>
              <a:t>京都将棋</a:t>
            </a:r>
            <a:r>
              <a:rPr lang="en-US" altLang="ja-JP" sz="1800" dirty="0">
                <a:sym typeface="Times"/>
              </a:rPr>
              <a:t>, </a:t>
            </a:r>
            <a:r>
              <a:rPr lang="en-US" altLang="ja-JP" sz="1800" dirty="0" err="1">
                <a:sym typeface="Times"/>
              </a:rPr>
              <a:t>Nekomado</a:t>
            </a:r>
            <a:r>
              <a:rPr lang="en-US" altLang="ja-JP" sz="1800" dirty="0">
                <a:sym typeface="Times"/>
              </a:rPr>
              <a:t> Co. Ltd(2012), https://</a:t>
            </a:r>
            <a:r>
              <a:rPr lang="en-US" altLang="ja-JP" sz="1800" dirty="0" err="1">
                <a:sym typeface="Times"/>
              </a:rPr>
              <a:t>itunes.apple.com</a:t>
            </a:r>
            <a:r>
              <a:rPr lang="en-US" altLang="ja-JP" sz="1800" dirty="0">
                <a:sym typeface="Times"/>
              </a:rPr>
              <a:t>/</a:t>
            </a:r>
            <a:r>
              <a:rPr lang="en-US" altLang="ja-JP" sz="1800" dirty="0" err="1">
                <a:sym typeface="Times"/>
              </a:rPr>
              <a:t>jp</a:t>
            </a:r>
            <a:r>
              <a:rPr lang="en-US" altLang="ja-JP" sz="1800" dirty="0">
                <a:sym typeface="Times"/>
              </a:rPr>
              <a:t>/app/</a:t>
            </a:r>
            <a:r>
              <a:rPr lang="ja-JP" altLang="ja-JP" sz="1800">
                <a:sym typeface="Times"/>
              </a:rPr>
              <a:t>京都将棋</a:t>
            </a:r>
            <a:r>
              <a:rPr lang="en-US" altLang="ja-JP" sz="1800" dirty="0">
                <a:sym typeface="Times"/>
              </a:rPr>
              <a:t>/id1037596970?mt=8</a:t>
            </a:r>
            <a:endParaRPr lang="ja-JP" altLang="ja-JP" sz="1800">
              <a:sym typeface="Times"/>
            </a:endParaRPr>
          </a:p>
          <a:p>
            <a:pPr marL="457200" indent="-457200" defTabSz="457200">
              <a:lnSpc>
                <a:spcPts val="36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  <a:defRPr sz="1800"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150089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EA8027-54FD-9646-8C0B-3432F3141DFC}"/>
              </a:ext>
            </a:extLst>
          </p:cNvPr>
          <p:cNvSpPr txBox="1"/>
          <p:nvPr/>
        </p:nvSpPr>
        <p:spPr>
          <a:xfrm>
            <a:off x="991892" y="3859079"/>
            <a:ext cx="8694548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4800"/>
              <a:t>ご静聴ありがとうございました</a:t>
            </a:r>
            <a:endParaRPr kumimoji="0" lang="ja-JP" alt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047465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研究背景と研究目的"/>
          <p:cNvSpPr txBox="1">
            <a:spLocks noGrp="1"/>
          </p:cNvSpPr>
          <p:nvPr>
            <p:ph type="title" idx="4294967295"/>
          </p:nvPr>
        </p:nvSpPr>
        <p:spPr>
          <a:xfrm>
            <a:off x="741362" y="555625"/>
            <a:ext cx="8607426" cy="1262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4400">
                <a:latin typeface="Tahoma"/>
                <a:ea typeface="Tahoma"/>
                <a:cs typeface="Tahoma"/>
                <a:sym typeface="Tahoma"/>
              </a:rPr>
              <a:t>研究背景</a:t>
            </a:r>
            <a:endParaRPr sz="44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研究背景…"/>
          <p:cNvSpPr txBox="1">
            <a:spLocks noGrp="1"/>
          </p:cNvSpPr>
          <p:nvPr>
            <p:ph type="body" idx="4294967295"/>
          </p:nvPr>
        </p:nvSpPr>
        <p:spPr>
          <a:xfrm>
            <a:off x="731837" y="2182812"/>
            <a:ext cx="9208576" cy="513238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58368">
              <a:spcBef>
                <a:spcPts val="0"/>
              </a:spcBef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800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 defTabSz="658368">
              <a:spcBef>
                <a:spcPts val="0"/>
              </a:spcBef>
              <a:buFont typeface="Arial" panose="020B0604020202020204" pitchFamily="34" charset="0"/>
              <a:buChar char="•"/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2800">
                <a:latin typeface="Tahoma"/>
                <a:ea typeface="Tahoma"/>
                <a:cs typeface="Tahoma"/>
                <a:sym typeface="Tahoma"/>
              </a:rPr>
              <a:t>本将棋の研究</a:t>
            </a:r>
            <a:endParaRPr lang="en-US" altLang="ja-JP" sz="2800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 defTabSz="658368">
              <a:spcBef>
                <a:spcPts val="0"/>
              </a:spcBef>
              <a:buFont typeface="Arial" panose="020B0604020202020204" pitchFamily="34" charset="0"/>
              <a:buChar char="•"/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800" dirty="0">
              <a:latin typeface="Tahoma"/>
              <a:ea typeface="Tahoma"/>
              <a:cs typeface="Tahoma"/>
              <a:sym typeface="Tahoma"/>
            </a:endParaRPr>
          </a:p>
          <a:p>
            <a:pPr lvl="1" indent="0" defTabSz="658368">
              <a:spcBef>
                <a:spcPts val="0"/>
              </a:spcBef>
              <a:buNone/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2800">
                <a:latin typeface="Tahoma"/>
                <a:ea typeface="Tahoma"/>
                <a:cs typeface="Tahoma"/>
                <a:sym typeface="Tahoma"/>
              </a:rPr>
              <a:t>→数多くされている</a:t>
            </a:r>
            <a:endParaRPr lang="en-US" altLang="ja-JP" sz="2800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 defTabSz="658368">
              <a:spcBef>
                <a:spcPts val="0"/>
              </a:spcBef>
              <a:buFont typeface="Arial" panose="020B0604020202020204" pitchFamily="34" charset="0"/>
              <a:buChar char="•"/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800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 defTabSz="658368">
              <a:spcBef>
                <a:spcPts val="0"/>
              </a:spcBef>
              <a:buFont typeface="Arial" panose="020B0604020202020204" pitchFamily="34" charset="0"/>
              <a:buChar char="•"/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2800">
                <a:latin typeface="Tahoma"/>
                <a:ea typeface="Tahoma"/>
                <a:cs typeface="Tahoma"/>
                <a:sym typeface="Tahoma"/>
              </a:rPr>
              <a:t>京都将棋の研究</a:t>
            </a:r>
            <a:endParaRPr lang="en-US" altLang="ja-JP" sz="2800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 defTabSz="658368">
              <a:spcBef>
                <a:spcPts val="0"/>
              </a:spcBef>
              <a:buFont typeface="Arial" panose="020B0604020202020204" pitchFamily="34" charset="0"/>
              <a:buChar char="•"/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800" dirty="0">
              <a:latin typeface="Tahoma"/>
              <a:ea typeface="Tahoma"/>
              <a:cs typeface="Tahoma"/>
              <a:sym typeface="Tahoma"/>
            </a:endParaRPr>
          </a:p>
          <a:p>
            <a:pPr lvl="1" indent="0" defTabSz="658368">
              <a:spcBef>
                <a:spcPts val="0"/>
              </a:spcBef>
              <a:buNone/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2800">
                <a:latin typeface="Tahoma"/>
                <a:ea typeface="Tahoma"/>
                <a:cs typeface="Tahoma"/>
                <a:sym typeface="Tahoma"/>
              </a:rPr>
              <a:t>→殆どされていない</a:t>
            </a:r>
            <a:endParaRPr lang="en-US" altLang="ja-JP" sz="2800"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研究背景と研究目的"/>
          <p:cNvSpPr txBox="1">
            <a:spLocks noGrp="1"/>
          </p:cNvSpPr>
          <p:nvPr>
            <p:ph type="title" idx="4294967295"/>
          </p:nvPr>
        </p:nvSpPr>
        <p:spPr>
          <a:xfrm>
            <a:off x="741362" y="555625"/>
            <a:ext cx="8607426" cy="1262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4400">
                <a:latin typeface="Tahoma"/>
                <a:ea typeface="Tahoma"/>
                <a:cs typeface="Tahoma"/>
                <a:sym typeface="Tahoma"/>
              </a:rPr>
              <a:t>京都将棋とは</a:t>
            </a:r>
            <a:endParaRPr sz="44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研究背景…"/>
          <p:cNvSpPr txBox="1">
            <a:spLocks noGrp="1"/>
          </p:cNvSpPr>
          <p:nvPr>
            <p:ph type="body" idx="4294967295"/>
          </p:nvPr>
        </p:nvSpPr>
        <p:spPr>
          <a:xfrm>
            <a:off x="731837" y="2182812"/>
            <a:ext cx="8607426" cy="406558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58368">
              <a:spcBef>
                <a:spcPts val="0"/>
              </a:spcBef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304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 defTabSz="658368">
              <a:spcBef>
                <a:spcPts val="0"/>
              </a:spcBef>
              <a:buFont typeface="Arial" panose="020B0604020202020204" pitchFamily="34" charset="0"/>
              <a:buChar char="•"/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en-US" altLang="ja-JP" sz="2304" dirty="0">
                <a:latin typeface="Tahoma"/>
                <a:ea typeface="Tahoma"/>
                <a:cs typeface="Tahoma"/>
                <a:sym typeface="Tahoma"/>
              </a:rPr>
              <a:t>1976</a:t>
            </a:r>
            <a:r>
              <a:rPr lang="ja-JP" altLang="en-US" sz="2304">
                <a:latin typeface="Tahoma"/>
                <a:ea typeface="Tahoma"/>
                <a:cs typeface="Tahoma"/>
                <a:sym typeface="Tahoma"/>
              </a:rPr>
              <a:t>年に田宮克哉氏が発表した将棋の一種</a:t>
            </a:r>
            <a:endParaRPr lang="en-US" altLang="ja-JP" sz="2304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 defTabSz="658368">
              <a:spcBef>
                <a:spcPts val="0"/>
              </a:spcBef>
              <a:buFont typeface="Arial" panose="020B0604020202020204" pitchFamily="34" charset="0"/>
              <a:buChar char="•"/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304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 defTabSz="658368">
              <a:spcBef>
                <a:spcPts val="0"/>
              </a:spcBef>
              <a:buFont typeface="Arial" panose="020B0604020202020204" pitchFamily="34" charset="0"/>
              <a:buChar char="•"/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304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 defTabSz="658368">
              <a:spcBef>
                <a:spcPts val="0"/>
              </a:spcBef>
              <a:buFont typeface="Arial" panose="020B0604020202020204" pitchFamily="34" charset="0"/>
              <a:buChar char="•"/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304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 defTabSz="658368">
              <a:spcBef>
                <a:spcPts val="0"/>
              </a:spcBef>
              <a:buFont typeface="Arial" panose="020B0604020202020204" pitchFamily="34" charset="0"/>
              <a:buChar char="•"/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304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 defTabSz="658368">
              <a:spcBef>
                <a:spcPts val="0"/>
              </a:spcBef>
              <a:buFont typeface="Arial" panose="020B0604020202020204" pitchFamily="34" charset="0"/>
              <a:buChar char="•"/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304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A11EE10-D15C-0647-A39B-F6FAA576F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22" y="3247679"/>
            <a:ext cx="4758608" cy="336584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A2396B-D2D8-644F-B2F1-F6834A608C2A}"/>
              </a:ext>
            </a:extLst>
          </p:cNvPr>
          <p:cNvSpPr txBox="1"/>
          <p:nvPr/>
        </p:nvSpPr>
        <p:spPr>
          <a:xfrm>
            <a:off x="3859078" y="6943241"/>
            <a:ext cx="1286359" cy="370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京都将棋</a:t>
            </a:r>
            <a:r>
              <a:rPr kumimoji="0" lang="en-US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[1]</a:t>
            </a: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2376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研究背景と研究目的"/>
          <p:cNvSpPr txBox="1">
            <a:spLocks noGrp="1"/>
          </p:cNvSpPr>
          <p:nvPr>
            <p:ph type="title" idx="4294967295"/>
          </p:nvPr>
        </p:nvSpPr>
        <p:spPr>
          <a:xfrm>
            <a:off x="741362" y="555625"/>
            <a:ext cx="8607426" cy="1262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4400">
                <a:latin typeface="Tahoma"/>
                <a:ea typeface="Tahoma"/>
                <a:cs typeface="Tahoma"/>
                <a:sym typeface="Tahoma"/>
              </a:rPr>
              <a:t>京都将棋とは</a:t>
            </a:r>
            <a:endParaRPr sz="44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研究背景…"/>
          <p:cNvSpPr txBox="1">
            <a:spLocks noGrp="1"/>
          </p:cNvSpPr>
          <p:nvPr>
            <p:ph type="body" idx="4294967295"/>
          </p:nvPr>
        </p:nvSpPr>
        <p:spPr>
          <a:xfrm>
            <a:off x="731837" y="2182812"/>
            <a:ext cx="8607426" cy="4065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658368">
              <a:spcBef>
                <a:spcPts val="0"/>
              </a:spcBef>
              <a:buFont typeface="Arial" panose="020B0604020202020204" pitchFamily="34" charset="0"/>
              <a:buChar char="•"/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2304">
                <a:latin typeface="Tahoma"/>
                <a:ea typeface="Tahoma"/>
                <a:cs typeface="Tahoma"/>
                <a:sym typeface="Tahoma"/>
              </a:rPr>
              <a:t>盤面</a:t>
            </a:r>
            <a:r>
              <a:rPr lang="en-US" altLang="ja-JP" sz="2304" dirty="0">
                <a:latin typeface="Tahoma"/>
                <a:ea typeface="Tahoma"/>
                <a:cs typeface="Tahoma"/>
                <a:sym typeface="Tahoma"/>
              </a:rPr>
              <a:t> 5x5</a:t>
            </a:r>
          </a:p>
          <a:p>
            <a:pPr defTabSz="658368">
              <a:spcBef>
                <a:spcPts val="0"/>
              </a:spcBef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304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 defTabSz="658368">
              <a:spcBef>
                <a:spcPts val="0"/>
              </a:spcBef>
              <a:buFont typeface="Arial" panose="020B0604020202020204" pitchFamily="34" charset="0"/>
              <a:buChar char="•"/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2304">
                <a:latin typeface="Tahoma"/>
                <a:ea typeface="Tahoma"/>
                <a:cs typeface="Tahoma"/>
                <a:sym typeface="Tahoma"/>
              </a:rPr>
              <a:t>駒　「香と」「銀角」「金桂」「飛歩」「玉」</a:t>
            </a:r>
            <a:endParaRPr lang="en-US" altLang="ja-JP" sz="2304" dirty="0">
              <a:latin typeface="Tahoma"/>
              <a:ea typeface="Tahoma"/>
              <a:cs typeface="Tahoma"/>
              <a:sym typeface="Tahoma"/>
            </a:endParaRPr>
          </a:p>
          <a:p>
            <a:pPr defTabSz="658368">
              <a:spcBef>
                <a:spcPts val="0"/>
              </a:spcBef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304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 defTabSz="658368">
              <a:spcBef>
                <a:spcPts val="0"/>
              </a:spcBef>
              <a:buFont typeface="Arial" panose="020B0604020202020204" pitchFamily="34" charset="0"/>
              <a:buChar char="•"/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304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 defTabSz="658368">
              <a:spcBef>
                <a:spcPts val="0"/>
              </a:spcBef>
              <a:buFont typeface="Arial" panose="020B0604020202020204" pitchFamily="34" charset="0"/>
              <a:buChar char="•"/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304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 defTabSz="658368">
              <a:spcBef>
                <a:spcPts val="0"/>
              </a:spcBef>
              <a:buFont typeface="Arial" panose="020B0604020202020204" pitchFamily="34" charset="0"/>
              <a:buChar char="•"/>
              <a:defRPr sz="1728">
                <a:latin typeface="HG-MinchoL-Sun"/>
                <a:ea typeface="HG-MinchoL-Sun"/>
                <a:cs typeface="HG-MinchoL-Sun"/>
                <a:sym typeface="HG-MinchoL-Sun"/>
              </a:defRPr>
            </a:pPr>
            <a:endParaRPr lang="en-US" altLang="ja-JP" sz="2304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D501937-E20E-514C-868B-CDA01C018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48" y="3437778"/>
            <a:ext cx="3627489" cy="345644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6CD0FF-6A0D-F741-A481-962518FC928C}"/>
              </a:ext>
            </a:extLst>
          </p:cNvPr>
          <p:cNvSpPr txBox="1"/>
          <p:nvPr/>
        </p:nvSpPr>
        <p:spPr>
          <a:xfrm>
            <a:off x="1996597" y="7030576"/>
            <a:ext cx="216801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京都将棋の初期盤面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E109A2C-24F2-2643-BB3C-3972452AFA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49" y="3437778"/>
            <a:ext cx="4036040" cy="345644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00F0F3-DDE9-EA4C-A235-45E0B3A5C02C}"/>
              </a:ext>
            </a:extLst>
          </p:cNvPr>
          <p:cNvSpPr txBox="1"/>
          <p:nvPr/>
        </p:nvSpPr>
        <p:spPr>
          <a:xfrm>
            <a:off x="6430917" y="7030576"/>
            <a:ext cx="1828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/>
              <a:t>京都将棋の駒</a:t>
            </a: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734953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研究背景と研究目的"/>
          <p:cNvSpPr txBox="1">
            <a:spLocks noGrp="1"/>
          </p:cNvSpPr>
          <p:nvPr>
            <p:ph type="title" idx="4294967295"/>
          </p:nvPr>
        </p:nvSpPr>
        <p:spPr>
          <a:xfrm>
            <a:off x="741362" y="555625"/>
            <a:ext cx="8607426" cy="1262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4400">
                <a:latin typeface="Tahoma"/>
                <a:ea typeface="Tahoma"/>
                <a:cs typeface="Tahoma"/>
                <a:sym typeface="Tahoma"/>
              </a:rPr>
              <a:t>京都将棋とは</a:t>
            </a:r>
            <a:endParaRPr sz="44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97B4CB-85FA-D948-A012-D2B0BEA74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2" y="2652932"/>
            <a:ext cx="3786412" cy="364463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BFCB63A-BEE3-3A43-A56E-E1EC6B7FD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17" y="2652932"/>
            <a:ext cx="3709858" cy="3644630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C007644D-E646-DA4D-BCA7-FEECFCAB62EA}"/>
              </a:ext>
            </a:extLst>
          </p:cNvPr>
          <p:cNvCxnSpPr>
            <a:cxnSpLocks/>
          </p:cNvCxnSpPr>
          <p:nvPr/>
        </p:nvCxnSpPr>
        <p:spPr>
          <a:xfrm>
            <a:off x="4748981" y="4616245"/>
            <a:ext cx="796413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78D8A99-E115-EB46-94B1-738BB759D86C}"/>
              </a:ext>
            </a:extLst>
          </p:cNvPr>
          <p:cNvSpPr txBox="1"/>
          <p:nvPr/>
        </p:nvSpPr>
        <p:spPr>
          <a:xfrm>
            <a:off x="1847490" y="6763476"/>
            <a:ext cx="133816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初期盤面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B0995F2-E6A0-494D-9072-1EA6B9229998}"/>
              </a:ext>
            </a:extLst>
          </p:cNvPr>
          <p:cNvSpPr txBox="1"/>
          <p:nvPr/>
        </p:nvSpPr>
        <p:spPr>
          <a:xfrm>
            <a:off x="6916994" y="6763476"/>
            <a:ext cx="165181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一手後の様子</a:t>
            </a:r>
          </a:p>
        </p:txBody>
      </p:sp>
    </p:spTree>
    <p:extLst>
      <p:ext uri="{BB962C8B-B14F-4D97-AF65-F5344CB8AC3E}">
        <p14:creationId xmlns:p14="http://schemas.microsoft.com/office/powerpoint/2010/main" val="1493656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研究背景と研究目的"/>
          <p:cNvSpPr txBox="1">
            <a:spLocks noGrp="1"/>
          </p:cNvSpPr>
          <p:nvPr>
            <p:ph type="title" idx="4294967295"/>
          </p:nvPr>
        </p:nvSpPr>
        <p:spPr>
          <a:xfrm>
            <a:off x="741362" y="555625"/>
            <a:ext cx="8607426" cy="1262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4400">
                <a:latin typeface="Tahoma"/>
                <a:ea typeface="Tahoma"/>
                <a:cs typeface="Tahoma"/>
                <a:sym typeface="Tahoma"/>
              </a:rPr>
              <a:t>京都将棋とは</a:t>
            </a:r>
            <a:endParaRPr sz="44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A7FC82B-3587-4D48-8827-75B4F9B76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00" y="2034973"/>
            <a:ext cx="5678700" cy="52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3429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研究背景と研究目的"/>
          <p:cNvSpPr txBox="1">
            <a:spLocks noGrp="1"/>
          </p:cNvSpPr>
          <p:nvPr>
            <p:ph type="title" idx="4294967295"/>
          </p:nvPr>
        </p:nvSpPr>
        <p:spPr>
          <a:xfrm>
            <a:off x="741362" y="555625"/>
            <a:ext cx="8607426" cy="1262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4400">
                <a:latin typeface="Tahoma"/>
                <a:ea typeface="Tahoma"/>
                <a:cs typeface="Tahoma"/>
                <a:sym typeface="Tahoma"/>
              </a:rPr>
              <a:t>京都将棋とは</a:t>
            </a:r>
            <a:endParaRPr sz="44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9474A3-D5A7-A84A-881D-03481155F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89" y="2035805"/>
            <a:ext cx="5728171" cy="533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3995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研究背景と研究目的"/>
          <p:cNvSpPr txBox="1">
            <a:spLocks noGrp="1"/>
          </p:cNvSpPr>
          <p:nvPr>
            <p:ph type="title" idx="4294967295"/>
          </p:nvPr>
        </p:nvSpPr>
        <p:spPr>
          <a:xfrm>
            <a:off x="741362" y="555625"/>
            <a:ext cx="8607426" cy="1262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>
                <a:latin typeface="HG-MinchoL-Sun"/>
                <a:ea typeface="HG-MinchoL-Sun"/>
                <a:cs typeface="HG-MinchoL-Sun"/>
                <a:sym typeface="HG-MinchoL-Sun"/>
              </a:defRPr>
            </a:pPr>
            <a:r>
              <a:rPr lang="ja-JP" altLang="en-US" sz="4400">
                <a:latin typeface="Tahoma"/>
                <a:ea typeface="Tahoma"/>
                <a:cs typeface="Tahoma"/>
                <a:sym typeface="Tahoma"/>
              </a:rPr>
              <a:t>京都将棋とは</a:t>
            </a:r>
            <a:endParaRPr sz="44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777135-D21A-A149-8106-34631BDBD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43" y="2063261"/>
            <a:ext cx="5723864" cy="532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667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BABED6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8F8F8F"/>
      </a:accent3>
      <a:accent4>
        <a:srgbClr val="707070"/>
      </a:accent4>
      <a:accent5>
        <a:srgbClr val="B5C9E5"/>
      </a:accent5>
      <a:accent6>
        <a:srgbClr val="D7712C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8F8F8F"/>
      </a:accent3>
      <a:accent4>
        <a:srgbClr val="707070"/>
      </a:accent4>
      <a:accent5>
        <a:srgbClr val="B5C9E5"/>
      </a:accent5>
      <a:accent6>
        <a:srgbClr val="D7712C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842</Words>
  <Application>Microsoft Macintosh PowerPoint</Application>
  <PresentationFormat>ユーザー設定</PresentationFormat>
  <Paragraphs>169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3" baseType="lpstr">
      <vt:lpstr>HG-MinchoL-Sun</vt:lpstr>
      <vt:lpstr>ヒラギノ明朝 ProN W3</vt:lpstr>
      <vt:lpstr>游ゴシック</vt:lpstr>
      <vt:lpstr>Arial</vt:lpstr>
      <vt:lpstr>Avenir Roman</vt:lpstr>
      <vt:lpstr>Calibri</vt:lpstr>
      <vt:lpstr>Helvetica</vt:lpstr>
      <vt:lpstr>Tahoma</vt:lpstr>
      <vt:lpstr>Times</vt:lpstr>
      <vt:lpstr>Times New Roman</vt:lpstr>
      <vt:lpstr>Wingdings</vt:lpstr>
      <vt:lpstr>Default</vt:lpstr>
      <vt:lpstr>Javaを用いた 京都将棋アプリの開発</vt:lpstr>
      <vt:lpstr>発表の流れ</vt:lpstr>
      <vt:lpstr>研究背景</vt:lpstr>
      <vt:lpstr>京都将棋とは</vt:lpstr>
      <vt:lpstr>京都将棋とは</vt:lpstr>
      <vt:lpstr>京都将棋とは</vt:lpstr>
      <vt:lpstr>京都将棋とは</vt:lpstr>
      <vt:lpstr>京都将棋とは</vt:lpstr>
      <vt:lpstr>京都将棋とは</vt:lpstr>
      <vt:lpstr>京都将棋とは</vt:lpstr>
      <vt:lpstr>研究目的</vt:lpstr>
      <vt:lpstr>駒の着手選択</vt:lpstr>
      <vt:lpstr>局面の評価値</vt:lpstr>
      <vt:lpstr>研究内容</vt:lpstr>
      <vt:lpstr>検証</vt:lpstr>
      <vt:lpstr>まとめ</vt:lpstr>
      <vt:lpstr>今後の課題</vt:lpstr>
      <vt:lpstr>参考文献(1/3)</vt:lpstr>
      <vt:lpstr>参考文献(2/3)</vt:lpstr>
      <vt:lpstr>参考文献(3/3)</vt:lpstr>
      <vt:lpstr>PowerPoint プレゼンテーション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Javaを用いた 京都将棋アプリの開発</dc:title>
  <cp:lastModifiedBy>野々下魁</cp:lastModifiedBy>
  <cp:revision>56</cp:revision>
  <dcterms:modified xsi:type="dcterms:W3CDTF">2019-02-06T01:59:48Z</dcterms:modified>
</cp:coreProperties>
</file>