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29" r:id="rId1"/>
    <p:sldMasterId id="2147483741" r:id="rId2"/>
  </p:sldMasterIdLst>
  <p:notesMasterIdLst>
    <p:notesMasterId r:id="rId22"/>
  </p:notesMasterIdLst>
  <p:handoutMasterIdLst>
    <p:handoutMasterId r:id="rId23"/>
  </p:handoutMasterIdLst>
  <p:sldIdLst>
    <p:sldId id="450" r:id="rId3"/>
    <p:sldId id="448" r:id="rId4"/>
    <p:sldId id="258" r:id="rId5"/>
    <p:sldId id="264" r:id="rId6"/>
    <p:sldId id="260" r:id="rId7"/>
    <p:sldId id="456" r:id="rId8"/>
    <p:sldId id="281" r:id="rId9"/>
    <p:sldId id="262" r:id="rId10"/>
    <p:sldId id="282" r:id="rId11"/>
    <p:sldId id="455" r:id="rId12"/>
    <p:sldId id="284" r:id="rId13"/>
    <p:sldId id="285" r:id="rId14"/>
    <p:sldId id="444" r:id="rId15"/>
    <p:sldId id="446" r:id="rId16"/>
    <p:sldId id="451" r:id="rId17"/>
    <p:sldId id="453" r:id="rId18"/>
    <p:sldId id="452" r:id="rId19"/>
    <p:sldId id="286" r:id="rId20"/>
    <p:sldId id="45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19" userDrawn="1">
          <p15:clr>
            <a:srgbClr val="A4A3A4"/>
          </p15:clr>
        </p15:guide>
        <p15:guide id="2" pos="575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0" autoAdjust="0"/>
    <p:restoredTop sz="85675" autoAdjust="0"/>
  </p:normalViewPr>
  <p:slideViewPr>
    <p:cSldViewPr>
      <p:cViewPr varScale="1">
        <p:scale>
          <a:sx n="92" d="100"/>
          <a:sy n="92" d="100"/>
        </p:scale>
        <p:origin x="-1674" y="-90"/>
      </p:cViewPr>
      <p:guideLst>
        <p:guide orient="horz" pos="4319"/>
        <p:guide pos="5759"/>
      </p:guideLst>
    </p:cSldViewPr>
  </p:slideViewPr>
  <p:outlineViewPr>
    <p:cViewPr>
      <p:scale>
        <a:sx n="33" d="100"/>
        <a:sy n="33" d="100"/>
      </p:scale>
      <p:origin x="24" y="501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29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6917E2AF-EDB0-D841-8DD3-67762248706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0848F420-F164-6542-8662-6D63103B170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xmlns="" id="{58241D0F-8845-C842-9A57-12181A45F17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xmlns="" id="{6BAA6BFA-E4B1-D34F-A839-0B7D1961304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499FE5D8-F144-4DEB-86E7-13B1ED80B9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8778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1244B-A708-45CD-BD02-A12E31659D7F}" type="datetimeFigureOut">
              <a:rPr kumimoji="1" lang="ja-JP" altLang="en-US" smtClean="0"/>
              <a:t>2019/2/5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511E2-A799-499C-8F1E-E3DB309C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56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344523-FB5C-443E-91DF-0AD85CED624F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055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試行回数を増やした場合、標準偏差は</a:t>
            </a:r>
            <a:r>
              <a:rPr kumimoji="1" lang="en-US" altLang="ja-JP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1000 </a:t>
            </a:r>
            <a:r>
              <a:rPr kumimoji="1" lang="ja-JP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回で</a:t>
            </a:r>
            <a:r>
              <a:rPr kumimoji="1" lang="en-US" altLang="ja-JP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15.8(1.58%) </a:t>
            </a:r>
            <a:r>
              <a:rPr kumimoji="1" lang="ja-JP" alt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、</a:t>
            </a:r>
            <a:r>
              <a:rPr kumimoji="1" lang="en-US" altLang="ja-JP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10000 </a:t>
            </a:r>
            <a:r>
              <a:rPr kumimoji="1" lang="ja-JP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回で</a:t>
            </a:r>
            <a:r>
              <a:rPr kumimoji="1" lang="en-US" altLang="ja-JP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50.0 (0.50%) </a:t>
            </a:r>
            <a:r>
              <a:rPr kumimoji="1" lang="ja-JP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となる</a:t>
            </a:r>
            <a:endParaRPr kumimoji="1" lang="en-US" altLang="ja-JP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kumimoji="1" lang="en-US" altLang="ja-JP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ja-JP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つまり、</a:t>
            </a:r>
            <a:r>
              <a:rPr kumimoji="1" lang="en-US" altLang="ja-JP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10000</a:t>
            </a:r>
            <a:r>
              <a:rPr kumimoji="1" lang="ja-JP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回実行して勝率</a:t>
            </a:r>
            <a:r>
              <a:rPr kumimoji="1" lang="en-US" altLang="ja-JP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60</a:t>
            </a:r>
            <a:r>
              <a:rPr kumimoji="1" lang="ja-JP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％</a:t>
            </a:r>
            <a:r>
              <a:rPr kumimoji="1" lang="ja-JP" alt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以上で結果が信頼できる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0511E2-A799-499C-8F1E-E3DB309C24E1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665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0511E2-A799-499C-8F1E-E3DB309C24E1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737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0511E2-A799-499C-8F1E-E3DB309C24E1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23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D56E7E-E208-B347-B9DB-FB036E3600FE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F9D43-F367-49BB-A2C7-7932274312EB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37" name="Rectangle 30">
            <a:extLst>
              <a:ext uri="{FF2B5EF4-FFF2-40B4-BE49-F238E27FC236}">
                <a16:creationId xmlns:a16="http://schemas.microsoft.com/office/drawing/2014/main" xmlns="" id="{572CDF12-BDD4-9846-8E16-EF9DA3307135}"/>
              </a:ext>
            </a:extLst>
          </p:cNvPr>
          <p:cNvSpPr>
            <a:spLocks noChangeArrowheads="1"/>
          </p:cNvSpPr>
          <p:nvPr userDrawn="1"/>
        </p:nvSpPr>
        <p:spPr bwMode="hidden">
          <a:xfrm>
            <a:off x="0" y="4572000"/>
            <a:ext cx="9144000" cy="914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ja-JP" altLang="en-US" sz="2400"/>
          </a:p>
        </p:txBody>
      </p:sp>
      <p:sp>
        <p:nvSpPr>
          <p:cNvPr id="38" name="Rectangle 31">
            <a:extLst>
              <a:ext uri="{FF2B5EF4-FFF2-40B4-BE49-F238E27FC236}">
                <a16:creationId xmlns:a16="http://schemas.microsoft.com/office/drawing/2014/main" xmlns="" id="{CB4A27DC-58E3-944B-B422-EBD82B837EF8}"/>
              </a:ext>
            </a:extLst>
          </p:cNvPr>
          <p:cNvSpPr>
            <a:spLocks noChangeArrowheads="1"/>
          </p:cNvSpPr>
          <p:nvPr userDrawn="1"/>
        </p:nvSpPr>
        <p:spPr bwMode="hidden">
          <a:xfrm>
            <a:off x="0" y="5410200"/>
            <a:ext cx="91440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1682963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DBF398-AA2D-504C-9CA8-3311D082C20F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47022F-11C3-4B43-88F8-09BEF7A25417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062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2302"/>
            <a:ext cx="1971675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7400AA-5FDE-ED4C-B9AD-055FC286F71A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47022F-11C3-4B43-88F8-09BEF7A25417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79414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4804C-2ECC-4810-B0F2-EFABEA084F5D}" type="datetime1">
              <a:rPr kumimoji="1" lang="ja-JP" altLang="en-US" smtClean="0"/>
              <a:t>2019/2/5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2D16-C448-4FF8-B3DE-BBE0A255A8E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857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652F-F088-450C-ABE9-749B5403A3C5}" type="datetime1">
              <a:rPr kumimoji="1" lang="ja-JP" altLang="en-US" smtClean="0"/>
              <a:t>2019/2/5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2D16-C448-4FF8-B3DE-BBE0A255A8E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8008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5E50-0669-4FCA-A7E1-52FEF1825F74}" type="datetime1">
              <a:rPr kumimoji="1" lang="ja-JP" altLang="en-US" smtClean="0"/>
              <a:t>2019/2/5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2D16-C448-4FF8-B3DE-BBE0A255A8E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3056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fld id="{44BB5ED5-E250-4CB5-8EEB-1407FB48B455}" type="datetime1">
              <a:rPr kumimoji="1" lang="ja-JP" altLang="en-US" smtClean="0"/>
              <a:pPr/>
              <a:t>2019/2/5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25"/>
            </a:lvl1pPr>
          </a:lstStyle>
          <a:p>
            <a:fld id="{561C2D16-C448-4FF8-B3DE-BBE0A255A8E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9202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01641-4B0B-4431-B213-30267AC9096A}" type="datetime1">
              <a:rPr kumimoji="1" lang="ja-JP" altLang="en-US" smtClean="0"/>
              <a:t>2019/2/5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2D16-C448-4FF8-B3DE-BBE0A255A8E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7482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CBC7-8C8C-4A47-8C0B-F3E524484CC4}" type="datetime1">
              <a:rPr kumimoji="1" lang="ja-JP" altLang="en-US" smtClean="0"/>
              <a:t>2019/2/5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2D16-C448-4FF8-B3DE-BBE0A255A8E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81172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1E75-E3CC-4035-B922-F6DA3ADBF0FF}" type="datetime1">
              <a:rPr kumimoji="1" lang="ja-JP" altLang="en-US" smtClean="0"/>
              <a:t>2019/2/5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2D16-C448-4FF8-B3DE-BBE0A255A8E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28887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1BB0A23-D070-4D68-B42E-1CD8508F982E}" type="datetime1">
              <a:rPr kumimoji="1" lang="ja-JP" altLang="en-US" smtClean="0"/>
              <a:t>2019/2/5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1C2D16-C448-4FF8-B3DE-BBE0A255A8E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3299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5A8650-3075-D649-BACE-D026783D073D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16619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DDECA-8F1B-45BA-9A25-CF90CA646832}" type="datetime1">
              <a:rPr kumimoji="1" lang="ja-JP" altLang="en-US" smtClean="0"/>
              <a:t>2019/2/5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2D16-C448-4FF8-B3DE-BBE0A255A8E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01794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5729-993A-4A30-96D9-ED96BB3D1769}" type="datetime1">
              <a:rPr kumimoji="1" lang="ja-JP" altLang="en-US" smtClean="0"/>
              <a:t>2019/2/5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2D16-C448-4FF8-B3DE-BBE0A255A8E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7948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763-16B0-4FF7-A936-4B92C88E2601}" type="datetime1">
              <a:rPr kumimoji="1" lang="ja-JP" altLang="en-US" smtClean="0"/>
              <a:t>2019/2/5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2D16-C448-4FF8-B3DE-BBE0A255A8E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234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00ABE4-5B60-E744-9BFE-A8D56FC1544C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AADEC-1B4C-4227-9202-113ABE8BE481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53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7"/>
            <a:ext cx="3703320" cy="40233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C48989C5-46B6-D440-8B77-FDFF590D592F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25"/>
            </a:lvl1pPr>
          </a:lstStyle>
          <a:p>
            <a:pPr>
              <a:defRPr/>
            </a:pPr>
            <a:fld id="{34911ECD-6BD4-49EE-8E32-CCEB9EAE1B7C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8223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5B47A4-CCD3-3B40-8ED3-190238934470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7B13B4-37CF-449C-988C-5FECA6054F64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461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B7F311-F7FE-DB4B-A01B-12AE554C89F7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28D283-A432-42E1-84AC-F88B7C1D24D7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355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86B18F-1EC5-A642-A411-8F8720FDCCFB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BD79F9-676F-4E8B-AFA4-F91655136A34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0688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5" y="6459788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96DC1FD6-30F5-A649-BBBC-475B41C0046A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A47022F-11C3-4B43-88F8-09BEF7A25417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3822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1A9D6C-15FD-F745-862A-02C0B0C4AB16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2F43D-AF66-411B-A3F3-9310F1A5DF86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2367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4B406EE-1BC4-9041-AAA8-5B5D0CD2DCD8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5" y="6459788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A47022F-11C3-4B43-88F8-09BEF7A25417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235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hf hdr="0" ftr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kumimoji="1"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953A5D3-F16E-43DA-84FF-66A4E98564BE}" type="datetime1">
              <a:rPr kumimoji="1" lang="ja-JP" altLang="en-US" smtClean="0"/>
              <a:pPr/>
              <a:t>2019/2/5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5">
                <a:solidFill>
                  <a:srgbClr val="FFFFFF"/>
                </a:solidFill>
              </a:defRPr>
            </a:lvl1pPr>
          </a:lstStyle>
          <a:p>
            <a:fld id="{561C2D16-C448-4FF8-B3DE-BBE0A255A8E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1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hdr="0" ftr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kumimoji="1"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2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23972" y="2492896"/>
            <a:ext cx="9166385" cy="747515"/>
          </a:xfrm>
        </p:spPr>
        <p:txBody>
          <a:bodyPr>
            <a:normAutofit/>
          </a:bodyPr>
          <a:lstStyle/>
          <a:p>
            <a:r>
              <a:rPr lang="ja-JP" altLang="en-US" sz="4050" b="1" dirty="0"/>
              <a:t>　</a:t>
            </a:r>
            <a:r>
              <a:rPr lang="ja-JP" altLang="ja-JP" sz="4000" dirty="0">
                <a:solidFill>
                  <a:schemeClr val="tx1"/>
                </a:solidFill>
              </a:rPr>
              <a:t>将棋の駒の評価値と盤面サイズの考察</a:t>
            </a:r>
            <a:endParaRPr lang="ja-JP" altLang="en-US" sz="4050" b="1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xmlns="" id="{DD2C4B57-14F9-5940-9C84-E502F2DB0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8766" y="4365104"/>
            <a:ext cx="548740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400" dirty="0">
                <a:latin typeface="Times New Roman" panose="02020603050405020304" pitchFamily="18" charset="0"/>
              </a:rPr>
              <a:t>情報論理工学研究室</a:t>
            </a:r>
            <a:endParaRPr lang="en-US" altLang="ja-JP" sz="24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400" dirty="0">
                <a:latin typeface="Times New Roman" panose="02020603050405020304" pitchFamily="18" charset="0"/>
              </a:rPr>
              <a:t>理工学部　情報学科　情報メディアコース</a:t>
            </a:r>
            <a:endParaRPr lang="en-US" altLang="ja-JP" sz="24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ja-JP" altLang="en-US" sz="2600" dirty="0">
                <a:latin typeface="Times New Roman" panose="02020603050405020304" pitchFamily="18" charset="0"/>
              </a:rPr>
              <a:t>西谷</a:t>
            </a:r>
            <a:r>
              <a:rPr lang="en-US" altLang="ja-JP" sz="2600" dirty="0">
                <a:latin typeface="Times New Roman" panose="02020603050405020304" pitchFamily="18" charset="0"/>
              </a:rPr>
              <a:t> </a:t>
            </a:r>
            <a:r>
              <a:rPr lang="ja-JP" altLang="en-US" sz="2600" dirty="0">
                <a:latin typeface="Times New Roman" panose="02020603050405020304" pitchFamily="18" charset="0"/>
              </a:rPr>
              <a:t>昂真 （</a:t>
            </a:r>
            <a:r>
              <a:rPr lang="en-US" altLang="ja-JP" sz="2600" dirty="0">
                <a:latin typeface="+mn-ea"/>
                <a:ea typeface="+mn-ea"/>
              </a:rPr>
              <a:t>15-1-037-0043</a:t>
            </a:r>
            <a:r>
              <a:rPr lang="ja-JP" altLang="en-US" sz="2600" dirty="0">
                <a:latin typeface="Times New Roman" panose="02020603050405020304" pitchFamily="18" charset="0"/>
              </a:rPr>
              <a:t>）</a:t>
            </a:r>
            <a:endParaRPr lang="en-US" altLang="ja-JP" sz="26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71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考察２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8" lvl="1" indent="-350838"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ja-JP" altLang="ja-JP" sz="2500" dirty="0">
                <a:solidFill>
                  <a:schemeClr val="tx1"/>
                </a:solidFill>
              </a:rPr>
              <a:t>試行回数</a:t>
            </a:r>
            <a:r>
              <a:rPr lang="en-US" altLang="ja-JP" sz="2500" dirty="0">
                <a:solidFill>
                  <a:schemeClr val="tx1"/>
                </a:solidFill>
              </a:rPr>
              <a:t>100</a:t>
            </a:r>
            <a:r>
              <a:rPr lang="ja-JP" altLang="ja-JP" sz="2500" dirty="0">
                <a:solidFill>
                  <a:schemeClr val="tx1"/>
                </a:solidFill>
              </a:rPr>
              <a:t>回の場合，勝率</a:t>
            </a:r>
            <a:r>
              <a:rPr lang="en-US" altLang="ja-JP" sz="2500" dirty="0">
                <a:solidFill>
                  <a:schemeClr val="tx1"/>
                </a:solidFill>
              </a:rPr>
              <a:t>50%</a:t>
            </a:r>
            <a:r>
              <a:rPr lang="ja-JP" altLang="ja-JP" sz="2500" dirty="0">
                <a:solidFill>
                  <a:schemeClr val="tx1"/>
                </a:solidFill>
              </a:rPr>
              <a:t>の対戦における</a:t>
            </a:r>
            <a:endParaRPr lang="en-US" altLang="ja-JP" sz="2500" dirty="0">
              <a:solidFill>
                <a:schemeClr val="tx1"/>
              </a:solidFill>
            </a:endParaRPr>
          </a:p>
          <a:p>
            <a:pPr marL="150876" lvl="1" indent="0">
              <a:buNone/>
            </a:pPr>
            <a:r>
              <a:rPr lang="en-US" altLang="ja-JP" sz="2500" dirty="0">
                <a:solidFill>
                  <a:schemeClr val="tx1"/>
                </a:solidFill>
              </a:rPr>
              <a:t>      </a:t>
            </a:r>
            <a:r>
              <a:rPr lang="ja-JP" altLang="ja-JP" sz="2500" dirty="0">
                <a:solidFill>
                  <a:schemeClr val="tx1"/>
                </a:solidFill>
              </a:rPr>
              <a:t>危険度</a:t>
            </a:r>
            <a:r>
              <a:rPr lang="en-US" altLang="ja-JP" sz="2500" dirty="0">
                <a:solidFill>
                  <a:schemeClr val="tx1"/>
                </a:solidFill>
              </a:rPr>
              <a:t>95%</a:t>
            </a:r>
            <a:r>
              <a:rPr lang="ja-JP" altLang="ja-JP" sz="2500" dirty="0">
                <a:solidFill>
                  <a:schemeClr val="tx1"/>
                </a:solidFill>
              </a:rPr>
              <a:t>の信頼区間に含まれる勝率は</a:t>
            </a:r>
            <a:r>
              <a:rPr lang="en-US" altLang="ja-JP" sz="2500" dirty="0">
                <a:solidFill>
                  <a:schemeClr val="tx1"/>
                </a:solidFill>
              </a:rPr>
              <a:t> 40</a:t>
            </a:r>
            <a:r>
              <a:rPr lang="ja-JP" altLang="ja-JP" sz="2500" dirty="0">
                <a:solidFill>
                  <a:schemeClr val="tx1"/>
                </a:solidFill>
              </a:rPr>
              <a:t>〜</a:t>
            </a:r>
            <a:r>
              <a:rPr lang="en-US" altLang="ja-JP" sz="2500" dirty="0">
                <a:solidFill>
                  <a:schemeClr val="tx1"/>
                </a:solidFill>
              </a:rPr>
              <a:t>60%</a:t>
            </a:r>
          </a:p>
          <a:p>
            <a:pPr marL="150876" lvl="1" indent="0">
              <a:buNone/>
            </a:pPr>
            <a:endParaRPr lang="en-US" altLang="ja-JP" sz="2500" dirty="0">
              <a:solidFill>
                <a:schemeClr val="tx1"/>
              </a:solidFill>
            </a:endParaRPr>
          </a:p>
          <a:p>
            <a:pPr marL="493713" lvl="1" indent="-220663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ja-JP" sz="2500" dirty="0">
                <a:solidFill>
                  <a:schemeClr val="tx1"/>
                </a:solidFill>
              </a:rPr>
              <a:t> </a:t>
            </a:r>
            <a:r>
              <a:rPr lang="ja-JP" altLang="ja-JP" sz="2500" dirty="0">
                <a:solidFill>
                  <a:schemeClr val="tx1"/>
                </a:solidFill>
              </a:rPr>
              <a:t>結果は全てこの信頼区間に含まれており，飛車角</a:t>
            </a:r>
            <a:r>
              <a:rPr lang="ja-JP" altLang="en-US" sz="2500" dirty="0">
                <a:solidFill>
                  <a:schemeClr val="tx1"/>
                </a:solidFill>
              </a:rPr>
              <a:t>の</a:t>
            </a:r>
            <a:r>
              <a:rPr lang="en-US" altLang="ja-JP" sz="2500" dirty="0">
                <a:solidFill>
                  <a:schemeClr val="tx1"/>
                </a:solidFill>
              </a:rPr>
              <a:t/>
            </a:r>
            <a:br>
              <a:rPr lang="en-US" altLang="ja-JP" sz="2500" dirty="0">
                <a:solidFill>
                  <a:schemeClr val="tx1"/>
                </a:solidFill>
              </a:rPr>
            </a:br>
            <a:r>
              <a:rPr lang="ja-JP" altLang="en-US" sz="2500" dirty="0">
                <a:solidFill>
                  <a:schemeClr val="tx1"/>
                </a:solidFill>
              </a:rPr>
              <a:t> </a:t>
            </a:r>
            <a:r>
              <a:rPr lang="ja-JP" altLang="ja-JP" sz="2500" dirty="0">
                <a:solidFill>
                  <a:schemeClr val="tx1"/>
                </a:solidFill>
              </a:rPr>
              <a:t>評価値を変化させたことによる有意な勝率の差は</a:t>
            </a:r>
            <a:r>
              <a:rPr lang="en-US" altLang="ja-JP" sz="2500" dirty="0">
                <a:solidFill>
                  <a:schemeClr val="tx1"/>
                </a:solidFill>
              </a:rPr>
              <a:t/>
            </a:r>
            <a:br>
              <a:rPr lang="en-US" altLang="ja-JP" sz="2500" dirty="0">
                <a:solidFill>
                  <a:schemeClr val="tx1"/>
                </a:solidFill>
              </a:rPr>
            </a:br>
            <a:r>
              <a:rPr lang="en-US" altLang="ja-JP" sz="2500" dirty="0">
                <a:solidFill>
                  <a:schemeClr val="tx1"/>
                </a:solidFill>
              </a:rPr>
              <a:t> </a:t>
            </a:r>
            <a:r>
              <a:rPr lang="ja-JP" altLang="ja-JP" sz="2500" dirty="0">
                <a:solidFill>
                  <a:schemeClr val="tx1"/>
                </a:solidFill>
              </a:rPr>
              <a:t>見られなかった</a:t>
            </a:r>
            <a:endParaRPr lang="ja-JP" altLang="en-US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5A8650-3075-D649-BACE-D026783D073D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871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まとめ</a:t>
            </a:r>
          </a:p>
        </p:txBody>
      </p:sp>
      <p:sp>
        <p:nvSpPr>
          <p:cNvPr id="11266" name="コンテンツ プレースホルダ 3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ja-JP" altLang="en-US" sz="2800" dirty="0">
                <a:solidFill>
                  <a:schemeClr val="tx1"/>
                </a:solidFill>
              </a:rPr>
              <a:t>盤面サイズが </a:t>
            </a:r>
            <a:r>
              <a:rPr lang="en-US" altLang="ja-JP" sz="2800" dirty="0">
                <a:solidFill>
                  <a:schemeClr val="tx1"/>
                </a:solidFill>
              </a:rPr>
              <a:t>5×5 </a:t>
            </a:r>
            <a:r>
              <a:rPr lang="ja-JP" altLang="en-US" sz="2800" dirty="0">
                <a:solidFill>
                  <a:schemeClr val="tx1"/>
                </a:solidFill>
              </a:rPr>
              <a:t>と小さい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altLang="ja-JP" sz="25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sz="2500" dirty="0">
                <a:solidFill>
                  <a:schemeClr val="tx1"/>
                </a:solidFill>
              </a:rPr>
              <a:t>（予想）本将棋と比べ、角や飛車の評価値が小さい</a:t>
            </a:r>
            <a:endParaRPr lang="en-US" altLang="ja-JP" sz="2500" dirty="0">
              <a:solidFill>
                <a:schemeClr val="tx1"/>
              </a:solidFill>
            </a:endParaRPr>
          </a:p>
          <a:p>
            <a:pPr marL="150876" lvl="1" indent="0">
              <a:buNone/>
            </a:pPr>
            <a:r>
              <a:rPr lang="en-US" altLang="ja-JP" sz="2500" dirty="0">
                <a:solidFill>
                  <a:schemeClr val="tx1"/>
                </a:solidFill>
              </a:rPr>
              <a:t>		</a:t>
            </a:r>
            <a:r>
              <a:rPr lang="ja-JP" altLang="en-US" sz="2500" dirty="0">
                <a:solidFill>
                  <a:schemeClr val="tx1"/>
                </a:solidFill>
              </a:rPr>
              <a:t>　→　移動範囲が小さいことより結果に影響？</a:t>
            </a:r>
            <a:endParaRPr lang="en-US" altLang="ja-JP" sz="2500" dirty="0">
              <a:solidFill>
                <a:schemeClr val="tx1"/>
              </a:solidFill>
            </a:endParaRPr>
          </a:p>
          <a:p>
            <a:pPr marL="150876" lvl="1" indent="0">
              <a:buNone/>
            </a:pPr>
            <a:endParaRPr lang="en-US" altLang="ja-JP" sz="25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sz="2500" dirty="0">
                <a:solidFill>
                  <a:schemeClr val="tx1"/>
                </a:solidFill>
              </a:rPr>
              <a:t>（結果）有意な差は見られなかった</a:t>
            </a:r>
            <a:endParaRPr lang="en-US" altLang="ja-JP" sz="2500" dirty="0">
              <a:solidFill>
                <a:schemeClr val="tx1"/>
              </a:solidFill>
            </a:endParaRPr>
          </a:p>
          <a:p>
            <a:pPr marL="150876" lvl="1" indent="0">
              <a:buNone/>
            </a:pPr>
            <a:r>
              <a:rPr lang="en-US" altLang="ja-JP" sz="2500" dirty="0">
                <a:solidFill>
                  <a:schemeClr val="tx1"/>
                </a:solidFill>
              </a:rPr>
              <a:t>					</a:t>
            </a:r>
            <a:r>
              <a:rPr lang="ja-JP" altLang="en-US" sz="2500" dirty="0">
                <a:solidFill>
                  <a:schemeClr val="tx1"/>
                </a:solidFill>
              </a:rPr>
              <a:t>評価値変更→</a:t>
            </a:r>
            <a:r>
              <a:rPr lang="ja-JP" altLang="en-US" sz="2500" u="sng" dirty="0">
                <a:solidFill>
                  <a:schemeClr val="tx1"/>
                </a:solidFill>
              </a:rPr>
              <a:t>１００回試行</a:t>
            </a:r>
            <a:endParaRPr lang="en-US" altLang="ja-JP" sz="2500" u="sng" dirty="0">
              <a:solidFill>
                <a:schemeClr val="tx1"/>
              </a:solidFill>
            </a:endParaRPr>
          </a:p>
          <a:p>
            <a:pPr marL="150876" lvl="1" indent="0">
              <a:buNone/>
            </a:pPr>
            <a:r>
              <a:rPr lang="ja-JP" altLang="en-US" sz="2500" dirty="0">
                <a:solidFill>
                  <a:schemeClr val="tx1"/>
                </a:solidFill>
              </a:rPr>
              <a:t>　　</a:t>
            </a:r>
            <a:endParaRPr lang="en-US" altLang="ja-JP" sz="2500" dirty="0">
              <a:solidFill>
                <a:schemeClr val="tx1"/>
              </a:solidFill>
            </a:endParaRPr>
          </a:p>
          <a:p>
            <a:pPr lvl="2">
              <a:buFont typeface="Wingdings" panose="05000000000000000000" pitchFamily="2" charset="2"/>
              <a:buChar char="l"/>
            </a:pPr>
            <a:r>
              <a:rPr lang="ja-JP" altLang="en-US" sz="2400" dirty="0">
                <a:solidFill>
                  <a:srgbClr val="FF33CC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一部誤差の範囲内で有意な結果</a:t>
            </a:r>
            <a:r>
              <a:rPr lang="ja-JP" altLang="en-US" sz="2400" dirty="0">
                <a:solidFill>
                  <a:schemeClr val="tx1"/>
                </a:solidFill>
              </a:rPr>
              <a:t>においては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marL="288036" lvl="2" indent="0">
              <a:buNone/>
            </a:pPr>
            <a:r>
              <a:rPr lang="ja-JP" altLang="en-US" sz="2400" dirty="0">
                <a:solidFill>
                  <a:schemeClr val="tx1"/>
                </a:solidFill>
              </a:rPr>
              <a:t>　　　　　　　　１００００回実行　 →　　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150876" lvl="1" indent="0">
              <a:buNone/>
            </a:pPr>
            <a:endParaRPr lang="en-US" altLang="ja-JP" sz="2500" u="sng" dirty="0">
              <a:solidFill>
                <a:schemeClr val="tx1"/>
              </a:solidFill>
            </a:endParaRP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B34DECD1-1D92-AB4A-90FC-87E245D8E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605999-3E0F-AB46-A6BE-5B8CC34DDE84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xmlns="" id="{9459915D-B6C4-0346-8CA1-B93469901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xmlns="" id="{A8F6522C-F410-466C-91B4-98C238375E4A}"/>
              </a:ext>
            </a:extLst>
          </p:cNvPr>
          <p:cNvSpPr txBox="1"/>
          <p:nvPr/>
        </p:nvSpPr>
        <p:spPr>
          <a:xfrm>
            <a:off x="5364088" y="5085184"/>
            <a:ext cx="2829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勝率にほぼ変化なし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今後の課題</a:t>
            </a:r>
          </a:p>
        </p:txBody>
      </p:sp>
      <p:sp>
        <p:nvSpPr>
          <p:cNvPr id="12290" name="コンテンツ プレースホルダ 2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u"/>
            </a:pPr>
            <a:endParaRPr lang="en-US" altLang="ja-JP" sz="2700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ja-JP" sz="2600" dirty="0">
                <a:solidFill>
                  <a:schemeClr val="tx1"/>
                </a:solidFill>
              </a:rPr>
              <a:t>駒同士の連携と玉の安全度の評価</a:t>
            </a:r>
            <a:r>
              <a:rPr lang="ja-JP" altLang="en-US" sz="2600" dirty="0">
                <a:solidFill>
                  <a:schemeClr val="tx1"/>
                </a:solidFill>
              </a:rPr>
              <a:t>，</a:t>
            </a:r>
            <a:r>
              <a:rPr lang="ja-JP" altLang="ja-JP" sz="2600" dirty="0">
                <a:solidFill>
                  <a:schemeClr val="tx1"/>
                </a:solidFill>
              </a:rPr>
              <a:t>機械学習など，</a:t>
            </a:r>
            <a:r>
              <a:rPr lang="ja-JP" altLang="en-US" sz="2600" dirty="0">
                <a:solidFill>
                  <a:schemeClr val="tx1"/>
                </a:solidFill>
              </a:rPr>
              <a:t>　</a:t>
            </a:r>
            <a:r>
              <a:rPr lang="en-US" altLang="ja-JP" sz="2600" dirty="0">
                <a:solidFill>
                  <a:schemeClr val="tx1"/>
                </a:solidFill>
              </a:rPr>
              <a:t/>
            </a:r>
            <a:br>
              <a:rPr lang="en-US" altLang="ja-JP" sz="2600" dirty="0">
                <a:solidFill>
                  <a:schemeClr val="tx1"/>
                </a:solidFill>
              </a:rPr>
            </a:br>
            <a:r>
              <a:rPr lang="ja-JP" altLang="en-US" sz="2600" dirty="0">
                <a:solidFill>
                  <a:schemeClr val="tx1"/>
                </a:solidFill>
              </a:rPr>
              <a:t>  評価値以外に</a:t>
            </a:r>
            <a:r>
              <a:rPr lang="ja-JP" altLang="ja-JP" sz="2600" dirty="0">
                <a:solidFill>
                  <a:schemeClr val="tx1"/>
                </a:solidFill>
              </a:rPr>
              <a:t>ほかの手段についての着手選択を</a:t>
            </a:r>
            <a:r>
              <a:rPr lang="en-US" altLang="ja-JP" sz="2600" dirty="0">
                <a:solidFill>
                  <a:schemeClr val="tx1"/>
                </a:solidFill>
              </a:rPr>
              <a:t/>
            </a:r>
            <a:br>
              <a:rPr lang="en-US" altLang="ja-JP" sz="2600" dirty="0">
                <a:solidFill>
                  <a:schemeClr val="tx1"/>
                </a:solidFill>
              </a:rPr>
            </a:br>
            <a:r>
              <a:rPr lang="ja-JP" altLang="en-US" sz="2600" dirty="0">
                <a:solidFill>
                  <a:schemeClr val="tx1"/>
                </a:solidFill>
              </a:rPr>
              <a:t>  </a:t>
            </a:r>
            <a:r>
              <a:rPr lang="ja-JP" altLang="ja-JP" sz="2600" dirty="0">
                <a:solidFill>
                  <a:schemeClr val="tx1"/>
                </a:solidFill>
              </a:rPr>
              <a:t>行った際，どのような結果となるのか</a:t>
            </a:r>
            <a:r>
              <a:rPr lang="ja-JP" altLang="en-US" sz="2600" dirty="0">
                <a:solidFill>
                  <a:schemeClr val="tx1"/>
                </a:solidFill>
              </a:rPr>
              <a:t>調査</a:t>
            </a:r>
            <a:endParaRPr lang="ja-JP" altLang="ja-JP" sz="26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u"/>
            </a:pPr>
            <a:endParaRPr lang="en-US" altLang="ja-JP" sz="26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ja-JP" sz="2600" dirty="0">
                <a:solidFill>
                  <a:schemeClr val="tx1"/>
                </a:solidFill>
              </a:rPr>
              <a:t>勝率</a:t>
            </a:r>
            <a:r>
              <a:rPr lang="en-US" altLang="ja-JP" sz="2600" dirty="0">
                <a:solidFill>
                  <a:schemeClr val="tx1"/>
                </a:solidFill>
              </a:rPr>
              <a:t>60%</a:t>
            </a:r>
            <a:r>
              <a:rPr lang="ja-JP" altLang="ja-JP" sz="2600" dirty="0">
                <a:solidFill>
                  <a:schemeClr val="tx1"/>
                </a:solidFill>
              </a:rPr>
              <a:t>以上になるような評価値の組み合わせを</a:t>
            </a:r>
            <a:r>
              <a:rPr lang="en-US" altLang="ja-JP" sz="2600" dirty="0">
                <a:solidFill>
                  <a:schemeClr val="tx1"/>
                </a:solidFill>
              </a:rPr>
              <a:t/>
            </a:r>
            <a:br>
              <a:rPr lang="en-US" altLang="ja-JP" sz="2600" dirty="0">
                <a:solidFill>
                  <a:schemeClr val="tx1"/>
                </a:solidFill>
              </a:rPr>
            </a:br>
            <a:r>
              <a:rPr lang="ja-JP" altLang="en-US" sz="2600" dirty="0">
                <a:solidFill>
                  <a:schemeClr val="tx1"/>
                </a:solidFill>
              </a:rPr>
              <a:t>  </a:t>
            </a:r>
            <a:r>
              <a:rPr lang="ja-JP" altLang="ja-JP" sz="2600" dirty="0">
                <a:solidFill>
                  <a:schemeClr val="tx1"/>
                </a:solidFill>
              </a:rPr>
              <a:t>見つける</a:t>
            </a:r>
            <a:r>
              <a:rPr lang="en-US" altLang="ja-JP" sz="2600" dirty="0">
                <a:solidFill>
                  <a:schemeClr val="tx1"/>
                </a:solidFill>
              </a:rPr>
              <a:t>	</a:t>
            </a:r>
            <a:r>
              <a:rPr lang="ja-JP" altLang="en-US" sz="2600" dirty="0">
                <a:solidFill>
                  <a:schemeClr val="tx1"/>
                </a:solidFill>
              </a:rPr>
              <a:t>→　　</a:t>
            </a:r>
            <a:endParaRPr lang="en-US" altLang="ja-JP" sz="2600" b="1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u"/>
            </a:pPr>
            <a:endParaRPr lang="en-US" altLang="ja-JP" sz="26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sz="2600" dirty="0">
                <a:solidFill>
                  <a:schemeClr val="tx1"/>
                </a:solidFill>
              </a:rPr>
              <a:t>各試行を</a:t>
            </a:r>
            <a:r>
              <a:rPr lang="en-US" altLang="ja-JP" sz="2600" dirty="0">
                <a:solidFill>
                  <a:schemeClr val="tx1"/>
                </a:solidFill>
              </a:rPr>
              <a:t>10000</a:t>
            </a:r>
            <a:r>
              <a:rPr lang="ja-JP" altLang="ja-JP" sz="2600" dirty="0">
                <a:solidFill>
                  <a:schemeClr val="tx1"/>
                </a:solidFill>
              </a:rPr>
              <a:t>回行</a:t>
            </a:r>
            <a:r>
              <a:rPr lang="ja-JP" altLang="en-US" sz="2600" dirty="0">
                <a:solidFill>
                  <a:schemeClr val="tx1"/>
                </a:solidFill>
              </a:rPr>
              <a:t>い</a:t>
            </a:r>
            <a:r>
              <a:rPr lang="ja-JP" altLang="ja-JP" sz="2600" dirty="0">
                <a:solidFill>
                  <a:schemeClr val="tx1"/>
                </a:solidFill>
              </a:rPr>
              <a:t>勝率</a:t>
            </a:r>
            <a:r>
              <a:rPr lang="en-US" altLang="ja-JP" sz="2600" dirty="0">
                <a:solidFill>
                  <a:schemeClr val="tx1"/>
                </a:solidFill>
              </a:rPr>
              <a:t>51%</a:t>
            </a:r>
            <a:r>
              <a:rPr lang="ja-JP" altLang="ja-JP" sz="2600" dirty="0">
                <a:solidFill>
                  <a:schemeClr val="tx1"/>
                </a:solidFill>
              </a:rPr>
              <a:t>以上になるかを</a:t>
            </a:r>
            <a:r>
              <a:rPr lang="en-US" altLang="ja-JP" sz="2600" dirty="0">
                <a:solidFill>
                  <a:schemeClr val="tx1"/>
                </a:solidFill>
              </a:rPr>
              <a:t/>
            </a:r>
            <a:br>
              <a:rPr lang="en-US" altLang="ja-JP" sz="2600" dirty="0">
                <a:solidFill>
                  <a:schemeClr val="tx1"/>
                </a:solidFill>
              </a:rPr>
            </a:br>
            <a:r>
              <a:rPr lang="ja-JP" altLang="en-US" sz="2600" dirty="0">
                <a:solidFill>
                  <a:schemeClr val="tx1"/>
                </a:solidFill>
              </a:rPr>
              <a:t>　</a:t>
            </a:r>
            <a:r>
              <a:rPr lang="ja-JP" altLang="ja-JP" sz="2600" dirty="0">
                <a:solidFill>
                  <a:schemeClr val="tx1"/>
                </a:solidFill>
              </a:rPr>
              <a:t>確認</a:t>
            </a:r>
            <a:endParaRPr lang="en-US" altLang="ja-JP" sz="2600" dirty="0">
              <a:solidFill>
                <a:schemeClr val="tx1"/>
              </a:solidFill>
            </a:endParaRP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D4406B1F-7785-444C-87F9-FE3C13654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E0B31E-1E31-AB4D-AFDF-61EE7A550B7B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xmlns="" id="{6B08047D-071B-994B-A8C9-BCDE6722E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3CFFDEB9-DD59-4F9F-9256-DE030A31B748}"/>
              </a:ext>
            </a:extLst>
          </p:cNvPr>
          <p:cNvSpPr txBox="1"/>
          <p:nvPr/>
        </p:nvSpPr>
        <p:spPr>
          <a:xfrm>
            <a:off x="3419872" y="4149080"/>
            <a:ext cx="198993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600" b="1" dirty="0">
                <a:solidFill>
                  <a:srgbClr val="FF0000"/>
                </a:solidFill>
              </a:rPr>
              <a:t>強いＡＩ</a:t>
            </a:r>
            <a:endParaRPr kumimoji="1" lang="ja-JP" alt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タイトル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参考文献（１／５）</a:t>
            </a:r>
          </a:p>
        </p:txBody>
      </p:sp>
      <p:sp>
        <p:nvSpPr>
          <p:cNvPr id="13314" name="コンテンツ プレースホルダ 2"/>
          <p:cNvSpPr>
            <a:spLocks noGrp="1" noChangeArrowheads="1"/>
          </p:cNvSpPr>
          <p:nvPr>
            <p:ph idx="1"/>
          </p:nvPr>
        </p:nvSpPr>
        <p:spPr>
          <a:xfrm>
            <a:off x="822960" y="1844824"/>
            <a:ext cx="7709480" cy="446449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ja-JP" altLang="en-US" sz="2400" dirty="0">
                <a:solidFill>
                  <a:schemeClr val="tx1"/>
                </a:solidFill>
              </a:rPr>
              <a:t>清 愼一</a:t>
            </a:r>
            <a:r>
              <a:rPr lang="en-US" altLang="ja-JP" sz="2400" dirty="0">
                <a:solidFill>
                  <a:schemeClr val="tx1"/>
                </a:solidFill>
              </a:rPr>
              <a:t>, </a:t>
            </a:r>
            <a:r>
              <a:rPr lang="ja-JP" altLang="en-US" sz="2400" dirty="0">
                <a:solidFill>
                  <a:schemeClr val="tx1"/>
                </a:solidFill>
              </a:rPr>
              <a:t>コンピュータ将棋の初期の歴史</a:t>
            </a:r>
            <a:r>
              <a:rPr lang="en-US" altLang="ja-JP" sz="2400" dirty="0">
                <a:solidFill>
                  <a:schemeClr val="tx1"/>
                </a:solidFill>
              </a:rPr>
              <a:t>, </a:t>
            </a:r>
            <a:r>
              <a:rPr lang="ja-JP" altLang="en-US" sz="2400" dirty="0">
                <a:solidFill>
                  <a:schemeClr val="tx1"/>
                </a:solidFill>
              </a:rPr>
              <a:t>情報処理学会 </a:t>
            </a:r>
            <a:r>
              <a:rPr lang="en-US" altLang="ja-JP" sz="2400" dirty="0">
                <a:solidFill>
                  <a:schemeClr val="tx1"/>
                </a:solidFill>
              </a:rPr>
              <a:t/>
            </a:r>
            <a:br>
              <a:rPr lang="en-US" altLang="ja-JP" sz="2400" dirty="0">
                <a:solidFill>
                  <a:schemeClr val="tx1"/>
                </a:solidFill>
              </a:rPr>
            </a:br>
            <a:r>
              <a:rPr lang="ja-JP" altLang="en-US" sz="2400" dirty="0">
                <a:solidFill>
                  <a:schemeClr val="tx1"/>
                </a:solidFill>
              </a:rPr>
              <a:t>　研究報告</a:t>
            </a:r>
            <a:r>
              <a:rPr lang="en-US" altLang="ja-JP" sz="2400" dirty="0">
                <a:solidFill>
                  <a:schemeClr val="tx1"/>
                </a:solidFill>
              </a:rPr>
              <a:t>, Vol.2014-GI-31, pp.1-8, (2014) </a:t>
            </a:r>
            <a:r>
              <a:rPr lang="ja-JP" altLang="en-US" sz="2400" dirty="0">
                <a:solidFill>
                  <a:schemeClr val="tx1"/>
                </a:solidFill>
              </a:rPr>
              <a:t>　　</a:t>
            </a:r>
            <a:r>
              <a:rPr lang="en-US" altLang="ja-JP" sz="2400" dirty="0">
                <a:solidFill>
                  <a:schemeClr val="tx1"/>
                </a:solidFill>
              </a:rPr>
              <a:t/>
            </a:r>
            <a:br>
              <a:rPr lang="en-US" altLang="ja-JP" sz="2400" dirty="0">
                <a:solidFill>
                  <a:schemeClr val="tx1"/>
                </a:solidFill>
              </a:rPr>
            </a:b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</a:rPr>
              <a:t>http://id.nii.ac.jp/1001/00099265/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ja-JP" altLang="en-US" sz="2400" dirty="0">
                <a:solidFill>
                  <a:schemeClr val="tx1"/>
                </a:solidFill>
              </a:rPr>
              <a:t>高田淳一</a:t>
            </a:r>
            <a:r>
              <a:rPr lang="en-US" altLang="ja-JP" sz="2400" dirty="0">
                <a:solidFill>
                  <a:schemeClr val="tx1"/>
                </a:solidFill>
              </a:rPr>
              <a:t>, </a:t>
            </a:r>
            <a:r>
              <a:rPr lang="ja-JP" altLang="en-US" sz="2400" dirty="0">
                <a:solidFill>
                  <a:schemeClr val="tx1"/>
                </a:solidFill>
              </a:rPr>
              <a:t>コンピュータ将棋の歴史</a:t>
            </a:r>
            <a:r>
              <a:rPr lang="en-US" altLang="ja-JP" sz="2400" dirty="0">
                <a:solidFill>
                  <a:schemeClr val="tx1"/>
                </a:solidFill>
              </a:rPr>
              <a:t>,</a:t>
            </a:r>
            <a:br>
              <a:rPr lang="en-US" altLang="ja-JP" sz="2400" dirty="0">
                <a:solidFill>
                  <a:schemeClr val="tx1"/>
                </a:solidFill>
              </a:rPr>
            </a:br>
            <a:r>
              <a:rPr lang="en-US" altLang="ja-JP" sz="2400" dirty="0">
                <a:solidFill>
                  <a:schemeClr val="tx1"/>
                </a:solidFill>
              </a:rPr>
              <a:t>   http://www.junichi-takada.jp/computer_shogi/history.html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ja-JP" altLang="en-US" sz="2400" dirty="0">
                <a:solidFill>
                  <a:schemeClr val="tx1"/>
                </a:solidFill>
              </a:rPr>
              <a:t>高田淳一</a:t>
            </a:r>
            <a:r>
              <a:rPr lang="en-US" altLang="ja-JP" sz="2400" dirty="0">
                <a:solidFill>
                  <a:schemeClr val="tx1"/>
                </a:solidFill>
              </a:rPr>
              <a:t>, </a:t>
            </a:r>
            <a:r>
              <a:rPr lang="ja-JP" altLang="en-US" sz="2400" dirty="0">
                <a:solidFill>
                  <a:schemeClr val="tx1"/>
                </a:solidFill>
              </a:rPr>
              <a:t>コンピュータ将棋 対 人間 対戦の記録</a:t>
            </a:r>
            <a:r>
              <a:rPr lang="en-US" altLang="ja-JP" sz="2400" dirty="0">
                <a:solidFill>
                  <a:schemeClr val="tx1"/>
                </a:solidFill>
              </a:rPr>
              <a:t>,</a:t>
            </a:r>
            <a:br>
              <a:rPr lang="en-US" altLang="ja-JP" sz="2400" dirty="0">
                <a:solidFill>
                  <a:schemeClr val="tx1"/>
                </a:solidFill>
              </a:rPr>
            </a:br>
            <a:r>
              <a:rPr lang="en-US" altLang="ja-JP" sz="2400" dirty="0">
                <a:solidFill>
                  <a:schemeClr val="tx1"/>
                </a:solidFill>
              </a:rPr>
              <a:t>  http://www.junichi-</a:t>
            </a:r>
            <a:br>
              <a:rPr lang="en-US" altLang="ja-JP" sz="2400" dirty="0">
                <a:solidFill>
                  <a:schemeClr val="tx1"/>
                </a:solidFill>
              </a:rPr>
            </a:br>
            <a:r>
              <a:rPr lang="en-US" altLang="ja-JP" sz="2400" dirty="0">
                <a:solidFill>
                  <a:schemeClr val="tx1"/>
                </a:solidFill>
              </a:rPr>
              <a:t>  takada.jp/</a:t>
            </a:r>
            <a:r>
              <a:rPr lang="en-US" altLang="ja-JP" sz="2400" dirty="0" err="1">
                <a:solidFill>
                  <a:schemeClr val="tx1"/>
                </a:solidFill>
              </a:rPr>
              <a:t>computer_shogi</a:t>
            </a:r>
            <a:r>
              <a:rPr lang="en-US" altLang="ja-JP" sz="2400" dirty="0">
                <a:solidFill>
                  <a:schemeClr val="tx1"/>
                </a:solidFill>
              </a:rPr>
              <a:t>/comvshuman.html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ja-JP" altLang="en-US" sz="2400" dirty="0">
                <a:solidFill>
                  <a:schemeClr val="tx1"/>
                </a:solidFill>
              </a:rPr>
              <a:t>５五将棋のルール</a:t>
            </a:r>
            <a:r>
              <a:rPr lang="en-US" altLang="ja-JP" sz="2400" dirty="0">
                <a:solidFill>
                  <a:schemeClr val="tx1"/>
                </a:solidFill>
              </a:rPr>
              <a:t>, </a:t>
            </a:r>
            <a:r>
              <a:rPr lang="ja-JP" altLang="en-US" sz="2400" dirty="0">
                <a:solidFill>
                  <a:schemeClr val="tx1"/>
                </a:solidFill>
              </a:rPr>
              <a:t>伊藤毅志研究室</a:t>
            </a:r>
            <a:r>
              <a:rPr lang="en-US" altLang="ja-JP" sz="2400" dirty="0">
                <a:solidFill>
                  <a:schemeClr val="tx1"/>
                </a:solidFill>
              </a:rPr>
              <a:t>, </a:t>
            </a:r>
            <a:r>
              <a:rPr lang="ja-JP" altLang="en-US" sz="2400" dirty="0">
                <a:solidFill>
                  <a:schemeClr val="tx1"/>
                </a:solidFill>
              </a:rPr>
              <a:t>電気通信大学</a:t>
            </a:r>
            <a:r>
              <a:rPr lang="en-US" altLang="ja-JP" sz="2400" dirty="0">
                <a:solidFill>
                  <a:schemeClr val="tx1"/>
                </a:solidFill>
              </a:rPr>
              <a:t>,  (2012)</a:t>
            </a:r>
            <a:br>
              <a:rPr lang="en-US" altLang="ja-JP" sz="2400" dirty="0">
                <a:solidFill>
                  <a:schemeClr val="tx1"/>
                </a:solidFill>
              </a:rPr>
            </a:br>
            <a:r>
              <a:rPr lang="en-US" altLang="ja-JP" sz="2400" dirty="0">
                <a:solidFill>
                  <a:schemeClr val="tx1"/>
                </a:solidFill>
              </a:rPr>
              <a:t>http://minerva.cs.uec.ac.jp/~uec55shogi/wiki.cgi?page=5%B8%DE%BE%AD%B4%FD%A4%CE%A5%EB%A1%BC%A5%EB</a:t>
            </a:r>
          </a:p>
          <a:p>
            <a:pPr>
              <a:buFont typeface="Wingdings" panose="05000000000000000000" pitchFamily="2" charset="2"/>
              <a:buChar char="Ø"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01BD508D-224B-0049-A0B3-E39D022EB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2FF216-96B2-4540-919E-4133F423CBAC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xmlns="" id="{38FCE406-D474-394B-B7ED-3DD2C8A9A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参考文献（２／５）</a:t>
            </a:r>
          </a:p>
        </p:txBody>
      </p:sp>
      <p:sp>
        <p:nvSpPr>
          <p:cNvPr id="14338" name="コンテンツ プレースホルダ 2"/>
          <p:cNvSpPr>
            <a:spLocks noGrp="1" noChangeArrowheads="1"/>
          </p:cNvSpPr>
          <p:nvPr>
            <p:ph idx="1"/>
          </p:nvPr>
        </p:nvSpPr>
        <p:spPr>
          <a:xfrm>
            <a:off x="822960" y="1988840"/>
            <a:ext cx="7543800" cy="324036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ja-JP" altLang="en-US" sz="2400" dirty="0">
                <a:solidFill>
                  <a:schemeClr val="tx1"/>
                </a:solidFill>
              </a:rPr>
              <a:t>５五将棋 </a:t>
            </a:r>
            <a:r>
              <a:rPr lang="en-US" altLang="ja-JP" sz="2400" dirty="0">
                <a:solidFill>
                  <a:schemeClr val="tx1"/>
                </a:solidFill>
              </a:rPr>
              <a:t>K55 for iPhone, </a:t>
            </a:r>
            <a:br>
              <a:rPr lang="en-US" altLang="ja-JP" sz="2400" dirty="0">
                <a:solidFill>
                  <a:schemeClr val="tx1"/>
                </a:solidFill>
              </a:rPr>
            </a:br>
            <a:r>
              <a:rPr lang="en-US" altLang="ja-JP" sz="2400" dirty="0">
                <a:solidFill>
                  <a:schemeClr val="tx1"/>
                </a:solidFill>
              </a:rPr>
              <a:t>   4Gamer.nethttps://www.4gamer.net/games/080/G008072/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ja-JP" altLang="en-US" sz="2400" dirty="0">
                <a:solidFill>
                  <a:schemeClr val="tx1"/>
                </a:solidFill>
              </a:rPr>
              <a:t>池 泰弘 ：</a:t>
            </a:r>
            <a:r>
              <a:rPr lang="en-US" altLang="ja-JP" sz="2400" dirty="0">
                <a:solidFill>
                  <a:schemeClr val="tx1"/>
                </a:solidFill>
              </a:rPr>
              <a:t>Java</a:t>
            </a:r>
            <a:r>
              <a:rPr lang="ja-JP" altLang="en-US" sz="2400" dirty="0">
                <a:solidFill>
                  <a:schemeClr val="tx1"/>
                </a:solidFill>
              </a:rPr>
              <a:t>将棋のアルゴリズム</a:t>
            </a:r>
            <a:r>
              <a:rPr lang="en-US" altLang="ja-JP" sz="2400" dirty="0">
                <a:solidFill>
                  <a:schemeClr val="tx1"/>
                </a:solidFill>
              </a:rPr>
              <a:t>, </a:t>
            </a:r>
            <a:r>
              <a:rPr lang="ja-JP" altLang="en-US" sz="2400" dirty="0">
                <a:solidFill>
                  <a:schemeClr val="tx1"/>
                </a:solidFill>
              </a:rPr>
              <a:t>工学社 </a:t>
            </a:r>
            <a:r>
              <a:rPr lang="en-US" altLang="ja-JP" sz="2400" dirty="0">
                <a:solidFill>
                  <a:schemeClr val="tx1"/>
                </a:solidFill>
              </a:rPr>
              <a:t>(2007)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ja-JP" altLang="en-US" sz="2400" dirty="0">
                <a:solidFill>
                  <a:schemeClr val="tx1"/>
                </a:solidFill>
              </a:rPr>
              <a:t>伊藤毅志</a:t>
            </a:r>
            <a:r>
              <a:rPr lang="en-US" altLang="ja-JP" sz="2400" dirty="0">
                <a:solidFill>
                  <a:schemeClr val="tx1"/>
                </a:solidFill>
              </a:rPr>
              <a:t>, </a:t>
            </a:r>
            <a:r>
              <a:rPr lang="ja-JP" altLang="en-US" sz="2400" dirty="0">
                <a:solidFill>
                  <a:schemeClr val="tx1"/>
                </a:solidFill>
              </a:rPr>
              <a:t>新沢剛：モンテカルロ法を用いた５五将棋シス</a:t>
            </a:r>
            <a:r>
              <a:rPr lang="en-US" altLang="ja-JP" sz="2400" dirty="0">
                <a:solidFill>
                  <a:schemeClr val="tx1"/>
                </a:solidFill>
              </a:rPr>
              <a:t/>
            </a:r>
            <a:br>
              <a:rPr lang="en-US" altLang="ja-JP" sz="2400" dirty="0">
                <a:solidFill>
                  <a:schemeClr val="tx1"/>
                </a:solidFill>
              </a:rPr>
            </a:br>
            <a:r>
              <a:rPr lang="en-US" altLang="ja-JP" sz="2400" dirty="0">
                <a:solidFill>
                  <a:schemeClr val="tx1"/>
                </a:solidFill>
              </a:rPr>
              <a:t>   </a:t>
            </a:r>
            <a:r>
              <a:rPr lang="ja-JP" altLang="en-US" sz="2400" dirty="0">
                <a:solidFill>
                  <a:schemeClr val="tx1"/>
                </a:solidFill>
              </a:rPr>
              <a:t>テム</a:t>
            </a:r>
            <a:r>
              <a:rPr lang="en-US" altLang="ja-JP" sz="2400" dirty="0">
                <a:solidFill>
                  <a:schemeClr val="tx1"/>
                </a:solidFill>
              </a:rPr>
              <a:t>, </a:t>
            </a:r>
            <a:r>
              <a:rPr lang="ja-JP" altLang="en-US" sz="2400" dirty="0">
                <a:solidFill>
                  <a:schemeClr val="tx1"/>
                </a:solidFill>
              </a:rPr>
              <a:t>情報処理学会 研究報告 </a:t>
            </a:r>
            <a:r>
              <a:rPr lang="en-US" altLang="ja-JP" sz="2400" dirty="0">
                <a:solidFill>
                  <a:schemeClr val="tx1"/>
                </a:solidFill>
              </a:rPr>
              <a:t>2007-GI-18, pp.1-6 (2007)</a:t>
            </a: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</a:rPr>
              <a:t/>
            </a:r>
            <a:br>
              <a:rPr lang="en-US" altLang="ja-JP" sz="2400" dirty="0">
                <a:solidFill>
                  <a:schemeClr val="tx1"/>
                </a:solidFill>
              </a:rPr>
            </a:br>
            <a:r>
              <a:rPr lang="en-US" altLang="ja-JP" sz="2400" dirty="0">
                <a:solidFill>
                  <a:schemeClr val="tx1"/>
                </a:solidFill>
              </a:rPr>
              <a:t>   http://id.nii.ac.jp/1001/00058488/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ja-JP" sz="2400" dirty="0">
                <a:solidFill>
                  <a:schemeClr val="tx1"/>
                </a:solidFill>
              </a:rPr>
              <a:t>Daiki </a:t>
            </a:r>
            <a:r>
              <a:rPr lang="en-US" altLang="ja-JP" sz="2400" dirty="0" err="1">
                <a:solidFill>
                  <a:schemeClr val="tx1"/>
                </a:solidFill>
              </a:rPr>
              <a:t>Sanno</a:t>
            </a:r>
            <a:r>
              <a:rPr lang="en-US" altLang="ja-JP" sz="2400" dirty="0">
                <a:solidFill>
                  <a:schemeClr val="tx1"/>
                </a:solidFill>
              </a:rPr>
              <a:t>, </a:t>
            </a:r>
            <a:r>
              <a:rPr lang="ja-JP" altLang="en-US" sz="2400" dirty="0">
                <a:solidFill>
                  <a:schemeClr val="tx1"/>
                </a:solidFill>
              </a:rPr>
              <a:t>リバーシプログラムの作り方</a:t>
            </a:r>
            <a:r>
              <a:rPr lang="en-US" altLang="ja-JP" sz="2400" dirty="0">
                <a:solidFill>
                  <a:schemeClr val="tx1"/>
                </a:solidFill>
              </a:rPr>
              <a:t>, </a:t>
            </a:r>
            <a:r>
              <a:rPr lang="ja-JP" altLang="en-US" sz="2400" dirty="0">
                <a:solidFill>
                  <a:schemeClr val="tx1"/>
                </a:solidFill>
              </a:rPr>
              <a:t>第２章 ゲーム</a:t>
            </a:r>
            <a:r>
              <a:rPr lang="en-US" altLang="ja-JP" sz="2400" dirty="0">
                <a:solidFill>
                  <a:schemeClr val="tx1"/>
                </a:solidFill>
              </a:rPr>
              <a:t/>
            </a:r>
            <a:br>
              <a:rPr lang="en-US" altLang="ja-JP" sz="2400" dirty="0">
                <a:solidFill>
                  <a:schemeClr val="tx1"/>
                </a:solidFill>
              </a:rPr>
            </a:br>
            <a:r>
              <a:rPr lang="en-US" altLang="ja-JP" sz="2400" dirty="0">
                <a:solidFill>
                  <a:schemeClr val="tx1"/>
                </a:solidFill>
              </a:rPr>
              <a:t>  </a:t>
            </a:r>
            <a:r>
              <a:rPr lang="ja-JP" altLang="en-US" sz="2400" dirty="0">
                <a:solidFill>
                  <a:schemeClr val="tx1"/>
                </a:solidFill>
              </a:rPr>
              <a:t>木と探索</a:t>
            </a:r>
            <a:r>
              <a:rPr lang="en-US" altLang="ja-JP" sz="2400" dirty="0">
                <a:solidFill>
                  <a:schemeClr val="tx1"/>
                </a:solidFill>
              </a:rPr>
              <a:t>, http://www.es-cube.net/es-</a:t>
            </a:r>
            <a:br>
              <a:rPr lang="en-US" altLang="ja-JP" sz="2400" dirty="0">
                <a:solidFill>
                  <a:schemeClr val="tx1"/>
                </a:solidFill>
              </a:rPr>
            </a:br>
            <a:r>
              <a:rPr lang="en-US" altLang="ja-JP" sz="2400" dirty="0">
                <a:solidFill>
                  <a:schemeClr val="tx1"/>
                </a:solidFill>
              </a:rPr>
              <a:t>  cube/</a:t>
            </a:r>
            <a:r>
              <a:rPr lang="en-US" altLang="ja-JP" sz="2400" dirty="0" err="1">
                <a:solidFill>
                  <a:schemeClr val="tx1"/>
                </a:solidFill>
              </a:rPr>
              <a:t>reversi</a:t>
            </a:r>
            <a:r>
              <a:rPr lang="en-US" altLang="ja-JP" sz="2400" dirty="0">
                <a:solidFill>
                  <a:schemeClr val="tx1"/>
                </a:solidFill>
              </a:rPr>
              <a:t>/sample/html/2_4.html</a:t>
            </a: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856F1AA0-7766-024B-9CEE-47ADEFD2D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9C90AC-2071-D14A-818C-DD1D51CDEDD7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xmlns="" id="{6C5806B1-E29E-1447-BB9A-73AE01A67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参考文献</a:t>
            </a:r>
            <a:r>
              <a:rPr lang="ja-JP" altLang="en-US" dirty="0"/>
              <a:t>（３／５）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51748" y="1772816"/>
            <a:ext cx="7680692" cy="4968552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ja-JP" altLang="en-US" sz="5500" dirty="0">
                <a:solidFill>
                  <a:schemeClr val="tx1"/>
                </a:solidFill>
              </a:rPr>
              <a:t>高野大輔</a:t>
            </a:r>
            <a:r>
              <a:rPr lang="en-US" altLang="ja-JP" sz="5500" dirty="0">
                <a:solidFill>
                  <a:schemeClr val="tx1"/>
                </a:solidFill>
              </a:rPr>
              <a:t>, </a:t>
            </a:r>
            <a:r>
              <a:rPr lang="ja-JP" altLang="en-US" sz="5500" dirty="0">
                <a:solidFill>
                  <a:schemeClr val="tx1"/>
                </a:solidFill>
              </a:rPr>
              <a:t>万小紅</a:t>
            </a:r>
            <a:r>
              <a:rPr lang="en-US" altLang="ja-JP" sz="5500" dirty="0">
                <a:solidFill>
                  <a:schemeClr val="tx1"/>
                </a:solidFill>
              </a:rPr>
              <a:t>, </a:t>
            </a:r>
            <a:r>
              <a:rPr lang="ja-JP" altLang="en-US" sz="5500" dirty="0">
                <a:solidFill>
                  <a:schemeClr val="tx1"/>
                </a:solidFill>
              </a:rPr>
              <a:t>田中啓治</a:t>
            </a:r>
            <a:r>
              <a:rPr lang="en-US" altLang="ja-JP" sz="5500" dirty="0">
                <a:solidFill>
                  <a:schemeClr val="tx1"/>
                </a:solidFill>
              </a:rPr>
              <a:t>, </a:t>
            </a:r>
            <a:r>
              <a:rPr lang="ja-JP" altLang="en-US" sz="5500" dirty="0">
                <a:solidFill>
                  <a:schemeClr val="tx1"/>
                </a:solidFill>
              </a:rPr>
              <a:t>伊藤毅志</a:t>
            </a:r>
            <a:r>
              <a:rPr lang="en-US" altLang="ja-JP" sz="5500" dirty="0">
                <a:solidFill>
                  <a:schemeClr val="tx1"/>
                </a:solidFill>
              </a:rPr>
              <a:t>, </a:t>
            </a:r>
            <a:r>
              <a:rPr lang="ja-JP" altLang="en-US" sz="5500" dirty="0">
                <a:solidFill>
                  <a:schemeClr val="tx1"/>
                </a:solidFill>
              </a:rPr>
              <a:t>５五将棋の学習における認知過程の変化</a:t>
            </a:r>
            <a:r>
              <a:rPr lang="en-US" altLang="ja-JP" sz="5500" dirty="0">
                <a:solidFill>
                  <a:schemeClr val="tx1"/>
                </a:solidFill>
              </a:rPr>
              <a:t>, </a:t>
            </a:r>
            <a:r>
              <a:rPr lang="ja-JP" altLang="en-US" sz="5500" dirty="0">
                <a:solidFill>
                  <a:schemeClr val="tx1"/>
                </a:solidFill>
              </a:rPr>
              <a:t>情報処理学会 研究報告 </a:t>
            </a:r>
            <a:r>
              <a:rPr lang="en-US" altLang="ja-JP" sz="5500" dirty="0">
                <a:solidFill>
                  <a:schemeClr val="tx1"/>
                </a:solidFill>
              </a:rPr>
              <a:t>Vol.2011-GI-26 No.8, pp.1-8 , (2011) ,  http://id.nii.ac.jp/1001/00074627/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ja-JP" altLang="en-US" sz="5500" dirty="0">
                <a:solidFill>
                  <a:schemeClr val="tx1"/>
                </a:solidFill>
              </a:rPr>
              <a:t>伊藤毅志</a:t>
            </a:r>
            <a:r>
              <a:rPr lang="en-US" altLang="ja-JP" sz="5500" dirty="0">
                <a:solidFill>
                  <a:schemeClr val="tx1"/>
                </a:solidFill>
              </a:rPr>
              <a:t>, </a:t>
            </a:r>
            <a:r>
              <a:rPr lang="ja-JP" altLang="en-US" sz="5500" dirty="0">
                <a:solidFill>
                  <a:schemeClr val="tx1"/>
                </a:solidFill>
              </a:rPr>
              <a:t>第</a:t>
            </a:r>
            <a:r>
              <a:rPr lang="en-US" altLang="ja-JP" sz="5500" dirty="0">
                <a:solidFill>
                  <a:schemeClr val="tx1"/>
                </a:solidFill>
              </a:rPr>
              <a:t>1</a:t>
            </a:r>
            <a:r>
              <a:rPr lang="ja-JP" altLang="en-US" sz="5500" dirty="0">
                <a:solidFill>
                  <a:schemeClr val="tx1"/>
                </a:solidFill>
              </a:rPr>
              <a:t>回</a:t>
            </a:r>
            <a:r>
              <a:rPr lang="en-US" altLang="ja-JP" sz="5500" dirty="0">
                <a:solidFill>
                  <a:schemeClr val="tx1"/>
                </a:solidFill>
              </a:rPr>
              <a:t>UEC</a:t>
            </a:r>
            <a:r>
              <a:rPr lang="ja-JP" altLang="en-US" sz="5500" dirty="0">
                <a:solidFill>
                  <a:schemeClr val="tx1"/>
                </a:solidFill>
              </a:rPr>
              <a:t>杯５五将棋大会報告</a:t>
            </a:r>
            <a:r>
              <a:rPr lang="en-US" altLang="ja-JP" sz="5500" dirty="0">
                <a:solidFill>
                  <a:schemeClr val="tx1"/>
                </a:solidFill>
              </a:rPr>
              <a:t>(2007</a:t>
            </a:r>
            <a:r>
              <a:rPr lang="ja-JP" altLang="en-US" sz="5500" dirty="0">
                <a:solidFill>
                  <a:schemeClr val="tx1"/>
                </a:solidFill>
              </a:rPr>
              <a:t>年</a:t>
            </a:r>
            <a:r>
              <a:rPr lang="en-US" altLang="ja-JP" sz="5500" dirty="0">
                <a:solidFill>
                  <a:schemeClr val="tx1"/>
                </a:solidFill>
              </a:rPr>
              <a:t>11</a:t>
            </a:r>
            <a:r>
              <a:rPr lang="ja-JP" altLang="en-US" sz="5500" dirty="0">
                <a:solidFill>
                  <a:schemeClr val="tx1"/>
                </a:solidFill>
              </a:rPr>
              <a:t>月</a:t>
            </a:r>
            <a:r>
              <a:rPr lang="en-US" altLang="ja-JP" sz="5500" dirty="0">
                <a:solidFill>
                  <a:schemeClr val="tx1"/>
                </a:solidFill>
              </a:rPr>
              <a:t>), </a:t>
            </a:r>
            <a:r>
              <a:rPr lang="ja-JP" altLang="en-US" sz="5500" dirty="0">
                <a:solidFill>
                  <a:schemeClr val="tx1"/>
                </a:solidFill>
              </a:rPr>
              <a:t>情報処理学会 研究報告</a:t>
            </a:r>
            <a:r>
              <a:rPr lang="en-US" altLang="ja-JP" sz="5500" dirty="0">
                <a:solidFill>
                  <a:schemeClr val="tx1"/>
                </a:solidFill>
              </a:rPr>
              <a:t>, </a:t>
            </a:r>
            <a:r>
              <a:rPr lang="ja-JP" altLang="en-US" sz="5500" dirty="0">
                <a:solidFill>
                  <a:schemeClr val="tx1"/>
                </a:solidFill>
              </a:rPr>
              <a:t>ゲーム情報学研究会</a:t>
            </a:r>
            <a:r>
              <a:rPr lang="en-US" altLang="ja-JP" sz="5500" dirty="0">
                <a:solidFill>
                  <a:schemeClr val="tx1"/>
                </a:solidFill>
              </a:rPr>
              <a:t>, Vol.2008-GI-019, </a:t>
            </a:r>
            <a:br>
              <a:rPr lang="en-US" altLang="ja-JP" sz="5500" dirty="0">
                <a:solidFill>
                  <a:schemeClr val="tx1"/>
                </a:solidFill>
              </a:rPr>
            </a:br>
            <a:r>
              <a:rPr lang="en-US" altLang="ja-JP" sz="5500" dirty="0">
                <a:solidFill>
                  <a:schemeClr val="tx1"/>
                </a:solidFill>
              </a:rPr>
              <a:t>pp. 9-16, (2008),  http://id.nii.ac.jp/1001/00058480/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ja-JP" altLang="en-US" sz="5500" dirty="0">
                <a:solidFill>
                  <a:schemeClr val="tx1"/>
                </a:solidFill>
              </a:rPr>
              <a:t>伊藤毅志</a:t>
            </a:r>
            <a:r>
              <a:rPr lang="en-US" altLang="ja-JP" sz="5500" dirty="0">
                <a:solidFill>
                  <a:schemeClr val="tx1"/>
                </a:solidFill>
              </a:rPr>
              <a:t>, </a:t>
            </a:r>
            <a:r>
              <a:rPr lang="ja-JP" altLang="en-US" sz="5500" dirty="0">
                <a:solidFill>
                  <a:schemeClr val="tx1"/>
                </a:solidFill>
              </a:rPr>
              <a:t>第</a:t>
            </a:r>
            <a:r>
              <a:rPr lang="en-US" altLang="ja-JP" sz="5500" dirty="0">
                <a:solidFill>
                  <a:schemeClr val="tx1"/>
                </a:solidFill>
              </a:rPr>
              <a:t>2</a:t>
            </a:r>
            <a:r>
              <a:rPr lang="ja-JP" altLang="en-US" sz="5500" dirty="0">
                <a:solidFill>
                  <a:schemeClr val="tx1"/>
                </a:solidFill>
              </a:rPr>
              <a:t>回</a:t>
            </a:r>
            <a:r>
              <a:rPr lang="en-US" altLang="ja-JP" sz="5500" dirty="0">
                <a:solidFill>
                  <a:schemeClr val="tx1"/>
                </a:solidFill>
              </a:rPr>
              <a:t>UEC</a:t>
            </a:r>
            <a:r>
              <a:rPr lang="ja-JP" altLang="en-US" sz="5500" dirty="0">
                <a:solidFill>
                  <a:schemeClr val="tx1"/>
                </a:solidFill>
              </a:rPr>
              <a:t>杯５五将棋大会報告</a:t>
            </a:r>
            <a:r>
              <a:rPr lang="en-US" altLang="ja-JP" sz="5500" dirty="0">
                <a:solidFill>
                  <a:schemeClr val="tx1"/>
                </a:solidFill>
              </a:rPr>
              <a:t>(2008</a:t>
            </a:r>
            <a:r>
              <a:rPr lang="ja-JP" altLang="en-US" sz="5500" dirty="0">
                <a:solidFill>
                  <a:schemeClr val="tx1"/>
                </a:solidFill>
              </a:rPr>
              <a:t>年</a:t>
            </a:r>
            <a:r>
              <a:rPr lang="en-US" altLang="ja-JP" sz="5500" dirty="0">
                <a:solidFill>
                  <a:schemeClr val="tx1"/>
                </a:solidFill>
              </a:rPr>
              <a:t>12</a:t>
            </a:r>
            <a:r>
              <a:rPr lang="ja-JP" altLang="en-US" sz="5500" dirty="0">
                <a:solidFill>
                  <a:schemeClr val="tx1"/>
                </a:solidFill>
              </a:rPr>
              <a:t>月</a:t>
            </a:r>
            <a:r>
              <a:rPr lang="en-US" altLang="ja-JP" sz="5500" dirty="0">
                <a:solidFill>
                  <a:schemeClr val="tx1"/>
                </a:solidFill>
              </a:rPr>
              <a:t>), </a:t>
            </a:r>
            <a:r>
              <a:rPr lang="ja-JP" altLang="en-US" sz="5500" dirty="0">
                <a:solidFill>
                  <a:schemeClr val="tx1"/>
                </a:solidFill>
              </a:rPr>
              <a:t>情報処理学会 研究報告</a:t>
            </a:r>
            <a:r>
              <a:rPr lang="en-US" altLang="ja-JP" sz="5500" dirty="0">
                <a:solidFill>
                  <a:schemeClr val="tx1"/>
                </a:solidFill>
              </a:rPr>
              <a:t>, </a:t>
            </a:r>
            <a:r>
              <a:rPr lang="ja-JP" altLang="en-US" sz="5500" dirty="0">
                <a:solidFill>
                  <a:schemeClr val="tx1"/>
                </a:solidFill>
              </a:rPr>
              <a:t>ゲーム情報学研究会、</a:t>
            </a:r>
            <a:r>
              <a:rPr lang="en-US" altLang="ja-JP" sz="5500" dirty="0">
                <a:solidFill>
                  <a:schemeClr val="tx1"/>
                </a:solidFill>
              </a:rPr>
              <a:t>Vol.2009-GI-21,</a:t>
            </a:r>
            <a:br>
              <a:rPr lang="en-US" altLang="ja-JP" sz="5500" dirty="0">
                <a:solidFill>
                  <a:schemeClr val="tx1"/>
                </a:solidFill>
              </a:rPr>
            </a:br>
            <a:r>
              <a:rPr lang="en-US" altLang="ja-JP" sz="5500" dirty="0">
                <a:solidFill>
                  <a:schemeClr val="tx1"/>
                </a:solidFill>
              </a:rPr>
              <a:t>pp. 1-8, (2009),  http://id.nii.ac.jp/1001/00061653/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ja-JP" altLang="en-US" sz="5500" dirty="0">
                <a:solidFill>
                  <a:schemeClr val="tx1"/>
                </a:solidFill>
              </a:rPr>
              <a:t>伊藤毅志</a:t>
            </a:r>
            <a:r>
              <a:rPr lang="en-US" altLang="ja-JP" sz="5500" dirty="0">
                <a:solidFill>
                  <a:schemeClr val="tx1"/>
                </a:solidFill>
              </a:rPr>
              <a:t>, </a:t>
            </a:r>
            <a:r>
              <a:rPr lang="ja-JP" altLang="en-US" sz="5500" dirty="0">
                <a:solidFill>
                  <a:schemeClr val="tx1"/>
                </a:solidFill>
              </a:rPr>
              <a:t>第</a:t>
            </a:r>
            <a:r>
              <a:rPr lang="en-US" altLang="ja-JP" sz="5500" dirty="0">
                <a:solidFill>
                  <a:schemeClr val="tx1"/>
                </a:solidFill>
              </a:rPr>
              <a:t>3</a:t>
            </a:r>
            <a:r>
              <a:rPr lang="ja-JP" altLang="en-US" sz="5500" dirty="0">
                <a:solidFill>
                  <a:schemeClr val="tx1"/>
                </a:solidFill>
              </a:rPr>
              <a:t>回</a:t>
            </a:r>
            <a:r>
              <a:rPr lang="en-US" altLang="ja-JP" sz="5500" dirty="0">
                <a:solidFill>
                  <a:schemeClr val="tx1"/>
                </a:solidFill>
              </a:rPr>
              <a:t>UEC</a:t>
            </a:r>
            <a:r>
              <a:rPr lang="ja-JP" altLang="en-US" sz="5500" dirty="0">
                <a:solidFill>
                  <a:schemeClr val="tx1"/>
                </a:solidFill>
              </a:rPr>
              <a:t>杯５五将棋大会報告</a:t>
            </a:r>
            <a:r>
              <a:rPr lang="en-US" altLang="ja-JP" sz="5500" dirty="0">
                <a:solidFill>
                  <a:schemeClr val="tx1"/>
                </a:solidFill>
              </a:rPr>
              <a:t>(2009</a:t>
            </a:r>
            <a:r>
              <a:rPr lang="ja-JP" altLang="en-US" sz="5500" dirty="0">
                <a:solidFill>
                  <a:schemeClr val="tx1"/>
                </a:solidFill>
              </a:rPr>
              <a:t>年</a:t>
            </a:r>
            <a:r>
              <a:rPr lang="en-US" altLang="ja-JP" sz="5500" dirty="0">
                <a:solidFill>
                  <a:schemeClr val="tx1"/>
                </a:solidFill>
              </a:rPr>
              <a:t>11</a:t>
            </a:r>
            <a:r>
              <a:rPr lang="ja-JP" altLang="en-US" sz="5500" dirty="0">
                <a:solidFill>
                  <a:schemeClr val="tx1"/>
                </a:solidFill>
              </a:rPr>
              <a:t>月</a:t>
            </a:r>
            <a:r>
              <a:rPr lang="en-US" altLang="ja-JP" sz="5500" dirty="0">
                <a:solidFill>
                  <a:schemeClr val="tx1"/>
                </a:solidFill>
              </a:rPr>
              <a:t>), </a:t>
            </a:r>
            <a:r>
              <a:rPr lang="ja-JP" altLang="en-US" sz="5500" dirty="0">
                <a:solidFill>
                  <a:schemeClr val="tx1"/>
                </a:solidFill>
              </a:rPr>
              <a:t>情報処理学会 研究報告</a:t>
            </a:r>
            <a:r>
              <a:rPr lang="en-US" altLang="ja-JP" sz="5500" dirty="0">
                <a:solidFill>
                  <a:schemeClr val="tx1"/>
                </a:solidFill>
              </a:rPr>
              <a:t>, </a:t>
            </a:r>
            <a:r>
              <a:rPr lang="ja-JP" altLang="en-US" sz="5500" dirty="0">
                <a:solidFill>
                  <a:schemeClr val="tx1"/>
                </a:solidFill>
              </a:rPr>
              <a:t>ゲーム情報学研究会</a:t>
            </a:r>
            <a:r>
              <a:rPr lang="en-US" altLang="ja-JP" sz="5500" dirty="0">
                <a:solidFill>
                  <a:schemeClr val="tx1"/>
                </a:solidFill>
              </a:rPr>
              <a:t>, Vol.2010-GI-23, No.9,</a:t>
            </a:r>
            <a:br>
              <a:rPr lang="en-US" altLang="ja-JP" sz="5500" dirty="0">
                <a:solidFill>
                  <a:schemeClr val="tx1"/>
                </a:solidFill>
              </a:rPr>
            </a:br>
            <a:r>
              <a:rPr lang="en-US" altLang="ja-JP" sz="5500" dirty="0">
                <a:solidFill>
                  <a:schemeClr val="tx1"/>
                </a:solidFill>
              </a:rPr>
              <a:t>pp. 1-7, (2010),  http://id.nii.ac.jp/1001/00068069/</a:t>
            </a:r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5A8650-3075-D649-BACE-D026783D073D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8837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参考文献</a:t>
            </a:r>
            <a:r>
              <a:rPr lang="ja-JP" altLang="en-US" dirty="0"/>
              <a:t>（４／５）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22960" y="1845734"/>
            <a:ext cx="7637472" cy="489563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ja-JP" altLang="en-US" sz="2200" dirty="0">
                <a:solidFill>
                  <a:schemeClr val="tx1"/>
                </a:solidFill>
              </a:rPr>
              <a:t>伊藤毅志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５五将棋大会</a:t>
            </a:r>
            <a:r>
              <a:rPr lang="en-US" altLang="ja-JP" sz="2200" dirty="0">
                <a:solidFill>
                  <a:schemeClr val="tx1"/>
                </a:solidFill>
              </a:rPr>
              <a:t>2010</a:t>
            </a:r>
            <a:r>
              <a:rPr lang="ja-JP" altLang="en-US" sz="2200" dirty="0">
                <a:solidFill>
                  <a:schemeClr val="tx1"/>
                </a:solidFill>
              </a:rPr>
              <a:t>報告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情報処理学会 研究報告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ゲーム情報学研究会</a:t>
            </a:r>
            <a:r>
              <a:rPr lang="en-US" altLang="ja-JP" sz="2200" dirty="0">
                <a:solidFill>
                  <a:schemeClr val="tx1"/>
                </a:solidFill>
              </a:rPr>
              <a:t>, Vol.2011-GI26, No.6, pp.1-7 (2011),  http://id.nii.ac.jp/1001/00074625/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2200" dirty="0">
                <a:solidFill>
                  <a:schemeClr val="tx1"/>
                </a:solidFill>
              </a:rPr>
              <a:t>伊藤毅志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５五将棋大会</a:t>
            </a:r>
            <a:r>
              <a:rPr lang="en-US" altLang="ja-JP" sz="2200" dirty="0">
                <a:solidFill>
                  <a:schemeClr val="tx1"/>
                </a:solidFill>
              </a:rPr>
              <a:t>2011</a:t>
            </a:r>
            <a:r>
              <a:rPr lang="ja-JP" altLang="en-US" sz="2200" dirty="0">
                <a:solidFill>
                  <a:schemeClr val="tx1"/>
                </a:solidFill>
              </a:rPr>
              <a:t>年の動向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情報処理学会 研究報告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ゲーム情報学ケ久回</a:t>
            </a:r>
            <a:r>
              <a:rPr lang="en-US" altLang="ja-JP" sz="2200" dirty="0">
                <a:solidFill>
                  <a:schemeClr val="tx1"/>
                </a:solidFill>
              </a:rPr>
              <a:t>, Vol.2012-GI-28, No.2, pp.1-6, (2012), http://id.nii.ac.jp/1001/00082809/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2200" dirty="0">
                <a:solidFill>
                  <a:schemeClr val="tx1"/>
                </a:solidFill>
              </a:rPr>
              <a:t>伊藤毅志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５五将棋大会</a:t>
            </a:r>
            <a:r>
              <a:rPr lang="en-US" altLang="ja-JP" sz="2200" dirty="0">
                <a:solidFill>
                  <a:schemeClr val="tx1"/>
                </a:solidFill>
              </a:rPr>
              <a:t>2012</a:t>
            </a:r>
            <a:r>
              <a:rPr lang="ja-JP" altLang="en-US" sz="2200" dirty="0">
                <a:solidFill>
                  <a:schemeClr val="tx1"/>
                </a:solidFill>
              </a:rPr>
              <a:t>年の動向、情報処理学会 研究報告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ゲーム情報学研究会</a:t>
            </a:r>
            <a:r>
              <a:rPr lang="en-US" altLang="ja-JP" sz="2200" dirty="0">
                <a:solidFill>
                  <a:schemeClr val="tx1"/>
                </a:solidFill>
              </a:rPr>
              <a:t>, 2013-GI-30, No.2, pp.1-6 (2013), http://id.nii.ac.jp/1001/00092707/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2200" dirty="0">
                <a:solidFill>
                  <a:schemeClr val="tx1"/>
                </a:solidFill>
              </a:rPr>
              <a:t>伊藤毅志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５五将棋大会の動向</a:t>
            </a:r>
            <a:r>
              <a:rPr lang="en-US" altLang="ja-JP" sz="2200" dirty="0">
                <a:solidFill>
                  <a:schemeClr val="tx1"/>
                </a:solidFill>
              </a:rPr>
              <a:t>(2013</a:t>
            </a:r>
            <a:r>
              <a:rPr lang="ja-JP" altLang="en-US" sz="2200" dirty="0">
                <a:solidFill>
                  <a:schemeClr val="tx1"/>
                </a:solidFill>
              </a:rPr>
              <a:t>年～</a:t>
            </a:r>
            <a:r>
              <a:rPr lang="en-US" altLang="ja-JP" sz="2200" dirty="0">
                <a:solidFill>
                  <a:schemeClr val="tx1"/>
                </a:solidFill>
              </a:rPr>
              <a:t>2014</a:t>
            </a:r>
            <a:r>
              <a:rPr lang="ja-JP" altLang="en-US" sz="2200" dirty="0">
                <a:solidFill>
                  <a:schemeClr val="tx1"/>
                </a:solidFill>
              </a:rPr>
              <a:t>年</a:t>
            </a:r>
            <a:r>
              <a:rPr lang="en-US" altLang="ja-JP" sz="2200" dirty="0">
                <a:solidFill>
                  <a:schemeClr val="tx1"/>
                </a:solidFill>
              </a:rPr>
              <a:t>), </a:t>
            </a:r>
            <a:r>
              <a:rPr lang="ja-JP" altLang="en-US" sz="2200" dirty="0">
                <a:solidFill>
                  <a:schemeClr val="tx1"/>
                </a:solidFill>
              </a:rPr>
              <a:t>情報処理学会 研究報告 </a:t>
            </a:r>
            <a:r>
              <a:rPr lang="en-US" altLang="ja-JP" sz="2200" dirty="0">
                <a:solidFill>
                  <a:schemeClr val="tx1"/>
                </a:solidFill>
              </a:rPr>
              <a:t>Vol.2015-GI-33 No.1, pp.1-5 (2015), http://id.nii.ac.jp/1001/00113628/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ja-JP" sz="160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5A8650-3075-D649-BACE-D026783D073D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15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6895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参考文献</a:t>
            </a:r>
            <a:r>
              <a:rPr lang="ja-JP" altLang="en-US" dirty="0"/>
              <a:t>（５／５）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22960" y="1845734"/>
            <a:ext cx="8069520" cy="446358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ja-JP" altLang="en-US" sz="2200" dirty="0">
                <a:solidFill>
                  <a:schemeClr val="tx1"/>
                </a:solidFill>
              </a:rPr>
              <a:t>中西啓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将棋対決・第</a:t>
            </a:r>
            <a:r>
              <a:rPr lang="en-US" altLang="ja-JP" sz="2200" dirty="0">
                <a:solidFill>
                  <a:schemeClr val="tx1"/>
                </a:solidFill>
              </a:rPr>
              <a:t>1 </a:t>
            </a:r>
            <a:r>
              <a:rPr lang="ja-JP" altLang="en-US" sz="2200" dirty="0">
                <a:solidFill>
                  <a:schemeClr val="tx1"/>
                </a:solidFill>
              </a:rPr>
              <a:t>回　チェスコンピュータからの応用でも</a:t>
            </a:r>
            <a:r>
              <a:rPr lang="en-US" altLang="ja-JP" sz="2200" dirty="0">
                <a:solidFill>
                  <a:schemeClr val="tx1"/>
                </a:solidFill>
              </a:rPr>
              <a:t/>
            </a:r>
            <a:br>
              <a:rPr lang="en-US" altLang="ja-JP" sz="2200" dirty="0">
                <a:solidFill>
                  <a:schemeClr val="tx1"/>
                </a:solidFill>
              </a:rPr>
            </a:br>
            <a:r>
              <a:rPr lang="ja-JP" altLang="en-US" sz="2200" dirty="0">
                <a:solidFill>
                  <a:schemeClr val="tx1"/>
                </a:solidFill>
              </a:rPr>
              <a:t>アマ</a:t>
            </a:r>
            <a:r>
              <a:rPr lang="en-US" altLang="ja-JP" sz="2200" dirty="0">
                <a:solidFill>
                  <a:schemeClr val="tx1"/>
                </a:solidFill>
              </a:rPr>
              <a:t>20 </a:t>
            </a:r>
            <a:r>
              <a:rPr lang="ja-JP" altLang="en-US" sz="2200" dirty="0">
                <a:solidFill>
                  <a:schemeClr val="tx1"/>
                </a:solidFill>
              </a:rPr>
              <a:t>級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人間</a:t>
            </a:r>
            <a:r>
              <a:rPr lang="en-US" altLang="ja-JP" sz="2200" dirty="0">
                <a:solidFill>
                  <a:schemeClr val="tx1"/>
                </a:solidFill>
              </a:rPr>
              <a:t>vs </a:t>
            </a:r>
            <a:r>
              <a:rPr lang="ja-JP" altLang="en-US" sz="2200" dirty="0">
                <a:solidFill>
                  <a:schemeClr val="tx1"/>
                </a:solidFill>
              </a:rPr>
              <a:t>コンピュータ</a:t>
            </a:r>
            <a:r>
              <a:rPr lang="en-US" altLang="ja-JP" sz="2200" dirty="0">
                <a:solidFill>
                  <a:schemeClr val="tx1"/>
                </a:solidFill>
              </a:rPr>
              <a:t>10 </a:t>
            </a:r>
            <a:r>
              <a:rPr lang="ja-JP" altLang="en-US" sz="2200" dirty="0">
                <a:solidFill>
                  <a:schemeClr val="tx1"/>
                </a:solidFill>
              </a:rPr>
              <a:t>番勝負！</a:t>
            </a:r>
            <a:r>
              <a:rPr lang="en-US" altLang="ja-JP" sz="2200" dirty="0">
                <a:solidFill>
                  <a:schemeClr val="tx1"/>
                </a:solidFill>
              </a:rPr>
              <a:t>, HH News &amp; Report, </a:t>
            </a:r>
            <a:br>
              <a:rPr lang="en-US" altLang="ja-JP" sz="2200" dirty="0">
                <a:solidFill>
                  <a:schemeClr val="tx1"/>
                </a:solidFill>
              </a:rPr>
            </a:br>
            <a:r>
              <a:rPr lang="en-US" altLang="ja-JP" sz="2200" dirty="0">
                <a:solidFill>
                  <a:schemeClr val="tx1"/>
                </a:solidFill>
              </a:rPr>
              <a:t>2013 </a:t>
            </a:r>
            <a:r>
              <a:rPr lang="ja-JP" altLang="en-US" sz="2200" dirty="0">
                <a:solidFill>
                  <a:schemeClr val="tx1"/>
                </a:solidFill>
              </a:rPr>
              <a:t>年</a:t>
            </a:r>
            <a:r>
              <a:rPr lang="en-US" altLang="ja-JP" sz="2200" dirty="0">
                <a:solidFill>
                  <a:schemeClr val="tx1"/>
                </a:solidFill>
              </a:rPr>
              <a:t>8 </a:t>
            </a:r>
            <a:r>
              <a:rPr lang="ja-JP" altLang="en-US" sz="2200" dirty="0">
                <a:solidFill>
                  <a:schemeClr val="tx1"/>
                </a:solidFill>
              </a:rPr>
              <a:t>月</a:t>
            </a:r>
            <a:r>
              <a:rPr lang="en-US" altLang="ja-JP" sz="2200" dirty="0">
                <a:solidFill>
                  <a:schemeClr val="tx1"/>
                </a:solidFill>
              </a:rPr>
              <a:t>8 </a:t>
            </a:r>
            <a:r>
              <a:rPr lang="ja-JP" altLang="en-US" sz="2200" dirty="0">
                <a:solidFill>
                  <a:schemeClr val="tx1"/>
                </a:solidFill>
              </a:rPr>
              <a:t>日</a:t>
            </a:r>
            <a:r>
              <a:rPr lang="en-US" altLang="ja-JP" sz="2200" dirty="0">
                <a:solidFill>
                  <a:schemeClr val="tx1"/>
                </a:solidFill>
              </a:rPr>
              <a:t>,</a:t>
            </a:r>
            <a:br>
              <a:rPr lang="en-US" altLang="ja-JP" sz="2200" dirty="0">
                <a:solidFill>
                  <a:schemeClr val="tx1"/>
                </a:solidFill>
              </a:rPr>
            </a:br>
            <a:r>
              <a:rPr lang="en-US" altLang="ja-JP" sz="2200" dirty="0">
                <a:solidFill>
                  <a:schemeClr val="tx1"/>
                </a:solidFill>
              </a:rPr>
              <a:t>https://www.hummingheads.co.jp/reports/series/ser03/130808.html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2200" dirty="0">
                <a:solidFill>
                  <a:schemeClr val="tx1"/>
                </a:solidFill>
              </a:rPr>
              <a:t>中西啓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将棋対決・第</a:t>
            </a:r>
            <a:r>
              <a:rPr lang="en-US" altLang="ja-JP" sz="2200" dirty="0">
                <a:solidFill>
                  <a:schemeClr val="tx1"/>
                </a:solidFill>
              </a:rPr>
              <a:t>2 </a:t>
            </a:r>
            <a:r>
              <a:rPr lang="ja-JP" altLang="en-US" sz="2200" dirty="0">
                <a:solidFill>
                  <a:schemeClr val="tx1"/>
                </a:solidFill>
              </a:rPr>
              <a:t>回　しのぎを削る将棋ソフトと、</a:t>
            </a:r>
            <a:r>
              <a:rPr lang="en-US" altLang="ja-JP" sz="2200" dirty="0">
                <a:solidFill>
                  <a:schemeClr val="tx1"/>
                </a:solidFill>
              </a:rPr>
              <a:t>Bonanza </a:t>
            </a:r>
            <a:r>
              <a:rPr lang="ja-JP" altLang="en-US" sz="2200" dirty="0">
                <a:solidFill>
                  <a:schemeClr val="tx1"/>
                </a:solidFill>
              </a:rPr>
              <a:t>の登場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人間</a:t>
            </a:r>
            <a:r>
              <a:rPr lang="en-US" altLang="ja-JP" sz="2200" dirty="0">
                <a:solidFill>
                  <a:schemeClr val="tx1"/>
                </a:solidFill>
              </a:rPr>
              <a:t>vs </a:t>
            </a:r>
            <a:r>
              <a:rPr lang="ja-JP" altLang="en-US" sz="2200" dirty="0">
                <a:solidFill>
                  <a:schemeClr val="tx1"/>
                </a:solidFill>
              </a:rPr>
              <a:t>コンピュータ</a:t>
            </a:r>
            <a:r>
              <a:rPr lang="en-US" altLang="ja-JP" sz="2200" dirty="0">
                <a:solidFill>
                  <a:schemeClr val="tx1"/>
                </a:solidFill>
              </a:rPr>
              <a:t>10 </a:t>
            </a:r>
            <a:r>
              <a:rPr lang="ja-JP" altLang="en-US" sz="2200" dirty="0">
                <a:solidFill>
                  <a:schemeClr val="tx1"/>
                </a:solidFill>
              </a:rPr>
              <a:t>番勝負！</a:t>
            </a:r>
            <a:r>
              <a:rPr lang="en-US" altLang="ja-JP" sz="2200" dirty="0">
                <a:solidFill>
                  <a:schemeClr val="tx1"/>
                </a:solidFill>
              </a:rPr>
              <a:t>, HH News &amp; </a:t>
            </a:r>
            <a:br>
              <a:rPr lang="en-US" altLang="ja-JP" sz="2200" dirty="0">
                <a:solidFill>
                  <a:schemeClr val="tx1"/>
                </a:solidFill>
              </a:rPr>
            </a:br>
            <a:r>
              <a:rPr lang="en-US" altLang="ja-JP" sz="2200" dirty="0">
                <a:solidFill>
                  <a:schemeClr val="tx1"/>
                </a:solidFill>
              </a:rPr>
              <a:t>Reports, 2013 </a:t>
            </a:r>
            <a:r>
              <a:rPr lang="ja-JP" altLang="en-US" sz="2200" dirty="0">
                <a:solidFill>
                  <a:schemeClr val="tx1"/>
                </a:solidFill>
              </a:rPr>
              <a:t>年</a:t>
            </a:r>
            <a:r>
              <a:rPr lang="en-US" altLang="ja-JP" sz="2200" dirty="0">
                <a:solidFill>
                  <a:schemeClr val="tx1"/>
                </a:solidFill>
              </a:rPr>
              <a:t>9 </a:t>
            </a:r>
            <a:r>
              <a:rPr lang="ja-JP" altLang="en-US" sz="2200" dirty="0">
                <a:solidFill>
                  <a:schemeClr val="tx1"/>
                </a:solidFill>
              </a:rPr>
              <a:t>月</a:t>
            </a:r>
            <a:r>
              <a:rPr lang="en-US" altLang="ja-JP" sz="2200" dirty="0">
                <a:solidFill>
                  <a:schemeClr val="tx1"/>
                </a:solidFill>
              </a:rPr>
              <a:t>12 </a:t>
            </a:r>
            <a:r>
              <a:rPr lang="ja-JP" altLang="en-US" sz="2200" dirty="0">
                <a:solidFill>
                  <a:schemeClr val="tx1"/>
                </a:solidFill>
              </a:rPr>
              <a:t>日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br>
              <a:rPr lang="en-US" altLang="ja-JP" sz="2200" dirty="0">
                <a:solidFill>
                  <a:schemeClr val="tx1"/>
                </a:solidFill>
              </a:rPr>
            </a:br>
            <a:r>
              <a:rPr lang="en-US" altLang="ja-JP" sz="2200" dirty="0">
                <a:solidFill>
                  <a:schemeClr val="tx1"/>
                </a:solidFill>
              </a:rPr>
              <a:t>https://www.hummingheads.co.jp/reports/series/ser03/130912.html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2200" dirty="0">
                <a:solidFill>
                  <a:schemeClr val="tx1"/>
                </a:solidFill>
              </a:rPr>
              <a:t>中西啓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将棋対決・第</a:t>
            </a:r>
            <a:r>
              <a:rPr lang="en-US" altLang="ja-JP" sz="2200" dirty="0">
                <a:solidFill>
                  <a:schemeClr val="tx1"/>
                </a:solidFill>
              </a:rPr>
              <a:t>3 </a:t>
            </a:r>
            <a:r>
              <a:rPr lang="ja-JP" altLang="en-US" sz="2200" dirty="0">
                <a:solidFill>
                  <a:schemeClr val="tx1"/>
                </a:solidFill>
              </a:rPr>
              <a:t>回　人間を超えたかに見える、将棋ソフトの弱点</a:t>
            </a:r>
            <a:r>
              <a:rPr lang="en-US" altLang="ja-JP" sz="2200" dirty="0">
                <a:solidFill>
                  <a:schemeClr val="tx1"/>
                </a:solidFill>
              </a:rPr>
              <a:t>, </a:t>
            </a:r>
            <a:r>
              <a:rPr lang="ja-JP" altLang="en-US" sz="2200" dirty="0">
                <a:solidFill>
                  <a:schemeClr val="tx1"/>
                </a:solidFill>
              </a:rPr>
              <a:t>人間</a:t>
            </a:r>
            <a:r>
              <a:rPr lang="en-US" altLang="ja-JP" sz="2200" dirty="0">
                <a:solidFill>
                  <a:schemeClr val="tx1"/>
                </a:solidFill>
              </a:rPr>
              <a:t>vs </a:t>
            </a:r>
            <a:r>
              <a:rPr lang="ja-JP" altLang="en-US" sz="2200" dirty="0">
                <a:solidFill>
                  <a:schemeClr val="tx1"/>
                </a:solidFill>
              </a:rPr>
              <a:t>コンピュータ</a:t>
            </a:r>
            <a:r>
              <a:rPr lang="en-US" altLang="ja-JP" sz="2200" dirty="0">
                <a:solidFill>
                  <a:schemeClr val="tx1"/>
                </a:solidFill>
              </a:rPr>
              <a:t>10 </a:t>
            </a:r>
            <a:r>
              <a:rPr lang="ja-JP" altLang="en-US" sz="2200" dirty="0">
                <a:solidFill>
                  <a:schemeClr val="tx1"/>
                </a:solidFill>
              </a:rPr>
              <a:t>番勝負！</a:t>
            </a:r>
            <a:r>
              <a:rPr lang="en-US" altLang="ja-JP" sz="2200" dirty="0">
                <a:solidFill>
                  <a:schemeClr val="tx1"/>
                </a:solidFill>
              </a:rPr>
              <a:t>, HH News &amp; Reports, 2013 </a:t>
            </a:r>
            <a:r>
              <a:rPr lang="ja-JP" altLang="en-US" sz="2200" dirty="0">
                <a:solidFill>
                  <a:schemeClr val="tx1"/>
                </a:solidFill>
              </a:rPr>
              <a:t>年</a:t>
            </a:r>
            <a:r>
              <a:rPr lang="en-US" altLang="ja-JP" sz="2200" dirty="0">
                <a:solidFill>
                  <a:schemeClr val="tx1"/>
                </a:solidFill>
              </a:rPr>
              <a:t>10 </a:t>
            </a:r>
            <a:r>
              <a:rPr lang="ja-JP" altLang="en-US" sz="2200" dirty="0">
                <a:solidFill>
                  <a:schemeClr val="tx1"/>
                </a:solidFill>
              </a:rPr>
              <a:t>月</a:t>
            </a:r>
            <a:r>
              <a:rPr lang="en-US" altLang="ja-JP" sz="2200" dirty="0">
                <a:solidFill>
                  <a:schemeClr val="tx1"/>
                </a:solidFill>
              </a:rPr>
              <a:t>28 </a:t>
            </a:r>
            <a:r>
              <a:rPr lang="ja-JP" altLang="en-US" sz="2200" dirty="0">
                <a:solidFill>
                  <a:schemeClr val="tx1"/>
                </a:solidFill>
              </a:rPr>
              <a:t>日</a:t>
            </a:r>
            <a:r>
              <a:rPr lang="en-US" altLang="ja-JP" sz="2200" dirty="0">
                <a:solidFill>
                  <a:schemeClr val="tx1"/>
                </a:solidFill>
              </a:rPr>
              <a:t>, https://www.hummingheads.co.jp/reports/series/ser03/131028.html</a:t>
            </a:r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5A8650-3075-D649-BACE-D026783D073D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16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5480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テキスト ボックス 35"/>
          <p:cNvSpPr txBox="1">
            <a:spLocks noChangeArrowheads="1"/>
          </p:cNvSpPr>
          <p:nvPr/>
        </p:nvSpPr>
        <p:spPr bwMode="auto">
          <a:xfrm>
            <a:off x="3492502" y="5157788"/>
            <a:ext cx="5254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3200">
                <a:latin typeface="Times New Roman" panose="02020603050405020304" pitchFamily="18" charset="0"/>
              </a:rPr>
              <a:t>ご静聴ありがとうございました</a:t>
            </a: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170CA101-F911-5F48-A232-675CE5272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B04C1E-8EFD-8544-AAB6-549951C88F72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xmlns="" id="{A2106BD5-2150-3641-8E02-FF26AEC4D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BD79F9-676F-4E8B-AFA4-F91655136A34}" type="slidenum">
              <a:rPr lang="ja-JP" altLang="en-US" smtClean="0"/>
              <a:pPr>
                <a:defRPr/>
              </a:pPr>
              <a:t>17</a:t>
            </a:fld>
            <a:endParaRPr lang="ja-JP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9592" y="322059"/>
            <a:ext cx="7543800" cy="1450757"/>
          </a:xfrm>
        </p:spPr>
        <p:txBody>
          <a:bodyPr/>
          <a:lstStyle/>
          <a:p>
            <a:r>
              <a:rPr kumimoji="1" lang="ja-JP" altLang="en-US" dirty="0"/>
              <a:t>誤差の算出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B7F311-F7FE-DB4B-A01B-12AE554C89F7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28D283-A432-42E1-84AC-F88B7C1D24D7}" type="slidenum">
              <a:rPr lang="ja-JP" altLang="en-US" smtClean="0"/>
              <a:pPr>
                <a:defRPr/>
              </a:pPr>
              <a:t>18</a:t>
            </a:fld>
            <a:endParaRPr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テキスト ボックス 4"/>
              <p:cNvSpPr txBox="1"/>
              <p:nvPr/>
            </p:nvSpPr>
            <p:spPr>
              <a:xfrm>
                <a:off x="899592" y="1700807"/>
                <a:ext cx="7848872" cy="48165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000" dirty="0"/>
                  <a:t>勝率</a:t>
                </a:r>
                <a:r>
                  <a:rPr lang="en-US" altLang="ja-JP" sz="2000" dirty="0"/>
                  <a:t>p </a:t>
                </a:r>
                <a:r>
                  <a:rPr lang="ja-JP" altLang="en-US" sz="2000" dirty="0"/>
                  <a:t>の勝負を</a:t>
                </a:r>
                <a:r>
                  <a:rPr lang="en-US" altLang="ja-JP" sz="2000" dirty="0"/>
                  <a:t>N </a:t>
                </a:r>
                <a:r>
                  <a:rPr lang="ja-JP" altLang="en-US" sz="2000" dirty="0"/>
                  <a:t>回行った場合、標準偏差は以下の式で与えられる　　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ja-JP" altLang="ja-JP" sz="20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∙(1−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en-US" altLang="ja-JP" sz="2000" dirty="0"/>
              </a:p>
              <a:p>
                <a:r>
                  <a:rPr lang="en-US" altLang="ja-JP" sz="2000" dirty="0"/>
                  <a:t>p = 0.5 </a:t>
                </a:r>
                <a:r>
                  <a:rPr lang="ja-JP" altLang="en-US" sz="2000" dirty="0"/>
                  <a:t>と仮定した場合、</a:t>
                </a:r>
                <a:r>
                  <a:rPr lang="en-US" altLang="ja-JP" sz="2000" dirty="0"/>
                  <a:t>N = 100 </a:t>
                </a:r>
                <a:r>
                  <a:rPr lang="ja-JP" altLang="en-US" sz="2000" dirty="0"/>
                  <a:t>なら標準偏差は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ja-JP" altLang="ja-JP" sz="2000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100∙0.5∙0.5</m:t>
                          </m:r>
                        </m:e>
                      </m:ra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en-US" altLang="ja-JP" sz="2000">
                          <a:latin typeface="Cambria Math" panose="02040503050406030204" pitchFamily="18" charset="0"/>
                        </a:rPr>
                        <m:t>.0</m:t>
                      </m:r>
                    </m:oMath>
                  </m:oMathPara>
                </a14:m>
                <a:endParaRPr lang="ja-JP" altLang="ja-JP" sz="2000" dirty="0"/>
              </a:p>
              <a:p>
                <a:endParaRPr lang="en-US" altLang="ja-JP" sz="2000" dirty="0"/>
              </a:p>
              <a:p>
                <a:r>
                  <a:rPr lang="ja-JP" altLang="en-US" sz="2000" dirty="0"/>
                  <a:t>即ち、信頼区間</a:t>
                </a:r>
                <a:r>
                  <a:rPr lang="en-US" altLang="ja-JP" sz="2000" dirty="0"/>
                  <a:t>95%</a:t>
                </a:r>
                <a:r>
                  <a:rPr lang="ja-JP" altLang="en-US" sz="2000" dirty="0"/>
                  <a:t>となるのは </a:t>
                </a:r>
                <a:r>
                  <a:rPr lang="en-US" altLang="ja-JP" sz="2000" dirty="0"/>
                  <a:t>5.0*1.96 = 9.8 </a:t>
                </a:r>
                <a:r>
                  <a:rPr lang="ja-JP" altLang="en-US" sz="2000" dirty="0"/>
                  <a:t>となり、</a:t>
                </a:r>
              </a:p>
              <a:p>
                <a:r>
                  <a:rPr lang="en-US" altLang="ja-JP" sz="2000" dirty="0"/>
                  <a:t>100 </a:t>
                </a:r>
                <a:r>
                  <a:rPr lang="ja-JP" altLang="en-US" sz="2000" dirty="0"/>
                  <a:t>回の試行では</a:t>
                </a:r>
                <a:r>
                  <a:rPr lang="en-US" altLang="ja-JP" sz="2000" dirty="0"/>
                  <a:t>95%</a:t>
                </a:r>
                <a:r>
                  <a:rPr lang="ja-JP" altLang="en-US" sz="2000" dirty="0"/>
                  <a:t>の確率で勝率 </a:t>
                </a:r>
                <a:r>
                  <a:rPr lang="en-US" altLang="ja-JP" sz="2000" dirty="0"/>
                  <a:t>50±9.8% </a:t>
                </a:r>
                <a:r>
                  <a:rPr lang="ja-JP" altLang="en-US" sz="2000" dirty="0"/>
                  <a:t>に収まることになる</a:t>
                </a:r>
                <a:r>
                  <a:rPr lang="ja-JP" altLang="en-US" sz="2000" dirty="0" smtClean="0"/>
                  <a:t>。</a:t>
                </a:r>
                <a:endParaRPr lang="en-US" altLang="ja-JP" sz="2000" dirty="0" smtClean="0"/>
              </a:p>
              <a:p>
                <a:endParaRPr lang="en-US" altLang="ja-JP" sz="2000" dirty="0"/>
              </a:p>
              <a:p>
                <a:r>
                  <a:rPr lang="ja-JP" altLang="en-US" sz="2000" dirty="0" smtClean="0"/>
                  <a:t>つまり</a:t>
                </a:r>
                <a:r>
                  <a:rPr lang="ja-JP" altLang="en-US" sz="2000" dirty="0"/>
                  <a:t>、勝率</a:t>
                </a:r>
                <a:r>
                  <a:rPr lang="en-US" altLang="ja-JP" sz="2000" dirty="0"/>
                  <a:t>40.2%</a:t>
                </a:r>
                <a:r>
                  <a:rPr lang="ja-JP" altLang="en-US" sz="2000" dirty="0"/>
                  <a:t>～</a:t>
                </a:r>
                <a:r>
                  <a:rPr lang="en-US" altLang="ja-JP" sz="2000" dirty="0"/>
                  <a:t>59.8% </a:t>
                </a:r>
                <a:r>
                  <a:rPr lang="ja-JP" altLang="en-US" sz="2000" dirty="0" smtClean="0"/>
                  <a:t>→ </a:t>
                </a:r>
                <a:r>
                  <a:rPr lang="ja-JP" altLang="en-US" sz="2000" dirty="0" smtClean="0"/>
                  <a:t>偶然</a:t>
                </a:r>
                <a:r>
                  <a:rPr lang="ja-JP" altLang="en-US" sz="2000" dirty="0"/>
                  <a:t>の可能性が</a:t>
                </a:r>
                <a:r>
                  <a:rPr lang="ja-JP" altLang="en-US" sz="2000" dirty="0" smtClean="0"/>
                  <a:t>高い → 有意</a:t>
                </a:r>
                <a:r>
                  <a:rPr lang="ja-JP" altLang="en-US" sz="2000" dirty="0"/>
                  <a:t>に勝率が高いとは</a:t>
                </a:r>
                <a:r>
                  <a:rPr lang="ja-JP" altLang="en-US" sz="2000" dirty="0" smtClean="0"/>
                  <a:t>言えない</a:t>
                </a:r>
                <a:endParaRPr lang="en-US" altLang="ja-JP" sz="2000" dirty="0" smtClean="0"/>
              </a:p>
              <a:p>
                <a:r>
                  <a:rPr lang="ja-JP" altLang="en-US" sz="2000" dirty="0" smtClean="0"/>
                  <a:t>「評価値変更により</a:t>
                </a:r>
                <a:r>
                  <a:rPr lang="ja-JP" altLang="en-US" sz="2000" dirty="0"/>
                  <a:t>強く</a:t>
                </a:r>
                <a:r>
                  <a:rPr lang="ja-JP" altLang="en-US" sz="2000" dirty="0" smtClean="0"/>
                  <a:t>なった</a:t>
                </a:r>
                <a:r>
                  <a:rPr lang="ja-JP" altLang="en-US" sz="2000" dirty="0" smtClean="0"/>
                  <a:t>」 → </a:t>
                </a:r>
                <a:r>
                  <a:rPr lang="ja-JP" altLang="en-US" sz="2000" dirty="0" smtClean="0"/>
                  <a:t>少なく</a:t>
                </a:r>
                <a:r>
                  <a:rPr lang="ja-JP" altLang="en-US" sz="2000" dirty="0"/>
                  <a:t>とも勝率が </a:t>
                </a:r>
                <a:r>
                  <a:rPr lang="en-US" altLang="ja-JP" sz="2000" dirty="0"/>
                  <a:t>60% </a:t>
                </a:r>
                <a:r>
                  <a:rPr lang="ja-JP" altLang="en-US" sz="2000" dirty="0" smtClean="0"/>
                  <a:t>越える必要</a:t>
                </a:r>
                <a:endParaRPr lang="ja-JP" altLang="en-US" sz="2000" dirty="0"/>
              </a:p>
              <a:p>
                <a:endParaRPr lang="en-US" altLang="ja-JP" sz="2000" dirty="0"/>
              </a:p>
              <a:p>
                <a:r>
                  <a:rPr lang="ja-JP" altLang="en-US" sz="2000" dirty="0"/>
                  <a:t>試行回数を増やした場合、標準偏差は</a:t>
                </a:r>
                <a:r>
                  <a:rPr lang="en-US" altLang="ja-JP" sz="2000" dirty="0"/>
                  <a:t>1000 </a:t>
                </a:r>
                <a:r>
                  <a:rPr lang="ja-JP" altLang="en-US" sz="2000" dirty="0"/>
                  <a:t>回で</a:t>
                </a:r>
                <a:r>
                  <a:rPr lang="en-US" altLang="ja-JP" sz="2000" dirty="0"/>
                  <a:t>15.8(1.58%) </a:t>
                </a:r>
                <a:r>
                  <a:rPr lang="ja-JP" altLang="en-US" sz="2000" dirty="0" err="1"/>
                  <a:t>、</a:t>
                </a:r>
                <a:r>
                  <a:rPr lang="en-US" altLang="ja-JP" sz="2000" dirty="0"/>
                  <a:t>10000 </a:t>
                </a:r>
                <a:r>
                  <a:rPr lang="ja-JP" altLang="en-US" sz="2000" dirty="0"/>
                  <a:t>回で</a:t>
                </a:r>
                <a:r>
                  <a:rPr lang="en-US" altLang="ja-JP" sz="2000" dirty="0"/>
                  <a:t>50.0 (0.50%) </a:t>
                </a:r>
                <a:r>
                  <a:rPr lang="ja-JP" altLang="en-US" sz="2000" dirty="0"/>
                  <a:t>となる。</a:t>
                </a:r>
                <a:r>
                  <a:rPr lang="en-US" altLang="ja-JP" sz="2000" dirty="0"/>
                  <a:t>0.50*1.96=0.98 </a:t>
                </a:r>
                <a:r>
                  <a:rPr lang="ja-JP" altLang="en-US" sz="2000" dirty="0"/>
                  <a:t>なので、例えば勝率</a:t>
                </a:r>
                <a:r>
                  <a:rPr lang="en-US" altLang="ja-JP" sz="2000" dirty="0"/>
                  <a:t>51%</a:t>
                </a:r>
                <a:r>
                  <a:rPr lang="ja-JP" altLang="en-US" sz="2000" dirty="0"/>
                  <a:t>というのが有意な結果となるためには、</a:t>
                </a:r>
                <a:r>
                  <a:rPr lang="en-US" altLang="ja-JP" sz="2000" dirty="0"/>
                  <a:t>10000 </a:t>
                </a:r>
                <a:r>
                  <a:rPr lang="ja-JP" altLang="en-US" sz="2000" dirty="0"/>
                  <a:t>回の試行が必要になる。</a:t>
                </a:r>
              </a:p>
            </p:txBody>
          </p:sp>
        </mc:Choice>
        <mc:Fallback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700807"/>
                <a:ext cx="7848872" cy="4816511"/>
              </a:xfrm>
              <a:prstGeom prst="rect">
                <a:avLst/>
              </a:prstGeom>
              <a:blipFill rotWithShape="1">
                <a:blip r:embed="rId2"/>
                <a:stretch>
                  <a:fillRect l="-855" t="-1013" b="-139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1826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あらまし</a:t>
            </a:r>
            <a:endParaRPr lang="en-US" altLang="ja-JP"/>
          </a:p>
        </p:txBody>
      </p:sp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988840"/>
            <a:ext cx="7696200" cy="4953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ja-JP" altLang="en-US" sz="2800" dirty="0">
                <a:solidFill>
                  <a:schemeClr val="tx1"/>
                </a:solidFill>
              </a:rPr>
              <a:t>将棋の駒の評価値とは</a:t>
            </a:r>
            <a:endParaRPr lang="en-US" altLang="ja-JP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2800" dirty="0">
                <a:solidFill>
                  <a:schemeClr val="tx1"/>
                </a:solidFill>
              </a:rPr>
              <a:t>５五将棋ＡＩの作成～評価値の調査</a:t>
            </a:r>
            <a:endParaRPr lang="en-US" altLang="ja-JP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2800" dirty="0">
                <a:solidFill>
                  <a:schemeClr val="tx1"/>
                </a:solidFill>
              </a:rPr>
              <a:t>飛車角に絞った評価値の調査</a:t>
            </a:r>
            <a:endParaRPr lang="en-US" altLang="ja-JP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2800" dirty="0">
                <a:solidFill>
                  <a:schemeClr val="tx1"/>
                </a:solidFill>
              </a:rPr>
              <a:t>考察</a:t>
            </a:r>
            <a:endParaRPr lang="en-US" altLang="ja-JP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2800" dirty="0">
                <a:solidFill>
                  <a:schemeClr val="tx1"/>
                </a:solidFill>
              </a:rPr>
              <a:t>まとめと今後の課題</a:t>
            </a:r>
            <a:endParaRPr lang="en-US" altLang="ja-JP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2800" dirty="0">
                <a:solidFill>
                  <a:schemeClr val="tx1"/>
                </a:solidFill>
              </a:rPr>
              <a:t>参考文献</a:t>
            </a:r>
            <a:endParaRPr lang="en-US" altLang="ja-JP" sz="2800" dirty="0">
              <a:solidFill>
                <a:schemeClr val="tx1"/>
              </a:solidFill>
            </a:endParaRPr>
          </a:p>
          <a:p>
            <a:endParaRPr lang="en-US" altLang="ja-JP" sz="2800" dirty="0"/>
          </a:p>
          <a:p>
            <a:endParaRPr lang="en-US" altLang="ja-JP" sz="2800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3685EAC9-376C-7041-8ACC-377A43F85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0E93CB-FDC8-474D-974D-6FCD4062BE11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xmlns="" id="{11B7D04F-0844-AF43-9752-5BF07E7AF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100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将棋の駒の評価値とは</a:t>
            </a:r>
            <a:endParaRPr lang="en-US" altLang="ja-JP" dirty="0"/>
          </a:p>
        </p:txBody>
      </p:sp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822960" y="1916832"/>
            <a:ext cx="7848600" cy="4343400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u"/>
            </a:pPr>
            <a:r>
              <a:rPr lang="ja-JP" altLang="en-US" sz="2650" dirty="0">
                <a:solidFill>
                  <a:schemeClr val="tx1"/>
                </a:solidFill>
              </a:rPr>
              <a:t>将棋</a:t>
            </a:r>
            <a:r>
              <a:rPr lang="en-US" altLang="ja-JP" sz="2650" dirty="0">
                <a:solidFill>
                  <a:schemeClr val="tx1"/>
                </a:solidFill>
              </a:rPr>
              <a:t>AI</a:t>
            </a:r>
            <a:r>
              <a:rPr lang="ja-JP" altLang="en-US" sz="2650" dirty="0">
                <a:solidFill>
                  <a:schemeClr val="tx1"/>
                </a:solidFill>
              </a:rPr>
              <a:t>の開発などに使用されている</a:t>
            </a:r>
            <a:endParaRPr lang="en-US" altLang="ja-JP" sz="265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ja-JP" sz="1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ja-JP" altLang="en-US" sz="2800" dirty="0">
                <a:solidFill>
                  <a:schemeClr val="tx1"/>
                </a:solidFill>
              </a:rPr>
              <a:t>通常の将棋（９</a:t>
            </a:r>
            <a:r>
              <a:rPr lang="en-US" altLang="ja-JP" sz="2800" dirty="0">
                <a:solidFill>
                  <a:schemeClr val="tx1"/>
                </a:solidFill>
              </a:rPr>
              <a:t>×</a:t>
            </a:r>
            <a:r>
              <a:rPr lang="ja-JP" altLang="en-US" sz="2800" dirty="0">
                <a:solidFill>
                  <a:schemeClr val="tx1"/>
                </a:solidFill>
              </a:rPr>
              <a:t>９盤）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ja-JP" altLang="ja-JP" sz="2400" dirty="0">
                <a:solidFill>
                  <a:schemeClr val="tx1"/>
                </a:solidFill>
              </a:rPr>
              <a:t>プロ棋士により，駒の評価値はほぼ決まっている 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2"/>
            <a:endParaRPr lang="en-US" altLang="ja-JP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ja-JP" altLang="ja-JP" sz="2800" dirty="0">
                <a:solidFill>
                  <a:schemeClr val="tx1"/>
                </a:solidFill>
              </a:rPr>
              <a:t>動物将棋</a:t>
            </a:r>
            <a:r>
              <a:rPr lang="ja-JP" altLang="en-US" sz="2800" dirty="0">
                <a:solidFill>
                  <a:schemeClr val="tx1"/>
                </a:solidFill>
              </a:rPr>
              <a:t>（３</a:t>
            </a:r>
            <a:r>
              <a:rPr lang="en-US" altLang="ja-JP" sz="2800" dirty="0">
                <a:solidFill>
                  <a:schemeClr val="tx1"/>
                </a:solidFill>
              </a:rPr>
              <a:t>×</a:t>
            </a:r>
            <a:r>
              <a:rPr lang="ja-JP" altLang="en-US" sz="2800" dirty="0">
                <a:solidFill>
                  <a:schemeClr val="tx1"/>
                </a:solidFill>
              </a:rPr>
              <a:t>４盤）</a:t>
            </a:r>
            <a:r>
              <a:rPr lang="ja-JP" altLang="ja-JP" sz="2800" dirty="0">
                <a:solidFill>
                  <a:schemeClr val="tx1"/>
                </a:solidFill>
              </a:rPr>
              <a:t>や５五将棋</a:t>
            </a:r>
            <a:r>
              <a:rPr lang="ja-JP" altLang="en-US" sz="2800" dirty="0">
                <a:solidFill>
                  <a:schemeClr val="tx1"/>
                </a:solidFill>
              </a:rPr>
              <a:t>（５</a:t>
            </a:r>
            <a:r>
              <a:rPr lang="en-US" altLang="ja-JP" sz="2800" dirty="0">
                <a:solidFill>
                  <a:schemeClr val="tx1"/>
                </a:solidFill>
              </a:rPr>
              <a:t>×</a:t>
            </a:r>
            <a:r>
              <a:rPr lang="ja-JP" altLang="en-US" sz="2800" dirty="0">
                <a:solidFill>
                  <a:schemeClr val="tx1"/>
                </a:solidFill>
              </a:rPr>
              <a:t>５盤）</a:t>
            </a:r>
            <a:r>
              <a:rPr lang="ja-JP" altLang="ja-JP" sz="2800" dirty="0">
                <a:solidFill>
                  <a:schemeClr val="tx1"/>
                </a:solidFill>
              </a:rPr>
              <a:t>等の</a:t>
            </a:r>
            <a:r>
              <a:rPr lang="en-US" altLang="ja-JP" sz="2800" dirty="0">
                <a:solidFill>
                  <a:schemeClr val="tx1"/>
                </a:solidFill>
              </a:rPr>
              <a:t/>
            </a:r>
            <a:br>
              <a:rPr lang="en-US" altLang="ja-JP" sz="2800" dirty="0">
                <a:solidFill>
                  <a:schemeClr val="tx1"/>
                </a:solidFill>
              </a:rPr>
            </a:br>
            <a:r>
              <a:rPr lang="ja-JP" altLang="en-US" sz="2800" dirty="0">
                <a:solidFill>
                  <a:schemeClr val="tx1"/>
                </a:solidFill>
              </a:rPr>
              <a:t>  </a:t>
            </a:r>
            <a:r>
              <a:rPr lang="ja-JP" altLang="ja-JP" sz="2800" dirty="0">
                <a:solidFill>
                  <a:schemeClr val="tx1"/>
                </a:solidFill>
              </a:rPr>
              <a:t>ミニ将棋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ja-JP" altLang="ja-JP" sz="2400" dirty="0">
                <a:solidFill>
                  <a:schemeClr val="tx1"/>
                </a:solidFill>
              </a:rPr>
              <a:t>適切な評価値は定まっていない  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2"/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AC65DEDA-A9FF-D74C-9D44-0D501A573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E997F8-70AA-1E48-8F7A-A5E78EF403F1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3DB7477C-B300-CF44-BCF6-A5AF9A9EB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80728"/>
            <a:ext cx="8229600" cy="762000"/>
          </a:xfrm>
        </p:spPr>
        <p:txBody>
          <a:bodyPr/>
          <a:lstStyle/>
          <a:p>
            <a:r>
              <a:rPr lang="ja-JP" altLang="en-US" dirty="0"/>
              <a:t>調査テーマ選定理由</a:t>
            </a:r>
            <a:endParaRPr lang="en-US" altLang="ja-JP" dirty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91000"/>
          </a:xfrm>
        </p:spPr>
        <p:txBody>
          <a:bodyPr/>
          <a:lstStyle/>
          <a:p>
            <a:endParaRPr lang="en-US" altLang="ja-JP" sz="3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sz="2800" dirty="0">
                <a:solidFill>
                  <a:schemeClr val="tx1"/>
                </a:solidFill>
              </a:rPr>
              <a:t>未だ５五将棋の適切な評価値が定まっていない　</a:t>
            </a:r>
            <a:r>
              <a:rPr lang="en-US" altLang="ja-JP" sz="2800" dirty="0">
                <a:solidFill>
                  <a:schemeClr val="tx1"/>
                </a:solidFill>
              </a:rPr>
              <a:t/>
            </a:r>
            <a:br>
              <a:rPr lang="en-US" altLang="ja-JP" sz="2800" dirty="0">
                <a:solidFill>
                  <a:schemeClr val="tx1"/>
                </a:solidFill>
              </a:rPr>
            </a:br>
            <a:r>
              <a:rPr lang="ja-JP" altLang="en-US" sz="2800" dirty="0">
                <a:solidFill>
                  <a:schemeClr val="tx1"/>
                </a:solidFill>
              </a:rPr>
              <a:t> ことへの関心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marL="150876" lvl="1" indent="0">
              <a:buNone/>
            </a:pPr>
            <a:endParaRPr lang="en-US" altLang="ja-JP" sz="28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sz="2800" dirty="0">
                <a:solidFill>
                  <a:schemeClr val="tx1"/>
                </a:solidFill>
              </a:rPr>
              <a:t>「最適」な評価値が求まる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marL="150876" lvl="1" indent="0">
              <a:buNone/>
            </a:pPr>
            <a:r>
              <a:rPr lang="en-US" altLang="ja-JP" sz="2800" dirty="0">
                <a:solidFill>
                  <a:schemeClr val="tx1"/>
                </a:solidFill>
              </a:rPr>
              <a:t>					</a:t>
            </a:r>
            <a:r>
              <a:rPr lang="ja-JP" altLang="en-US" sz="2800" dirty="0">
                <a:solidFill>
                  <a:schemeClr val="tx1"/>
                </a:solidFill>
              </a:rPr>
              <a:t>　↓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marL="150876" lvl="1" indent="0" algn="ctr">
              <a:buNone/>
            </a:pPr>
            <a:r>
              <a:rPr lang="ja-JP" altLang="en-US" sz="2800" dirty="0">
                <a:solidFill>
                  <a:schemeClr val="tx1"/>
                </a:solidFill>
              </a:rPr>
              <a:t>５五将棋においての</a:t>
            </a:r>
            <a:r>
              <a:rPr lang="ja-JP" altLang="en-US" sz="2800" b="1" dirty="0">
                <a:solidFill>
                  <a:schemeClr val="tx1"/>
                </a:solidFill>
              </a:rPr>
              <a:t>強い</a:t>
            </a:r>
            <a:r>
              <a:rPr lang="en-US" altLang="ja-JP" sz="2800" b="1" dirty="0">
                <a:solidFill>
                  <a:schemeClr val="tx1"/>
                </a:solidFill>
              </a:rPr>
              <a:t>AI</a:t>
            </a:r>
            <a:r>
              <a:rPr lang="ja-JP" altLang="en-US" sz="2800" b="1" dirty="0">
                <a:solidFill>
                  <a:schemeClr val="tx1"/>
                </a:solidFill>
              </a:rPr>
              <a:t>作成</a:t>
            </a:r>
            <a:r>
              <a:rPr lang="ja-JP" altLang="en-US" sz="2800" dirty="0">
                <a:solidFill>
                  <a:schemeClr val="tx1"/>
                </a:solidFill>
              </a:rPr>
              <a:t>に有利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1"/>
            <a:endParaRPr lang="en-US" altLang="ja-JP" sz="2800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1F31843B-FDB9-BB46-BE79-5B83A2AFD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E3E234-E513-514C-9AC5-415C7A2D9CAF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xmlns="" id="{A3CFDF10-ABB4-1642-8996-AD7E6B7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５五将棋</a:t>
            </a:r>
            <a:r>
              <a:rPr lang="en-US" altLang="ja-JP"/>
              <a:t>AI</a:t>
            </a:r>
            <a:r>
              <a:rPr lang="ja-JP" altLang="en-US"/>
              <a:t>の作成</a:t>
            </a:r>
            <a:endParaRPr lang="en-US" altLang="ja-JP"/>
          </a:p>
        </p:txBody>
      </p:sp>
      <p:sp>
        <p:nvSpPr>
          <p:cNvPr id="7170" name="Rectangle 1027"/>
          <p:cNvSpPr>
            <a:spLocks noGrp="1" noChangeArrowheads="1"/>
          </p:cNvSpPr>
          <p:nvPr>
            <p:ph idx="1"/>
          </p:nvPr>
        </p:nvSpPr>
        <p:spPr>
          <a:xfrm>
            <a:off x="804885" y="1737363"/>
            <a:ext cx="7772400" cy="2209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ja-JP" altLang="en-US" sz="2400" b="1" u="sng" dirty="0"/>
              <a:t>評価値の調査</a:t>
            </a: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7BB7EF93-1042-0C49-8A2F-7F881B53C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A3D66F-0CDC-BF42-A2E3-2FC7BBD2BAE1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xmlns="" id="{F5BE9E4B-A99C-7A4A-83AA-E7705884E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2249FB4E-6F0E-414E-9553-FB45B82F32E3}"/>
              </a:ext>
            </a:extLst>
          </p:cNvPr>
          <p:cNvSpPr txBox="1"/>
          <p:nvPr/>
        </p:nvSpPr>
        <p:spPr>
          <a:xfrm>
            <a:off x="5635543" y="2167555"/>
            <a:ext cx="31686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1325">
              <a:buFont typeface="Wingdings" pitchFamily="2" charset="2"/>
              <a:buChar char="Ø"/>
              <a:defRPr/>
            </a:pPr>
            <a:r>
              <a:rPr lang="ja-JP" altLang="en-US" sz="2400" dirty="0"/>
              <a:t>５五将棋の</a:t>
            </a:r>
            <a:endParaRPr lang="en-US" altLang="ja-JP" sz="2400" dirty="0"/>
          </a:p>
          <a:p>
            <a:pPr>
              <a:defRPr/>
            </a:pPr>
            <a:r>
              <a:rPr lang="en-US" altLang="ja-JP" sz="2400" dirty="0"/>
              <a:t>	</a:t>
            </a:r>
            <a:r>
              <a:rPr lang="ja-JP" altLang="en-US" sz="2400" dirty="0"/>
              <a:t>初期配置図</a:t>
            </a:r>
            <a:endParaRPr lang="en-US" altLang="ja-JP" sz="2400" dirty="0"/>
          </a:p>
        </p:txBody>
      </p:sp>
      <p:sp>
        <p:nvSpPr>
          <p:cNvPr id="7172" name="テキスト ボックス 7"/>
          <p:cNvSpPr txBox="1">
            <a:spLocks noChangeArrowheads="1"/>
          </p:cNvSpPr>
          <p:nvPr/>
        </p:nvSpPr>
        <p:spPr bwMode="auto">
          <a:xfrm>
            <a:off x="1655849" y="5909648"/>
            <a:ext cx="3524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400" dirty="0">
                <a:latin typeface="Times New Roman" panose="02020603050405020304" pitchFamily="18" charset="0"/>
              </a:rPr>
              <a:t>５五将棋の初期配置図</a:t>
            </a:r>
            <a:r>
              <a:rPr lang="en-US" altLang="ja-JP" sz="2400" dirty="0">
                <a:latin typeface="Times New Roman" panose="02020603050405020304" pitchFamily="18" charset="0"/>
              </a:rPr>
              <a:t>[1]</a:t>
            </a:r>
            <a:endParaRPr lang="ja-JP" altLang="en-US" sz="2400" dirty="0">
              <a:latin typeface="Times New Roman" panose="02020603050405020304" pitchFamily="18" charset="0"/>
            </a:endParaRPr>
          </a:p>
        </p:txBody>
      </p:sp>
      <p:pic>
        <p:nvPicPr>
          <p:cNvPr id="7174" name="図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167555"/>
            <a:ext cx="3740621" cy="3742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xmlns="" id="{2249FB4E-6F0E-414E-9553-FB45B82F32E3}"/>
              </a:ext>
            </a:extLst>
          </p:cNvPr>
          <p:cNvSpPr txBox="1"/>
          <p:nvPr/>
        </p:nvSpPr>
        <p:spPr>
          <a:xfrm>
            <a:off x="5635542" y="3077700"/>
            <a:ext cx="31686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1325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ja-JP" altLang="en-US" sz="2400" dirty="0">
                <a:solidFill>
                  <a:srgbClr val="FF0000"/>
                </a:solidFill>
              </a:rPr>
              <a:t>５五将棋は香車、</a:t>
            </a:r>
            <a:r>
              <a:rPr lang="en-US" altLang="ja-JP" sz="2400" dirty="0">
                <a:solidFill>
                  <a:srgbClr val="FF0000"/>
                </a:solidFill>
              </a:rPr>
              <a:t/>
            </a:r>
            <a:br>
              <a:rPr lang="en-US" altLang="ja-JP" sz="2400" dirty="0">
                <a:solidFill>
                  <a:srgbClr val="FF0000"/>
                </a:solidFill>
              </a:rPr>
            </a:br>
            <a:r>
              <a:rPr lang="ja-JP" altLang="en-US" sz="2400" dirty="0">
                <a:solidFill>
                  <a:srgbClr val="FF0000"/>
                </a:solidFill>
              </a:rPr>
              <a:t>　　桂馬が存在しない</a:t>
            </a:r>
            <a:endParaRPr lang="en-US" altLang="ja-JP" sz="2400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2249FB4E-6F0E-414E-9553-FB45B82F32E3}"/>
              </a:ext>
            </a:extLst>
          </p:cNvPr>
          <p:cNvSpPr txBox="1"/>
          <p:nvPr/>
        </p:nvSpPr>
        <p:spPr>
          <a:xfrm>
            <a:off x="5620579" y="4893726"/>
            <a:ext cx="31686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1325">
              <a:buFont typeface="Wingdings" pitchFamily="2" charset="2"/>
              <a:buChar char="Ø"/>
              <a:defRPr/>
            </a:pPr>
            <a:r>
              <a:rPr lang="ja-JP" altLang="en-US" sz="2400" dirty="0"/>
              <a:t>本将棋と同じく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ja-JP" altLang="en-US" sz="2400" dirty="0"/>
              <a:t>　　打ち歩詰め禁止</a:t>
            </a:r>
            <a:endParaRPr lang="en-US" altLang="ja-JP" sz="24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xmlns="" id="{35972C7F-98E7-4FBB-916D-D2CD86D9F3B5}"/>
              </a:ext>
            </a:extLst>
          </p:cNvPr>
          <p:cNvSpPr txBox="1"/>
          <p:nvPr/>
        </p:nvSpPr>
        <p:spPr>
          <a:xfrm>
            <a:off x="5620579" y="3985713"/>
            <a:ext cx="31686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1325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ja-JP" altLang="en-US" sz="2400" dirty="0">
                <a:solidFill>
                  <a:srgbClr val="FF0000"/>
                </a:solidFill>
              </a:rPr>
              <a:t>陣地は指し手の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>
              <a:buClr>
                <a:schemeClr val="tx1"/>
              </a:buClr>
              <a:defRPr/>
            </a:pPr>
            <a:r>
              <a:rPr lang="ja-JP" altLang="en-US" sz="2400" dirty="0">
                <a:solidFill>
                  <a:srgbClr val="FF0000"/>
                </a:solidFill>
              </a:rPr>
              <a:t>　　近傍１列 → 成れる</a:t>
            </a:r>
            <a:endParaRPr lang="en-US" altLang="ja-JP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５五将棋</a:t>
            </a:r>
            <a:r>
              <a:rPr lang="en-US" altLang="ja-JP"/>
              <a:t>AI</a:t>
            </a:r>
            <a:r>
              <a:rPr lang="ja-JP" altLang="en-US"/>
              <a:t>の作成</a:t>
            </a:r>
            <a:endParaRPr lang="en-US" altLang="ja-JP"/>
          </a:p>
        </p:txBody>
      </p:sp>
      <p:sp>
        <p:nvSpPr>
          <p:cNvPr id="7170" name="Rectangle 1027"/>
          <p:cNvSpPr>
            <a:spLocks noGrp="1" noChangeArrowheads="1"/>
          </p:cNvSpPr>
          <p:nvPr>
            <p:ph idx="1"/>
          </p:nvPr>
        </p:nvSpPr>
        <p:spPr>
          <a:xfrm>
            <a:off x="804885" y="1737363"/>
            <a:ext cx="7772400" cy="399589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ja-JP" altLang="en-US" sz="2400" b="1" u="sng" dirty="0"/>
              <a:t>着手選択</a:t>
            </a:r>
            <a:endParaRPr lang="en-US" altLang="ja-JP" sz="2250" b="1" u="sng" dirty="0"/>
          </a:p>
          <a:p>
            <a:pPr>
              <a:buFont typeface="Wingdings" panose="05000000000000000000" pitchFamily="2" charset="2"/>
              <a:buChar char="u"/>
            </a:pPr>
            <a:endParaRPr lang="en-US" altLang="ja-JP" sz="2400" dirty="0"/>
          </a:p>
          <a:p>
            <a:pPr>
              <a:buFont typeface="Wingdings" panose="05000000000000000000" pitchFamily="2" charset="2"/>
              <a:buChar char="u"/>
            </a:pPr>
            <a:r>
              <a:rPr lang="ja-JP" altLang="en-US" sz="2400" dirty="0"/>
              <a:t>４手先の局面を求めＮｅｇａＭａｘ法を用いて最も良い評価値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ja-JP" altLang="en-US" sz="2400" dirty="0"/>
              <a:t>  となる手を選択</a:t>
            </a:r>
            <a:endParaRPr lang="en-US" altLang="ja-JP" sz="2400" dirty="0"/>
          </a:p>
          <a:p>
            <a:pPr>
              <a:buFont typeface="Wingdings" panose="05000000000000000000" pitchFamily="2" charset="2"/>
              <a:buChar char="u"/>
            </a:pPr>
            <a:endParaRPr lang="en-US" altLang="ja-JP" sz="2400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2400" b="1" u="sng" dirty="0"/>
              <a:t>評価値の計算方法</a:t>
            </a:r>
            <a:endParaRPr lang="en-US" altLang="ja-JP" sz="2400" b="1" u="sng" dirty="0"/>
          </a:p>
          <a:p>
            <a:pPr>
              <a:buFont typeface="Wingdings" panose="05000000000000000000" pitchFamily="2" charset="2"/>
              <a:buChar char="l"/>
            </a:pPr>
            <a:endParaRPr lang="en-US" altLang="ja-JP" sz="2400" dirty="0"/>
          </a:p>
          <a:p>
            <a:pPr>
              <a:buFont typeface="Wingdings" panose="05000000000000000000" pitchFamily="2" charset="2"/>
              <a:buChar char="u"/>
            </a:pPr>
            <a:r>
              <a:rPr lang="ja-JP" altLang="en-US" sz="2400" dirty="0"/>
              <a:t>盤面上の駒の価値を全部加算　→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ja-JP" altLang="en-US" sz="2400" dirty="0"/>
              <a:t>　　　　　　　　　　　先手，後手の持ち駒の価値をすべて加算</a:t>
            </a:r>
            <a:endParaRPr lang="en-US" altLang="ja-JP" sz="2400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7BB7EF93-1042-0C49-8A2F-7F881B53C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A3D66F-0CDC-BF42-A2E3-2FC7BBD2BAE1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xmlns="" id="{F5BE9E4B-A99C-7A4A-83AA-E7705884E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0798615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評価値の調査</a:t>
            </a: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E400BC60-8ED0-B542-BE26-7A53BE416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DCA614-DB3C-6A47-AB18-12213AFD912B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xmlns="" id="{BEE9CF4C-37BA-F84A-8AC0-69DA3FFE7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28D283-A432-42E1-84AC-F88B7C1D24D7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  <p:pic>
        <p:nvPicPr>
          <p:cNvPr id="8194" name="図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2434" y="1844824"/>
            <a:ext cx="12574588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正方形/長方形 5"/>
          <p:cNvSpPr>
            <a:spLocks noChangeArrowheads="1"/>
          </p:cNvSpPr>
          <p:nvPr/>
        </p:nvSpPr>
        <p:spPr bwMode="auto">
          <a:xfrm>
            <a:off x="3275856" y="5944255"/>
            <a:ext cx="5761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000" dirty="0"/>
              <a:t>1) </a:t>
            </a:r>
            <a:r>
              <a:rPr lang="ja-JP" altLang="ja-JP" sz="2000" dirty="0"/>
              <a:t>池 泰弘 ：</a:t>
            </a:r>
            <a:r>
              <a:rPr lang="en-US" altLang="ja-JP" sz="2000" dirty="0"/>
              <a:t>Java</a:t>
            </a:r>
            <a:r>
              <a:rPr lang="ja-JP" altLang="ja-JP" sz="2000" dirty="0"/>
              <a:t>将棋のアルゴリズム</a:t>
            </a:r>
            <a:r>
              <a:rPr lang="en-US" altLang="ja-JP" sz="2000" dirty="0"/>
              <a:t>, </a:t>
            </a:r>
            <a:r>
              <a:rPr lang="ja-JP" altLang="ja-JP" sz="2000" dirty="0"/>
              <a:t>工学社</a:t>
            </a:r>
            <a:r>
              <a:rPr lang="en-US" altLang="ja-JP" sz="2000" dirty="0"/>
              <a:t> (2007)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E7959134-1365-994D-BCA4-244004EE7781}"/>
              </a:ext>
            </a:extLst>
          </p:cNvPr>
          <p:cNvSpPr txBox="1"/>
          <p:nvPr/>
        </p:nvSpPr>
        <p:spPr>
          <a:xfrm>
            <a:off x="932637" y="3919734"/>
            <a:ext cx="7476727" cy="80021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l"/>
              <a:defRPr/>
            </a:pPr>
            <a:r>
              <a:rPr lang="ja-JP" altLang="en-US" sz="2300" dirty="0">
                <a:ea typeface="ＭＳ Ｐゴシック" panose="020B0600070205080204" pitchFamily="34" charset="-128"/>
              </a:rPr>
              <a:t>本将棋での駒の評価値の例を基に先手後手の評価値を</a:t>
            </a:r>
            <a:r>
              <a:rPr lang="en-US" altLang="ja-JP" sz="2300" dirty="0">
                <a:ea typeface="ＭＳ Ｐゴシック" panose="020B0600070205080204" pitchFamily="34" charset="-128"/>
              </a:rPr>
              <a:t/>
            </a:r>
            <a:br>
              <a:rPr lang="en-US" altLang="ja-JP" sz="2300" dirty="0">
                <a:ea typeface="ＭＳ Ｐゴシック" panose="020B0600070205080204" pitchFamily="34" charset="-128"/>
              </a:rPr>
            </a:br>
            <a:r>
              <a:rPr lang="ja-JP" altLang="en-US" sz="2300" dirty="0">
                <a:ea typeface="ＭＳ Ｐゴシック" panose="020B0600070205080204" pitchFamily="34" charset="-128"/>
              </a:rPr>
              <a:t>それぞれ変更させながら対戦を行った</a:t>
            </a:r>
            <a:endParaRPr lang="en-US" altLang="ja-JP" sz="2300" dirty="0">
              <a:ea typeface="ＭＳ Ｐゴシック" panose="020B0600070205080204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D5C6D3C0-B5BA-4799-B1E7-E5589F8A457B}"/>
              </a:ext>
            </a:extLst>
          </p:cNvPr>
          <p:cNvSpPr txBox="1"/>
          <p:nvPr/>
        </p:nvSpPr>
        <p:spPr>
          <a:xfrm flipH="1">
            <a:off x="938026" y="4835376"/>
            <a:ext cx="7527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400" dirty="0">
                <a:ea typeface="ＭＳ Ｐゴシック" panose="020B0600070205080204" pitchFamily="34" charset="-128"/>
              </a:rPr>
              <a:t>玉は</a:t>
            </a:r>
            <a:r>
              <a:rPr lang="ja-JP" altLang="en-US" sz="2400" b="1" dirty="0">
                <a:ea typeface="ＭＳ Ｐゴシック" panose="020B0600070205080204" pitchFamily="34" charset="-128"/>
              </a:rPr>
              <a:t>取られたら負け</a:t>
            </a:r>
            <a:endParaRPr kumimoji="1" lang="ja-JP" altLang="en-US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xmlns="" id="{2061AD32-1264-4BFD-AFFA-4CBECC03ADD4}"/>
              </a:ext>
            </a:extLst>
          </p:cNvPr>
          <p:cNvSpPr txBox="1"/>
          <p:nvPr/>
        </p:nvSpPr>
        <p:spPr>
          <a:xfrm>
            <a:off x="2777189" y="5297041"/>
            <a:ext cx="309095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300" dirty="0">
                <a:ea typeface="ＭＳ Ｐゴシック" panose="020B0600070205080204" pitchFamily="34" charset="-128"/>
              </a:rPr>
              <a:t>→　一番価値の高い駒</a:t>
            </a:r>
            <a:endParaRPr lang="en-US" altLang="ja-JP" sz="2300" dirty="0">
              <a:ea typeface="ＭＳ Ｐゴシック" panose="020B0600070205080204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xmlns="" id="{A26810DE-8CDA-480A-8979-719473F50D57}"/>
              </a:ext>
            </a:extLst>
          </p:cNvPr>
          <p:cNvSpPr txBox="1"/>
          <p:nvPr/>
        </p:nvSpPr>
        <p:spPr>
          <a:xfrm>
            <a:off x="5508104" y="5297041"/>
            <a:ext cx="2613216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300" dirty="0">
                <a:ea typeface="ＭＳ Ｐゴシック" panose="020B0600070205080204" pitchFamily="34" charset="-128"/>
              </a:rPr>
              <a:t>　→　</a:t>
            </a:r>
            <a:r>
              <a:rPr lang="ja-JP" altLang="en-US" sz="23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無限大の価値</a:t>
            </a:r>
            <a:endParaRPr kumimoji="1" lang="ja-JP" altLang="en-US" sz="23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飛車角に絞った評価値の調査</a:t>
            </a:r>
            <a:endParaRPr lang="en-US" altLang="ja-JP" dirty="0"/>
          </a:p>
        </p:txBody>
      </p:sp>
      <p:sp>
        <p:nvSpPr>
          <p:cNvPr id="9218" name="コンテンツ プレースホルダ 7"/>
          <p:cNvSpPr>
            <a:spLocks noGrp="1" noChangeArrowheads="1"/>
          </p:cNvSpPr>
          <p:nvPr>
            <p:ph idx="1"/>
          </p:nvPr>
        </p:nvSpPr>
        <p:spPr>
          <a:xfrm>
            <a:off x="822960" y="1803400"/>
            <a:ext cx="7772400" cy="4505920"/>
          </a:xfrm>
        </p:spPr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ü"/>
            </a:pPr>
            <a:endParaRPr lang="en-US" altLang="ja-JP" sz="2800" dirty="0"/>
          </a:p>
          <a:p>
            <a:pPr lvl="1">
              <a:buFont typeface="Wingdings" panose="05000000000000000000" pitchFamily="2" charset="2"/>
              <a:buChar char="ü"/>
            </a:pPr>
            <a:endParaRPr lang="en-US" altLang="ja-JP" sz="2800" dirty="0"/>
          </a:p>
          <a:p>
            <a:pPr lvl="1">
              <a:buFont typeface="Wingdings" panose="05000000000000000000" pitchFamily="2" charset="2"/>
              <a:buChar char="ü"/>
            </a:pPr>
            <a:endParaRPr lang="en-US" altLang="ja-JP" sz="2800" dirty="0"/>
          </a:p>
          <a:p>
            <a:pPr lvl="1">
              <a:buFont typeface="Wingdings" panose="05000000000000000000" pitchFamily="2" charset="2"/>
              <a:buChar char="ü"/>
            </a:pPr>
            <a:endParaRPr lang="en-US" altLang="ja-JP" sz="2800" dirty="0"/>
          </a:p>
          <a:p>
            <a:pPr marL="150876" lvl="1" indent="0">
              <a:buNone/>
            </a:pPr>
            <a:endParaRPr lang="en-US" altLang="ja-JP" sz="2800" dirty="0"/>
          </a:p>
          <a:p>
            <a:pPr lvl="1">
              <a:buFont typeface="Wingdings" panose="05000000000000000000" pitchFamily="2" charset="2"/>
              <a:buChar char="ü"/>
            </a:pPr>
            <a:endParaRPr lang="en-US" altLang="ja-JP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sz="2800" dirty="0">
                <a:solidFill>
                  <a:schemeClr val="tx1"/>
                </a:solidFill>
              </a:rPr>
              <a:t>盤面サイズが５</a:t>
            </a:r>
            <a:r>
              <a:rPr lang="en-US" altLang="ja-JP" sz="2800" dirty="0">
                <a:solidFill>
                  <a:schemeClr val="tx1"/>
                </a:solidFill>
              </a:rPr>
              <a:t>×</a:t>
            </a:r>
            <a:r>
              <a:rPr lang="ja-JP" altLang="en-US" sz="2800" dirty="0">
                <a:solidFill>
                  <a:schemeClr val="tx1"/>
                </a:solidFill>
              </a:rPr>
              <a:t>５と小さいため、</a:t>
            </a:r>
            <a:r>
              <a:rPr lang="ja-JP" altLang="en-US" sz="2800" b="1" u="sng" dirty="0">
                <a:solidFill>
                  <a:schemeClr val="tx1"/>
                </a:solidFill>
              </a:rPr>
              <a:t>飛車角に</a:t>
            </a:r>
            <a:r>
              <a:rPr lang="en-US" altLang="ja-JP" sz="2800" b="1" u="sng" dirty="0">
                <a:solidFill>
                  <a:schemeClr val="tx1"/>
                </a:solidFill>
              </a:rPr>
              <a:t/>
            </a:r>
            <a:br>
              <a:rPr lang="en-US" altLang="ja-JP" sz="2800" b="1" u="sng" dirty="0">
                <a:solidFill>
                  <a:schemeClr val="tx1"/>
                </a:solidFill>
              </a:rPr>
            </a:br>
            <a:r>
              <a:rPr lang="ja-JP" altLang="en-US" sz="2800" dirty="0">
                <a:solidFill>
                  <a:schemeClr val="tx1"/>
                </a:solidFill>
              </a:rPr>
              <a:t>  </a:t>
            </a:r>
            <a:r>
              <a:rPr lang="ja-JP" altLang="en-US" sz="2800" b="1" u="sng" dirty="0">
                <a:solidFill>
                  <a:schemeClr val="tx1"/>
                </a:solidFill>
              </a:rPr>
              <a:t>おける重要度が低い</a:t>
            </a:r>
            <a:r>
              <a:rPr lang="ja-JP" altLang="en-US" sz="2800" dirty="0">
                <a:solidFill>
                  <a:schemeClr val="tx1"/>
                </a:solidFill>
              </a:rPr>
              <a:t>と予想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marL="914400" lvl="2" indent="0">
              <a:buNone/>
            </a:pPr>
            <a:r>
              <a:rPr lang="en-US" altLang="ja-JP" sz="2200" dirty="0"/>
              <a:t>	</a:t>
            </a:r>
            <a:r>
              <a:rPr lang="ja-JP" altLang="en-US" sz="2600" dirty="0">
                <a:solidFill>
                  <a:schemeClr val="tx1"/>
                </a:solidFill>
              </a:rPr>
              <a:t>→</a:t>
            </a:r>
            <a:r>
              <a:rPr lang="en-US" altLang="ja-JP" sz="2600" dirty="0"/>
              <a:t> </a:t>
            </a:r>
            <a:r>
              <a:rPr lang="ja-JP" altLang="en-US" sz="2600" dirty="0">
                <a:solidFill>
                  <a:srgbClr val="FF0000"/>
                </a:solidFill>
              </a:rPr>
              <a:t>飛車角の評価値を重点的に変更</a:t>
            </a:r>
            <a:r>
              <a:rPr lang="ja-JP" altLang="en-US" sz="2600" dirty="0">
                <a:solidFill>
                  <a:schemeClr val="tx1"/>
                </a:solidFill>
              </a:rPr>
              <a:t>し考察</a:t>
            </a:r>
            <a:endParaRPr lang="en-US" altLang="ja-JP" sz="2600" dirty="0">
              <a:solidFill>
                <a:schemeClr val="tx1"/>
              </a:solidFill>
            </a:endParaRPr>
          </a:p>
          <a:p>
            <a:pPr marL="914400" lvl="2" indent="0">
              <a:buNone/>
            </a:pPr>
            <a:endParaRPr lang="en-US" altLang="ja-JP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sz="2800" dirty="0">
                <a:solidFill>
                  <a:schemeClr val="tx1"/>
                </a:solidFill>
              </a:rPr>
              <a:t>各駒の評価値を変化させるごとに１００回実行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5139C4D-DACF-DD44-B2CC-3CAF19E74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C52222-CAE6-E841-B7D5-2C1A2F4FC1C4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09BFF5AE-881E-054E-B331-0C3B085D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  <p:pic>
        <p:nvPicPr>
          <p:cNvPr id="7" name="図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2434" y="1839313"/>
            <a:ext cx="12574588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楕円 1"/>
          <p:cNvSpPr/>
          <p:nvPr/>
        </p:nvSpPr>
        <p:spPr>
          <a:xfrm>
            <a:off x="5292080" y="2021091"/>
            <a:ext cx="2160240" cy="19119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下矢印 2"/>
          <p:cNvSpPr/>
          <p:nvPr/>
        </p:nvSpPr>
        <p:spPr>
          <a:xfrm rot="8918177">
            <a:off x="7334444" y="3408240"/>
            <a:ext cx="455107" cy="781627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考察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FF6D6638-E18F-804D-B38F-E033A1526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46B7F9-1729-8644-B52D-2A51A5DF2638}" type="datetime1">
              <a:rPr lang="ja-JP" altLang="en-US" smtClean="0"/>
              <a:t>2019/2/5</a:t>
            </a:fld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765A967E-5E48-524C-96C0-7FD316C47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AE788-2BB7-4A75-B5C0-AA49620B46C0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182188"/>
              </p:ext>
            </p:extLst>
          </p:nvPr>
        </p:nvGraphicFramePr>
        <p:xfrm>
          <a:off x="1763688" y="2132856"/>
          <a:ext cx="5904652" cy="4176462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7379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79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379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793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3793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793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3793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3911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13849">
                <a:tc gridSpan="4"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ja-JP" sz="200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先手の駒の評価値</a:t>
                      </a:r>
                      <a:endParaRPr lang="ja-JP" sz="200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ja-JP" sz="2000" kern="100" dirty="0">
                          <a:solidFill>
                            <a:schemeClr val="tx1"/>
                          </a:solidFill>
                          <a:effectLst/>
                        </a:rPr>
                        <a:t>対戦結果</a:t>
                      </a:r>
                      <a:endParaRPr lang="ja-JP" sz="20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ja-JP" sz="1800" b="0" kern="100" dirty="0">
                          <a:solidFill>
                            <a:schemeClr val="tx1"/>
                          </a:solidFill>
                          <a:effectLst/>
                        </a:rPr>
                        <a:t>角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馬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飛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龍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>
                          <a:effectLst/>
                        </a:rPr>
                        <a:t>勝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>
                          <a:effectLst/>
                        </a:rPr>
                        <a:t>負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>
                          <a:effectLst/>
                        </a:rPr>
                        <a:t>分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勝率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</a:rPr>
                        <a:t>2500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2500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2500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2500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48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48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50%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>
                          <a:solidFill>
                            <a:schemeClr val="tx1"/>
                          </a:solidFill>
                          <a:effectLst/>
                        </a:rPr>
                        <a:t>3600</a:t>
                      </a:r>
                      <a:endParaRPr lang="ja-JP" sz="1800" b="0" kern="10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4000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4000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4000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49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45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6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52%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</a:rPr>
                        <a:t>3000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3000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3000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3000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41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51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8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45%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rgbClr val="FF33CC"/>
                          </a:solidFill>
                          <a:effectLst/>
                        </a:rPr>
                        <a:t>5000</a:t>
                      </a:r>
                      <a:endParaRPr lang="ja-JP" sz="1800" b="0" kern="100" dirty="0">
                        <a:solidFill>
                          <a:srgbClr val="FF33CC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33CC"/>
                          </a:solidFill>
                          <a:effectLst/>
                        </a:rPr>
                        <a:t>5000</a:t>
                      </a:r>
                      <a:endParaRPr lang="ja-JP" sz="1800" kern="100" dirty="0">
                        <a:solidFill>
                          <a:srgbClr val="FF33CC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33CC"/>
                          </a:solidFill>
                          <a:effectLst/>
                        </a:rPr>
                        <a:t>5000</a:t>
                      </a:r>
                      <a:endParaRPr lang="ja-JP" sz="1800" kern="100" dirty="0">
                        <a:solidFill>
                          <a:srgbClr val="FF33CC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33CC"/>
                          </a:solidFill>
                          <a:effectLst/>
                        </a:rPr>
                        <a:t>5000</a:t>
                      </a:r>
                      <a:endParaRPr lang="ja-JP" sz="1800" kern="100" dirty="0">
                        <a:solidFill>
                          <a:srgbClr val="FF33CC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33CC"/>
                          </a:solidFill>
                          <a:effectLst/>
                        </a:rPr>
                        <a:t>53</a:t>
                      </a:r>
                      <a:endParaRPr lang="ja-JP" sz="1800" kern="100" dirty="0">
                        <a:solidFill>
                          <a:srgbClr val="FF33CC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33CC"/>
                          </a:solidFill>
                          <a:effectLst/>
                        </a:rPr>
                        <a:t>37</a:t>
                      </a:r>
                      <a:endParaRPr lang="ja-JP" sz="1800" kern="100" dirty="0">
                        <a:solidFill>
                          <a:srgbClr val="FF33CC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33CC"/>
                          </a:solidFill>
                          <a:effectLst/>
                        </a:rPr>
                        <a:t>10</a:t>
                      </a:r>
                      <a:endParaRPr lang="ja-JP" sz="1800" kern="100" dirty="0">
                        <a:solidFill>
                          <a:srgbClr val="FF33CC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33CC"/>
                          </a:solidFill>
                          <a:effectLst/>
                        </a:rPr>
                        <a:t>58%</a:t>
                      </a:r>
                      <a:endParaRPr lang="ja-JP" sz="1800" kern="100" dirty="0">
                        <a:solidFill>
                          <a:srgbClr val="FF33CC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</a:rPr>
                        <a:t>1800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2000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2000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2200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47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51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2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48%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1000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1200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1200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47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49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49%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1000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1300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1300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37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56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7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41%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1000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1400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1400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52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43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55%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1000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1500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1500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42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8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50%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</a:rPr>
                        <a:t>1300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1300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1200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1200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44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50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6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47%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1000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1000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1000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46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45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9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51%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solidFill>
                            <a:schemeClr val="tx1"/>
                          </a:solidFill>
                          <a:effectLst/>
                        </a:rPr>
                        <a:t>1200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1200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1200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1200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45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47</a:t>
                      </a:r>
                      <a:endParaRPr lang="ja-JP" sz="18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8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49%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90750"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800" b="0" kern="100" dirty="0">
                          <a:solidFill>
                            <a:schemeClr val="tx1"/>
                          </a:solidFill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…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 vert="ea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…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…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…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…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…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…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114300" algn="ctr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effectLst/>
                          <a:latin typeface="Century"/>
                          <a:ea typeface="ＭＳ 明朝"/>
                          <a:cs typeface="Times New Roman"/>
                        </a:rPr>
                        <a:t>…</a:t>
                      </a:r>
                      <a:endParaRPr lang="ja-JP" sz="18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6304" marR="46304"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71800" y="1700808"/>
            <a:ext cx="3406702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143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1143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対戦結果</a:t>
            </a:r>
            <a:r>
              <a:rPr kumimoji="1" lang="en-US" altLang="ja-JP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(</a:t>
            </a:r>
            <a:r>
              <a:rPr kumimoji="1" lang="ja-JP" alt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試行回数各</a:t>
            </a:r>
            <a:r>
              <a:rPr kumimoji="1" lang="en-US" altLang="ja-JP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100</a:t>
            </a:r>
            <a:r>
              <a:rPr kumimoji="1" lang="ja-JP" alt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回</a:t>
            </a:r>
            <a:r>
              <a:rPr kumimoji="1" lang="en-US" altLang="ja-JP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)</a:t>
            </a:r>
            <a:endParaRPr kumimoji="1" lang="en-US" altLang="ja-JP" sz="20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pPr marL="0" marR="0" lvl="0" indent="1143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テーマ1" id="{EB0B7F9F-825A-43E4-B85D-34FC8E5B632B}" vid="{56939BF7-9A27-481C-A05E-E2B4962BA3EF}"/>
    </a:ext>
  </a:extLst>
</a:theme>
</file>

<file path=ppt/theme/theme2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4985</TotalTime>
  <Words>823</Words>
  <Application>Microsoft Office PowerPoint</Application>
  <PresentationFormat>画面に合わせる (4:3)</PresentationFormat>
  <Paragraphs>281</Paragraphs>
  <Slides>19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19</vt:i4>
      </vt:variant>
    </vt:vector>
  </HeadingPairs>
  <TitlesOfParts>
    <vt:vector size="21" baseType="lpstr">
      <vt:lpstr>テーマ1</vt:lpstr>
      <vt:lpstr>レトロスペクト</vt:lpstr>
      <vt:lpstr>　将棋の駒の評価値と盤面サイズの考察</vt:lpstr>
      <vt:lpstr>あらまし</vt:lpstr>
      <vt:lpstr>将棋の駒の評価値とは</vt:lpstr>
      <vt:lpstr>調査テーマ選定理由</vt:lpstr>
      <vt:lpstr>５五将棋AIの作成</vt:lpstr>
      <vt:lpstr>５五将棋AIの作成</vt:lpstr>
      <vt:lpstr>評価値の調査</vt:lpstr>
      <vt:lpstr>飛車角に絞った評価値の調査</vt:lpstr>
      <vt:lpstr>考察</vt:lpstr>
      <vt:lpstr>考察２</vt:lpstr>
      <vt:lpstr>まとめ</vt:lpstr>
      <vt:lpstr>今後の課題</vt:lpstr>
      <vt:lpstr>参考文献（１／５）</vt:lpstr>
      <vt:lpstr>参考文献（２／５）</vt:lpstr>
      <vt:lpstr>参考文献（３／５）</vt:lpstr>
      <vt:lpstr>参考文献（４／５）</vt:lpstr>
      <vt:lpstr>参考文献（５／５）</vt:lpstr>
      <vt:lpstr>PowerPoint プレゼンテーション</vt:lpstr>
      <vt:lpstr>誤差の算出</vt:lpstr>
    </vt:vector>
  </TitlesOfParts>
  <Manager>T.Ishimizu</Manager>
  <Company>KINKI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Comparative Study of Structured Differential Evolutions</dc:title>
  <dc:subject>Waseas ACS2010</dc:subject>
  <dc:creator>T.Ishimizu</dc:creator>
  <cp:lastModifiedBy>西谷昂真</cp:lastModifiedBy>
  <cp:revision>221</cp:revision>
  <dcterms:created xsi:type="dcterms:W3CDTF">1601-01-01T00:00:00Z</dcterms:created>
  <dcterms:modified xsi:type="dcterms:W3CDTF">2019-02-05T11:33:07Z</dcterms:modified>
</cp:coreProperties>
</file>