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2" r:id="rId4"/>
    <p:sldId id="264" r:id="rId5"/>
    <p:sldId id="258" r:id="rId6"/>
    <p:sldId id="279" r:id="rId7"/>
    <p:sldId id="265" r:id="rId8"/>
    <p:sldId id="268" r:id="rId9"/>
    <p:sldId id="259" r:id="rId10"/>
    <p:sldId id="275" r:id="rId11"/>
    <p:sldId id="272" r:id="rId12"/>
    <p:sldId id="260" r:id="rId13"/>
    <p:sldId id="271" r:id="rId14"/>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直子 長島" initials="直子" lastIdx="2" clrIdx="0">
    <p:extLst>
      <p:ext uri="{19B8F6BF-5375-455C-9EA6-DF929625EA0E}">
        <p15:presenceInfo xmlns:p15="http://schemas.microsoft.com/office/powerpoint/2012/main" userId="19a66e0af9665d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0" autoAdjust="0"/>
    <p:restoredTop sz="94660"/>
  </p:normalViewPr>
  <p:slideViewPr>
    <p:cSldViewPr snapToGrid="0">
      <p:cViewPr>
        <p:scale>
          <a:sx n="92" d="100"/>
          <a:sy n="92" d="100"/>
        </p:scale>
        <p:origin x="1276" y="8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1-19T10:45:08.455" idx="1">
    <p:pos x="-18" y="-146"/>
    <p:text>何故様々なゲームの難易度を知る必要がある?</p:text>
    <p:extLst>
      <p:ext uri="{C676402C-5697-4E1C-873F-D02D1690AC5C}">
        <p15:threadingInfo xmlns:p15="http://schemas.microsoft.com/office/powerpoint/2012/main" timeZoneBias="-5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05T00:57:57.007" idx="2">
    <p:pos x="10" y="10"/>
    <p:text/>
    <p:extLst>
      <p:ext uri="{C676402C-5697-4E1C-873F-D02D1690AC5C}">
        <p15:threadingInfo xmlns:p15="http://schemas.microsoft.com/office/powerpoint/2012/main" timeZoneBias="-5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186686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78175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94434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14439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124391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43979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3316647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1335541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21645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328763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332D14-463F-47CE-A8D6-FDECA08DAE64}" type="datetimeFigureOut">
              <a:rPr kumimoji="1" lang="ja-JP" altLang="en-US" smtClean="0"/>
              <a:t>2019/2/6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59711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32D14-463F-47CE-A8D6-FDECA08DAE64}" type="datetimeFigureOut">
              <a:rPr kumimoji="1" lang="ja-JP" altLang="en-US" smtClean="0"/>
              <a:t>2019/2/6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FB755-846D-48F0-952C-BAE500B36068}" type="slidenum">
              <a:rPr kumimoji="1" lang="ja-JP" altLang="en-US" smtClean="0"/>
              <a:t>‹#›</a:t>
            </a:fld>
            <a:endParaRPr kumimoji="1" lang="ja-JP" altLang="en-US"/>
          </a:p>
        </p:txBody>
      </p:sp>
    </p:spTree>
    <p:extLst>
      <p:ext uri="{BB962C8B-B14F-4D97-AF65-F5344CB8AC3E}">
        <p14:creationId xmlns:p14="http://schemas.microsoft.com/office/powerpoint/2010/main" val="4191145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FFDD971-63BC-49CB-A2BA-C76214DFCEBD}"/>
              </a:ext>
            </a:extLst>
          </p:cNvPr>
          <p:cNvSpPr txBox="1"/>
          <p:nvPr/>
        </p:nvSpPr>
        <p:spPr>
          <a:xfrm>
            <a:off x="484182" y="2651649"/>
            <a:ext cx="8364790" cy="769441"/>
          </a:xfrm>
          <a:prstGeom prst="rect">
            <a:avLst/>
          </a:prstGeom>
          <a:noFill/>
        </p:spPr>
        <p:txBody>
          <a:bodyPr wrap="none" rtlCol="0">
            <a:spAutoFit/>
          </a:bodyPr>
          <a:lstStyle/>
          <a:p>
            <a:r>
              <a:rPr kumimoji="1" lang="ja-JP" altLang="en-US" sz="4400" b="1" dirty="0">
                <a:latin typeface="メイリオ" panose="020B0604030504040204" pitchFamily="50" charset="-128"/>
                <a:ea typeface="メイリオ" panose="020B0604030504040204" pitchFamily="50" charset="-128"/>
              </a:rPr>
              <a:t>石取りゲームの</a:t>
            </a:r>
            <a:r>
              <a:rPr kumimoji="1" lang="en-US" altLang="ja-JP" sz="4400" b="1" dirty="0">
                <a:latin typeface="メイリオ" panose="020B0604030504040204" pitchFamily="50" charset="-128"/>
                <a:ea typeface="メイリオ" panose="020B0604030504040204" pitchFamily="50" charset="-128"/>
              </a:rPr>
              <a:t>NP</a:t>
            </a:r>
            <a:r>
              <a:rPr kumimoji="1" lang="ja-JP" altLang="en-US" sz="4400" b="1" dirty="0">
                <a:latin typeface="メイリオ" panose="020B0604030504040204" pitchFamily="50" charset="-128"/>
                <a:ea typeface="メイリオ" panose="020B0604030504040204" pitchFamily="50" charset="-128"/>
              </a:rPr>
              <a:t>完全性の検証</a:t>
            </a:r>
          </a:p>
        </p:txBody>
      </p:sp>
      <p:sp>
        <p:nvSpPr>
          <p:cNvPr id="13" name="テキスト ボックス 12">
            <a:extLst>
              <a:ext uri="{FF2B5EF4-FFF2-40B4-BE49-F238E27FC236}">
                <a16:creationId xmlns:a16="http://schemas.microsoft.com/office/drawing/2014/main" id="{F1C9B02F-9118-4F10-BF84-3710329456A5}"/>
              </a:ext>
            </a:extLst>
          </p:cNvPr>
          <p:cNvSpPr txBox="1"/>
          <p:nvPr/>
        </p:nvSpPr>
        <p:spPr>
          <a:xfrm>
            <a:off x="2912732" y="3596854"/>
            <a:ext cx="6167073" cy="369332"/>
          </a:xfrm>
          <a:prstGeom prst="rect">
            <a:avLst/>
          </a:prstGeom>
          <a:noFill/>
        </p:spPr>
        <p:txBody>
          <a:bodyPr wrap="none" rtlCol="0">
            <a:spAutoFit/>
          </a:bodyPr>
          <a:lstStyle/>
          <a:p>
            <a:r>
              <a:rPr kumimoji="1" lang="ja-JP" altLang="en-US" sz="1600" dirty="0">
                <a:latin typeface="メイリオ" panose="020B0604030504040204" pitchFamily="50" charset="-128"/>
                <a:ea typeface="メイリオ" panose="020B0604030504040204" pitchFamily="50" charset="-128"/>
              </a:rPr>
              <a:t>情報学科　</a:t>
            </a:r>
            <a:r>
              <a:rPr lang="ja-JP" altLang="ja-JP" dirty="0">
                <a:latin typeface="メイリオ" panose="020B0604030504040204" pitchFamily="50" charset="-128"/>
                <a:ea typeface="メイリオ" panose="020B0604030504040204" pitchFamily="50" charset="-128"/>
              </a:rPr>
              <a:t>情報</a:t>
            </a:r>
            <a:r>
              <a:rPr lang="ja-JP" altLang="en-US" dirty="0">
                <a:latin typeface="メイリオ" panose="020B0604030504040204" pitchFamily="50" charset="-128"/>
                <a:ea typeface="メイリオ" panose="020B0604030504040204" pitchFamily="50" charset="-128"/>
              </a:rPr>
              <a:t>論理</a:t>
            </a:r>
            <a:r>
              <a:rPr lang="ja-JP" altLang="ja-JP" dirty="0">
                <a:latin typeface="メイリオ" panose="020B0604030504040204" pitchFamily="50" charset="-128"/>
                <a:ea typeface="メイリオ" panose="020B0604030504040204" pitchFamily="50" charset="-128"/>
              </a:rPr>
              <a:t>工学研究室</a:t>
            </a:r>
            <a:r>
              <a:rPr lang="ja-JP" altLang="en-US"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長島優 </a:t>
            </a:r>
            <a:r>
              <a:rPr kumimoji="1" lang="en-US" altLang="ja-JP" sz="1600" dirty="0">
                <a:latin typeface="メイリオ" panose="020B0604030504040204" pitchFamily="50" charset="-128"/>
                <a:ea typeface="メイリオ" panose="020B0604030504040204" pitchFamily="50" charset="-128"/>
              </a:rPr>
              <a:t>(15-1-037-0042)</a:t>
            </a:r>
            <a:endParaRPr kumimoji="1" lang="ja-JP" altLang="en-US" sz="16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2DE56F5-DEB6-4FAA-BD39-8A0BA3DDE20F}"/>
              </a:ext>
            </a:extLst>
          </p:cNvPr>
          <p:cNvSpPr txBox="1"/>
          <p:nvPr/>
        </p:nvSpPr>
        <p:spPr>
          <a:xfrm>
            <a:off x="0" y="-13450"/>
            <a:ext cx="9144000" cy="523221"/>
          </a:xfrm>
          <a:prstGeom prst="rect">
            <a:avLst/>
          </a:prstGeom>
          <a:solidFill>
            <a:schemeClr val="bg1">
              <a:lumMod val="50000"/>
            </a:schemeClr>
          </a:solidFill>
          <a:ln>
            <a:noFill/>
          </a:ln>
        </p:spPr>
        <p:txBody>
          <a:bodyPr wrap="square" rtlCol="0">
            <a:spAutoFit/>
          </a:bodyPr>
          <a:lstStyle/>
          <a:p>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4C80B1A4-E746-4ABF-9933-20FD6209FD76}"/>
              </a:ext>
            </a:extLst>
          </p:cNvPr>
          <p:cNvSpPr txBox="1"/>
          <p:nvPr/>
        </p:nvSpPr>
        <p:spPr>
          <a:xfrm>
            <a:off x="0" y="6334375"/>
            <a:ext cx="9144000" cy="523221"/>
          </a:xfrm>
          <a:prstGeom prst="rect">
            <a:avLst/>
          </a:prstGeom>
          <a:solidFill>
            <a:schemeClr val="bg1">
              <a:lumMod val="50000"/>
            </a:schemeClr>
          </a:solidFill>
          <a:ln>
            <a:noFill/>
          </a:ln>
        </p:spPr>
        <p:txBody>
          <a:bodyPr wrap="square" rtlCol="0">
            <a:spAutoFit/>
          </a:bodyPr>
          <a:lstStyle/>
          <a:p>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7386534"/>
      </p:ext>
    </p:extLst>
  </p:cSld>
  <p:clrMapOvr>
    <a:masterClrMapping/>
  </p:clrMapOvr>
  <mc:AlternateContent xmlns:mc="http://schemas.openxmlformats.org/markup-compatibility/2006" xmlns:p14="http://schemas.microsoft.com/office/powerpoint/2010/main">
    <mc:Choice Requires="p14">
      <p:transition spd="slow" p14:dur="2000" advTm="24339"/>
    </mc:Choice>
    <mc:Fallback xmlns="">
      <p:transition spd="slow" advTm="2433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3CEE448-8F25-4532-9016-09A8ACCB9EE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422" y="557800"/>
            <a:ext cx="8791831" cy="5256054"/>
          </a:xfrm>
          <a:prstGeom prst="rect">
            <a:avLst/>
          </a:prstGeom>
          <a:noFill/>
          <a:ln>
            <a:noFill/>
          </a:ln>
        </p:spPr>
      </p:pic>
    </p:spTree>
    <p:extLst>
      <p:ext uri="{BB962C8B-B14F-4D97-AF65-F5344CB8AC3E}">
        <p14:creationId xmlns:p14="http://schemas.microsoft.com/office/powerpoint/2010/main" val="1901070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44BC17D-FB16-4224-90D1-4552199398AB}"/>
              </a:ext>
            </a:extLst>
          </p:cNvPr>
          <p:cNvSpPr txBox="1"/>
          <p:nvPr/>
        </p:nvSpPr>
        <p:spPr>
          <a:xfrm>
            <a:off x="0" y="5672"/>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研究内容⑥ごみ取りガジェットの例</a:t>
            </a:r>
          </a:p>
        </p:txBody>
      </p:sp>
      <p:pic>
        <p:nvPicPr>
          <p:cNvPr id="7" name="図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012" y="950881"/>
            <a:ext cx="7855974" cy="3433147"/>
          </a:xfrm>
          <a:prstGeom prst="rect">
            <a:avLst/>
          </a:prstGeom>
          <a:noFill/>
          <a:ln>
            <a:noFill/>
          </a:ln>
        </p:spPr>
      </p:pic>
      <p:sp>
        <p:nvSpPr>
          <p:cNvPr id="8" name="正方形/長方形 7"/>
          <p:cNvSpPr/>
          <p:nvPr/>
        </p:nvSpPr>
        <p:spPr>
          <a:xfrm>
            <a:off x="825909" y="5098869"/>
            <a:ext cx="7875637" cy="1569660"/>
          </a:xfrm>
          <a:prstGeom prst="rect">
            <a:avLst/>
          </a:prstGeom>
        </p:spPr>
        <p:txBody>
          <a:bodyPr wrap="square">
            <a:spAutoFit/>
          </a:bodyPr>
          <a:lstStyle/>
          <a:p>
            <a:r>
              <a:rPr lang="ja-JP"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オレンジの石が取られずに残ることになる</a:t>
            </a:r>
            <a:r>
              <a:rPr lang="en-US"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そこで</a:t>
            </a:r>
            <a:r>
              <a:rPr lang="en-US"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これらの石の左に選択ガジェット</a:t>
            </a:r>
            <a:r>
              <a:rPr lang="en-US"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右に合流ガジェットを設ける</a:t>
            </a:r>
            <a:r>
              <a:rPr lang="en-US"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このごみ取りガジェットによって残った石を全て取ることができる</a:t>
            </a:r>
            <a:r>
              <a:rPr lang="en-US" altLang="ja-JP" sz="2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394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EF7B1DB-F43F-4409-ABA2-26B6813F8D39}"/>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まとめと今後の課題</a:t>
            </a:r>
          </a:p>
        </p:txBody>
      </p:sp>
      <p:sp>
        <p:nvSpPr>
          <p:cNvPr id="3" name="テキスト ボックス 2">
            <a:extLst>
              <a:ext uri="{FF2B5EF4-FFF2-40B4-BE49-F238E27FC236}">
                <a16:creationId xmlns:a16="http://schemas.microsoft.com/office/drawing/2014/main" id="{0999DBA9-57DD-438D-A4D2-8E5867275043}"/>
              </a:ext>
            </a:extLst>
          </p:cNvPr>
          <p:cNvSpPr txBox="1"/>
          <p:nvPr/>
        </p:nvSpPr>
        <p:spPr>
          <a:xfrm>
            <a:off x="124687" y="2044005"/>
            <a:ext cx="9144000" cy="2246769"/>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本研究にて、石取りゲームが</a:t>
            </a:r>
            <a:r>
              <a:rPr kumimoji="1" lang="en-US" altLang="ja-JP" sz="2800" dirty="0">
                <a:latin typeface="メイリオ" panose="020B0604030504040204" pitchFamily="50" charset="-128"/>
                <a:ea typeface="メイリオ" panose="020B0604030504040204" pitchFamily="50" charset="-128"/>
              </a:rPr>
              <a:t>NP</a:t>
            </a:r>
            <a:r>
              <a:rPr kumimoji="1" lang="ja-JP" altLang="en-US" sz="2800" dirty="0">
                <a:latin typeface="メイリオ" panose="020B0604030504040204" pitchFamily="50" charset="-128"/>
                <a:ea typeface="メイリオ" panose="020B0604030504040204" pitchFamily="50" charset="-128"/>
              </a:rPr>
              <a:t>完全であることを示すことが出来た。</a:t>
            </a:r>
            <a:endParaRPr kumimoji="1" lang="en-US" altLang="ja-JP" sz="2800" dirty="0">
              <a:latin typeface="メイリオ" panose="020B0604030504040204" pitchFamily="50" charset="-128"/>
              <a:ea typeface="メイリオ" panose="020B0604030504040204" pitchFamily="50" charset="-128"/>
            </a:endParaRPr>
          </a:p>
          <a:p>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今後はその他のゲーム</a:t>
            </a:r>
            <a:r>
              <a:rPr kumimoji="1" lang="en-US" altLang="ja-JP" sz="2800" dirty="0">
                <a:latin typeface="メイリオ" panose="020B0604030504040204" pitchFamily="50" charset="-128"/>
                <a:ea typeface="メイリオ" panose="020B0604030504040204" pitchFamily="50" charset="-128"/>
              </a:rPr>
              <a:t>(</a:t>
            </a:r>
            <a:r>
              <a:rPr kumimoji="1" lang="ja-JP" altLang="en-US" sz="2800" dirty="0">
                <a:latin typeface="メイリオ" panose="020B0604030504040204" pitchFamily="50" charset="-128"/>
                <a:ea typeface="メイリオ" panose="020B0604030504040204" pitchFamily="50" charset="-128"/>
              </a:rPr>
              <a:t>例：ナイトツアーズ</a:t>
            </a:r>
            <a:r>
              <a:rPr kumimoji="1" lang="en-US" altLang="ja-JP" sz="2800" dirty="0">
                <a:latin typeface="メイリオ" panose="020B0604030504040204" pitchFamily="50" charset="-128"/>
                <a:ea typeface="メイリオ" panose="020B0604030504040204" pitchFamily="50" charset="-128"/>
              </a:rPr>
              <a:t>)</a:t>
            </a:r>
            <a:r>
              <a:rPr kumimoji="1" lang="ja-JP" altLang="en-US" sz="2800" dirty="0">
                <a:latin typeface="メイリオ" panose="020B0604030504040204" pitchFamily="50" charset="-128"/>
                <a:ea typeface="メイリオ" panose="020B0604030504040204" pitchFamily="50" charset="-128"/>
              </a:rPr>
              <a:t>の難易度を検証する必要がある。</a:t>
            </a:r>
            <a:endParaRPr kumimoji="1" lang="en-US" altLang="ja-JP"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1248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EF7B1DB-F43F-4409-ABA2-26B6813F8D39}"/>
              </a:ext>
            </a:extLst>
          </p:cNvPr>
          <p:cNvSpPr txBox="1"/>
          <p:nvPr/>
        </p:nvSpPr>
        <p:spPr>
          <a:xfrm>
            <a:off x="0" y="0"/>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参考文献</a:t>
            </a:r>
          </a:p>
        </p:txBody>
      </p:sp>
      <p:sp>
        <p:nvSpPr>
          <p:cNvPr id="4" name="正方形/長方形 3"/>
          <p:cNvSpPr/>
          <p:nvPr/>
        </p:nvSpPr>
        <p:spPr>
          <a:xfrm>
            <a:off x="130629" y="914400"/>
            <a:ext cx="8288976" cy="369332"/>
          </a:xfrm>
          <a:prstGeom prst="rect">
            <a:avLst/>
          </a:prstGeom>
        </p:spPr>
        <p:txBody>
          <a:bodyPr wrap="square">
            <a:spAutoFit/>
          </a:bodyPr>
          <a:lstStyle/>
          <a:p>
            <a:pPr marL="285750" indent="-285750">
              <a:buFont typeface="Wingdings" panose="05000000000000000000" pitchFamily="2" charset="2"/>
              <a:buChar char="l"/>
            </a:pPr>
            <a:endParaRPr kumimoji="1" lang="en-US" altLang="ja-JP"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213756" y="629392"/>
            <a:ext cx="8597735" cy="5909310"/>
          </a:xfrm>
          <a:prstGeom prst="rect">
            <a:avLst/>
          </a:prstGeom>
        </p:spPr>
        <p:txBody>
          <a:bodyPr wrap="square">
            <a:spAutoFit/>
          </a:bodyPr>
          <a:lstStyle/>
          <a:p>
            <a:pPr marL="285750" lvl="0" indent="-285750">
              <a:buFont typeface="Wingdings" panose="05000000000000000000" pitchFamily="2" charset="2"/>
              <a:buChar char="l"/>
            </a:pPr>
            <a:r>
              <a:rPr lang="en-US" altLang="ja-JP" b="1" dirty="0"/>
              <a:t>R.A.Hearn, </a:t>
            </a:r>
            <a:r>
              <a:rPr lang="en-US" altLang="ja-JP" b="1" dirty="0" err="1"/>
              <a:t>E.D.Demaine</a:t>
            </a:r>
            <a:r>
              <a:rPr lang="ja-JP" altLang="ja-JP" b="1" dirty="0"/>
              <a:t>：ゲームとパズルの計算量</a:t>
            </a:r>
            <a:r>
              <a:rPr lang="en-US" altLang="ja-JP" b="1" dirty="0"/>
              <a:t>,</a:t>
            </a:r>
            <a:r>
              <a:rPr lang="ja-JP" altLang="ja-JP" b="1" dirty="0"/>
              <a:t>近代科学社</a:t>
            </a:r>
            <a:r>
              <a:rPr lang="en-US" altLang="ja-JP" b="1" dirty="0"/>
              <a:t>(2011)</a:t>
            </a:r>
            <a:endParaRPr lang="ja-JP" altLang="ja-JP" b="1" dirty="0"/>
          </a:p>
          <a:p>
            <a:pPr marL="285750" lvl="0" indent="-285750">
              <a:buFont typeface="Wingdings" panose="05000000000000000000" pitchFamily="2" charset="2"/>
              <a:buChar char="l"/>
            </a:pPr>
            <a:r>
              <a:rPr lang="ja-JP" altLang="ja-JP" b="1" dirty="0"/>
              <a:t>秋山久義</a:t>
            </a:r>
            <a:r>
              <a:rPr lang="en-US" altLang="ja-JP" b="1" dirty="0"/>
              <a:t>:</a:t>
            </a:r>
            <a:r>
              <a:rPr lang="ja-JP" altLang="ja-JP" b="1" dirty="0"/>
              <a:t>ボードパズル読本</a:t>
            </a:r>
            <a:r>
              <a:rPr lang="en-US" altLang="ja-JP" b="1" dirty="0"/>
              <a:t>,</a:t>
            </a:r>
            <a:r>
              <a:rPr lang="ja-JP" altLang="ja-JP" b="1" dirty="0"/>
              <a:t>新紀元社</a:t>
            </a:r>
            <a:r>
              <a:rPr lang="en-US" altLang="ja-JP" b="1" dirty="0"/>
              <a:t>(2000).</a:t>
            </a:r>
            <a:endParaRPr lang="ja-JP" altLang="ja-JP" b="1" dirty="0"/>
          </a:p>
          <a:p>
            <a:pPr marL="285750" lvl="0" indent="-285750">
              <a:buFont typeface="Wingdings" panose="05000000000000000000" pitchFamily="2" charset="2"/>
              <a:buChar char="l"/>
            </a:pPr>
            <a:r>
              <a:rPr lang="en-US" altLang="ja-JP" b="1" dirty="0"/>
              <a:t>C. J. </a:t>
            </a:r>
            <a:r>
              <a:rPr lang="en-US" altLang="ja-JP" b="1" dirty="0" err="1"/>
              <a:t>Colbourn</a:t>
            </a:r>
            <a:r>
              <a:rPr lang="en-US" altLang="ja-JP" b="1" dirty="0"/>
              <a:t>, The complexity of completing partial Latin </a:t>
            </a:r>
            <a:r>
              <a:rPr lang="en-US" altLang="ja-JP" b="1" dirty="0" err="1"/>
              <a:t>squares.Discrete</a:t>
            </a:r>
            <a:r>
              <a:rPr lang="en-US" altLang="ja-JP" b="1" dirty="0"/>
              <a:t> Appl. Math., Vol. 8, pp.25–30 (1984).</a:t>
            </a:r>
            <a:endParaRPr lang="ja-JP" altLang="ja-JP" b="1" dirty="0"/>
          </a:p>
          <a:p>
            <a:pPr marL="285750" lvl="0" indent="-285750">
              <a:buFont typeface="Wingdings" panose="05000000000000000000" pitchFamily="2" charset="2"/>
              <a:buChar char="l"/>
            </a:pPr>
            <a:r>
              <a:rPr lang="en-US" altLang="ja-JP" b="1" dirty="0"/>
              <a:t>T. </a:t>
            </a:r>
            <a:r>
              <a:rPr lang="en-US" altLang="ja-JP" b="1" dirty="0" err="1"/>
              <a:t>Yato</a:t>
            </a:r>
            <a:r>
              <a:rPr lang="en-US" altLang="ja-JP" b="1" dirty="0"/>
              <a:t>. Complexity and completeness of finding another solution and its application to puzzles. Master thesis, the University of Tokyo, 2003. </a:t>
            </a:r>
            <a:endParaRPr lang="ja-JP" altLang="ja-JP" b="1" dirty="0"/>
          </a:p>
          <a:p>
            <a:pPr marL="285750" indent="-285750">
              <a:buFont typeface="Wingdings" panose="05000000000000000000" pitchFamily="2" charset="2"/>
              <a:buChar char="l"/>
            </a:pPr>
            <a:r>
              <a:rPr lang="en-US" altLang="ja-JP" b="1" dirty="0"/>
              <a:t>http://www-imai.is.s.u-tokyo.ac.jp/~yato/data2/MasterThesis.pdf</a:t>
            </a:r>
            <a:endParaRPr lang="ja-JP" altLang="ja-JP" b="1" dirty="0"/>
          </a:p>
          <a:p>
            <a:pPr marL="285750" lvl="0" indent="-285750">
              <a:buFont typeface="Wingdings" panose="05000000000000000000" pitchFamily="2" charset="2"/>
              <a:buChar char="l"/>
            </a:pPr>
            <a:r>
              <a:rPr lang="ja-JP" altLang="ja-JP" b="1" dirty="0"/>
              <a:t>瀬田 剛広</a:t>
            </a:r>
            <a:r>
              <a:rPr lang="en-US" altLang="ja-JP" b="1" dirty="0"/>
              <a:t>, </a:t>
            </a:r>
            <a:r>
              <a:rPr lang="ja-JP" altLang="ja-JP" b="1" dirty="0"/>
              <a:t>カックロの計算量、情報処理学会アルゴリズム研究会</a:t>
            </a:r>
            <a:r>
              <a:rPr lang="en-US" altLang="ja-JP" b="1" dirty="0"/>
              <a:t> 84-8 (2002.5), </a:t>
            </a:r>
            <a:endParaRPr lang="ja-JP" altLang="ja-JP" b="1" dirty="0"/>
          </a:p>
          <a:p>
            <a:pPr marL="285750" indent="-285750">
              <a:buFont typeface="Wingdings" panose="05000000000000000000" pitchFamily="2" charset="2"/>
              <a:buChar char="l"/>
            </a:pPr>
            <a:r>
              <a:rPr lang="en-US" altLang="ja-JP" b="1" dirty="0"/>
              <a:t>http://www-imai.is.s.u-tokyo.ac.jp/~seta/paper/SIGAL84-8/cross_sum.pdf</a:t>
            </a:r>
            <a:endParaRPr lang="ja-JP" altLang="ja-JP" b="1" dirty="0"/>
          </a:p>
          <a:p>
            <a:pPr marL="285750" lvl="0" indent="-285750">
              <a:buFont typeface="Wingdings" panose="05000000000000000000" pitchFamily="2" charset="2"/>
              <a:buChar char="l"/>
            </a:pPr>
            <a:r>
              <a:rPr lang="ja-JP" altLang="ja-JP" b="1" dirty="0"/>
              <a:t>牟田 秀俊</a:t>
            </a:r>
            <a:r>
              <a:rPr lang="en-US" altLang="ja-JP" b="1" dirty="0"/>
              <a:t>, </a:t>
            </a:r>
            <a:r>
              <a:rPr lang="ja-JP" altLang="ja-JP" b="1" dirty="0"/>
              <a:t>ぷよぷよは</a:t>
            </a:r>
            <a:r>
              <a:rPr lang="en-US" altLang="ja-JP" b="1" dirty="0"/>
              <a:t>NP</a:t>
            </a:r>
            <a:r>
              <a:rPr lang="ja-JP" altLang="ja-JP" b="1" dirty="0"/>
              <a:t>完全</a:t>
            </a:r>
            <a:r>
              <a:rPr lang="en-US" altLang="ja-JP" b="1" dirty="0"/>
              <a:t>, </a:t>
            </a:r>
            <a:r>
              <a:rPr lang="ja-JP" altLang="ja-JP" b="1" dirty="0"/>
              <a:t>電子信学会技術研究報告</a:t>
            </a:r>
            <a:r>
              <a:rPr lang="en-US" altLang="ja-JP" b="1" dirty="0"/>
              <a:t>, COMP, </a:t>
            </a:r>
            <a:r>
              <a:rPr lang="ja-JP" altLang="ja-JP" b="1" dirty="0"/>
              <a:t>コンピュテーション</a:t>
            </a:r>
            <a:r>
              <a:rPr lang="en-US" altLang="ja-JP" b="1" dirty="0"/>
              <a:t>Vol.105, No.72, pp.39-44, </a:t>
            </a:r>
            <a:r>
              <a:rPr lang="ja-JP" altLang="ja-JP" b="1" dirty="0"/>
              <a:t>電子情報通信学会</a:t>
            </a:r>
            <a:r>
              <a:rPr lang="en-US" altLang="ja-JP" b="1" dirty="0"/>
              <a:t> (2005)</a:t>
            </a:r>
            <a:endParaRPr lang="ja-JP" altLang="ja-JP" b="1" dirty="0"/>
          </a:p>
          <a:p>
            <a:pPr marL="285750" lvl="0" indent="-285750">
              <a:buFont typeface="Wingdings" panose="05000000000000000000" pitchFamily="2" charset="2"/>
              <a:buChar char="l"/>
            </a:pPr>
            <a:r>
              <a:rPr lang="en-US" altLang="ja-JP" b="1" dirty="0"/>
              <a:t>Erik D. </a:t>
            </a:r>
            <a:r>
              <a:rPr lang="en-US" altLang="ja-JP" b="1" dirty="0" err="1"/>
              <a:t>Demaine</a:t>
            </a:r>
            <a:r>
              <a:rPr lang="en-US" altLang="ja-JP" b="1" dirty="0"/>
              <a:t>, Susan </a:t>
            </a:r>
            <a:r>
              <a:rPr lang="en-US" altLang="ja-JP" b="1" dirty="0" err="1"/>
              <a:t>Hohenberger</a:t>
            </a:r>
            <a:r>
              <a:rPr lang="en-US" altLang="ja-JP" b="1" dirty="0"/>
              <a:t>, David </a:t>
            </a:r>
            <a:r>
              <a:rPr lang="en-US" altLang="ja-JP" b="1" dirty="0" err="1"/>
              <a:t>Liben-Nowell</a:t>
            </a:r>
            <a:r>
              <a:rPr lang="en-US" altLang="ja-JP" b="1" dirty="0"/>
              <a:t>, Tetris is Hard, Even to Approximate, Computer Science Vol.2002, No.20 pp,1-56, Cornell </a:t>
            </a:r>
            <a:r>
              <a:rPr lang="en-US" altLang="ja-JP" b="1" dirty="0" err="1"/>
              <a:t>Univesity</a:t>
            </a:r>
            <a:r>
              <a:rPr lang="en-US" altLang="ja-JP" b="1" dirty="0"/>
              <a:t> </a:t>
            </a:r>
            <a:r>
              <a:rPr lang="en-US" altLang="ja-JP" b="1" dirty="0" err="1"/>
              <a:t>Lbrary</a:t>
            </a:r>
            <a:r>
              <a:rPr lang="en-US" altLang="ja-JP" b="1" dirty="0"/>
              <a:t>, (2002), https://arxiv.org/abs/cs/0210020</a:t>
            </a:r>
            <a:endParaRPr lang="ja-JP" altLang="ja-JP" b="1" dirty="0"/>
          </a:p>
          <a:p>
            <a:pPr marL="285750" lvl="0" indent="-285750">
              <a:buFont typeface="Wingdings" panose="05000000000000000000" pitchFamily="2" charset="2"/>
              <a:buChar char="l"/>
            </a:pPr>
            <a:r>
              <a:rPr lang="en-US" altLang="ja-JP" b="1" dirty="0" err="1"/>
              <a:t>J.Culberson</a:t>
            </a:r>
            <a:r>
              <a:rPr lang="en-US" altLang="ja-JP" b="1" dirty="0"/>
              <a:t>, Sokoban is PSPACE complete, Technical Reports 97-02, Department of Computing Science, University of </a:t>
            </a:r>
            <a:r>
              <a:rPr lang="en-US" altLang="ja-JP" b="1" dirty="0" err="1"/>
              <a:t>alberta</a:t>
            </a:r>
            <a:r>
              <a:rPr lang="en-US" altLang="ja-JP" b="1" dirty="0"/>
              <a:t>, http://www.cs.ualberta.ca/~joe/Preprints/soko.ps</a:t>
            </a:r>
            <a:endParaRPr lang="ja-JP" altLang="ja-JP" b="1" dirty="0"/>
          </a:p>
          <a:p>
            <a:pPr marL="285750" lvl="0" indent="-285750">
              <a:buFont typeface="Wingdings" panose="05000000000000000000" pitchFamily="2" charset="2"/>
              <a:buChar char="l"/>
            </a:pPr>
            <a:r>
              <a:rPr lang="ja-JP" altLang="ja-JP" b="1" dirty="0"/>
              <a:t>岩田茂樹</a:t>
            </a:r>
            <a:r>
              <a:rPr lang="en-US" altLang="ja-JP" b="1" dirty="0"/>
              <a:t>:NP</a:t>
            </a:r>
            <a:r>
              <a:rPr lang="ja-JP" altLang="ja-JP" b="1" dirty="0"/>
              <a:t>完全問題入門</a:t>
            </a:r>
            <a:r>
              <a:rPr lang="en-US" altLang="ja-JP" b="1" dirty="0"/>
              <a:t>,</a:t>
            </a:r>
            <a:r>
              <a:rPr lang="ja-JP" altLang="ja-JP" b="1" dirty="0"/>
              <a:t>共立出版株式会社</a:t>
            </a:r>
            <a:r>
              <a:rPr lang="en-US" altLang="ja-JP" b="1" dirty="0"/>
              <a:t>(1995)</a:t>
            </a:r>
            <a:endParaRPr lang="ja-JP" altLang="ja-JP" b="1" dirty="0"/>
          </a:p>
          <a:p>
            <a:pPr marL="285750" lvl="0" indent="-285750">
              <a:buFont typeface="Wingdings" panose="05000000000000000000" pitchFamily="2" charset="2"/>
              <a:buChar char="l"/>
            </a:pPr>
            <a:r>
              <a:rPr lang="en-US" altLang="ja-JP" b="1" dirty="0" err="1"/>
              <a:t>W.E.Story</a:t>
            </a:r>
            <a:r>
              <a:rPr lang="en-US" altLang="ja-JP" b="1" dirty="0"/>
              <a:t>, Note on the ‘15’ Puzzle, American Mathematical Monthly 2, pp. 399-404, (1879) https://www.jstor.org/stable/2369492?seq=1#metadata_info_tab_contents</a:t>
            </a:r>
            <a:endParaRPr lang="ja-JP" altLang="ja-JP" b="1" dirty="0"/>
          </a:p>
          <a:p>
            <a:pPr marL="285750" indent="-285750">
              <a:buFont typeface="Wingdings" panose="05000000000000000000" pitchFamily="2" charset="2"/>
              <a:buChar char="l"/>
            </a:pPr>
            <a:endParaRPr kumimoji="1" lang="en-US" altLang="ja-JP"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1741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9826F04-7219-4A1F-8505-60AD55178DF2}"/>
              </a:ext>
            </a:extLst>
          </p:cNvPr>
          <p:cNvSpPr txBox="1"/>
          <p:nvPr/>
        </p:nvSpPr>
        <p:spPr>
          <a:xfrm>
            <a:off x="806244" y="669090"/>
            <a:ext cx="8003459" cy="6494085"/>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3200" dirty="0">
                <a:latin typeface="メイリオ" panose="020B0604030504040204" pitchFamily="50" charset="-128"/>
                <a:ea typeface="メイリオ" panose="020B0604030504040204" pitchFamily="50" charset="-128"/>
              </a:rPr>
              <a:t>研究背景・目的</a:t>
            </a:r>
            <a:endParaRPr kumimoji="1" lang="en-US" altLang="ja-JP" sz="32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r>
              <a:rPr kumimoji="1" lang="ja-JP" altLang="en-US" sz="3200" dirty="0">
                <a:latin typeface="メイリオ" panose="020B0604030504040204" pitchFamily="50" charset="-128"/>
                <a:ea typeface="メイリオ" panose="020B0604030504040204" pitchFamily="50" charset="-128"/>
              </a:rPr>
              <a:t>石取りゲームの説明</a:t>
            </a:r>
            <a:endParaRPr kumimoji="1" lang="en-US" altLang="ja-JP" sz="32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endParaRPr kumimoji="1" lang="en-US" altLang="ja-JP" sz="32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r>
              <a:rPr kumimoji="1" lang="ja-JP" altLang="en-US" sz="3200" dirty="0">
                <a:latin typeface="メイリオ" panose="020B0604030504040204" pitchFamily="50" charset="-128"/>
                <a:ea typeface="メイリオ" panose="020B0604030504040204" pitchFamily="50" charset="-128"/>
              </a:rPr>
              <a:t>研究内容</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ja-JP" altLang="en-US" sz="3200" dirty="0">
                <a:latin typeface="メイリオ" panose="020B0604030504040204" pitchFamily="50" charset="-128"/>
                <a:ea typeface="メイリオ" panose="020B0604030504040204" pitchFamily="50" charset="-128"/>
              </a:rPr>
              <a:t>戦略</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ja-JP" altLang="en-US" sz="3200" dirty="0">
                <a:latin typeface="メイリオ" panose="020B0604030504040204" pitchFamily="50" charset="-128"/>
                <a:ea typeface="メイリオ" panose="020B0604030504040204" pitchFamily="50" charset="-128"/>
              </a:rPr>
              <a:t>方法</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en-US" altLang="ja-JP" sz="3200" dirty="0">
                <a:latin typeface="メイリオ" panose="020B0604030504040204" pitchFamily="50" charset="-128"/>
                <a:ea typeface="メイリオ" panose="020B0604030504040204" pitchFamily="50" charset="-128"/>
              </a:rPr>
              <a:t>3SAT</a:t>
            </a:r>
            <a:r>
              <a:rPr kumimoji="1" lang="ja-JP" altLang="en-US" sz="3200" dirty="0">
                <a:latin typeface="メイリオ" panose="020B0604030504040204" pitchFamily="50" charset="-128"/>
                <a:ea typeface="メイリオ" panose="020B0604030504040204" pitchFamily="50" charset="-128"/>
              </a:rPr>
              <a:t>に帰着できる石取りゲームの例</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en-US" altLang="ja-JP" sz="3200" dirty="0">
                <a:latin typeface="メイリオ" panose="020B0604030504040204" pitchFamily="50" charset="-128"/>
                <a:ea typeface="メイリオ" panose="020B0604030504040204" pitchFamily="50" charset="-128"/>
              </a:rPr>
              <a:t>OR</a:t>
            </a:r>
            <a:r>
              <a:rPr kumimoji="1" lang="ja-JP" altLang="en-US" sz="3200" dirty="0">
                <a:latin typeface="メイリオ" panose="020B0604030504040204" pitchFamily="50" charset="-128"/>
                <a:ea typeface="メイリオ" panose="020B0604030504040204" pitchFamily="50" charset="-128"/>
              </a:rPr>
              <a:t>ガジェット</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en-US" altLang="ja-JP" sz="3200" dirty="0">
                <a:latin typeface="メイリオ" panose="020B0604030504040204" pitchFamily="50" charset="-128"/>
                <a:ea typeface="メイリオ" panose="020B0604030504040204" pitchFamily="50" charset="-128"/>
              </a:rPr>
              <a:t>AND</a:t>
            </a:r>
            <a:r>
              <a:rPr kumimoji="1" lang="ja-JP" altLang="en-US" sz="3200" dirty="0">
                <a:latin typeface="メイリオ" panose="020B0604030504040204" pitchFamily="50" charset="-128"/>
                <a:ea typeface="メイリオ" panose="020B0604030504040204" pitchFamily="50" charset="-128"/>
              </a:rPr>
              <a:t>ガジェット</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r>
              <a:rPr kumimoji="1" lang="ja-JP" altLang="en-US" sz="3200" dirty="0">
                <a:latin typeface="メイリオ" panose="020B0604030504040204" pitchFamily="50" charset="-128"/>
                <a:ea typeface="メイリオ" panose="020B0604030504040204" pitchFamily="50" charset="-128"/>
              </a:rPr>
              <a:t>ごみ取りガジェットの例</a:t>
            </a:r>
            <a:endParaRPr kumimoji="1" lang="en-US" altLang="ja-JP" sz="3200" dirty="0">
              <a:latin typeface="メイリオ" panose="020B0604030504040204" pitchFamily="50" charset="-128"/>
              <a:ea typeface="メイリオ" panose="020B0604030504040204" pitchFamily="50" charset="-128"/>
            </a:endParaRPr>
          </a:p>
          <a:p>
            <a:pPr marL="971550" lvl="1" indent="-514350">
              <a:buFont typeface="+mj-lt"/>
              <a:buAutoNum type="arabicPeriod"/>
            </a:pPr>
            <a:endParaRPr kumimoji="1" lang="en-US" altLang="ja-JP" sz="3200" dirty="0">
              <a:latin typeface="メイリオ" panose="020B0604030504040204" pitchFamily="50" charset="-128"/>
              <a:ea typeface="メイリオ" panose="020B0604030504040204" pitchFamily="50" charset="-128"/>
            </a:endParaRPr>
          </a:p>
          <a:p>
            <a:pPr marL="457200" indent="-457200">
              <a:buFont typeface="Wingdings" panose="05000000000000000000" pitchFamily="2" charset="2"/>
              <a:buChar char="u"/>
            </a:pPr>
            <a:r>
              <a:rPr kumimoji="1" lang="ja-JP" altLang="en-US" sz="3200" dirty="0">
                <a:latin typeface="メイリオ" panose="020B0604030504040204" pitchFamily="50" charset="-128"/>
                <a:ea typeface="メイリオ" panose="020B0604030504040204" pitchFamily="50" charset="-128"/>
              </a:rPr>
              <a:t>まとめ・今後の課題</a:t>
            </a:r>
            <a:endParaRPr kumimoji="1" lang="en-US" altLang="ja-JP" sz="32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endParaRPr kumimoji="1" lang="ja-JP" altLang="en-US" sz="32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51C75F9E-4639-438F-A9C8-B1CA5E283B2D}"/>
              </a:ext>
            </a:extLst>
          </p:cNvPr>
          <p:cNvSpPr txBox="1"/>
          <p:nvPr/>
        </p:nvSpPr>
        <p:spPr>
          <a:xfrm>
            <a:off x="0" y="404"/>
            <a:ext cx="9144000" cy="523221"/>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目次</a:t>
            </a:r>
          </a:p>
        </p:txBody>
      </p:sp>
    </p:spTree>
    <p:extLst>
      <p:ext uri="{BB962C8B-B14F-4D97-AF65-F5344CB8AC3E}">
        <p14:creationId xmlns:p14="http://schemas.microsoft.com/office/powerpoint/2010/main" val="415092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7ED136C-1BB4-41CB-A3ED-ED329EB09FC0}"/>
              </a:ext>
            </a:extLst>
          </p:cNvPr>
          <p:cNvSpPr txBox="1"/>
          <p:nvPr/>
        </p:nvSpPr>
        <p:spPr>
          <a:xfrm>
            <a:off x="-3" y="573840"/>
            <a:ext cx="9144000" cy="954107"/>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コンピュータがゲームを解くのに要する時間によって</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ゲームはいくつかの難易度に区別されている。</a:t>
            </a:r>
            <a:endParaRPr kumimoji="1" lang="en-US" altLang="ja-JP" sz="28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07ED136C-1BB4-41CB-A3ED-ED329EB09FC0}"/>
              </a:ext>
            </a:extLst>
          </p:cNvPr>
          <p:cNvSpPr txBox="1"/>
          <p:nvPr/>
        </p:nvSpPr>
        <p:spPr>
          <a:xfrm>
            <a:off x="-3" y="3083482"/>
            <a:ext cx="9144000" cy="954107"/>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石取りゲームは日本において江戸時代から知られる</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ゲームであるが、その難易度は明らかになっていない。</a:t>
            </a:r>
            <a:endParaRPr kumimoji="1" lang="en-US" altLang="ja-JP" sz="280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07ED136C-1BB4-41CB-A3ED-ED329EB09FC0}"/>
              </a:ext>
            </a:extLst>
          </p:cNvPr>
          <p:cNvSpPr txBox="1"/>
          <p:nvPr/>
        </p:nvSpPr>
        <p:spPr>
          <a:xfrm>
            <a:off x="2052151" y="6236866"/>
            <a:ext cx="6185620" cy="523220"/>
          </a:xfrm>
          <a:prstGeom prst="rect">
            <a:avLst/>
          </a:prstGeom>
          <a:noFill/>
        </p:spPr>
        <p:txBody>
          <a:bodyPr wrap="square" rtlCol="0">
            <a:spAutoFit/>
          </a:bodyPr>
          <a:lstStyle/>
          <a:p>
            <a:r>
              <a:rPr kumimoji="1" lang="ja-JP" altLang="en-US" sz="2800" b="1" dirty="0">
                <a:latin typeface="メイリオ" panose="020B0604030504040204" pitchFamily="50" charset="-128"/>
                <a:ea typeface="メイリオ" panose="020B0604030504040204" pitchFamily="50" charset="-128"/>
              </a:rPr>
              <a:t>石取りゲームの難易度を検証する</a:t>
            </a:r>
            <a:endParaRPr kumimoji="1" lang="en-US" altLang="ja-JP" sz="2800" b="1" dirty="0">
              <a:latin typeface="メイリオ" panose="020B0604030504040204" pitchFamily="50" charset="-128"/>
              <a:ea typeface="メイリオ" panose="020B0604030504040204" pitchFamily="50" charset="-128"/>
            </a:endParaRPr>
          </a:p>
        </p:txBody>
      </p:sp>
      <p:sp>
        <p:nvSpPr>
          <p:cNvPr id="19" name="下矢印 18"/>
          <p:cNvSpPr/>
          <p:nvPr/>
        </p:nvSpPr>
        <p:spPr>
          <a:xfrm rot="16200000">
            <a:off x="908913" y="6011564"/>
            <a:ext cx="518297" cy="87663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B1B122B-A64F-4967-92BB-874AAE2E3478}"/>
              </a:ext>
            </a:extLst>
          </p:cNvPr>
          <p:cNvSpPr txBox="1"/>
          <p:nvPr/>
        </p:nvSpPr>
        <p:spPr>
          <a:xfrm>
            <a:off x="0" y="4238"/>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研究背景・目的</a:t>
            </a:r>
          </a:p>
        </p:txBody>
      </p:sp>
      <p:sp>
        <p:nvSpPr>
          <p:cNvPr id="25" name="テキスト ボックス 24">
            <a:extLst>
              <a:ext uri="{FF2B5EF4-FFF2-40B4-BE49-F238E27FC236}">
                <a16:creationId xmlns:a16="http://schemas.microsoft.com/office/drawing/2014/main" id="{3EF22F6A-A3EB-49B5-AB7D-ECE2CB2C286D}"/>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研究背景・目的</a:t>
            </a:r>
          </a:p>
        </p:txBody>
      </p:sp>
      <p:sp>
        <p:nvSpPr>
          <p:cNvPr id="2" name="テキスト ボックス 1">
            <a:extLst>
              <a:ext uri="{FF2B5EF4-FFF2-40B4-BE49-F238E27FC236}">
                <a16:creationId xmlns:a16="http://schemas.microsoft.com/office/drawing/2014/main" id="{DECDBDF6-3828-4C5D-B3DE-3EA3CA1D05BE}"/>
              </a:ext>
            </a:extLst>
          </p:cNvPr>
          <p:cNvSpPr txBox="1"/>
          <p:nvPr/>
        </p:nvSpPr>
        <p:spPr>
          <a:xfrm>
            <a:off x="4542504" y="2066556"/>
            <a:ext cx="4601493" cy="954107"/>
          </a:xfrm>
          <a:prstGeom prst="rect">
            <a:avLst/>
          </a:prstGeom>
          <a:noFill/>
        </p:spPr>
        <p:txBody>
          <a:bodyPr wrap="square" rtlCol="0">
            <a:spAutoFit/>
          </a:bodyPr>
          <a:lstStyle/>
          <a:p>
            <a:r>
              <a:rPr kumimoji="1" lang="ja-JP" altLang="en-US" sz="2800" dirty="0"/>
              <a:t>非決定性で多項式時間で解ける問題 （難しい問題）</a:t>
            </a:r>
          </a:p>
        </p:txBody>
      </p:sp>
      <p:sp>
        <p:nvSpPr>
          <p:cNvPr id="26" name="テキスト ボックス 25">
            <a:extLst>
              <a:ext uri="{FF2B5EF4-FFF2-40B4-BE49-F238E27FC236}">
                <a16:creationId xmlns:a16="http://schemas.microsoft.com/office/drawing/2014/main" id="{F419C332-6674-4AEB-8801-3A31D7D7BFB0}"/>
              </a:ext>
            </a:extLst>
          </p:cNvPr>
          <p:cNvSpPr txBox="1"/>
          <p:nvPr/>
        </p:nvSpPr>
        <p:spPr>
          <a:xfrm>
            <a:off x="5606741" y="1590180"/>
            <a:ext cx="2101750" cy="523220"/>
          </a:xfrm>
          <a:prstGeom prst="rect">
            <a:avLst/>
          </a:prstGeom>
          <a:noFill/>
        </p:spPr>
        <p:txBody>
          <a:bodyPr wrap="square" rtlCol="0">
            <a:spAutoFit/>
          </a:bodyPr>
          <a:lstStyle/>
          <a:p>
            <a:r>
              <a:rPr kumimoji="1" lang="en-US" altLang="ja-JP" sz="2800" u="sng" dirty="0"/>
              <a:t>NP</a:t>
            </a:r>
            <a:r>
              <a:rPr kumimoji="1" lang="ja-JP" altLang="en-US" sz="2800" u="sng" dirty="0"/>
              <a:t>完全とは</a:t>
            </a:r>
            <a:endParaRPr kumimoji="1" lang="en-US" altLang="ja-JP" sz="2800" u="sng" dirty="0"/>
          </a:p>
        </p:txBody>
      </p:sp>
      <p:pic>
        <p:nvPicPr>
          <p:cNvPr id="3" name="図 2"/>
          <p:cNvPicPr>
            <a:picLocks noChangeAspect="1"/>
          </p:cNvPicPr>
          <p:nvPr/>
        </p:nvPicPr>
        <p:blipFill rotWithShape="1">
          <a:blip r:embed="rId2"/>
          <a:srcRect t="18611" b="-1"/>
          <a:stretch/>
        </p:blipFill>
        <p:spPr>
          <a:xfrm>
            <a:off x="1037953" y="4067327"/>
            <a:ext cx="4321323" cy="1882376"/>
          </a:xfrm>
          <a:prstGeom prst="rect">
            <a:avLst/>
          </a:prstGeom>
        </p:spPr>
      </p:pic>
      <p:sp>
        <p:nvSpPr>
          <p:cNvPr id="4" name="正方形/長方形 3"/>
          <p:cNvSpPr/>
          <p:nvPr/>
        </p:nvSpPr>
        <p:spPr>
          <a:xfrm>
            <a:off x="5359276" y="5698257"/>
            <a:ext cx="3784721" cy="800219"/>
          </a:xfrm>
          <a:prstGeom prst="rect">
            <a:avLst/>
          </a:prstGeom>
        </p:spPr>
        <p:txBody>
          <a:bodyPr wrap="square">
            <a:spAutoFit/>
          </a:bodyPr>
          <a:lstStyle/>
          <a:p>
            <a:r>
              <a:rPr lang="ja-JP" altLang="en-US" sz="1400" dirty="0"/>
              <a:t>１）</a:t>
            </a:r>
            <a:r>
              <a:rPr lang="en-US" altLang="ja-JP" sz="1400" dirty="0" err="1"/>
              <a:t>R.A.Hearn</a:t>
            </a:r>
            <a:r>
              <a:rPr lang="en-US" altLang="ja-JP" sz="1400" dirty="0"/>
              <a:t>, </a:t>
            </a:r>
            <a:r>
              <a:rPr lang="en-US" altLang="ja-JP" sz="1400" dirty="0" err="1"/>
              <a:t>E.D.Demaine</a:t>
            </a:r>
            <a:r>
              <a:rPr lang="ja-JP" altLang="ja-JP" sz="1400" dirty="0"/>
              <a:t>：ゲームとパズルの計算量</a:t>
            </a:r>
            <a:r>
              <a:rPr lang="en-US" altLang="ja-JP" sz="1400" dirty="0"/>
              <a:t>,</a:t>
            </a:r>
            <a:r>
              <a:rPr lang="ja-JP" altLang="ja-JP" sz="1400" dirty="0"/>
              <a:t>近代科学社</a:t>
            </a:r>
            <a:r>
              <a:rPr lang="en-US" altLang="ja-JP" sz="1400" dirty="0"/>
              <a:t>(2011)</a:t>
            </a:r>
            <a:endParaRPr lang="ja-JP" altLang="ja-JP" sz="1400" dirty="0"/>
          </a:p>
          <a:p>
            <a:endParaRPr kumimoji="1" lang="ja-JP" altLang="en-US" dirty="0"/>
          </a:p>
        </p:txBody>
      </p:sp>
    </p:spTree>
    <p:extLst>
      <p:ext uri="{BB962C8B-B14F-4D97-AF65-F5344CB8AC3E}">
        <p14:creationId xmlns:p14="http://schemas.microsoft.com/office/powerpoint/2010/main" val="1323278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DB1B122B-A64F-4967-92BB-874AAE2E3478}"/>
              </a:ext>
            </a:extLst>
          </p:cNvPr>
          <p:cNvSpPr txBox="1"/>
          <p:nvPr/>
        </p:nvSpPr>
        <p:spPr>
          <a:xfrm>
            <a:off x="0" y="4238"/>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研究背景・目的</a:t>
            </a:r>
          </a:p>
        </p:txBody>
      </p:sp>
      <p:sp>
        <p:nvSpPr>
          <p:cNvPr id="25" name="テキスト ボックス 24">
            <a:extLst>
              <a:ext uri="{FF2B5EF4-FFF2-40B4-BE49-F238E27FC236}">
                <a16:creationId xmlns:a16="http://schemas.microsoft.com/office/drawing/2014/main" id="{3EF22F6A-A3EB-49B5-AB7D-ECE2CB2C286D}"/>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石取りゲームの説明</a:t>
            </a:r>
          </a:p>
        </p:txBody>
      </p:sp>
      <p:pic>
        <p:nvPicPr>
          <p:cNvPr id="6" name="図 5">
            <a:extLst>
              <a:ext uri="{FF2B5EF4-FFF2-40B4-BE49-F238E27FC236}">
                <a16:creationId xmlns:a16="http://schemas.microsoft.com/office/drawing/2014/main" id="{D18AC198-9D04-4D95-8C00-F43046E031A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24198" y="2338105"/>
            <a:ext cx="3695603" cy="4048691"/>
          </a:xfrm>
          <a:prstGeom prst="rect">
            <a:avLst/>
          </a:prstGeom>
          <a:noFill/>
          <a:ln>
            <a:noFill/>
          </a:ln>
        </p:spPr>
      </p:pic>
      <p:sp>
        <p:nvSpPr>
          <p:cNvPr id="3" name="正方形/長方形 2">
            <a:extLst>
              <a:ext uri="{FF2B5EF4-FFF2-40B4-BE49-F238E27FC236}">
                <a16:creationId xmlns:a16="http://schemas.microsoft.com/office/drawing/2014/main" id="{270DAC3C-D7E3-41E3-B0FB-E05D61D07B60}"/>
              </a:ext>
            </a:extLst>
          </p:cNvPr>
          <p:cNvSpPr/>
          <p:nvPr/>
        </p:nvSpPr>
        <p:spPr>
          <a:xfrm>
            <a:off x="-12837" y="580936"/>
            <a:ext cx="9293496" cy="1384995"/>
          </a:xfrm>
          <a:prstGeom prst="rect">
            <a:avLst/>
          </a:prstGeom>
        </p:spPr>
        <p:txBody>
          <a:bodyPr wrap="square">
            <a:spAutoFit/>
          </a:bodyPr>
          <a:lstStyle/>
          <a:p>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石</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取り</a:t>
            </a:r>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ゲーム</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とは、</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無限サイズの</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碁盤に碁石</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を</a:t>
            </a:r>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置き</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800" kern="100" dirty="0">
                <a:latin typeface="メイリオ" panose="020B0604030504040204" pitchFamily="50" charset="-128"/>
                <a:ea typeface="メイリオ" panose="020B0604030504040204" pitchFamily="50" charset="-128"/>
                <a:cs typeface="Times New Roman" panose="02020603050405020304" pitchFamily="18" charset="0"/>
              </a:rPr>
              <a:t>始点の碁石から終点の碁石まで縦横のみの移動で全ての碁石を取ることを目指すゲームである</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8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49A981A0-21BD-4778-A162-AC3B8E253D1D}"/>
              </a:ext>
            </a:extLst>
          </p:cNvPr>
          <p:cNvSpPr/>
          <p:nvPr/>
        </p:nvSpPr>
        <p:spPr>
          <a:xfrm>
            <a:off x="3143249" y="6270263"/>
            <a:ext cx="2795435" cy="461665"/>
          </a:xfrm>
          <a:prstGeom prst="rect">
            <a:avLst/>
          </a:prstGeom>
        </p:spPr>
        <p:txBody>
          <a:bodyPr wrap="square">
            <a:spAutoFit/>
          </a:bodyPr>
          <a:lstStyle/>
          <a:p>
            <a:r>
              <a:rPr lang="ja-JP" altLang="ja-JP" sz="2400" kern="100" dirty="0">
                <a:latin typeface="メイリオ" panose="020B0604030504040204" pitchFamily="50" charset="-128"/>
                <a:ea typeface="メイリオ" panose="020B0604030504040204" pitchFamily="50" charset="-128"/>
                <a:cs typeface="Times New Roman" panose="02020603050405020304" pitchFamily="18" charset="0"/>
              </a:rPr>
              <a:t>石</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取り</a:t>
            </a:r>
            <a:r>
              <a:rPr lang="ja-JP" altLang="ja-JP" sz="2400" kern="100" dirty="0">
                <a:latin typeface="メイリオ" panose="020B0604030504040204" pitchFamily="50" charset="-128"/>
                <a:ea typeface="メイリオ" panose="020B0604030504040204" pitchFamily="50" charset="-128"/>
                <a:cs typeface="Times New Roman" panose="02020603050405020304" pitchFamily="18" charset="0"/>
              </a:rPr>
              <a:t>ゲーム</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の例</a:t>
            </a:r>
            <a:endParaRPr lang="ja-JP" altLang="en-US" sz="2400" dirty="0">
              <a:latin typeface="メイリオ" panose="020B0604030504040204" pitchFamily="50" charset="-128"/>
              <a:ea typeface="メイリオ" panose="020B0604030504040204" pitchFamily="50" charset="-128"/>
            </a:endParaRPr>
          </a:p>
        </p:txBody>
      </p:sp>
      <p:sp>
        <p:nvSpPr>
          <p:cNvPr id="2" name="フローチャート: 結合子 1"/>
          <p:cNvSpPr/>
          <p:nvPr/>
        </p:nvSpPr>
        <p:spPr>
          <a:xfrm>
            <a:off x="5063614" y="5211097"/>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9" name="フローチャート: 結合子 8"/>
          <p:cNvSpPr/>
          <p:nvPr/>
        </p:nvSpPr>
        <p:spPr>
          <a:xfrm>
            <a:off x="5402827" y="382877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0" name="フローチャート: 結合子 9"/>
          <p:cNvSpPr/>
          <p:nvPr/>
        </p:nvSpPr>
        <p:spPr>
          <a:xfrm>
            <a:off x="5073445" y="4166533"/>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2" name="フローチャート: 結合子 11"/>
          <p:cNvSpPr/>
          <p:nvPr/>
        </p:nvSpPr>
        <p:spPr>
          <a:xfrm>
            <a:off x="5378251" y="415814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4" name="フローチャート: 結合子 13"/>
          <p:cNvSpPr/>
          <p:nvPr/>
        </p:nvSpPr>
        <p:spPr>
          <a:xfrm>
            <a:off x="5407745" y="3450229"/>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5" name="フローチャート: 結合子 14"/>
          <p:cNvSpPr/>
          <p:nvPr/>
        </p:nvSpPr>
        <p:spPr>
          <a:xfrm>
            <a:off x="4404854" y="381402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6" name="フローチャート: 結合子 15"/>
          <p:cNvSpPr/>
          <p:nvPr/>
        </p:nvSpPr>
        <p:spPr>
          <a:xfrm>
            <a:off x="4404854" y="3469901"/>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7" name="フローチャート: 結合子 16"/>
          <p:cNvSpPr/>
          <p:nvPr/>
        </p:nvSpPr>
        <p:spPr>
          <a:xfrm>
            <a:off x="4075473" y="416306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8" name="フローチャート: 結合子 17"/>
          <p:cNvSpPr/>
          <p:nvPr/>
        </p:nvSpPr>
        <p:spPr>
          <a:xfrm>
            <a:off x="3421627" y="413849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9" name="フローチャート: 結合子 18"/>
          <p:cNvSpPr/>
          <p:nvPr/>
        </p:nvSpPr>
        <p:spPr>
          <a:xfrm>
            <a:off x="4744065" y="4153244"/>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0" name="フローチャート: 結合子 19"/>
          <p:cNvSpPr/>
          <p:nvPr/>
        </p:nvSpPr>
        <p:spPr>
          <a:xfrm>
            <a:off x="4414685" y="413849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1" name="フローチャート: 結合子 20"/>
          <p:cNvSpPr/>
          <p:nvPr/>
        </p:nvSpPr>
        <p:spPr>
          <a:xfrm>
            <a:off x="4399936" y="4526864"/>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2" name="フローチャート: 結合子 21"/>
          <p:cNvSpPr/>
          <p:nvPr/>
        </p:nvSpPr>
        <p:spPr>
          <a:xfrm>
            <a:off x="4404852" y="487590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3" name="フローチャート: 結合子 22"/>
          <p:cNvSpPr/>
          <p:nvPr/>
        </p:nvSpPr>
        <p:spPr>
          <a:xfrm>
            <a:off x="3726425" y="311593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4" name="フローチャート: 結合子 23"/>
          <p:cNvSpPr/>
          <p:nvPr/>
        </p:nvSpPr>
        <p:spPr>
          <a:xfrm>
            <a:off x="3416706" y="4487526"/>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6" name="フローチャート: 結合子 25"/>
          <p:cNvSpPr/>
          <p:nvPr/>
        </p:nvSpPr>
        <p:spPr>
          <a:xfrm>
            <a:off x="3746092" y="416798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7" name="フローチャート: 結合子 26"/>
          <p:cNvSpPr/>
          <p:nvPr/>
        </p:nvSpPr>
        <p:spPr>
          <a:xfrm>
            <a:off x="4414685" y="3086437"/>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8" name="フローチャート: 結合子 27"/>
          <p:cNvSpPr/>
          <p:nvPr/>
        </p:nvSpPr>
        <p:spPr>
          <a:xfrm>
            <a:off x="4085296" y="3120848"/>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9" name="フローチャート: 結合子 28"/>
          <p:cNvSpPr/>
          <p:nvPr/>
        </p:nvSpPr>
        <p:spPr>
          <a:xfrm>
            <a:off x="4404846" y="522987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0" name="フローチャート: 結合子 29"/>
          <p:cNvSpPr/>
          <p:nvPr/>
        </p:nvSpPr>
        <p:spPr>
          <a:xfrm>
            <a:off x="4739149" y="5200372"/>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1" name="フローチャート: 結合子 30"/>
          <p:cNvSpPr/>
          <p:nvPr/>
        </p:nvSpPr>
        <p:spPr>
          <a:xfrm>
            <a:off x="3401959" y="4866076"/>
            <a:ext cx="235973" cy="255638"/>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717458" y="6456454"/>
            <a:ext cx="3426542" cy="369332"/>
          </a:xfrm>
          <a:prstGeom prst="rect">
            <a:avLst/>
          </a:prstGeom>
          <a:noFill/>
        </p:spPr>
        <p:txBody>
          <a:bodyPr wrap="square" rtlCol="0">
            <a:spAutoFit/>
          </a:bodyPr>
          <a:lstStyle/>
          <a:p>
            <a:r>
              <a:rPr lang="ja-JP" altLang="en-US" b="1" dirty="0"/>
              <a:t>（１）</a:t>
            </a:r>
            <a:r>
              <a:rPr lang="ja-JP" altLang="ja-JP" b="1" dirty="0"/>
              <a:t>ゲームとパズルの計算量</a:t>
            </a:r>
            <a:endParaRPr kumimoji="1" lang="ja-JP" altLang="en-US" dirty="0"/>
          </a:p>
        </p:txBody>
      </p:sp>
    </p:spTree>
    <p:extLst>
      <p:ext uri="{BB962C8B-B14F-4D97-AF65-F5344CB8AC3E}">
        <p14:creationId xmlns:p14="http://schemas.microsoft.com/office/powerpoint/2010/main" val="22969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6" grpId="0" animBg="1"/>
      <p:bldP spid="27" grpId="0" animBg="1"/>
      <p:bldP spid="28" grpId="0" animBg="1"/>
      <p:bldP spid="29" grpId="0" animBg="1"/>
      <p:bldP spid="30"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2DEEE4CB-64AF-4CF1-ADE1-82977EF78A4B}"/>
              </a:ext>
            </a:extLst>
          </p:cNvPr>
          <p:cNvSpPr txBox="1"/>
          <p:nvPr/>
        </p:nvSpPr>
        <p:spPr>
          <a:xfrm>
            <a:off x="775912" y="1854093"/>
            <a:ext cx="8154080" cy="954107"/>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　　　</a:t>
            </a:r>
            <a:r>
              <a:rPr kumimoji="1" lang="en-US" altLang="ja-JP" sz="2800" dirty="0">
                <a:latin typeface="メイリオ" panose="020B0604030504040204" pitchFamily="50" charset="-128"/>
                <a:ea typeface="メイリオ" panose="020B0604030504040204" pitchFamily="50" charset="-128"/>
              </a:rPr>
              <a:t>NP</a:t>
            </a:r>
            <a:r>
              <a:rPr kumimoji="1" lang="ja-JP" altLang="en-US" sz="2800" dirty="0">
                <a:latin typeface="メイリオ" panose="020B0604030504040204" pitchFamily="50" charset="-128"/>
                <a:ea typeface="メイリオ" panose="020B0604030504040204" pitchFamily="50" charset="-128"/>
              </a:rPr>
              <a:t>完全であることが証明されている</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　　　</a:t>
            </a:r>
            <a:r>
              <a:rPr kumimoji="1" lang="en-US" altLang="ja-JP" sz="2800" dirty="0">
                <a:latin typeface="メイリオ" panose="020B0604030504040204" pitchFamily="50" charset="-128"/>
                <a:ea typeface="メイリオ" panose="020B0604030504040204" pitchFamily="50" charset="-128"/>
              </a:rPr>
              <a:t>3SAT</a:t>
            </a:r>
            <a:r>
              <a:rPr kumimoji="1" lang="ja-JP" altLang="en-US" sz="2800" dirty="0">
                <a:latin typeface="メイリオ" panose="020B0604030504040204" pitchFamily="50" charset="-128"/>
                <a:ea typeface="メイリオ" panose="020B0604030504040204" pitchFamily="50" charset="-128"/>
              </a:rPr>
              <a:t>問題に還元できるか検証する</a:t>
            </a:r>
          </a:p>
        </p:txBody>
      </p:sp>
      <p:sp>
        <p:nvSpPr>
          <p:cNvPr id="7" name="テキスト ボックス 6">
            <a:extLst>
              <a:ext uri="{FF2B5EF4-FFF2-40B4-BE49-F238E27FC236}">
                <a16:creationId xmlns:a16="http://schemas.microsoft.com/office/drawing/2014/main" id="{EAFCADEA-75DC-4942-ABF3-5D8FB5E86BE0}"/>
              </a:ext>
            </a:extLst>
          </p:cNvPr>
          <p:cNvSpPr txBox="1"/>
          <p:nvPr/>
        </p:nvSpPr>
        <p:spPr>
          <a:xfrm>
            <a:off x="0" y="4241"/>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研究背景・目的</a:t>
            </a:r>
          </a:p>
        </p:txBody>
      </p:sp>
      <p:sp>
        <p:nvSpPr>
          <p:cNvPr id="10" name="テキスト ボックス 9">
            <a:extLst>
              <a:ext uri="{FF2B5EF4-FFF2-40B4-BE49-F238E27FC236}">
                <a16:creationId xmlns:a16="http://schemas.microsoft.com/office/drawing/2014/main" id="{493C0724-9A11-4585-9256-300BA9F65D56}"/>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研究内容①戦略</a:t>
            </a:r>
            <a:endParaRPr kumimoji="1" lang="en-US" altLang="ja-JP" sz="28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CCCDA106-4693-4A83-A3C9-3929759EBFE6}"/>
              </a:ext>
            </a:extLst>
          </p:cNvPr>
          <p:cNvSpPr txBox="1"/>
          <p:nvPr/>
        </p:nvSpPr>
        <p:spPr>
          <a:xfrm>
            <a:off x="93909" y="723014"/>
            <a:ext cx="8569767"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石取りゲームはその難解さから、</a:t>
            </a:r>
            <a:r>
              <a:rPr kumimoji="1" lang="en-US" altLang="ja-JP" sz="2800" dirty="0">
                <a:latin typeface="メイリオ" panose="020B0604030504040204" pitchFamily="50" charset="-128"/>
                <a:ea typeface="メイリオ" panose="020B0604030504040204" pitchFamily="50" charset="-128"/>
              </a:rPr>
              <a:t>NP</a:t>
            </a:r>
            <a:r>
              <a:rPr kumimoji="1" lang="ja-JP" altLang="en-US" sz="2800" dirty="0">
                <a:latin typeface="メイリオ" panose="020B0604030504040204" pitchFamily="50" charset="-128"/>
                <a:ea typeface="メイリオ" panose="020B0604030504040204" pitchFamily="50" charset="-128"/>
              </a:rPr>
              <a:t>完全と推定</a:t>
            </a:r>
          </a:p>
        </p:txBody>
      </p:sp>
      <p:sp>
        <p:nvSpPr>
          <p:cNvPr id="16" name="矢印: 右 15">
            <a:extLst>
              <a:ext uri="{FF2B5EF4-FFF2-40B4-BE49-F238E27FC236}">
                <a16:creationId xmlns:a16="http://schemas.microsoft.com/office/drawing/2014/main" id="{252FB630-3D9F-4887-967F-2924F9284302}"/>
              </a:ext>
            </a:extLst>
          </p:cNvPr>
          <p:cNvSpPr/>
          <p:nvPr/>
        </p:nvSpPr>
        <p:spPr>
          <a:xfrm rot="5400000">
            <a:off x="3387179" y="1203294"/>
            <a:ext cx="365701" cy="6290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DE410433-3BA4-4D10-9E8C-F9C36FE1B66E}"/>
              </a:ext>
            </a:extLst>
          </p:cNvPr>
          <p:cNvSpPr txBox="1"/>
          <p:nvPr/>
        </p:nvSpPr>
        <p:spPr>
          <a:xfrm>
            <a:off x="151611" y="3316751"/>
            <a:ext cx="2924496" cy="523220"/>
          </a:xfrm>
          <a:prstGeom prst="rect">
            <a:avLst/>
          </a:prstGeom>
          <a:noFill/>
        </p:spPr>
        <p:txBody>
          <a:bodyPr wrap="square" rtlCol="0">
            <a:spAutoFit/>
          </a:bodyPr>
          <a:lstStyle/>
          <a:p>
            <a:r>
              <a:rPr kumimoji="1" lang="en-US" altLang="ja-JP" sz="2800" u="sng" dirty="0">
                <a:latin typeface="メイリオ" panose="020B0604030504040204" pitchFamily="50" charset="-128"/>
                <a:ea typeface="メイリオ" panose="020B0604030504040204" pitchFamily="50" charset="-128"/>
              </a:rPr>
              <a:t>3SAT</a:t>
            </a:r>
            <a:r>
              <a:rPr kumimoji="1" lang="ja-JP" altLang="en-US" sz="2800" u="sng" dirty="0">
                <a:latin typeface="メイリオ" panose="020B0604030504040204" pitchFamily="50" charset="-128"/>
                <a:ea typeface="メイリオ" panose="020B0604030504040204" pitchFamily="50" charset="-128"/>
              </a:rPr>
              <a:t>問題とは</a:t>
            </a:r>
          </a:p>
        </p:txBody>
      </p:sp>
      <p:sp>
        <p:nvSpPr>
          <p:cNvPr id="2" name="正方形/長方形 1">
            <a:extLst>
              <a:ext uri="{FF2B5EF4-FFF2-40B4-BE49-F238E27FC236}">
                <a16:creationId xmlns:a16="http://schemas.microsoft.com/office/drawing/2014/main" id="{81BCA7EA-CECF-4F49-AB95-A66D8102B125}"/>
              </a:ext>
            </a:extLst>
          </p:cNvPr>
          <p:cNvSpPr/>
          <p:nvPr/>
        </p:nvSpPr>
        <p:spPr>
          <a:xfrm>
            <a:off x="704575" y="3839971"/>
            <a:ext cx="6858000" cy="830997"/>
          </a:xfrm>
          <a:prstGeom prst="rect">
            <a:avLst/>
          </a:prstGeom>
        </p:spPr>
        <p:txBody>
          <a:bodyPr wrap="square">
            <a:spAutoFit/>
          </a:bodyPr>
          <a:lstStyle/>
          <a:p>
            <a:r>
              <a:rPr kumimoji="1" lang="en-US" altLang="ja-JP" sz="2400" b="1" dirty="0">
                <a:latin typeface="メイリオ" panose="020B0604030504040204" pitchFamily="50" charset="-128"/>
                <a:ea typeface="メイリオ" panose="020B0604030504040204" pitchFamily="50" charset="-128"/>
              </a:rPr>
              <a:t>F(X)</a:t>
            </a:r>
            <a:r>
              <a:rPr kumimoji="1" lang="ja-JP" altLang="en-US" sz="2400" b="1" dirty="0">
                <a:latin typeface="メイリオ" panose="020B0604030504040204" pitchFamily="50" charset="-128"/>
                <a:ea typeface="メイリオ" panose="020B0604030504040204" pitchFamily="50" charset="-128"/>
              </a:rPr>
              <a:t>∩・・・・・</a:t>
            </a:r>
            <a:r>
              <a:rPr kumimoji="1" lang="en-US" altLang="ja-JP" sz="2400" b="1" dirty="0">
                <a:latin typeface="メイリオ" panose="020B0604030504040204" pitchFamily="50" charset="-128"/>
                <a:ea typeface="メイリオ" panose="020B0604030504040204" pitchFamily="50" charset="-128"/>
              </a:rPr>
              <a:t>G(X)</a:t>
            </a:r>
            <a:r>
              <a:rPr kumimoji="1" lang="ja-JP" altLang="en-US" sz="2400" b="1" dirty="0">
                <a:latin typeface="メイリオ" panose="020B0604030504040204" pitchFamily="50" charset="-128"/>
                <a:ea typeface="メイリオ" panose="020B0604030504040204" pitchFamily="50" charset="-128"/>
              </a:rPr>
              <a:t>∩</a:t>
            </a:r>
            <a:r>
              <a:rPr kumimoji="1" lang="en-US" altLang="ja-JP" sz="2400" b="1" dirty="0">
                <a:latin typeface="メイリオ" panose="020B0604030504040204" pitchFamily="50" charset="-128"/>
                <a:ea typeface="メイリオ" panose="020B0604030504040204" pitchFamily="50" charset="-128"/>
              </a:rPr>
              <a:t>H(X)=1</a:t>
            </a:r>
          </a:p>
          <a:p>
            <a:r>
              <a:rPr kumimoji="1" lang="ja-JP" altLang="en-US" sz="2400" dirty="0">
                <a:latin typeface="メイリオ" panose="020B0604030504040204" pitchFamily="50" charset="-128"/>
                <a:ea typeface="メイリオ" panose="020B0604030504040204" pitchFamily="50" charset="-128"/>
              </a:rPr>
              <a:t>を満たす</a:t>
            </a:r>
            <a:r>
              <a:rPr kumimoji="1" lang="en-US" altLang="ja-JP" sz="2400" dirty="0">
                <a:latin typeface="メイリオ" panose="020B0604030504040204" pitchFamily="50" charset="-128"/>
                <a:ea typeface="メイリオ" panose="020B0604030504040204" pitchFamily="50" charset="-128"/>
              </a:rPr>
              <a:t>X</a:t>
            </a:r>
            <a:r>
              <a:rPr kumimoji="1" lang="en-US" altLang="ja-JP" sz="2400" baseline="-25000" dirty="0">
                <a:latin typeface="メイリオ" panose="020B0604030504040204" pitchFamily="50" charset="-128"/>
                <a:ea typeface="メイリオ" panose="020B0604030504040204" pitchFamily="50" charset="-128"/>
              </a:rPr>
              <a:t>1</a:t>
            </a:r>
            <a:r>
              <a:rPr kumimoji="1" lang="en-US" altLang="ja-JP" sz="2400" dirty="0">
                <a:latin typeface="メイリオ" panose="020B0604030504040204" pitchFamily="50" charset="-128"/>
                <a:ea typeface="メイリオ" panose="020B0604030504040204" pitchFamily="50" charset="-128"/>
              </a:rPr>
              <a:t>, X</a:t>
            </a:r>
            <a:r>
              <a:rPr kumimoji="1" lang="en-US" altLang="ja-JP" sz="2400" baseline="-25000" dirty="0">
                <a:latin typeface="メイリオ" panose="020B0604030504040204" pitchFamily="50" charset="-128"/>
                <a:ea typeface="メイリオ" panose="020B0604030504040204" pitchFamily="50" charset="-128"/>
              </a:rPr>
              <a:t>2</a:t>
            </a:r>
            <a:r>
              <a:rPr kumimoji="1" lang="en-US" altLang="ja-JP" sz="2400" dirty="0">
                <a:latin typeface="メイリオ" panose="020B0604030504040204" pitchFamily="50" charset="-128"/>
                <a:ea typeface="メイリオ" panose="020B0604030504040204" pitchFamily="50" charset="-128"/>
              </a:rPr>
              <a:t>,,,X</a:t>
            </a:r>
            <a:r>
              <a:rPr kumimoji="1" lang="en-US" altLang="ja-JP" sz="2400" baseline="-25000" dirty="0">
                <a:latin typeface="メイリオ" panose="020B0604030504040204" pitchFamily="50" charset="-128"/>
                <a:ea typeface="メイリオ" panose="020B0604030504040204" pitchFamily="50" charset="-128"/>
              </a:rPr>
              <a:t>N</a:t>
            </a:r>
            <a:r>
              <a:rPr kumimoji="1" lang="ja-JP" altLang="en-US" sz="2400" baseline="-250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は存在するか？</a:t>
            </a:r>
            <a:endParaRPr kumimoji="1" lang="ja-JP" altLang="en-US"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BC951E4B-7B13-4B46-9A8B-13BF56DF8BF5}"/>
              </a:ext>
            </a:extLst>
          </p:cNvPr>
          <p:cNvSpPr/>
          <p:nvPr/>
        </p:nvSpPr>
        <p:spPr>
          <a:xfrm>
            <a:off x="541497" y="4963355"/>
            <a:ext cx="6858000" cy="461665"/>
          </a:xfrm>
          <a:prstGeom prst="rect">
            <a:avLst/>
          </a:prstGeom>
        </p:spPr>
        <p:txBody>
          <a:bodyPr wrap="square">
            <a:spAutoFit/>
          </a:bodyPr>
          <a:lstStyle/>
          <a:p>
            <a:r>
              <a:rPr kumimoji="1" lang="ja-JP" altLang="en-US" sz="2400" b="1" dirty="0">
                <a:latin typeface="メイリオ" panose="020B0604030504040204" pitchFamily="50" charset="-128"/>
                <a:ea typeface="メイリオ" panose="020B0604030504040204" pitchFamily="50" charset="-128"/>
              </a:rPr>
              <a:t>（例）</a:t>
            </a:r>
            <a:endParaRPr kumimoji="1" lang="ja-JP" altLang="en-US" dirty="0">
              <a:latin typeface="メイリオ" panose="020B0604030504040204" pitchFamily="50" charset="-128"/>
              <a:ea typeface="メイリオ" panose="020B0604030504040204" pitchFamily="50" charset="-128"/>
            </a:endParaRPr>
          </a:p>
        </p:txBody>
      </p:sp>
      <mc:AlternateContent xmlns:mc="http://schemas.openxmlformats.org/markup-compatibility/2006" xmlns:a14="http://schemas.microsoft.com/office/drawing/2010/main">
        <mc:Choice Requires="a14">
          <p:sp>
            <p:nvSpPr>
              <p:cNvPr id="13" name="正方形/長方形 12">
                <a:extLst>
                  <a:ext uri="{FF2B5EF4-FFF2-40B4-BE49-F238E27FC236}">
                    <a16:creationId xmlns:a16="http://schemas.microsoft.com/office/drawing/2014/main" id="{3517CA3E-C7BE-4652-8FCE-398EB2894F99}"/>
                  </a:ext>
                </a:extLst>
              </p:cNvPr>
              <p:cNvSpPr/>
              <p:nvPr/>
            </p:nvSpPr>
            <p:spPr>
              <a:xfrm>
                <a:off x="1285400" y="5255743"/>
                <a:ext cx="8298180" cy="10781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kumimoji="1" lang="en-US" altLang="ja-JP" sz="2800" b="1" i="1" smtClean="0">
                              <a:latin typeface="Cambria Math" panose="02040503050406030204" pitchFamily="18" charset="0"/>
                              <a:ea typeface="メイリオ" panose="020B0604030504040204" pitchFamily="50" charset="-128"/>
                            </a:rPr>
                          </m:ctrlPr>
                        </m:dPr>
                        <m:e>
                          <m:r>
                            <a:rPr kumimoji="1" lang="en-US" altLang="ja-JP" sz="2800" b="1" i="1" smtClean="0">
                              <a:latin typeface="Cambria Math" panose="02040503050406030204" pitchFamily="18" charset="0"/>
                              <a:ea typeface="メイリオ" panose="020B0604030504040204" pitchFamily="50" charset="-128"/>
                            </a:rPr>
                            <m:t>𝑨</m:t>
                          </m:r>
                          <m:r>
                            <a:rPr kumimoji="1" lang="en-US" altLang="ja-JP" sz="2800" b="1" i="1" smtClean="0">
                              <a:latin typeface="Cambria Math" panose="02040503050406030204" pitchFamily="18" charset="0"/>
                              <a:ea typeface="Cambria Math" panose="02040503050406030204" pitchFamily="18" charset="0"/>
                            </a:rPr>
                            <m:t>∪</m:t>
                          </m:r>
                          <m:r>
                            <a:rPr kumimoji="1" lang="en-US" altLang="ja-JP" sz="2800" b="1" i="1" smtClean="0">
                              <a:latin typeface="Cambria Math" panose="02040503050406030204" pitchFamily="18" charset="0"/>
                              <a:ea typeface="Cambria Math" panose="02040503050406030204" pitchFamily="18" charset="0"/>
                            </a:rPr>
                            <m:t>𝑩</m:t>
                          </m:r>
                          <m:r>
                            <a:rPr kumimoji="1" lang="en-US" altLang="ja-JP" sz="2800" b="1" i="1" smtClean="0">
                              <a:latin typeface="Cambria Math" panose="02040503050406030204" pitchFamily="18" charset="0"/>
                              <a:ea typeface="Cambria Math" panose="02040503050406030204" pitchFamily="18" charset="0"/>
                            </a:rPr>
                            <m:t>∪</m:t>
                          </m:r>
                          <m:r>
                            <a:rPr kumimoji="1" lang="en-US" altLang="ja-JP" sz="2800" b="1" i="1" smtClean="0">
                              <a:latin typeface="Cambria Math" panose="02040503050406030204" pitchFamily="18" charset="0"/>
                              <a:ea typeface="Cambria Math" panose="02040503050406030204" pitchFamily="18" charset="0"/>
                            </a:rPr>
                            <m:t>𝑪</m:t>
                          </m:r>
                        </m:e>
                      </m:d>
                      <m:r>
                        <a:rPr kumimoji="1" lang="en-US" altLang="ja-JP" sz="2800" b="1" i="1" smtClean="0">
                          <a:latin typeface="Cambria Math" panose="02040503050406030204" pitchFamily="18" charset="0"/>
                          <a:ea typeface="Cambria Math" panose="02040503050406030204" pitchFamily="18" charset="0"/>
                        </a:rPr>
                        <m:t>∩</m:t>
                      </m:r>
                      <m:d>
                        <m:dPr>
                          <m:ctrlPr>
                            <a:rPr kumimoji="1" lang="en-US" altLang="ja-JP" sz="2800" b="1" i="1" smtClean="0">
                              <a:latin typeface="Cambria Math" panose="02040503050406030204" pitchFamily="18" charset="0"/>
                              <a:ea typeface="Cambria Math" panose="02040503050406030204" pitchFamily="18" charset="0"/>
                            </a:rPr>
                          </m:ctrlPr>
                        </m:dPr>
                        <m:e>
                          <m:acc>
                            <m:accPr>
                              <m:chr m:val="̅"/>
                              <m:ctrlPr>
                                <a:rPr kumimoji="1" lang="en-US" altLang="ja-JP" sz="2800" b="1" i="1" smtClean="0">
                                  <a:latin typeface="Cambria Math" panose="02040503050406030204" pitchFamily="18" charset="0"/>
                                  <a:ea typeface="Cambria Math" panose="02040503050406030204" pitchFamily="18" charset="0"/>
                                </a:rPr>
                              </m:ctrlPr>
                            </m:accPr>
                            <m:e>
                              <m:r>
                                <a:rPr kumimoji="1" lang="en-US" altLang="ja-JP" sz="2800" b="1" i="1" smtClean="0">
                                  <a:latin typeface="Cambria Math" panose="02040503050406030204" pitchFamily="18" charset="0"/>
                                  <a:ea typeface="Cambria Math" panose="02040503050406030204" pitchFamily="18" charset="0"/>
                                </a:rPr>
                                <m:t>𝑨</m:t>
                              </m:r>
                            </m:e>
                          </m:acc>
                          <m:r>
                            <a:rPr kumimoji="1" lang="en-US" altLang="ja-JP" sz="2800" b="1" i="1">
                              <a:latin typeface="Cambria Math" panose="02040503050406030204" pitchFamily="18" charset="0"/>
                              <a:ea typeface="Cambria Math" panose="02040503050406030204" pitchFamily="18" charset="0"/>
                            </a:rPr>
                            <m:t>∪</m:t>
                          </m:r>
                          <m:acc>
                            <m:accPr>
                              <m:chr m:val="̅"/>
                              <m:ctrlPr>
                                <a:rPr kumimoji="1" lang="en-US" altLang="ja-JP" sz="2800" b="1" i="1" smtClean="0">
                                  <a:latin typeface="Cambria Math" panose="02040503050406030204" pitchFamily="18" charset="0"/>
                                  <a:ea typeface="Cambria Math" panose="02040503050406030204" pitchFamily="18" charset="0"/>
                                </a:rPr>
                              </m:ctrlPr>
                            </m:accPr>
                            <m:e>
                              <m:r>
                                <a:rPr kumimoji="1" lang="en-US" altLang="ja-JP" sz="2800" b="1" i="1" smtClean="0">
                                  <a:latin typeface="Cambria Math" panose="02040503050406030204" pitchFamily="18" charset="0"/>
                                  <a:ea typeface="Cambria Math" panose="02040503050406030204" pitchFamily="18" charset="0"/>
                                </a:rPr>
                                <m:t>𝑪</m:t>
                              </m:r>
                            </m:e>
                          </m:acc>
                          <m:r>
                            <a:rPr kumimoji="1" lang="en-US" altLang="ja-JP" sz="2800" b="1" i="1" smtClean="0">
                              <a:latin typeface="Cambria Math" panose="02040503050406030204" pitchFamily="18" charset="0"/>
                              <a:ea typeface="Cambria Math" panose="02040503050406030204" pitchFamily="18" charset="0"/>
                            </a:rPr>
                            <m:t>∪</m:t>
                          </m:r>
                          <m:r>
                            <a:rPr kumimoji="1" lang="en-US" altLang="ja-JP" sz="2800" b="1" i="1" smtClean="0">
                              <a:latin typeface="Cambria Math" panose="02040503050406030204" pitchFamily="18" charset="0"/>
                              <a:ea typeface="Cambria Math" panose="02040503050406030204" pitchFamily="18" charset="0"/>
                            </a:rPr>
                            <m:t>𝑫</m:t>
                          </m:r>
                        </m:e>
                      </m:d>
                      <m:r>
                        <a:rPr kumimoji="1" lang="en-US" altLang="ja-JP" sz="2800" b="1" i="1" smtClean="0">
                          <a:latin typeface="Cambria Math" panose="02040503050406030204" pitchFamily="18" charset="0"/>
                          <a:ea typeface="Cambria Math" panose="02040503050406030204" pitchFamily="18" charset="0"/>
                        </a:rPr>
                        <m:t>∩</m:t>
                      </m:r>
                      <m:d>
                        <m:dPr>
                          <m:ctrlPr>
                            <a:rPr kumimoji="1" lang="en-US" altLang="ja-JP" sz="2800" b="1" i="1" smtClean="0">
                              <a:latin typeface="Cambria Math" panose="02040503050406030204" pitchFamily="18" charset="0"/>
                              <a:ea typeface="Cambria Math" panose="02040503050406030204" pitchFamily="18" charset="0"/>
                            </a:rPr>
                          </m:ctrlPr>
                        </m:dPr>
                        <m:e>
                          <m:r>
                            <a:rPr kumimoji="1" lang="en-US" altLang="ja-JP" sz="2800" b="1" i="1" smtClean="0">
                              <a:latin typeface="Cambria Math" panose="02040503050406030204" pitchFamily="18" charset="0"/>
                              <a:ea typeface="Cambria Math" panose="02040503050406030204" pitchFamily="18" charset="0"/>
                            </a:rPr>
                            <m:t>𝑫</m:t>
                          </m:r>
                          <m:r>
                            <a:rPr kumimoji="1" lang="en-US" altLang="ja-JP" sz="2800" b="1" i="1" smtClean="0">
                              <a:latin typeface="Cambria Math" panose="02040503050406030204" pitchFamily="18" charset="0"/>
                              <a:ea typeface="Cambria Math" panose="02040503050406030204" pitchFamily="18" charset="0"/>
                            </a:rPr>
                            <m:t>∪</m:t>
                          </m:r>
                          <m:acc>
                            <m:accPr>
                              <m:chr m:val="̅"/>
                              <m:ctrlPr>
                                <a:rPr kumimoji="1" lang="en-US" altLang="ja-JP" sz="2800" b="1" i="1" smtClean="0">
                                  <a:latin typeface="Cambria Math" panose="02040503050406030204" pitchFamily="18" charset="0"/>
                                  <a:ea typeface="Cambria Math" panose="02040503050406030204" pitchFamily="18" charset="0"/>
                                </a:rPr>
                              </m:ctrlPr>
                            </m:accPr>
                            <m:e>
                              <m:r>
                                <a:rPr kumimoji="1" lang="en-US" altLang="ja-JP" sz="2800" b="1" i="1" smtClean="0">
                                  <a:latin typeface="Cambria Math" panose="02040503050406030204" pitchFamily="18" charset="0"/>
                                  <a:ea typeface="Cambria Math" panose="02040503050406030204" pitchFamily="18" charset="0"/>
                                </a:rPr>
                                <m:t>𝑬</m:t>
                              </m:r>
                            </m:e>
                          </m:acc>
                          <m:r>
                            <a:rPr kumimoji="1" lang="en-US" altLang="ja-JP" sz="2800" b="1" i="1" smtClean="0">
                              <a:latin typeface="Cambria Math" panose="02040503050406030204" pitchFamily="18" charset="0"/>
                              <a:ea typeface="Cambria Math" panose="02040503050406030204" pitchFamily="18" charset="0"/>
                            </a:rPr>
                            <m:t>∪</m:t>
                          </m:r>
                          <m:acc>
                            <m:accPr>
                              <m:chr m:val="̅"/>
                              <m:ctrlPr>
                                <a:rPr kumimoji="1" lang="en-US" altLang="ja-JP" sz="2800" b="1" i="1" smtClean="0">
                                  <a:latin typeface="Cambria Math" panose="02040503050406030204" pitchFamily="18" charset="0"/>
                                  <a:ea typeface="Cambria Math" panose="02040503050406030204" pitchFamily="18" charset="0"/>
                                </a:rPr>
                              </m:ctrlPr>
                            </m:accPr>
                            <m:e>
                              <m:r>
                                <a:rPr kumimoji="1" lang="en-US" altLang="ja-JP" sz="2800" b="1" i="1" smtClean="0">
                                  <a:latin typeface="Cambria Math" panose="02040503050406030204" pitchFamily="18" charset="0"/>
                                  <a:ea typeface="Cambria Math" panose="02040503050406030204" pitchFamily="18" charset="0"/>
                                </a:rPr>
                                <m:t>𝑭</m:t>
                              </m:r>
                            </m:e>
                          </m:acc>
                        </m:e>
                      </m:d>
                      <m:r>
                        <a:rPr kumimoji="1" lang="en-US" altLang="ja-JP" sz="2800" b="1" i="1" smtClean="0">
                          <a:latin typeface="Cambria Math" panose="02040503050406030204" pitchFamily="18" charset="0"/>
                          <a:ea typeface="Cambria Math" panose="02040503050406030204" pitchFamily="18" charset="0"/>
                        </a:rPr>
                        <m:t>=</m:t>
                      </m:r>
                      <m:r>
                        <a:rPr kumimoji="1" lang="en-US" altLang="ja-JP" sz="2800" b="1" i="1" smtClean="0">
                          <a:latin typeface="Cambria Math" panose="02040503050406030204" pitchFamily="18" charset="0"/>
                          <a:ea typeface="Cambria Math" panose="02040503050406030204" pitchFamily="18" charset="0"/>
                        </a:rPr>
                        <m:t>𝟏</m:t>
                      </m:r>
                    </m:oMath>
                  </m:oMathPara>
                </a14:m>
                <a:endParaRPr kumimoji="1" lang="en-US" altLang="ja-JP" sz="2800" b="1" dirty="0">
                  <a:latin typeface="メイリオ" panose="020B0604030504040204" pitchFamily="50" charset="-128"/>
                  <a:ea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rPr>
                  <a:t>   </a:t>
                </a:r>
              </a:p>
              <a:p>
                <a:r>
                  <a:rPr kumimoji="1" lang="en-US" altLang="ja-JP"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を満たす</a:t>
                </a:r>
                <a:r>
                  <a:rPr kumimoji="1" lang="en-US" altLang="ja-JP" sz="2400" dirty="0">
                    <a:latin typeface="メイリオ" panose="020B0604030504040204" pitchFamily="50" charset="-128"/>
                    <a:ea typeface="メイリオ" panose="020B0604030504040204" pitchFamily="50" charset="-128"/>
                  </a:rPr>
                  <a:t>A, B, C, D</a:t>
                </a:r>
                <a:r>
                  <a:rPr kumimoji="1" lang="ja-JP" altLang="en-US" sz="2400" baseline="-250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は存在するか？</a:t>
                </a:r>
                <a:endParaRPr kumimoji="1" lang="ja-JP" altLang="en-US" dirty="0">
                  <a:latin typeface="メイリオ" panose="020B0604030504040204" pitchFamily="50" charset="-128"/>
                  <a:ea typeface="メイリオ" panose="020B0604030504040204" pitchFamily="50" charset="-128"/>
                </a:endParaRPr>
              </a:p>
            </p:txBody>
          </p:sp>
        </mc:Choice>
        <mc:Fallback xmlns="">
          <p:sp>
            <p:nvSpPr>
              <p:cNvPr id="13" name="正方形/長方形 12">
                <a:extLst>
                  <a:ext uri="{FF2B5EF4-FFF2-40B4-BE49-F238E27FC236}">
                    <a16:creationId xmlns:a16="http://schemas.microsoft.com/office/drawing/2014/main" id="{3517CA3E-C7BE-4652-8FCE-398EB2894F99}"/>
                  </a:ext>
                </a:extLst>
              </p:cNvPr>
              <p:cNvSpPr>
                <a:spLocks noRot="1" noChangeAspect="1" noMove="1" noResize="1" noEditPoints="1" noAdjustHandles="1" noChangeArrowheads="1" noChangeShapeType="1" noTextEdit="1"/>
              </p:cNvSpPr>
              <p:nvPr/>
            </p:nvSpPr>
            <p:spPr>
              <a:xfrm>
                <a:off x="1285400" y="5255743"/>
                <a:ext cx="8298180" cy="1078116"/>
              </a:xfrm>
              <a:prstGeom prst="rect">
                <a:avLst/>
              </a:prstGeom>
              <a:blipFill>
                <a:blip r:embed="rId2"/>
                <a:stretch>
                  <a:fillRect b="-10169"/>
                </a:stretch>
              </a:blipFill>
            </p:spPr>
            <p:txBody>
              <a:bodyPr/>
              <a:lstStyle/>
              <a:p>
                <a:r>
                  <a:rPr lang="ja-JP" altLang="en-US">
                    <a:noFill/>
                  </a:rPr>
                  <a:t> </a:t>
                </a:r>
              </a:p>
            </p:txBody>
          </p:sp>
        </mc:Fallback>
      </mc:AlternateContent>
      <p:sp>
        <p:nvSpPr>
          <p:cNvPr id="14" name="テキスト ボックス 13">
            <a:extLst>
              <a:ext uri="{FF2B5EF4-FFF2-40B4-BE49-F238E27FC236}">
                <a16:creationId xmlns:a16="http://schemas.microsoft.com/office/drawing/2014/main" id="{C2FFA671-2B43-4F2B-9A0C-3130F5CEAFF0}"/>
              </a:ext>
            </a:extLst>
          </p:cNvPr>
          <p:cNvSpPr txBox="1"/>
          <p:nvPr/>
        </p:nvSpPr>
        <p:spPr>
          <a:xfrm>
            <a:off x="656443" y="2069536"/>
            <a:ext cx="1257913"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戦略：</a:t>
            </a:r>
          </a:p>
        </p:txBody>
      </p:sp>
      <p:sp>
        <p:nvSpPr>
          <p:cNvPr id="3" name="正方形/長方形 2">
            <a:extLst>
              <a:ext uri="{FF2B5EF4-FFF2-40B4-BE49-F238E27FC236}">
                <a16:creationId xmlns:a16="http://schemas.microsoft.com/office/drawing/2014/main" id="{C401FB74-A61D-4476-943E-731BC69A7009}"/>
              </a:ext>
            </a:extLst>
          </p:cNvPr>
          <p:cNvSpPr/>
          <p:nvPr/>
        </p:nvSpPr>
        <p:spPr>
          <a:xfrm>
            <a:off x="674508" y="2030988"/>
            <a:ext cx="889793" cy="503947"/>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563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B5338DE-8C28-4266-8188-1FB57022331E}"/>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研究内容②方法</a:t>
            </a:r>
          </a:p>
        </p:txBody>
      </p:sp>
      <p:sp>
        <p:nvSpPr>
          <p:cNvPr id="2" name="テキスト ボックス 1">
            <a:extLst>
              <a:ext uri="{FF2B5EF4-FFF2-40B4-BE49-F238E27FC236}">
                <a16:creationId xmlns:a16="http://schemas.microsoft.com/office/drawing/2014/main" id="{F646AE04-6542-4F11-B07C-77644CFE8A55}"/>
              </a:ext>
            </a:extLst>
          </p:cNvPr>
          <p:cNvSpPr txBox="1"/>
          <p:nvPr/>
        </p:nvSpPr>
        <p:spPr>
          <a:xfrm>
            <a:off x="101998" y="587194"/>
            <a:ext cx="9059415" cy="1384995"/>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方法：</a:t>
            </a:r>
            <a:r>
              <a:rPr kumimoji="1" lang="en-US" altLang="ja-JP" sz="2800" dirty="0">
                <a:latin typeface="メイリオ" panose="020B0604030504040204" pitchFamily="50" charset="-128"/>
                <a:ea typeface="メイリオ" panose="020B0604030504040204" pitchFamily="50" charset="-128"/>
              </a:rPr>
              <a:t>3SAT</a:t>
            </a:r>
            <a:r>
              <a:rPr kumimoji="1" lang="ja-JP" altLang="en-US" sz="2800" dirty="0">
                <a:latin typeface="メイリオ" panose="020B0604030504040204" pitchFamily="50" charset="-128"/>
                <a:ea typeface="メイリオ" panose="020B0604030504040204" pitchFamily="50" charset="-128"/>
              </a:rPr>
              <a:t>問題に対応する石取りゲームの例を示す　　　</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　　　ことで、石取りゲームが</a:t>
            </a:r>
            <a:r>
              <a:rPr kumimoji="1" lang="en-US" altLang="ja-JP" sz="2800" dirty="0">
                <a:latin typeface="メイリオ" panose="020B0604030504040204" pitchFamily="50" charset="-128"/>
                <a:ea typeface="メイリオ" panose="020B0604030504040204" pitchFamily="50" charset="-128"/>
              </a:rPr>
              <a:t>3SAT</a:t>
            </a:r>
            <a:r>
              <a:rPr kumimoji="1" lang="ja-JP" altLang="en-US" sz="2800" dirty="0">
                <a:latin typeface="メイリオ" panose="020B0604030504040204" pitchFamily="50" charset="-128"/>
                <a:ea typeface="メイリオ" panose="020B0604030504040204" pitchFamily="50" charset="-128"/>
              </a:rPr>
              <a:t>に還元できること</a:t>
            </a:r>
            <a:endParaRPr kumimoji="1"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　　　を示す</a:t>
            </a:r>
          </a:p>
        </p:txBody>
      </p:sp>
      <p:sp>
        <p:nvSpPr>
          <p:cNvPr id="9" name="正方形/長方形 8">
            <a:extLst>
              <a:ext uri="{FF2B5EF4-FFF2-40B4-BE49-F238E27FC236}">
                <a16:creationId xmlns:a16="http://schemas.microsoft.com/office/drawing/2014/main" id="{2ACAF553-6E02-4023-A4CC-03CFC1418A68}"/>
              </a:ext>
            </a:extLst>
          </p:cNvPr>
          <p:cNvSpPr/>
          <p:nvPr/>
        </p:nvSpPr>
        <p:spPr>
          <a:xfrm>
            <a:off x="128311" y="587194"/>
            <a:ext cx="889793" cy="503947"/>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Line 37"/>
          <p:cNvSpPr>
            <a:spLocks noChangeShapeType="1"/>
          </p:cNvSpPr>
          <p:nvPr/>
        </p:nvSpPr>
        <p:spPr bwMode="auto">
          <a:xfrm rot="5400000">
            <a:off x="3014641" y="5384566"/>
            <a:ext cx="2804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38"/>
          <p:cNvSpPr>
            <a:spLocks noChangeShapeType="1"/>
          </p:cNvSpPr>
          <p:nvPr/>
        </p:nvSpPr>
        <p:spPr bwMode="auto">
          <a:xfrm rot="5400000" flipV="1">
            <a:off x="3116082" y="4630366"/>
            <a:ext cx="4296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Line 39"/>
          <p:cNvSpPr>
            <a:spLocks noChangeShapeType="1"/>
          </p:cNvSpPr>
          <p:nvPr/>
        </p:nvSpPr>
        <p:spPr bwMode="auto">
          <a:xfrm rot="5400000" flipV="1">
            <a:off x="2794146" y="4639237"/>
            <a:ext cx="44743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3" name="Group 40"/>
          <p:cNvGrpSpPr>
            <a:grpSpLocks/>
          </p:cNvGrpSpPr>
          <p:nvPr/>
        </p:nvGrpSpPr>
        <p:grpSpPr bwMode="auto">
          <a:xfrm rot="5400000">
            <a:off x="2926249" y="4802398"/>
            <a:ext cx="457200" cy="457200"/>
            <a:chOff x="3264" y="3648"/>
            <a:chExt cx="288" cy="288"/>
          </a:xfrm>
        </p:grpSpPr>
        <p:sp>
          <p:nvSpPr>
            <p:cNvPr id="64" name="Arc 41"/>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Arc 42"/>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 name="Arc 43"/>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 name="Arc 44"/>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0" name="Line 38"/>
          <p:cNvSpPr>
            <a:spLocks noChangeShapeType="1"/>
          </p:cNvSpPr>
          <p:nvPr/>
        </p:nvSpPr>
        <p:spPr bwMode="auto">
          <a:xfrm rot="5400000" flipV="1">
            <a:off x="2942473" y="4647059"/>
            <a:ext cx="46307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2" name="Group 26"/>
          <p:cNvGrpSpPr>
            <a:grpSpLocks/>
          </p:cNvGrpSpPr>
          <p:nvPr/>
        </p:nvGrpSpPr>
        <p:grpSpPr bwMode="auto">
          <a:xfrm rot="5400000">
            <a:off x="4336188" y="5782784"/>
            <a:ext cx="457200" cy="457200"/>
            <a:chOff x="3264" y="2544"/>
            <a:chExt cx="288" cy="288"/>
          </a:xfrm>
        </p:grpSpPr>
        <p:sp>
          <p:nvSpPr>
            <p:cNvPr id="96" name="Arc 27"/>
            <p:cNvSpPr>
              <a:spLocks/>
            </p:cNvSpPr>
            <p:nvPr/>
          </p:nvSpPr>
          <p:spPr bwMode="auto">
            <a:xfrm>
              <a:off x="3264" y="2544"/>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8" name="Arc 28"/>
            <p:cNvSpPr>
              <a:spLocks/>
            </p:cNvSpPr>
            <p:nvPr/>
          </p:nvSpPr>
          <p:spPr bwMode="auto">
            <a:xfrm flipV="1">
              <a:off x="3264" y="268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0" name="Line 29"/>
            <p:cNvSpPr>
              <a:spLocks noChangeShapeType="1"/>
            </p:cNvSpPr>
            <p:nvPr/>
          </p:nvSpPr>
          <p:spPr bwMode="auto">
            <a:xfrm>
              <a:off x="3264" y="2544"/>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 name="Line 30"/>
          <p:cNvSpPr>
            <a:spLocks noChangeShapeType="1"/>
          </p:cNvSpPr>
          <p:nvPr/>
        </p:nvSpPr>
        <p:spPr bwMode="auto">
          <a:xfrm rot="5400000" flipV="1">
            <a:off x="4383068" y="6421704"/>
            <a:ext cx="363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06" name="Group 21"/>
          <p:cNvGrpSpPr>
            <a:grpSpLocks/>
          </p:cNvGrpSpPr>
          <p:nvPr/>
        </p:nvGrpSpPr>
        <p:grpSpPr bwMode="auto">
          <a:xfrm>
            <a:off x="1559387" y="2277569"/>
            <a:ext cx="457200" cy="304800"/>
            <a:chOff x="2640" y="1968"/>
            <a:chExt cx="288" cy="192"/>
          </a:xfrm>
        </p:grpSpPr>
        <p:sp>
          <p:nvSpPr>
            <p:cNvPr id="110" name="AutoShape 2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 name="Oval 2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8" name="Line 24"/>
          <p:cNvSpPr>
            <a:spLocks noChangeShapeType="1"/>
          </p:cNvSpPr>
          <p:nvPr/>
        </p:nvSpPr>
        <p:spPr bwMode="auto">
          <a:xfrm flipH="1">
            <a:off x="1299903" y="2429969"/>
            <a:ext cx="2594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25"/>
          <p:cNvSpPr>
            <a:spLocks noChangeShapeType="1"/>
          </p:cNvSpPr>
          <p:nvPr/>
        </p:nvSpPr>
        <p:spPr bwMode="auto">
          <a:xfrm>
            <a:off x="2016587" y="2429969"/>
            <a:ext cx="613378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 name="テキスト ボックス 2"/>
          <p:cNvSpPr txBox="1"/>
          <p:nvPr/>
        </p:nvSpPr>
        <p:spPr>
          <a:xfrm>
            <a:off x="534851" y="1766334"/>
            <a:ext cx="444352" cy="523220"/>
          </a:xfrm>
          <a:prstGeom prst="rect">
            <a:avLst/>
          </a:prstGeom>
          <a:noFill/>
        </p:spPr>
        <p:txBody>
          <a:bodyPr wrap="none" rtlCol="0">
            <a:spAutoFit/>
          </a:bodyPr>
          <a:lstStyle/>
          <a:p>
            <a:r>
              <a:rPr kumimoji="1" lang="en-US" altLang="ja-JP" sz="2800" dirty="0">
                <a:latin typeface="Times New Roman" panose="02020603050405020304" pitchFamily="18" charset="0"/>
              </a:rPr>
              <a:t>A</a:t>
            </a:r>
            <a:endParaRPr kumimoji="1" lang="ja-JP" altLang="en-US" sz="2800" dirty="0">
              <a:latin typeface="Times New Roman" panose="02020603050405020304" pitchFamily="18" charset="0"/>
            </a:endParaRPr>
          </a:p>
        </p:txBody>
      </p:sp>
      <p:sp>
        <p:nvSpPr>
          <p:cNvPr id="112" name="Line 24"/>
          <p:cNvSpPr>
            <a:spLocks noChangeShapeType="1"/>
          </p:cNvSpPr>
          <p:nvPr/>
        </p:nvSpPr>
        <p:spPr bwMode="auto">
          <a:xfrm flipH="1" flipV="1">
            <a:off x="979203" y="2043090"/>
            <a:ext cx="717117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25"/>
          <p:cNvSpPr>
            <a:spLocks noChangeShapeType="1"/>
          </p:cNvSpPr>
          <p:nvPr/>
        </p:nvSpPr>
        <p:spPr bwMode="auto">
          <a:xfrm flipH="1">
            <a:off x="1299903" y="2043090"/>
            <a:ext cx="0" cy="38687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14" name="Group 21"/>
          <p:cNvGrpSpPr>
            <a:grpSpLocks/>
          </p:cNvGrpSpPr>
          <p:nvPr/>
        </p:nvGrpSpPr>
        <p:grpSpPr bwMode="auto">
          <a:xfrm>
            <a:off x="1559387" y="3008076"/>
            <a:ext cx="457200" cy="304800"/>
            <a:chOff x="2640" y="1968"/>
            <a:chExt cx="288" cy="192"/>
          </a:xfrm>
        </p:grpSpPr>
        <p:sp>
          <p:nvSpPr>
            <p:cNvPr id="115" name="AutoShape 2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6" name="Oval 2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7" name="Line 24"/>
          <p:cNvSpPr>
            <a:spLocks noChangeShapeType="1"/>
          </p:cNvSpPr>
          <p:nvPr/>
        </p:nvSpPr>
        <p:spPr bwMode="auto">
          <a:xfrm flipH="1">
            <a:off x="1299903" y="3160476"/>
            <a:ext cx="2594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25"/>
          <p:cNvSpPr>
            <a:spLocks noChangeShapeType="1"/>
          </p:cNvSpPr>
          <p:nvPr/>
        </p:nvSpPr>
        <p:spPr bwMode="auto">
          <a:xfrm>
            <a:off x="2016587" y="3160476"/>
            <a:ext cx="613378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テキスト ボックス 118"/>
          <p:cNvSpPr txBox="1"/>
          <p:nvPr/>
        </p:nvSpPr>
        <p:spPr>
          <a:xfrm>
            <a:off x="534851" y="2496841"/>
            <a:ext cx="423514" cy="523220"/>
          </a:xfrm>
          <a:prstGeom prst="rect">
            <a:avLst/>
          </a:prstGeom>
          <a:noFill/>
        </p:spPr>
        <p:txBody>
          <a:bodyPr wrap="none" rtlCol="0">
            <a:spAutoFit/>
          </a:bodyPr>
          <a:lstStyle/>
          <a:p>
            <a:r>
              <a:rPr kumimoji="1" lang="en-US" altLang="ja-JP" sz="2800" dirty="0">
                <a:latin typeface="Times New Roman" panose="02020603050405020304" pitchFamily="18" charset="0"/>
              </a:rPr>
              <a:t>B</a:t>
            </a:r>
            <a:endParaRPr kumimoji="1" lang="ja-JP" altLang="en-US" sz="2800" dirty="0">
              <a:latin typeface="Times New Roman" panose="02020603050405020304" pitchFamily="18" charset="0"/>
            </a:endParaRPr>
          </a:p>
        </p:txBody>
      </p:sp>
      <p:sp>
        <p:nvSpPr>
          <p:cNvPr id="120" name="Line 24"/>
          <p:cNvSpPr>
            <a:spLocks noChangeShapeType="1"/>
          </p:cNvSpPr>
          <p:nvPr/>
        </p:nvSpPr>
        <p:spPr bwMode="auto">
          <a:xfrm flipH="1" flipV="1">
            <a:off x="979203" y="2773597"/>
            <a:ext cx="717117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25"/>
          <p:cNvSpPr>
            <a:spLocks noChangeShapeType="1"/>
          </p:cNvSpPr>
          <p:nvPr/>
        </p:nvSpPr>
        <p:spPr bwMode="auto">
          <a:xfrm flipH="1">
            <a:off x="1299903" y="2773597"/>
            <a:ext cx="0" cy="38687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2" name="Group 21"/>
          <p:cNvGrpSpPr>
            <a:grpSpLocks/>
          </p:cNvGrpSpPr>
          <p:nvPr/>
        </p:nvGrpSpPr>
        <p:grpSpPr bwMode="auto">
          <a:xfrm>
            <a:off x="1565476" y="3754057"/>
            <a:ext cx="457200" cy="304800"/>
            <a:chOff x="2640" y="1968"/>
            <a:chExt cx="288" cy="192"/>
          </a:xfrm>
        </p:grpSpPr>
        <p:sp>
          <p:nvSpPr>
            <p:cNvPr id="123" name="AutoShape 22"/>
            <p:cNvSpPr>
              <a:spLocks noChangeArrowheads="1"/>
            </p:cNvSpPr>
            <p:nvPr/>
          </p:nvSpPr>
          <p:spPr bwMode="auto">
            <a:xfrm rot="5400000">
              <a:off x="2640" y="1968"/>
              <a:ext cx="192" cy="192"/>
            </a:xfrm>
            <a:prstGeom prst="triangle">
              <a:avLst>
                <a:gd name="adj" fmla="val 5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4" name="Oval 23"/>
            <p:cNvSpPr>
              <a:spLocks noChangeArrowheads="1"/>
            </p:cNvSpPr>
            <p:nvPr/>
          </p:nvSpPr>
          <p:spPr bwMode="auto">
            <a:xfrm>
              <a:off x="2832" y="2016"/>
              <a:ext cx="96" cy="9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25" name="Line 24"/>
          <p:cNvSpPr>
            <a:spLocks noChangeShapeType="1"/>
          </p:cNvSpPr>
          <p:nvPr/>
        </p:nvSpPr>
        <p:spPr bwMode="auto">
          <a:xfrm flipH="1">
            <a:off x="1305992" y="3906457"/>
            <a:ext cx="2594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6" name="Line 25"/>
          <p:cNvSpPr>
            <a:spLocks noChangeShapeType="1"/>
          </p:cNvSpPr>
          <p:nvPr/>
        </p:nvSpPr>
        <p:spPr bwMode="auto">
          <a:xfrm>
            <a:off x="2022676" y="3906457"/>
            <a:ext cx="613378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7" name="テキスト ボックス 126"/>
          <p:cNvSpPr txBox="1"/>
          <p:nvPr/>
        </p:nvSpPr>
        <p:spPr>
          <a:xfrm>
            <a:off x="540940" y="3242822"/>
            <a:ext cx="423514" cy="523220"/>
          </a:xfrm>
          <a:prstGeom prst="rect">
            <a:avLst/>
          </a:prstGeom>
          <a:noFill/>
        </p:spPr>
        <p:txBody>
          <a:bodyPr wrap="none" rtlCol="0">
            <a:spAutoFit/>
          </a:bodyPr>
          <a:lstStyle/>
          <a:p>
            <a:r>
              <a:rPr kumimoji="1" lang="en-US" altLang="ja-JP" sz="2800" dirty="0">
                <a:latin typeface="Times New Roman" panose="02020603050405020304" pitchFamily="18" charset="0"/>
              </a:rPr>
              <a:t>C</a:t>
            </a:r>
            <a:endParaRPr kumimoji="1" lang="ja-JP" altLang="en-US" sz="2800" dirty="0">
              <a:latin typeface="Times New Roman" panose="02020603050405020304" pitchFamily="18" charset="0"/>
            </a:endParaRPr>
          </a:p>
        </p:txBody>
      </p:sp>
      <p:sp>
        <p:nvSpPr>
          <p:cNvPr id="128" name="Line 24"/>
          <p:cNvSpPr>
            <a:spLocks noChangeShapeType="1"/>
          </p:cNvSpPr>
          <p:nvPr/>
        </p:nvSpPr>
        <p:spPr bwMode="auto">
          <a:xfrm flipH="1" flipV="1">
            <a:off x="985292" y="3519578"/>
            <a:ext cx="717117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Line 25"/>
          <p:cNvSpPr>
            <a:spLocks noChangeShapeType="1"/>
          </p:cNvSpPr>
          <p:nvPr/>
        </p:nvSpPr>
        <p:spPr bwMode="auto">
          <a:xfrm flipH="1">
            <a:off x="1305992" y="3519578"/>
            <a:ext cx="0" cy="38687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0" name="Line 37"/>
          <p:cNvSpPr>
            <a:spLocks noChangeShapeType="1"/>
          </p:cNvSpPr>
          <p:nvPr/>
        </p:nvSpPr>
        <p:spPr bwMode="auto">
          <a:xfrm rot="5400000">
            <a:off x="5867096" y="5314460"/>
            <a:ext cx="14020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1" name="Line 38"/>
          <p:cNvSpPr>
            <a:spLocks noChangeShapeType="1"/>
          </p:cNvSpPr>
          <p:nvPr/>
        </p:nvSpPr>
        <p:spPr bwMode="auto">
          <a:xfrm rot="5400000">
            <a:off x="4863762" y="3652760"/>
            <a:ext cx="245167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2" name="Line 39"/>
          <p:cNvSpPr>
            <a:spLocks noChangeShapeType="1"/>
          </p:cNvSpPr>
          <p:nvPr/>
        </p:nvSpPr>
        <p:spPr bwMode="auto">
          <a:xfrm rot="5400000">
            <a:off x="5329878" y="4373575"/>
            <a:ext cx="938751" cy="451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3" name="Group 40"/>
          <p:cNvGrpSpPr>
            <a:grpSpLocks/>
          </p:cNvGrpSpPr>
          <p:nvPr/>
        </p:nvGrpSpPr>
        <p:grpSpPr bwMode="auto">
          <a:xfrm rot="5400000">
            <a:off x="5708600" y="4802396"/>
            <a:ext cx="457200" cy="457200"/>
            <a:chOff x="3264" y="3648"/>
            <a:chExt cx="288" cy="288"/>
          </a:xfrm>
        </p:grpSpPr>
        <p:sp>
          <p:nvSpPr>
            <p:cNvPr id="134" name="Arc 41"/>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5" name="Arc 42"/>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Arc 43"/>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7" name="Arc 44"/>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8" name="Line 38"/>
          <p:cNvSpPr>
            <a:spLocks noChangeShapeType="1"/>
          </p:cNvSpPr>
          <p:nvPr/>
        </p:nvSpPr>
        <p:spPr bwMode="auto">
          <a:xfrm rot="5400000" flipV="1">
            <a:off x="5085960" y="4011714"/>
            <a:ext cx="170248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9" name="Line 37"/>
          <p:cNvSpPr>
            <a:spLocks noChangeShapeType="1"/>
          </p:cNvSpPr>
          <p:nvPr/>
        </p:nvSpPr>
        <p:spPr bwMode="auto">
          <a:xfrm rot="5400000">
            <a:off x="6829855" y="5368922"/>
            <a:ext cx="2804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0" name="Line 38"/>
          <p:cNvSpPr>
            <a:spLocks noChangeShapeType="1"/>
          </p:cNvSpPr>
          <p:nvPr/>
        </p:nvSpPr>
        <p:spPr bwMode="auto">
          <a:xfrm rot="5400000">
            <a:off x="5725920" y="3444151"/>
            <a:ext cx="280212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1" name="Line 39"/>
          <p:cNvSpPr>
            <a:spLocks noChangeShapeType="1"/>
          </p:cNvSpPr>
          <p:nvPr/>
        </p:nvSpPr>
        <p:spPr bwMode="auto">
          <a:xfrm rot="5400000">
            <a:off x="6163824" y="4174657"/>
            <a:ext cx="1341104" cy="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2" name="Group 40"/>
          <p:cNvGrpSpPr>
            <a:grpSpLocks/>
          </p:cNvGrpSpPr>
          <p:nvPr/>
        </p:nvGrpSpPr>
        <p:grpSpPr bwMode="auto">
          <a:xfrm rot="5400000">
            <a:off x="6741463" y="4786754"/>
            <a:ext cx="457200" cy="457200"/>
            <a:chOff x="3264" y="3648"/>
            <a:chExt cx="288" cy="288"/>
          </a:xfrm>
        </p:grpSpPr>
        <p:sp>
          <p:nvSpPr>
            <p:cNvPr id="143" name="Arc 41"/>
            <p:cNvSpPr>
              <a:spLocks/>
            </p:cNvSpPr>
            <p:nvPr/>
          </p:nvSpPr>
          <p:spPr bwMode="auto">
            <a:xfrm>
              <a:off x="3264" y="3648"/>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 name="Arc 42"/>
            <p:cNvSpPr>
              <a:spLocks/>
            </p:cNvSpPr>
            <p:nvPr/>
          </p:nvSpPr>
          <p:spPr bwMode="auto">
            <a:xfrm flipV="1">
              <a:off x="3264" y="3792"/>
              <a:ext cx="28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5" name="Arc 43"/>
            <p:cNvSpPr>
              <a:spLocks/>
            </p:cNvSpPr>
            <p:nvPr/>
          </p:nvSpPr>
          <p:spPr bwMode="auto">
            <a:xfrm>
              <a:off x="3264" y="3648"/>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6" name="Arc 44"/>
            <p:cNvSpPr>
              <a:spLocks/>
            </p:cNvSpPr>
            <p:nvPr/>
          </p:nvSpPr>
          <p:spPr bwMode="auto">
            <a:xfrm flipV="1">
              <a:off x="3264" y="3792"/>
              <a:ext cx="48"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7" name="Line 38"/>
          <p:cNvSpPr>
            <a:spLocks noChangeShapeType="1"/>
          </p:cNvSpPr>
          <p:nvPr/>
        </p:nvSpPr>
        <p:spPr bwMode="auto">
          <a:xfrm rot="5400000">
            <a:off x="5938773" y="3809404"/>
            <a:ext cx="20716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5" name="直線コネクタ 4"/>
          <p:cNvCxnSpPr/>
          <p:nvPr/>
        </p:nvCxnSpPr>
        <p:spPr>
          <a:xfrm flipV="1">
            <a:off x="3154849" y="5509130"/>
            <a:ext cx="1181339" cy="156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4235941" y="5782784"/>
            <a:ext cx="6774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endCxn id="100" idx="1"/>
          </p:cNvCxnSpPr>
          <p:nvPr/>
        </p:nvCxnSpPr>
        <p:spPr>
          <a:xfrm flipH="1">
            <a:off x="4336188" y="5524772"/>
            <a:ext cx="1" cy="2580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flipH="1">
            <a:off x="4793388" y="5508748"/>
            <a:ext cx="1" cy="2580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4673400" y="5384564"/>
            <a:ext cx="0" cy="3982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flipV="1">
            <a:off x="4793388" y="5524772"/>
            <a:ext cx="21766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p:cNvCxnSpPr/>
          <p:nvPr/>
        </p:nvCxnSpPr>
        <p:spPr>
          <a:xfrm>
            <a:off x="4679088" y="5384564"/>
            <a:ext cx="12581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flipH="1">
            <a:off x="745953" y="3809404"/>
            <a:ext cx="12192" cy="880297"/>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3483696" y="4996066"/>
            <a:ext cx="2076427"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8" name="角丸四角形吹き出し 47"/>
          <p:cNvSpPr/>
          <p:nvPr/>
        </p:nvSpPr>
        <p:spPr>
          <a:xfrm>
            <a:off x="507446" y="5159904"/>
            <a:ext cx="1815735" cy="677908"/>
          </a:xfrm>
          <a:prstGeom prst="wedgeRoundRectCallout">
            <a:avLst>
              <a:gd name="adj1" fmla="val 16202"/>
              <a:gd name="adj2" fmla="val -11686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真偽値選択</a:t>
            </a:r>
          </a:p>
        </p:txBody>
      </p:sp>
      <p:sp>
        <p:nvSpPr>
          <p:cNvPr id="49" name="角丸四角形 48"/>
          <p:cNvSpPr/>
          <p:nvPr/>
        </p:nvSpPr>
        <p:spPr>
          <a:xfrm>
            <a:off x="1440108" y="1910155"/>
            <a:ext cx="604571" cy="2779546"/>
          </a:xfrm>
          <a:prstGeom prst="roundRect">
            <a:avLst/>
          </a:prstGeom>
          <a:noFill/>
          <a:ln w="222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角丸四角形吹き出し 154"/>
          <p:cNvSpPr/>
          <p:nvPr/>
        </p:nvSpPr>
        <p:spPr>
          <a:xfrm>
            <a:off x="7495508" y="5104876"/>
            <a:ext cx="1236732" cy="677908"/>
          </a:xfrm>
          <a:prstGeom prst="wedgeRoundRectCallout">
            <a:avLst>
              <a:gd name="adj1" fmla="val -76133"/>
              <a:gd name="adj2" fmla="val -6291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latin typeface="Times New Roman" panose="02020603050405020304" pitchFamily="18" charset="0"/>
              </a:rPr>
              <a:t>OR</a:t>
            </a:r>
            <a:endParaRPr kumimoji="1" lang="ja-JP" altLang="en-US" sz="2400" dirty="0">
              <a:latin typeface="Times New Roman" panose="02020603050405020304" pitchFamily="18" charset="0"/>
            </a:endParaRPr>
          </a:p>
        </p:txBody>
      </p:sp>
      <p:sp>
        <p:nvSpPr>
          <p:cNvPr id="156" name="角丸四角形吹き出し 155"/>
          <p:cNvSpPr/>
          <p:nvPr/>
        </p:nvSpPr>
        <p:spPr>
          <a:xfrm>
            <a:off x="5263359" y="5921414"/>
            <a:ext cx="1236732" cy="677908"/>
          </a:xfrm>
          <a:prstGeom prst="wedgeRoundRectCallout">
            <a:avLst>
              <a:gd name="adj1" fmla="val -85992"/>
              <a:gd name="adj2" fmla="val -4312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latin typeface="Times New Roman" panose="02020603050405020304" pitchFamily="18" charset="0"/>
              </a:rPr>
              <a:t>AND</a:t>
            </a:r>
            <a:endParaRPr kumimoji="1" lang="ja-JP" altLang="en-US" sz="2400"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正方形/長方形 5"/>
              <p:cNvSpPr/>
              <p:nvPr/>
            </p:nvSpPr>
            <p:spPr>
              <a:xfrm>
                <a:off x="-73001" y="6413784"/>
                <a:ext cx="4665077" cy="36990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kumimoji="1" lang="en-US" altLang="ja-JP" b="1" i="1">
                              <a:latin typeface="Cambria Math" panose="02040503050406030204" pitchFamily="18" charset="0"/>
                              <a:ea typeface="メイリオ" panose="020B0604030504040204" pitchFamily="50" charset="-128"/>
                            </a:rPr>
                          </m:ctrlPr>
                        </m:dPr>
                        <m:e>
                          <m:r>
                            <a:rPr kumimoji="1" lang="en-US" altLang="ja-JP" b="1" i="1">
                              <a:latin typeface="Cambria Math" panose="02040503050406030204" pitchFamily="18" charset="0"/>
                              <a:ea typeface="メイリオ" panose="020B0604030504040204" pitchFamily="50" charset="-128"/>
                            </a:rPr>
                            <m:t>𝑨</m:t>
                          </m:r>
                          <m:r>
                            <a:rPr kumimoji="1" lang="en-US" altLang="ja-JP" b="1" i="1">
                              <a:latin typeface="Cambria Math" panose="02040503050406030204" pitchFamily="18" charset="0"/>
                              <a:ea typeface="Cambria Math" panose="02040503050406030204" pitchFamily="18" charset="0"/>
                            </a:rPr>
                            <m:t>∪</m:t>
                          </m:r>
                          <m:r>
                            <a:rPr kumimoji="1" lang="en-US" altLang="ja-JP" b="1" i="1">
                              <a:latin typeface="Cambria Math" panose="02040503050406030204" pitchFamily="18" charset="0"/>
                              <a:ea typeface="Cambria Math" panose="02040503050406030204" pitchFamily="18" charset="0"/>
                            </a:rPr>
                            <m:t>𝑩</m:t>
                          </m:r>
                          <m:r>
                            <a:rPr kumimoji="1" lang="en-US" altLang="ja-JP" b="1" i="1">
                              <a:latin typeface="Cambria Math" panose="02040503050406030204" pitchFamily="18" charset="0"/>
                              <a:ea typeface="Cambria Math" panose="02040503050406030204" pitchFamily="18" charset="0"/>
                            </a:rPr>
                            <m:t>∪</m:t>
                          </m:r>
                          <m:r>
                            <a:rPr kumimoji="1" lang="en-US" altLang="ja-JP" b="1" i="1">
                              <a:latin typeface="Cambria Math" panose="02040503050406030204" pitchFamily="18" charset="0"/>
                              <a:ea typeface="Cambria Math" panose="02040503050406030204" pitchFamily="18" charset="0"/>
                            </a:rPr>
                            <m:t>𝑪</m:t>
                          </m:r>
                        </m:e>
                      </m:d>
                      <m:r>
                        <a:rPr kumimoji="1" lang="en-US" altLang="ja-JP" b="1" i="1">
                          <a:latin typeface="Cambria Math" panose="02040503050406030204" pitchFamily="18" charset="0"/>
                          <a:ea typeface="Cambria Math" panose="02040503050406030204" pitchFamily="18" charset="0"/>
                        </a:rPr>
                        <m:t>∩</m:t>
                      </m:r>
                      <m:d>
                        <m:dPr>
                          <m:ctrlPr>
                            <a:rPr kumimoji="1" lang="en-US" altLang="ja-JP" b="1" i="1">
                              <a:latin typeface="Cambria Math" panose="02040503050406030204" pitchFamily="18" charset="0"/>
                              <a:ea typeface="Cambria Math" panose="02040503050406030204" pitchFamily="18" charset="0"/>
                            </a:rPr>
                          </m:ctrlPr>
                        </m:dPr>
                        <m:e>
                          <m:acc>
                            <m:accPr>
                              <m:chr m:val="̅"/>
                              <m:ctrlPr>
                                <a:rPr kumimoji="1" lang="en-US" altLang="ja-JP" b="1" i="1">
                                  <a:latin typeface="Cambria Math" panose="02040503050406030204" pitchFamily="18" charset="0"/>
                                  <a:ea typeface="Cambria Math" panose="02040503050406030204" pitchFamily="18" charset="0"/>
                                </a:rPr>
                              </m:ctrlPr>
                            </m:accPr>
                            <m:e>
                              <m:r>
                                <a:rPr kumimoji="1" lang="en-US" altLang="ja-JP" b="1" i="1">
                                  <a:latin typeface="Cambria Math" panose="02040503050406030204" pitchFamily="18" charset="0"/>
                                  <a:ea typeface="Cambria Math" panose="02040503050406030204" pitchFamily="18" charset="0"/>
                                </a:rPr>
                                <m:t>𝑨</m:t>
                              </m:r>
                            </m:e>
                          </m:acc>
                          <m:r>
                            <a:rPr kumimoji="1" lang="en-US" altLang="ja-JP" b="1" i="1">
                              <a:latin typeface="Cambria Math" panose="02040503050406030204" pitchFamily="18" charset="0"/>
                              <a:ea typeface="Cambria Math" panose="02040503050406030204" pitchFamily="18" charset="0"/>
                            </a:rPr>
                            <m:t>∪</m:t>
                          </m:r>
                          <m:acc>
                            <m:accPr>
                              <m:chr m:val="̅"/>
                              <m:ctrlPr>
                                <a:rPr kumimoji="1" lang="en-US" altLang="ja-JP" b="1" i="1">
                                  <a:latin typeface="Cambria Math" panose="02040503050406030204" pitchFamily="18" charset="0"/>
                                  <a:ea typeface="Cambria Math" panose="02040503050406030204" pitchFamily="18" charset="0"/>
                                </a:rPr>
                              </m:ctrlPr>
                            </m:accPr>
                            <m:e>
                              <m:r>
                                <a:rPr kumimoji="1" lang="en-US" altLang="ja-JP" b="1" i="1">
                                  <a:latin typeface="Cambria Math" panose="02040503050406030204" pitchFamily="18" charset="0"/>
                                  <a:ea typeface="Cambria Math" panose="02040503050406030204" pitchFamily="18" charset="0"/>
                                </a:rPr>
                                <m:t>𝑪</m:t>
                              </m:r>
                            </m:e>
                          </m:acc>
                          <m:r>
                            <a:rPr kumimoji="1" lang="en-US" altLang="ja-JP" b="1" i="1">
                              <a:latin typeface="Cambria Math" panose="02040503050406030204" pitchFamily="18" charset="0"/>
                              <a:ea typeface="Cambria Math" panose="02040503050406030204" pitchFamily="18" charset="0"/>
                            </a:rPr>
                            <m:t>∪</m:t>
                          </m:r>
                          <m:r>
                            <a:rPr kumimoji="1" lang="en-US" altLang="ja-JP" b="1" i="1">
                              <a:latin typeface="Cambria Math" panose="02040503050406030204" pitchFamily="18" charset="0"/>
                              <a:ea typeface="Cambria Math" panose="02040503050406030204" pitchFamily="18" charset="0"/>
                            </a:rPr>
                            <m:t>𝑫</m:t>
                          </m:r>
                        </m:e>
                      </m:d>
                      <m:r>
                        <a:rPr kumimoji="1" lang="en-US" altLang="ja-JP" b="1" i="1">
                          <a:latin typeface="Cambria Math" panose="02040503050406030204" pitchFamily="18" charset="0"/>
                          <a:ea typeface="Cambria Math" panose="02040503050406030204" pitchFamily="18" charset="0"/>
                        </a:rPr>
                        <m:t>∩</m:t>
                      </m:r>
                      <m:d>
                        <m:dPr>
                          <m:ctrlPr>
                            <a:rPr kumimoji="1" lang="en-US" altLang="ja-JP" b="1" i="1">
                              <a:latin typeface="Cambria Math" panose="02040503050406030204" pitchFamily="18" charset="0"/>
                              <a:ea typeface="Cambria Math" panose="02040503050406030204" pitchFamily="18" charset="0"/>
                            </a:rPr>
                          </m:ctrlPr>
                        </m:dPr>
                        <m:e>
                          <m:r>
                            <a:rPr kumimoji="1" lang="en-US" altLang="ja-JP" b="1" i="1">
                              <a:latin typeface="Cambria Math" panose="02040503050406030204" pitchFamily="18" charset="0"/>
                              <a:ea typeface="Cambria Math" panose="02040503050406030204" pitchFamily="18" charset="0"/>
                            </a:rPr>
                            <m:t>𝑫</m:t>
                          </m:r>
                          <m:r>
                            <a:rPr kumimoji="1" lang="en-US" altLang="ja-JP" b="1" i="1">
                              <a:latin typeface="Cambria Math" panose="02040503050406030204" pitchFamily="18" charset="0"/>
                              <a:ea typeface="Cambria Math" panose="02040503050406030204" pitchFamily="18" charset="0"/>
                            </a:rPr>
                            <m:t>∪</m:t>
                          </m:r>
                          <m:acc>
                            <m:accPr>
                              <m:chr m:val="̅"/>
                              <m:ctrlPr>
                                <a:rPr kumimoji="1" lang="en-US" altLang="ja-JP" b="1" i="1">
                                  <a:latin typeface="Cambria Math" panose="02040503050406030204" pitchFamily="18" charset="0"/>
                                  <a:ea typeface="Cambria Math" panose="02040503050406030204" pitchFamily="18" charset="0"/>
                                </a:rPr>
                              </m:ctrlPr>
                            </m:accPr>
                            <m:e>
                              <m:r>
                                <a:rPr kumimoji="1" lang="en-US" altLang="ja-JP" b="1" i="1">
                                  <a:latin typeface="Cambria Math" panose="02040503050406030204" pitchFamily="18" charset="0"/>
                                  <a:ea typeface="Cambria Math" panose="02040503050406030204" pitchFamily="18" charset="0"/>
                                </a:rPr>
                                <m:t>𝑬</m:t>
                              </m:r>
                            </m:e>
                          </m:acc>
                          <m:r>
                            <a:rPr kumimoji="1" lang="en-US" altLang="ja-JP" b="1" i="1">
                              <a:latin typeface="Cambria Math" panose="02040503050406030204" pitchFamily="18" charset="0"/>
                              <a:ea typeface="Cambria Math" panose="02040503050406030204" pitchFamily="18" charset="0"/>
                            </a:rPr>
                            <m:t>∪</m:t>
                          </m:r>
                          <m:acc>
                            <m:accPr>
                              <m:chr m:val="̅"/>
                              <m:ctrlPr>
                                <a:rPr kumimoji="1" lang="en-US" altLang="ja-JP" b="1" i="1">
                                  <a:latin typeface="Cambria Math" panose="02040503050406030204" pitchFamily="18" charset="0"/>
                                  <a:ea typeface="Cambria Math" panose="02040503050406030204" pitchFamily="18" charset="0"/>
                                </a:rPr>
                              </m:ctrlPr>
                            </m:accPr>
                            <m:e>
                              <m:r>
                                <a:rPr kumimoji="1" lang="en-US" altLang="ja-JP" b="1" i="1">
                                  <a:latin typeface="Cambria Math" panose="02040503050406030204" pitchFamily="18" charset="0"/>
                                  <a:ea typeface="Cambria Math" panose="02040503050406030204" pitchFamily="18" charset="0"/>
                                </a:rPr>
                                <m:t>𝑭</m:t>
                              </m:r>
                            </m:e>
                          </m:acc>
                        </m:e>
                      </m:d>
                      <m:r>
                        <a:rPr kumimoji="1" lang="en-US" altLang="ja-JP" b="1" i="1">
                          <a:latin typeface="Cambria Math" panose="02040503050406030204" pitchFamily="18" charset="0"/>
                          <a:ea typeface="Cambria Math" panose="02040503050406030204" pitchFamily="18" charset="0"/>
                        </a:rPr>
                        <m:t>=</m:t>
                      </m:r>
                      <m:r>
                        <a:rPr kumimoji="1" lang="en-US" altLang="ja-JP" b="1" i="1">
                          <a:latin typeface="Cambria Math" panose="02040503050406030204" pitchFamily="18" charset="0"/>
                          <a:ea typeface="Cambria Math" panose="02040503050406030204" pitchFamily="18" charset="0"/>
                        </a:rPr>
                        <m:t>𝟏</m:t>
                      </m:r>
                    </m:oMath>
                  </m:oMathPara>
                </a14:m>
                <a:endParaRPr kumimoji="1" lang="en-US" altLang="ja-JP" b="1" dirty="0">
                  <a:latin typeface="メイリオ" panose="020B0604030504040204" pitchFamily="50" charset="-128"/>
                  <a:ea typeface="メイリオ" panose="020B0604030504040204" pitchFamily="50" charset="-128"/>
                </a:endParaRPr>
              </a:p>
            </p:txBody>
          </p:sp>
        </mc:Choice>
        <mc:Fallback xmlns="">
          <p:sp>
            <p:nvSpPr>
              <p:cNvPr id="6" name="正方形/長方形 5"/>
              <p:cNvSpPr>
                <a:spLocks noRot="1" noChangeAspect="1" noMove="1" noResize="1" noEditPoints="1" noAdjustHandles="1" noChangeArrowheads="1" noChangeShapeType="1" noTextEdit="1"/>
              </p:cNvSpPr>
              <p:nvPr/>
            </p:nvSpPr>
            <p:spPr>
              <a:xfrm>
                <a:off x="-73001" y="6413784"/>
                <a:ext cx="4665077" cy="369909"/>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04457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up)">
                                      <p:cBhvr>
                                        <p:cTn id="7" dur="500"/>
                                        <p:tgtEl>
                                          <p:spTgt spid="4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up)">
                                      <p:cBhvr>
                                        <p:cTn id="11" dur="500"/>
                                        <p:tgtEl>
                                          <p:spTgt spid="4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55"/>
                                        </p:tgtEl>
                                        <p:attrNameLst>
                                          <p:attrName>style.visibility</p:attrName>
                                        </p:attrNameLst>
                                      </p:cBhvr>
                                      <p:to>
                                        <p:strVal val="visible"/>
                                      </p:to>
                                    </p:set>
                                    <p:animEffect transition="in" filter="wipe(up)">
                                      <p:cBhvr>
                                        <p:cTn id="16" dur="500"/>
                                        <p:tgtEl>
                                          <p:spTgt spid="15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56"/>
                                        </p:tgtEl>
                                        <p:attrNameLst>
                                          <p:attrName>style.visibility</p:attrName>
                                        </p:attrNameLst>
                                      </p:cBhvr>
                                      <p:to>
                                        <p:strVal val="visible"/>
                                      </p:to>
                                    </p:set>
                                    <p:animEffect transition="in" filter="wipe(up)">
                                      <p:cBhvr>
                                        <p:cTn id="21" dur="5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155" grpId="0" animBg="1"/>
      <p:bldP spid="1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44BC17D-FB16-4224-90D1-4552199398AB}"/>
              </a:ext>
            </a:extLst>
          </p:cNvPr>
          <p:cNvSpPr txBox="1"/>
          <p:nvPr/>
        </p:nvSpPr>
        <p:spPr>
          <a:xfrm>
            <a:off x="0" y="5672"/>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研究内容③</a:t>
            </a:r>
            <a:r>
              <a:rPr kumimoji="1" lang="en-US" altLang="ja-JP" sz="2800" b="1" dirty="0">
                <a:solidFill>
                  <a:schemeClr val="bg1"/>
                </a:solidFill>
                <a:latin typeface="メイリオ" panose="020B0604030504040204" pitchFamily="50" charset="-128"/>
                <a:ea typeface="メイリオ" panose="020B0604030504040204" pitchFamily="50" charset="-128"/>
              </a:rPr>
              <a:t>3SAT</a:t>
            </a:r>
            <a:r>
              <a:rPr kumimoji="1" lang="ja-JP" altLang="en-US" sz="2800" b="1" dirty="0">
                <a:solidFill>
                  <a:schemeClr val="bg1"/>
                </a:solidFill>
                <a:latin typeface="メイリオ" panose="020B0604030504040204" pitchFamily="50" charset="-128"/>
                <a:ea typeface="メイリオ" panose="020B0604030504040204" pitchFamily="50" charset="-128"/>
              </a:rPr>
              <a:t>に帰着できる石取りゲームの例</a:t>
            </a:r>
          </a:p>
        </p:txBody>
      </p:sp>
      <p:sp>
        <p:nvSpPr>
          <p:cNvPr id="11" name="テキスト ボックス 10">
            <a:extLst>
              <a:ext uri="{FF2B5EF4-FFF2-40B4-BE49-F238E27FC236}">
                <a16:creationId xmlns:a16="http://schemas.microsoft.com/office/drawing/2014/main" id="{163E2C33-A0D7-4B30-890A-BBC6191357E9}"/>
              </a:ext>
            </a:extLst>
          </p:cNvPr>
          <p:cNvSpPr txBox="1"/>
          <p:nvPr/>
        </p:nvSpPr>
        <p:spPr>
          <a:xfrm>
            <a:off x="2529410" y="6207775"/>
            <a:ext cx="6614590" cy="584775"/>
          </a:xfrm>
          <a:prstGeom prst="rect">
            <a:avLst/>
          </a:prstGeom>
          <a:noFill/>
        </p:spPr>
        <p:txBody>
          <a:bodyPr wrap="square" rtlCol="0">
            <a:spAutoFit/>
          </a:bodyPr>
          <a:lstStyle/>
          <a:p>
            <a:r>
              <a:rPr kumimoji="1" lang="ja-JP" altLang="en-US" sz="3200" b="1" dirty="0">
                <a:latin typeface="メイリオ" panose="020B0604030504040204" pitchFamily="50" charset="-128"/>
                <a:ea typeface="メイリオ" panose="020B0604030504040204" pitchFamily="50" charset="-128"/>
              </a:rPr>
              <a:t>石取りゲームは</a:t>
            </a:r>
            <a:r>
              <a:rPr kumimoji="1" lang="en-US" altLang="ja-JP" sz="3200" b="1" dirty="0">
                <a:latin typeface="メイリオ" panose="020B0604030504040204" pitchFamily="50" charset="-128"/>
                <a:ea typeface="メイリオ" panose="020B0604030504040204" pitchFamily="50" charset="-128"/>
              </a:rPr>
              <a:t>NP</a:t>
            </a:r>
            <a:r>
              <a:rPr kumimoji="1" lang="ja-JP" altLang="en-US" sz="3200" b="1" dirty="0">
                <a:latin typeface="メイリオ" panose="020B0604030504040204" pitchFamily="50" charset="-128"/>
                <a:ea typeface="メイリオ" panose="020B0604030504040204" pitchFamily="50" charset="-128"/>
              </a:rPr>
              <a:t>完全</a:t>
            </a:r>
            <a:endParaRPr kumimoji="1" lang="en-US" altLang="ja-JP" sz="3200" b="1" dirty="0">
              <a:latin typeface="メイリオ" panose="020B0604030504040204" pitchFamily="50" charset="-128"/>
              <a:ea typeface="メイリオ" panose="020B0604030504040204" pitchFamily="50" charset="-128"/>
            </a:endParaRPr>
          </a:p>
        </p:txBody>
      </p:sp>
      <p:sp>
        <p:nvSpPr>
          <p:cNvPr id="13" name="下矢印 18">
            <a:extLst>
              <a:ext uri="{FF2B5EF4-FFF2-40B4-BE49-F238E27FC236}">
                <a16:creationId xmlns:a16="http://schemas.microsoft.com/office/drawing/2014/main" id="{64F487D7-E0A9-49D9-BD1F-5E3A04F2F1CD}"/>
              </a:ext>
            </a:extLst>
          </p:cNvPr>
          <p:cNvSpPr/>
          <p:nvPr/>
        </p:nvSpPr>
        <p:spPr>
          <a:xfrm rot="16200000">
            <a:off x="1998669" y="6232231"/>
            <a:ext cx="436455" cy="52799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A75BC399-16C1-464E-B30D-47EF0E42FFD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499" y="557801"/>
            <a:ext cx="8299000" cy="4439428"/>
          </a:xfrm>
          <a:prstGeom prst="rect">
            <a:avLst/>
          </a:prstGeom>
          <a:noFill/>
          <a:ln>
            <a:noFill/>
          </a:ln>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13D02904-6869-4F1D-BEA8-4CEB3E38E737}"/>
                  </a:ext>
                </a:extLst>
              </p:cNvPr>
              <p:cNvSpPr txBox="1"/>
              <p:nvPr/>
            </p:nvSpPr>
            <p:spPr>
              <a:xfrm>
                <a:off x="522514" y="5055047"/>
                <a:ext cx="8483834" cy="1078372"/>
              </a:xfrm>
              <a:prstGeom prst="rect">
                <a:avLst/>
              </a:prstGeom>
              <a:noFill/>
            </p:spPr>
            <p:txBody>
              <a:bodyPr wrap="square" rtlCol="0">
                <a:spAutoFit/>
              </a:bodyPr>
              <a:lstStyle/>
              <a:p>
                <a:r>
                  <a:rPr kumimoji="1" lang="ja-JP" altLang="en-US" sz="3200" b="1" dirty="0">
                    <a:latin typeface="メイリオ" panose="020B0604030504040204" pitchFamily="50" charset="-128"/>
                    <a:ea typeface="メイリオ" panose="020B0604030504040204" pitchFamily="50" charset="-128"/>
                  </a:rPr>
                  <a:t>“</a:t>
                </a:r>
                <a:r>
                  <a:rPr kumimoji="1" lang="en-US" altLang="ja-JP" sz="3200" b="1" dirty="0">
                    <a:latin typeface="メイリオ" panose="020B0604030504040204" pitchFamily="50" charset="-128"/>
                    <a:ea typeface="メイリオ" panose="020B0604030504040204" pitchFamily="50" charset="-128"/>
                  </a:rPr>
                  <a:t>(</a:t>
                </a:r>
                <a14:m>
                  <m:oMath xmlns:m="http://schemas.openxmlformats.org/officeDocument/2006/math">
                    <m:r>
                      <a:rPr kumimoji="1" lang="en-US" altLang="ja-JP" sz="3200" b="1" i="1">
                        <a:latin typeface="Cambria Math" panose="02040503050406030204" pitchFamily="18" charset="0"/>
                        <a:ea typeface="メイリオ" panose="020B0604030504040204" pitchFamily="50" charset="-128"/>
                      </a:rPr>
                      <m:t>𝑨</m:t>
                    </m:r>
                    <m:r>
                      <a:rPr kumimoji="1" lang="ja-JP" altLang="en-US" sz="3200" b="1" i="1">
                        <a:latin typeface="Cambria Math" panose="02040503050406030204" pitchFamily="18" charset="0"/>
                        <a:ea typeface="メイリオ" panose="020B0604030504040204" pitchFamily="50" charset="-128"/>
                      </a:rPr>
                      <m:t>∪</m:t>
                    </m:r>
                    <m:r>
                      <a:rPr kumimoji="1" lang="en-US" altLang="ja-JP" sz="3200" b="1" i="1">
                        <a:latin typeface="Cambria Math" panose="02040503050406030204" pitchFamily="18" charset="0"/>
                        <a:ea typeface="メイリオ" panose="020B0604030504040204" pitchFamily="50" charset="-128"/>
                      </a:rPr>
                      <m:t>𝑩</m:t>
                    </m:r>
                    <m:r>
                      <a:rPr kumimoji="1" lang="ja-JP" altLang="en-US" sz="3200" b="1" i="1">
                        <a:latin typeface="Cambria Math" panose="02040503050406030204" pitchFamily="18" charset="0"/>
                        <a:ea typeface="メイリオ" panose="020B0604030504040204" pitchFamily="50" charset="-128"/>
                      </a:rPr>
                      <m:t>∪</m:t>
                    </m:r>
                    <m:r>
                      <a:rPr kumimoji="1" lang="en-US" altLang="ja-JP" sz="3200" b="1" i="1">
                        <a:latin typeface="Cambria Math" panose="02040503050406030204" pitchFamily="18" charset="0"/>
                        <a:ea typeface="メイリオ" panose="020B0604030504040204" pitchFamily="50" charset="-128"/>
                      </a:rPr>
                      <m:t>𝑪</m:t>
                    </m:r>
                  </m:oMath>
                </a14:m>
                <a:r>
                  <a:rPr kumimoji="1" lang="en-US" altLang="ja-JP" sz="3200" b="1" dirty="0">
                    <a:latin typeface="メイリオ" panose="020B0604030504040204" pitchFamily="50" charset="-128"/>
                    <a:ea typeface="メイリオ" panose="020B0604030504040204" pitchFamily="50" charset="-128"/>
                  </a:rPr>
                  <a:t>)</a:t>
                </a:r>
                <a:r>
                  <a:rPr kumimoji="1" lang="ja-JP" altLang="en-US" sz="3200" b="1" dirty="0">
                    <a:latin typeface="メイリオ" panose="020B0604030504040204" pitchFamily="50" charset="-128"/>
                    <a:ea typeface="メイリオ" panose="020B0604030504040204" pitchFamily="50" charset="-128"/>
                  </a:rPr>
                  <a:t>∩</a:t>
                </a:r>
                <a:r>
                  <a:rPr kumimoji="1" lang="en-US" altLang="ja-JP" sz="3200" b="1" dirty="0">
                    <a:latin typeface="メイリオ" panose="020B0604030504040204" pitchFamily="50" charset="-128"/>
                    <a:ea typeface="メイリオ" panose="020B0604030504040204" pitchFamily="50" charset="-128"/>
                  </a:rPr>
                  <a:t>(</a:t>
                </a:r>
                <a14:m>
                  <m:oMath xmlns:m="http://schemas.openxmlformats.org/officeDocument/2006/math">
                    <m:acc>
                      <m:accPr>
                        <m:chr m:val="̅"/>
                        <m:ctrlPr>
                          <a:rPr kumimoji="1" lang="en-US" altLang="ja-JP" sz="3200" b="1" i="1" smtClean="0">
                            <a:latin typeface="Cambria Math" panose="02040503050406030204" pitchFamily="18" charset="0"/>
                            <a:ea typeface="メイリオ" panose="020B0604030504040204" pitchFamily="50" charset="-128"/>
                          </a:rPr>
                        </m:ctrlPr>
                      </m:accPr>
                      <m:e>
                        <m:r>
                          <a:rPr kumimoji="1" lang="en-US" altLang="ja-JP" sz="3200" b="1" i="1">
                            <a:latin typeface="Cambria Math" panose="02040503050406030204" pitchFamily="18" charset="0"/>
                            <a:ea typeface="メイリオ" panose="020B0604030504040204" pitchFamily="50" charset="-128"/>
                          </a:rPr>
                          <m:t>𝑨</m:t>
                        </m:r>
                      </m:e>
                    </m:acc>
                    <m:r>
                      <a:rPr kumimoji="1" lang="ja-JP" altLang="en-US" sz="3200" b="1" i="1">
                        <a:latin typeface="Cambria Math" panose="02040503050406030204" pitchFamily="18" charset="0"/>
                        <a:ea typeface="メイリオ" panose="020B0604030504040204" pitchFamily="50" charset="-128"/>
                      </a:rPr>
                      <m:t>∪</m:t>
                    </m:r>
                    <m:acc>
                      <m:accPr>
                        <m:chr m:val="̅"/>
                        <m:ctrlPr>
                          <a:rPr kumimoji="1" lang="en-US" altLang="ja-JP" sz="3200" b="1" i="1">
                            <a:latin typeface="Cambria Math" panose="02040503050406030204" pitchFamily="18" charset="0"/>
                            <a:ea typeface="メイリオ" panose="020B0604030504040204" pitchFamily="50" charset="-128"/>
                          </a:rPr>
                        </m:ctrlPr>
                      </m:accPr>
                      <m:e>
                        <m:r>
                          <a:rPr kumimoji="1" lang="en-US" altLang="ja-JP" sz="3200" b="1" i="1" smtClean="0">
                            <a:latin typeface="Cambria Math" panose="02040503050406030204" pitchFamily="18" charset="0"/>
                            <a:ea typeface="メイリオ" panose="020B0604030504040204" pitchFamily="50" charset="-128"/>
                          </a:rPr>
                          <m:t>𝑩</m:t>
                        </m:r>
                      </m:e>
                    </m:acc>
                    <m:r>
                      <a:rPr kumimoji="1" lang="ja-JP" altLang="en-US" sz="3200" b="1" i="1">
                        <a:latin typeface="Cambria Math" panose="02040503050406030204" pitchFamily="18" charset="0"/>
                        <a:ea typeface="メイリオ" panose="020B0604030504040204" pitchFamily="50" charset="-128"/>
                      </a:rPr>
                      <m:t>∪</m:t>
                    </m:r>
                    <m:acc>
                      <m:accPr>
                        <m:chr m:val="̅"/>
                        <m:ctrlPr>
                          <a:rPr kumimoji="1" lang="en-US" altLang="ja-JP" sz="3200" b="1" i="1">
                            <a:latin typeface="Cambria Math" panose="02040503050406030204" pitchFamily="18" charset="0"/>
                            <a:ea typeface="メイリオ" panose="020B0604030504040204" pitchFamily="50" charset="-128"/>
                          </a:rPr>
                        </m:ctrlPr>
                      </m:accPr>
                      <m:e>
                        <m:r>
                          <a:rPr kumimoji="1" lang="en-US" altLang="ja-JP" sz="3200" b="1" i="1" smtClean="0">
                            <a:latin typeface="Cambria Math" panose="02040503050406030204" pitchFamily="18" charset="0"/>
                            <a:ea typeface="メイリオ" panose="020B0604030504040204" pitchFamily="50" charset="-128"/>
                          </a:rPr>
                          <m:t>𝑪</m:t>
                        </m:r>
                      </m:e>
                    </m:acc>
                  </m:oMath>
                </a14:m>
                <a:r>
                  <a:rPr kumimoji="1" lang="en-US" altLang="ja-JP" sz="3200" b="1" dirty="0">
                    <a:latin typeface="メイリオ" panose="020B0604030504040204" pitchFamily="50" charset="-128"/>
                    <a:ea typeface="メイリオ" panose="020B0604030504040204" pitchFamily="50" charset="-128"/>
                  </a:rPr>
                  <a:t>)</a:t>
                </a:r>
                <a:r>
                  <a:rPr kumimoji="1" lang="ja-JP" altLang="en-US" sz="3200" b="1" dirty="0">
                    <a:latin typeface="メイリオ" panose="020B0604030504040204" pitchFamily="50" charset="-128"/>
                    <a:ea typeface="メイリオ" panose="020B0604030504040204" pitchFamily="50" charset="-128"/>
                  </a:rPr>
                  <a:t>∩・・・</a:t>
                </a:r>
                <a:r>
                  <a:rPr kumimoji="1" lang="en-US" altLang="ja-JP" sz="3200" b="1" dirty="0">
                    <a:latin typeface="メイリオ" panose="020B0604030504040204" pitchFamily="50" charset="-128"/>
                    <a:ea typeface="メイリオ" panose="020B0604030504040204" pitchFamily="50" charset="-128"/>
                  </a:rPr>
                  <a:t>=1</a:t>
                </a:r>
                <a:r>
                  <a:rPr kumimoji="1" lang="ja-JP" altLang="en-US" sz="3200" b="1" dirty="0">
                    <a:latin typeface="メイリオ" panose="020B0604030504040204" pitchFamily="50" charset="-128"/>
                    <a:ea typeface="メイリオ" panose="020B0604030504040204" pitchFamily="50" charset="-128"/>
                  </a:rPr>
                  <a:t>“が</a:t>
                </a:r>
                <a:endParaRPr kumimoji="1" lang="en-US" altLang="ja-JP" sz="3200" b="1" dirty="0">
                  <a:latin typeface="メイリオ" panose="020B0604030504040204" pitchFamily="50" charset="-128"/>
                  <a:ea typeface="メイリオ" panose="020B0604030504040204" pitchFamily="50" charset="-128"/>
                </a:endParaRPr>
              </a:p>
              <a:p>
                <a:r>
                  <a:rPr kumimoji="1" lang="ja-JP" altLang="en-US" sz="3200" b="1" dirty="0">
                    <a:latin typeface="メイリオ" panose="020B0604030504040204" pitchFamily="50" charset="-128"/>
                    <a:ea typeface="メイリオ" panose="020B0604030504040204" pitchFamily="50" charset="-128"/>
                  </a:rPr>
                  <a:t>充足解を持つときのみ全ての石が取れる</a:t>
                </a:r>
                <a:endParaRPr kumimoji="1" lang="en-US" altLang="ja-JP" sz="3200" b="1" dirty="0">
                  <a:latin typeface="メイリオ" panose="020B0604030504040204" pitchFamily="50" charset="-128"/>
                  <a:ea typeface="メイリオ" panose="020B0604030504040204" pitchFamily="50" charset="-128"/>
                </a:endParaRPr>
              </a:p>
            </p:txBody>
          </p:sp>
        </mc:Choice>
        <mc:Fallback xmlns="">
          <p:sp>
            <p:nvSpPr>
              <p:cNvPr id="10" name="テキスト ボックス 9">
                <a:extLst>
                  <a:ext uri="{FF2B5EF4-FFF2-40B4-BE49-F238E27FC236}">
                    <a16:creationId xmlns:a16="http://schemas.microsoft.com/office/drawing/2014/main" id="{13D02904-6869-4F1D-BEA8-4CEB3E38E737}"/>
                  </a:ext>
                </a:extLst>
              </p:cNvPr>
              <p:cNvSpPr txBox="1">
                <a:spLocks noRot="1" noChangeAspect="1" noMove="1" noResize="1" noEditPoints="1" noAdjustHandles="1" noChangeArrowheads="1" noChangeShapeType="1" noTextEdit="1"/>
              </p:cNvSpPr>
              <p:nvPr/>
            </p:nvSpPr>
            <p:spPr>
              <a:xfrm>
                <a:off x="522514" y="5055047"/>
                <a:ext cx="8483834" cy="1078372"/>
              </a:xfrm>
              <a:prstGeom prst="rect">
                <a:avLst/>
              </a:prstGeom>
              <a:blipFill>
                <a:blip r:embed="rId3"/>
                <a:stretch>
                  <a:fillRect l="-1869" t="-6215" b="-17514"/>
                </a:stretch>
              </a:blipFill>
            </p:spPr>
            <p:txBody>
              <a:bodyPr/>
              <a:lstStyle/>
              <a:p>
                <a:r>
                  <a:rPr lang="ja-JP" altLang="en-US">
                    <a:noFill/>
                  </a:rPr>
                  <a:t> </a:t>
                </a:r>
              </a:p>
            </p:txBody>
          </p:sp>
        </mc:Fallback>
      </mc:AlternateContent>
      <p:cxnSp>
        <p:nvCxnSpPr>
          <p:cNvPr id="7" name="直線コネクタ 6">
            <a:extLst>
              <a:ext uri="{FF2B5EF4-FFF2-40B4-BE49-F238E27FC236}">
                <a16:creationId xmlns:a16="http://schemas.microsoft.com/office/drawing/2014/main" id="{77507909-74E1-4406-AE59-0336B17D57D1}"/>
              </a:ext>
            </a:extLst>
          </p:cNvPr>
          <p:cNvCxnSpPr>
            <a:cxnSpLocks/>
          </p:cNvCxnSpPr>
          <p:nvPr/>
        </p:nvCxnSpPr>
        <p:spPr>
          <a:xfrm>
            <a:off x="4802664" y="2873022"/>
            <a:ext cx="0" cy="74140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14204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B98EFC7-C3D8-4E4A-BA73-29C90104F771}"/>
              </a:ext>
            </a:extLst>
          </p:cNvPr>
          <p:cNvPicPr>
            <a:picLocks noChangeAspect="1"/>
          </p:cNvPicPr>
          <p:nvPr/>
        </p:nvPicPr>
        <p:blipFill>
          <a:blip r:embed="rId2"/>
          <a:stretch>
            <a:fillRect/>
          </a:stretch>
        </p:blipFill>
        <p:spPr>
          <a:xfrm>
            <a:off x="142556" y="588794"/>
            <a:ext cx="8968821" cy="4905477"/>
          </a:xfrm>
          <a:prstGeom prst="rect">
            <a:avLst/>
          </a:prstGeom>
        </p:spPr>
      </p:pic>
      <p:sp>
        <p:nvSpPr>
          <p:cNvPr id="6" name="テキスト ボックス 5">
            <a:extLst>
              <a:ext uri="{FF2B5EF4-FFF2-40B4-BE49-F238E27FC236}">
                <a16:creationId xmlns:a16="http://schemas.microsoft.com/office/drawing/2014/main" id="{544BC17D-FB16-4224-90D1-4552199398AB}"/>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研究内容④</a:t>
            </a:r>
            <a:r>
              <a:rPr kumimoji="1" lang="en-US" altLang="ja-JP" sz="2800" b="1" dirty="0">
                <a:solidFill>
                  <a:schemeClr val="bg1"/>
                </a:solidFill>
                <a:latin typeface="メイリオ" panose="020B0604030504040204" pitchFamily="50" charset="-128"/>
                <a:ea typeface="メイリオ" panose="020B0604030504040204" pitchFamily="50" charset="-128"/>
              </a:rPr>
              <a:t>OR</a:t>
            </a:r>
            <a:r>
              <a:rPr kumimoji="1" lang="ja-JP" altLang="en-US" sz="2800" b="1" dirty="0">
                <a:solidFill>
                  <a:schemeClr val="bg1"/>
                </a:solidFill>
                <a:latin typeface="メイリオ" panose="020B0604030504040204" pitchFamily="50" charset="-128"/>
                <a:ea typeface="メイリオ" panose="020B0604030504040204" pitchFamily="50" charset="-128"/>
              </a:rPr>
              <a:t>ガジェットの説明</a:t>
            </a:r>
          </a:p>
        </p:txBody>
      </p:sp>
      <p:sp>
        <p:nvSpPr>
          <p:cNvPr id="5" name="正方形/長方形 4">
            <a:extLst>
              <a:ext uri="{FF2B5EF4-FFF2-40B4-BE49-F238E27FC236}">
                <a16:creationId xmlns:a16="http://schemas.microsoft.com/office/drawing/2014/main" id="{E3D0D20B-DA9F-43EA-8C6D-70B2E2F5B335}"/>
              </a:ext>
            </a:extLst>
          </p:cNvPr>
          <p:cNvSpPr/>
          <p:nvPr/>
        </p:nvSpPr>
        <p:spPr>
          <a:xfrm>
            <a:off x="2077144" y="5343436"/>
            <a:ext cx="6693865" cy="2246769"/>
          </a:xfrm>
          <a:prstGeom prst="rect">
            <a:avLst/>
          </a:prstGeom>
        </p:spPr>
        <p:txBody>
          <a:bodyPr>
            <a:spAutoFit/>
          </a:bodyPr>
          <a:lstStyle/>
          <a:p>
            <a:r>
              <a:rPr kumimoji="1" lang="en-US" altLang="ja-JP" sz="2800" b="1" dirty="0">
                <a:latin typeface="メイリオ" panose="020B0604030504040204" pitchFamily="50" charset="-128"/>
                <a:ea typeface="メイリオ" panose="020B0604030504040204" pitchFamily="50" charset="-128"/>
              </a:rPr>
              <a:t>A,B,C</a:t>
            </a:r>
            <a:r>
              <a:rPr kumimoji="1" lang="ja-JP" altLang="en-US" sz="2800" b="1" dirty="0">
                <a:latin typeface="メイリオ" panose="020B0604030504040204" pitchFamily="50" charset="-128"/>
                <a:ea typeface="メイリオ" panose="020B0604030504040204" pitchFamily="50" charset="-128"/>
              </a:rPr>
              <a:t>どれか一つの入力石をとれば、</a:t>
            </a:r>
            <a:endParaRPr kumimoji="1" lang="en-US" altLang="ja-JP" sz="2800" b="1" dirty="0">
              <a:latin typeface="メイリオ" panose="020B0604030504040204" pitchFamily="50" charset="-128"/>
              <a:ea typeface="メイリオ" panose="020B0604030504040204" pitchFamily="50" charset="-128"/>
            </a:endParaRPr>
          </a:p>
          <a:p>
            <a:r>
              <a:rPr kumimoji="1" lang="ja-JP" altLang="en-US" sz="2800" b="1" dirty="0">
                <a:latin typeface="メイリオ" panose="020B0604030504040204" pitchFamily="50" charset="-128"/>
                <a:ea typeface="メイリオ" panose="020B0604030504040204" pitchFamily="50" charset="-128"/>
              </a:rPr>
              <a:t>ガジェット内全ての石が取れる。</a:t>
            </a:r>
            <a:endParaRPr kumimoji="1" lang="en-US" altLang="ja-JP" sz="2800" b="1" dirty="0">
              <a:latin typeface="メイリオ" panose="020B0604030504040204" pitchFamily="50" charset="-128"/>
              <a:ea typeface="メイリオ" panose="020B0604030504040204" pitchFamily="50" charset="-128"/>
            </a:endParaRPr>
          </a:p>
          <a:p>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A</a:t>
            </a:r>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B</a:t>
            </a:r>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C</a:t>
            </a:r>
            <a:r>
              <a:rPr kumimoji="1" lang="ja-JP" altLang="en-US" sz="2800" b="1" dirty="0">
                <a:latin typeface="メイリオ" panose="020B0604030504040204" pitchFamily="50" charset="-128"/>
                <a:ea typeface="メイリオ" panose="020B0604030504040204" pitchFamily="50" charset="-128"/>
              </a:rPr>
              <a:t>に対応</a:t>
            </a:r>
            <a:endParaRPr kumimoji="1" lang="en-US" altLang="ja-JP" sz="28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83BD356D-FB2F-4201-A698-B4FBBC5FCCD7}"/>
              </a:ext>
            </a:extLst>
          </p:cNvPr>
          <p:cNvSpPr/>
          <p:nvPr/>
        </p:nvSpPr>
        <p:spPr>
          <a:xfrm>
            <a:off x="6667500" y="551728"/>
            <a:ext cx="209550" cy="277334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E7015689-3A82-45C4-988E-258DBBF8D460}"/>
              </a:ext>
            </a:extLst>
          </p:cNvPr>
          <p:cNvSpPr/>
          <p:nvPr/>
        </p:nvSpPr>
        <p:spPr>
          <a:xfrm>
            <a:off x="1596140" y="4116737"/>
            <a:ext cx="5913620"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4F425A84-28E8-441D-A98D-76BC792385FE}"/>
              </a:ext>
            </a:extLst>
          </p:cNvPr>
          <p:cNvSpPr/>
          <p:nvPr/>
        </p:nvSpPr>
        <p:spPr>
          <a:xfrm>
            <a:off x="1274034" y="2600508"/>
            <a:ext cx="209550" cy="277334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BD606EEE-39BC-44B4-9272-1C393CE7A3FA}"/>
              </a:ext>
            </a:extLst>
          </p:cNvPr>
          <p:cNvSpPr/>
          <p:nvPr/>
        </p:nvSpPr>
        <p:spPr>
          <a:xfrm>
            <a:off x="1589864" y="4412371"/>
            <a:ext cx="209550" cy="972040"/>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8E444EE0-395F-4440-9EBD-D9614EED3A08}"/>
              </a:ext>
            </a:extLst>
          </p:cNvPr>
          <p:cNvSpPr/>
          <p:nvPr/>
        </p:nvSpPr>
        <p:spPr>
          <a:xfrm>
            <a:off x="1241554" y="2345943"/>
            <a:ext cx="2181826"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D165032-671B-4958-ACA9-2F18E8BA8954}"/>
              </a:ext>
            </a:extLst>
          </p:cNvPr>
          <p:cNvSpPr/>
          <p:nvPr/>
        </p:nvSpPr>
        <p:spPr>
          <a:xfrm>
            <a:off x="3342260" y="2910000"/>
            <a:ext cx="2181826"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55A727F6-8418-4014-BD2D-E4AB85229A59}"/>
              </a:ext>
            </a:extLst>
          </p:cNvPr>
          <p:cNvSpPr/>
          <p:nvPr/>
        </p:nvSpPr>
        <p:spPr>
          <a:xfrm>
            <a:off x="5299644" y="3442747"/>
            <a:ext cx="1119622"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FFABCB0-5BCA-4E5B-BCA1-4C32240110BC}"/>
              </a:ext>
            </a:extLst>
          </p:cNvPr>
          <p:cNvSpPr/>
          <p:nvPr/>
        </p:nvSpPr>
        <p:spPr>
          <a:xfrm>
            <a:off x="6680141" y="3433244"/>
            <a:ext cx="841188"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7DC1373-D84C-43DE-A22E-B49E103C3073}"/>
              </a:ext>
            </a:extLst>
          </p:cNvPr>
          <p:cNvSpPr/>
          <p:nvPr/>
        </p:nvSpPr>
        <p:spPr>
          <a:xfrm>
            <a:off x="6224089" y="558957"/>
            <a:ext cx="209550" cy="277334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EE2EAD2C-E541-4C31-B697-352EFFE04719}"/>
              </a:ext>
            </a:extLst>
          </p:cNvPr>
          <p:cNvSpPr/>
          <p:nvPr/>
        </p:nvSpPr>
        <p:spPr>
          <a:xfrm>
            <a:off x="3225985" y="2334826"/>
            <a:ext cx="209550" cy="730311"/>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2174AB8A-6C14-40C2-BE43-F6BAB47F62D9}"/>
              </a:ext>
            </a:extLst>
          </p:cNvPr>
          <p:cNvSpPr/>
          <p:nvPr/>
        </p:nvSpPr>
        <p:spPr>
          <a:xfrm>
            <a:off x="7311779" y="3428479"/>
            <a:ext cx="209550" cy="883676"/>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76AAE026-379F-4CD8-800D-8BA3DD930C48}"/>
              </a:ext>
            </a:extLst>
          </p:cNvPr>
          <p:cNvSpPr/>
          <p:nvPr/>
        </p:nvSpPr>
        <p:spPr>
          <a:xfrm>
            <a:off x="5322051" y="2920008"/>
            <a:ext cx="190500" cy="730311"/>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a:extLst>
              <a:ext uri="{FF2B5EF4-FFF2-40B4-BE49-F238E27FC236}">
                <a16:creationId xmlns:a16="http://schemas.microsoft.com/office/drawing/2014/main" id="{D2E49748-AE43-458B-A92E-60A4D487692A}"/>
              </a:ext>
            </a:extLst>
          </p:cNvPr>
          <p:cNvGrpSpPr/>
          <p:nvPr/>
        </p:nvGrpSpPr>
        <p:grpSpPr>
          <a:xfrm rot="341700">
            <a:off x="88248" y="1606651"/>
            <a:ext cx="9119963" cy="3463175"/>
            <a:chOff x="115403" y="1501535"/>
            <a:chExt cx="9119963" cy="3463175"/>
          </a:xfrm>
        </p:grpSpPr>
        <p:sp>
          <p:nvSpPr>
            <p:cNvPr id="21" name="楕円 20">
              <a:extLst>
                <a:ext uri="{FF2B5EF4-FFF2-40B4-BE49-F238E27FC236}">
                  <a16:creationId xmlns:a16="http://schemas.microsoft.com/office/drawing/2014/main" id="{8EE4D26E-9F30-4BC4-BD80-FD0158FAF158}"/>
                </a:ext>
              </a:extLst>
            </p:cNvPr>
            <p:cNvSpPr/>
            <p:nvPr/>
          </p:nvSpPr>
          <p:spPr>
            <a:xfrm rot="21258300">
              <a:off x="115403" y="1501535"/>
              <a:ext cx="8193505" cy="3347916"/>
            </a:xfrm>
            <a:prstGeom prst="ellipse">
              <a:avLst/>
            </a:prstGeom>
            <a:noFill/>
            <a:ln w="635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A9B4560A-330D-413E-ACE4-DAD0BC21E15C}"/>
                </a:ext>
              </a:extLst>
            </p:cNvPr>
            <p:cNvSpPr txBox="1"/>
            <p:nvPr/>
          </p:nvSpPr>
          <p:spPr>
            <a:xfrm rot="21258300">
              <a:off x="6153899" y="4379935"/>
              <a:ext cx="3081467" cy="584775"/>
            </a:xfrm>
            <a:prstGeom prst="rect">
              <a:avLst/>
            </a:prstGeom>
            <a:noFill/>
          </p:spPr>
          <p:txBody>
            <a:bodyPr wrap="square" rtlCol="0">
              <a:spAutoFit/>
            </a:bodyPr>
            <a:lstStyle/>
            <a:p>
              <a:r>
                <a:rPr kumimoji="1" lang="ja-JP" altLang="en-US" sz="3200" b="1" dirty="0">
                  <a:solidFill>
                    <a:srgbClr val="0000FF"/>
                  </a:solidFill>
                  <a:latin typeface="メイリオ" panose="020B0604030504040204" pitchFamily="50" charset="-128"/>
                  <a:ea typeface="メイリオ" panose="020B0604030504040204" pitchFamily="50" charset="-128"/>
                </a:rPr>
                <a:t>全て取れる</a:t>
              </a:r>
              <a:r>
                <a:rPr kumimoji="1" lang="en-US" altLang="ja-JP" sz="3200" b="1" dirty="0">
                  <a:solidFill>
                    <a:srgbClr val="0000FF"/>
                  </a:solidFill>
                  <a:latin typeface="メイリオ" panose="020B0604030504040204" pitchFamily="50" charset="-128"/>
                  <a:ea typeface="メイリオ" panose="020B0604030504040204" pitchFamily="50" charset="-128"/>
                </a:rPr>
                <a:t>‼</a:t>
              </a:r>
              <a:endParaRPr kumimoji="1" lang="ja-JP" altLang="en-US" sz="3200" b="1" dirty="0">
                <a:solidFill>
                  <a:srgbClr val="0000FF"/>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01477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57CEE67B-AF08-4031-BB72-BA6C4E9F128B}"/>
              </a:ext>
            </a:extLst>
          </p:cNvPr>
          <p:cNvPicPr>
            <a:picLocks noChangeAspect="1"/>
          </p:cNvPicPr>
          <p:nvPr/>
        </p:nvPicPr>
        <p:blipFill>
          <a:blip r:embed="rId2"/>
          <a:stretch>
            <a:fillRect/>
          </a:stretch>
        </p:blipFill>
        <p:spPr>
          <a:xfrm>
            <a:off x="14898" y="5374"/>
            <a:ext cx="9101677" cy="5458943"/>
          </a:xfrm>
          <a:prstGeom prst="rect">
            <a:avLst/>
          </a:prstGeom>
        </p:spPr>
      </p:pic>
      <p:sp>
        <p:nvSpPr>
          <p:cNvPr id="6" name="テキスト ボックス 5">
            <a:extLst>
              <a:ext uri="{FF2B5EF4-FFF2-40B4-BE49-F238E27FC236}">
                <a16:creationId xmlns:a16="http://schemas.microsoft.com/office/drawing/2014/main" id="{544BC17D-FB16-4224-90D1-4552199398AB}"/>
              </a:ext>
            </a:extLst>
          </p:cNvPr>
          <p:cNvSpPr txBox="1"/>
          <p:nvPr/>
        </p:nvSpPr>
        <p:spPr>
          <a:xfrm>
            <a:off x="0" y="-6927"/>
            <a:ext cx="9144000" cy="523220"/>
          </a:xfrm>
          <a:prstGeom prst="rect">
            <a:avLst/>
          </a:prstGeom>
          <a:solidFill>
            <a:schemeClr val="bg1">
              <a:lumMod val="50000"/>
            </a:schemeClr>
          </a:solidFill>
          <a:ln>
            <a:noFill/>
          </a:ln>
        </p:spPr>
        <p:txBody>
          <a:bodyPr wrap="square" rtlCol="0">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研究内容⑤</a:t>
            </a:r>
            <a:r>
              <a:rPr kumimoji="1" lang="en-US" altLang="ja-JP" sz="2800" b="1" dirty="0">
                <a:solidFill>
                  <a:schemeClr val="bg1"/>
                </a:solidFill>
                <a:latin typeface="メイリオ" panose="020B0604030504040204" pitchFamily="50" charset="-128"/>
                <a:ea typeface="メイリオ" panose="020B0604030504040204" pitchFamily="50" charset="-128"/>
              </a:rPr>
              <a:t>AND</a:t>
            </a:r>
            <a:r>
              <a:rPr kumimoji="1" lang="ja-JP" altLang="en-US" sz="2800" b="1" dirty="0">
                <a:solidFill>
                  <a:schemeClr val="bg1"/>
                </a:solidFill>
                <a:latin typeface="メイリオ" panose="020B0604030504040204" pitchFamily="50" charset="-128"/>
                <a:ea typeface="メイリオ" panose="020B0604030504040204" pitchFamily="50" charset="-128"/>
              </a:rPr>
              <a:t>ガジェットの説明</a:t>
            </a:r>
          </a:p>
        </p:txBody>
      </p:sp>
      <p:sp>
        <p:nvSpPr>
          <p:cNvPr id="5" name="正方形/長方形 4">
            <a:extLst>
              <a:ext uri="{FF2B5EF4-FFF2-40B4-BE49-F238E27FC236}">
                <a16:creationId xmlns:a16="http://schemas.microsoft.com/office/drawing/2014/main" id="{38645D25-C17F-42DC-AB32-69FEA5A02C18}"/>
              </a:ext>
            </a:extLst>
          </p:cNvPr>
          <p:cNvSpPr/>
          <p:nvPr/>
        </p:nvSpPr>
        <p:spPr>
          <a:xfrm>
            <a:off x="988513" y="5372695"/>
            <a:ext cx="8441237" cy="1384995"/>
          </a:xfrm>
          <a:prstGeom prst="rect">
            <a:avLst/>
          </a:prstGeom>
        </p:spPr>
        <p:txBody>
          <a:bodyPr wrap="square">
            <a:spAutoFit/>
          </a:bodyPr>
          <a:lstStyle/>
          <a:p>
            <a:r>
              <a:rPr kumimoji="1" lang="en-US" altLang="ja-JP" sz="2800" b="1" dirty="0">
                <a:latin typeface="メイリオ" panose="020B0604030504040204" pitchFamily="50" charset="-128"/>
                <a:ea typeface="メイリオ" panose="020B0604030504040204" pitchFamily="50" charset="-128"/>
              </a:rPr>
              <a:t>α,β,γ</a:t>
            </a:r>
            <a:r>
              <a:rPr kumimoji="1" lang="ja-JP" altLang="en-US" sz="2800" b="1" dirty="0">
                <a:latin typeface="メイリオ" panose="020B0604030504040204" pitchFamily="50" charset="-128"/>
                <a:ea typeface="メイリオ" panose="020B0604030504040204" pitchFamily="50" charset="-128"/>
              </a:rPr>
              <a:t>の全ての入力石から入れなければ、</a:t>
            </a:r>
            <a:br>
              <a:rPr kumimoji="1" lang="en-US" altLang="ja-JP" sz="2800" b="1" dirty="0">
                <a:latin typeface="メイリオ" panose="020B0604030504040204" pitchFamily="50" charset="-128"/>
                <a:ea typeface="メイリオ" panose="020B0604030504040204" pitchFamily="50" charset="-128"/>
              </a:rPr>
            </a:br>
            <a:r>
              <a:rPr kumimoji="1" lang="ja-JP" altLang="en-US" sz="2800" b="1" dirty="0">
                <a:latin typeface="メイリオ" panose="020B0604030504040204" pitchFamily="50" charset="-128"/>
                <a:ea typeface="メイリオ" panose="020B0604030504040204" pitchFamily="50" charset="-128"/>
              </a:rPr>
              <a:t>ガジェット内の石を全てとることが出来ない。</a:t>
            </a:r>
            <a:endParaRPr kumimoji="1" lang="en-US" altLang="ja-JP" sz="2800" b="1" dirty="0">
              <a:latin typeface="メイリオ" panose="020B0604030504040204" pitchFamily="50" charset="-128"/>
              <a:ea typeface="メイリオ" panose="020B0604030504040204" pitchFamily="50" charset="-128"/>
            </a:endParaRPr>
          </a:p>
          <a:p>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A</a:t>
            </a:r>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B</a:t>
            </a:r>
            <a:r>
              <a:rPr kumimoji="1" lang="ja-JP" altLang="en-US" sz="2800" b="1" dirty="0">
                <a:latin typeface="メイリオ" panose="020B0604030504040204" pitchFamily="50" charset="-128"/>
                <a:ea typeface="メイリオ" panose="020B0604030504040204" pitchFamily="50" charset="-128"/>
              </a:rPr>
              <a:t>∩</a:t>
            </a:r>
            <a:r>
              <a:rPr kumimoji="1" lang="en-US" altLang="ja-JP" sz="2800" b="1" dirty="0">
                <a:latin typeface="メイリオ" panose="020B0604030504040204" pitchFamily="50" charset="-128"/>
                <a:ea typeface="メイリオ" panose="020B0604030504040204" pitchFamily="50" charset="-128"/>
              </a:rPr>
              <a:t>C</a:t>
            </a:r>
            <a:r>
              <a:rPr kumimoji="1" lang="ja-JP" altLang="en-US" sz="2800" b="1" dirty="0">
                <a:latin typeface="メイリオ" panose="020B0604030504040204" pitchFamily="50" charset="-128"/>
                <a:ea typeface="メイリオ" panose="020B0604030504040204" pitchFamily="50" charset="-128"/>
              </a:rPr>
              <a:t>に対応</a:t>
            </a:r>
          </a:p>
        </p:txBody>
      </p:sp>
      <p:sp>
        <p:nvSpPr>
          <p:cNvPr id="12" name="正方形/長方形 11">
            <a:extLst>
              <a:ext uri="{FF2B5EF4-FFF2-40B4-BE49-F238E27FC236}">
                <a16:creationId xmlns:a16="http://schemas.microsoft.com/office/drawing/2014/main" id="{586C7497-B37C-441A-938C-02844A98A9B0}"/>
              </a:ext>
            </a:extLst>
          </p:cNvPr>
          <p:cNvSpPr/>
          <p:nvPr/>
        </p:nvSpPr>
        <p:spPr>
          <a:xfrm>
            <a:off x="6571248" y="859947"/>
            <a:ext cx="209550" cy="277334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40698C5-E0AA-4C1A-8607-078EBF34D86D}"/>
              </a:ext>
            </a:extLst>
          </p:cNvPr>
          <p:cNvSpPr/>
          <p:nvPr/>
        </p:nvSpPr>
        <p:spPr>
          <a:xfrm>
            <a:off x="6571248" y="3715986"/>
            <a:ext cx="841188"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F6A465B-B4DC-4944-B68D-49A20009DD7C}"/>
              </a:ext>
            </a:extLst>
          </p:cNvPr>
          <p:cNvSpPr/>
          <p:nvPr/>
        </p:nvSpPr>
        <p:spPr>
          <a:xfrm>
            <a:off x="6031584" y="835684"/>
            <a:ext cx="209550" cy="277334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249A34C-2F59-47A3-BDFF-30F2328A17A6}"/>
              </a:ext>
            </a:extLst>
          </p:cNvPr>
          <p:cNvSpPr/>
          <p:nvPr/>
        </p:nvSpPr>
        <p:spPr>
          <a:xfrm>
            <a:off x="7216599" y="3932523"/>
            <a:ext cx="209550" cy="281566"/>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F55AC9A3-069A-44B7-8AF6-1F33B40BE676}"/>
              </a:ext>
            </a:extLst>
          </p:cNvPr>
          <p:cNvSpPr/>
          <p:nvPr/>
        </p:nvSpPr>
        <p:spPr>
          <a:xfrm>
            <a:off x="7802136" y="3947591"/>
            <a:ext cx="209550" cy="281566"/>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C92E5CCA-18A6-4551-9B68-6233E562B54E}"/>
              </a:ext>
            </a:extLst>
          </p:cNvPr>
          <p:cNvSpPr/>
          <p:nvPr/>
        </p:nvSpPr>
        <p:spPr>
          <a:xfrm>
            <a:off x="7170498" y="4267227"/>
            <a:ext cx="841188"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83D161DE-CE15-42A1-BCDB-4BFEC96301BD}"/>
              </a:ext>
            </a:extLst>
          </p:cNvPr>
          <p:cNvSpPr/>
          <p:nvPr/>
        </p:nvSpPr>
        <p:spPr>
          <a:xfrm>
            <a:off x="6027854" y="3714493"/>
            <a:ext cx="1983478" cy="199372"/>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5FF3E757-76B8-4C0A-8EB7-17364F41135F}"/>
              </a:ext>
            </a:extLst>
          </p:cNvPr>
          <p:cNvGrpSpPr/>
          <p:nvPr/>
        </p:nvGrpSpPr>
        <p:grpSpPr>
          <a:xfrm>
            <a:off x="1151263" y="1558831"/>
            <a:ext cx="4907760" cy="2907768"/>
            <a:chOff x="1151263" y="1558831"/>
            <a:chExt cx="4907760" cy="2907768"/>
          </a:xfrm>
        </p:grpSpPr>
        <p:sp>
          <p:nvSpPr>
            <p:cNvPr id="7" name="楕円 6">
              <a:extLst>
                <a:ext uri="{FF2B5EF4-FFF2-40B4-BE49-F238E27FC236}">
                  <a16:creationId xmlns:a16="http://schemas.microsoft.com/office/drawing/2014/main" id="{72B628DF-643E-438D-8BF9-363A36072C0B}"/>
                </a:ext>
              </a:extLst>
            </p:cNvPr>
            <p:cNvSpPr/>
            <p:nvPr/>
          </p:nvSpPr>
          <p:spPr>
            <a:xfrm rot="1239928">
              <a:off x="1151263" y="1558831"/>
              <a:ext cx="4907760" cy="2041899"/>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421FCEB-8DE6-4EB5-810C-1BDC92D481C5}"/>
                </a:ext>
              </a:extLst>
            </p:cNvPr>
            <p:cNvSpPr txBox="1"/>
            <p:nvPr/>
          </p:nvSpPr>
          <p:spPr>
            <a:xfrm>
              <a:off x="1991226" y="3881824"/>
              <a:ext cx="3081467" cy="584775"/>
            </a:xfrm>
            <a:prstGeom prst="rect">
              <a:avLst/>
            </a:prstGeom>
            <a:noFill/>
          </p:spPr>
          <p:txBody>
            <a:bodyPr wrap="square" rtlCol="0">
              <a:spAutoFit/>
            </a:bodyPr>
            <a:lstStyle/>
            <a:p>
              <a:r>
                <a:rPr kumimoji="1" lang="ja-JP" altLang="en-US" sz="3200" b="1" dirty="0">
                  <a:solidFill>
                    <a:srgbClr val="FF0000"/>
                  </a:solidFill>
                  <a:latin typeface="メイリオ" panose="020B0604030504040204" pitchFamily="50" charset="-128"/>
                  <a:ea typeface="メイリオ" panose="020B0604030504040204" pitchFamily="50" charset="-128"/>
                </a:rPr>
                <a:t>取れずに残る</a:t>
              </a:r>
              <a:r>
                <a:rPr kumimoji="1" lang="en-US" altLang="ja-JP" sz="3200" b="1" dirty="0">
                  <a:solidFill>
                    <a:srgbClr val="FF0000"/>
                  </a:solidFill>
                  <a:latin typeface="メイリオ" panose="020B0604030504040204" pitchFamily="50" charset="-128"/>
                  <a:ea typeface="メイリオ" panose="020B0604030504040204" pitchFamily="50" charset="-128"/>
                </a:rPr>
                <a:t>‼</a:t>
              </a:r>
              <a:endParaRPr kumimoji="1" lang="ja-JP" altLang="en-US" sz="3200" b="1" dirty="0">
                <a:solidFill>
                  <a:srgbClr val="FF0000"/>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81696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7" grpId="0" animBg="1"/>
      <p:bldP spid="18" grpId="0" animBg="1"/>
      <p:bldP spid="19" grpId="0" animBg="1"/>
      <p:bldP spid="20" grpId="0" animBg="1"/>
      <p:bldP spid="21"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7383</TotalTime>
  <Words>862</Words>
  <Application>Microsoft Office PowerPoint</Application>
  <PresentationFormat>画面に合わせる (4:3)</PresentationFormat>
  <Paragraphs>86</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メイリオ</vt:lpstr>
      <vt:lpstr>Arial</vt:lpstr>
      <vt:lpstr>Calibri</vt:lpstr>
      <vt:lpstr>Calibri Light</vt:lpstr>
      <vt:lpstr>Cambria Math</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長島 直子</dc:creator>
  <cp:lastModifiedBy>直子 長島</cp:lastModifiedBy>
  <cp:revision>77</cp:revision>
  <cp:lastPrinted>2019-01-18T09:28:35Z</cp:lastPrinted>
  <dcterms:created xsi:type="dcterms:W3CDTF">2018-12-05T11:50:22Z</dcterms:created>
  <dcterms:modified xsi:type="dcterms:W3CDTF">2019-02-10T16:15:09Z</dcterms:modified>
</cp:coreProperties>
</file>