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ヒラギノ角ゴ ProN W3"/>
      </a:defRPr>
    </a:lvl1pPr>
    <a:lvl2pPr indent="228600" algn="ctr" defTabSz="584200">
      <a:defRPr sz="3600">
        <a:latin typeface="+mn-lt"/>
        <a:ea typeface="+mn-ea"/>
        <a:cs typeface="+mn-cs"/>
        <a:sym typeface="ヒラギノ角ゴ ProN W3"/>
      </a:defRPr>
    </a:lvl2pPr>
    <a:lvl3pPr indent="457200" algn="ctr" defTabSz="584200">
      <a:defRPr sz="3600">
        <a:latin typeface="+mn-lt"/>
        <a:ea typeface="+mn-ea"/>
        <a:cs typeface="+mn-cs"/>
        <a:sym typeface="ヒラギノ角ゴ ProN W3"/>
      </a:defRPr>
    </a:lvl3pPr>
    <a:lvl4pPr indent="685800" algn="ctr" defTabSz="584200">
      <a:defRPr sz="3600">
        <a:latin typeface="+mn-lt"/>
        <a:ea typeface="+mn-ea"/>
        <a:cs typeface="+mn-cs"/>
        <a:sym typeface="ヒラギノ角ゴ ProN W3"/>
      </a:defRPr>
    </a:lvl4pPr>
    <a:lvl5pPr indent="914400" algn="ctr" defTabSz="584200">
      <a:defRPr sz="3600">
        <a:latin typeface="+mn-lt"/>
        <a:ea typeface="+mn-ea"/>
        <a:cs typeface="+mn-cs"/>
        <a:sym typeface="ヒラギノ角ゴ ProN W3"/>
      </a:defRPr>
    </a:lvl5pPr>
    <a:lvl6pPr indent="1143000" algn="ctr" defTabSz="584200">
      <a:defRPr sz="3600">
        <a:latin typeface="+mn-lt"/>
        <a:ea typeface="+mn-ea"/>
        <a:cs typeface="+mn-cs"/>
        <a:sym typeface="ヒラギノ角ゴ ProN W3"/>
      </a:defRPr>
    </a:lvl6pPr>
    <a:lvl7pPr indent="1371600" algn="ctr" defTabSz="584200">
      <a:defRPr sz="3600">
        <a:latin typeface="+mn-lt"/>
        <a:ea typeface="+mn-ea"/>
        <a:cs typeface="+mn-cs"/>
        <a:sym typeface="ヒラギノ角ゴ ProN W3"/>
      </a:defRPr>
    </a:lvl7pPr>
    <a:lvl8pPr indent="1600200" algn="ctr" defTabSz="584200">
      <a:defRPr sz="3600">
        <a:latin typeface="+mn-lt"/>
        <a:ea typeface="+mn-ea"/>
        <a:cs typeface="+mn-cs"/>
        <a:sym typeface="ヒラギノ角ゴ ProN W3"/>
      </a:defRPr>
    </a:lvl8pPr>
    <a:lvl9pPr indent="1828800" algn="ctr" defTabSz="584200">
      <a:defRPr sz="3600"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本文レベル1</a:t>
            </a:r>
            <a:endParaRPr sz="2800"/>
          </a:p>
          <a:p>
            <a:pPr lvl="1">
              <a:defRPr sz="1800"/>
            </a:pPr>
            <a:r>
              <a:rPr sz="2800"/>
              <a:t>本文レベル2</a:t>
            </a:r>
            <a:endParaRPr sz="2800"/>
          </a:p>
          <a:p>
            <a:pPr lvl="2">
              <a:defRPr sz="1800"/>
            </a:pPr>
            <a:r>
              <a:rPr sz="2800"/>
              <a:t>本文レベル3</a:t>
            </a:r>
            <a:endParaRPr sz="2800"/>
          </a:p>
          <a:p>
            <a:pPr lvl="3">
              <a:defRPr sz="1800"/>
            </a:pPr>
            <a:r>
              <a:rPr sz="2800"/>
              <a:t>本文レベル4</a:t>
            </a:r>
            <a:endParaRPr sz="2800"/>
          </a:p>
          <a:p>
            <a:pPr lvl="4">
              <a:defRPr sz="1800"/>
            </a:pPr>
            <a:r>
              <a:rPr sz="28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 sz="8000"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 sz="8000"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 sz="8000"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 sz="8000"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 sz="8000"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 sz="8000"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 sz="8000"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 sz="8000">
          <a:latin typeface="+mn-lt"/>
          <a:ea typeface="+mn-ea"/>
          <a:cs typeface="+mn-cs"/>
          <a:sym typeface="ヒラギノ角ゴ ProN W3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onnect4.gamesolver.org/" TargetMode="Externa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コネクト４での</a:t>
            </a:r>
            <a:endParaRPr sz="8000"/>
          </a:p>
          <a:p>
            <a:pPr lvl="0">
              <a:defRPr sz="1800"/>
            </a:pPr>
            <a:r>
              <a:rPr sz="8000"/>
              <a:t>ゲームAI開発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15-1-037-0064 藤原 直之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xfrm>
            <a:off x="952500" y="444500"/>
            <a:ext cx="11099800" cy="1775749"/>
          </a:xfrm>
          <a:prstGeom prst="rect">
            <a:avLst/>
          </a:prstGeom>
        </p:spPr>
        <p:txBody>
          <a:bodyPr/>
          <a:lstStyle/>
          <a:p>
            <a:pPr lvl="0" defTabSz="385572">
              <a:defRPr sz="1800"/>
            </a:pPr>
            <a:r>
              <a:rPr sz="5280"/>
              <a:t>対戦相手用のゲームAI</a:t>
            </a:r>
            <a:endParaRPr sz="5280"/>
          </a:p>
          <a:p>
            <a:pPr lvl="0" defTabSz="385572">
              <a:defRPr sz="1800"/>
            </a:pPr>
            <a:r>
              <a:rPr sz="5280"/>
              <a:t>戦略1:ランダムに打つ</a:t>
            </a:r>
          </a:p>
        </p:txBody>
      </p:sp>
      <p:graphicFrame>
        <p:nvGraphicFramePr>
          <p:cNvPr id="64" name="Table 64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5" name="Shape 65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07458" indent="-407458">
              <a:defRPr sz="1800"/>
            </a:pPr>
            <a:r>
              <a:rPr sz="3300"/>
              <a:t>打てる場所であれば</a:t>
            </a:r>
            <a:br>
              <a:rPr sz="3300"/>
            </a:br>
            <a:r>
              <a:rPr sz="3300"/>
              <a:t>ランダムに打つ</a:t>
            </a:r>
            <a:endParaRPr sz="3300"/>
          </a:p>
          <a:p>
            <a:pPr lvl="0" marL="407458" indent="-407458">
              <a:defRPr sz="1800"/>
            </a:pPr>
            <a:r>
              <a:rPr sz="3300"/>
              <a:t>右の図では先手が打った後，後手の</a:t>
            </a:r>
            <a:br>
              <a:rPr sz="3300"/>
            </a:br>
            <a:r>
              <a:rPr sz="3300"/>
              <a:t>対戦相手用ゲームAIが黄色枠のマスからランダムに打つ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952500" y="444500"/>
            <a:ext cx="11099800" cy="1775749"/>
          </a:xfrm>
          <a:prstGeom prst="rect">
            <a:avLst/>
          </a:prstGeom>
        </p:spPr>
        <p:txBody>
          <a:bodyPr/>
          <a:lstStyle/>
          <a:p>
            <a:pPr lvl="0" defTabSz="385572">
              <a:defRPr sz="1800"/>
            </a:pPr>
            <a:r>
              <a:rPr sz="5280"/>
              <a:t>対戦相手用のゲームAI</a:t>
            </a:r>
            <a:endParaRPr sz="5280"/>
          </a:p>
          <a:p>
            <a:pPr lvl="0" defTabSz="385572">
              <a:defRPr sz="1800"/>
            </a:pPr>
            <a:r>
              <a:rPr sz="5280"/>
              <a:t>戦略2:リーチ時に確実に勝つ</a:t>
            </a:r>
          </a:p>
        </p:txBody>
      </p:sp>
      <p:graphicFrame>
        <p:nvGraphicFramePr>
          <p:cNvPr id="68" name="Table 68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9" name="Shape 69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44500" indent="-444500">
              <a:defRPr sz="1800"/>
            </a:pPr>
            <a:r>
              <a:rPr sz="3300"/>
              <a:t>次の手で勝てる場合，すかさずそこに打つ</a:t>
            </a:r>
            <a:endParaRPr sz="3300"/>
          </a:p>
          <a:p>
            <a:pPr lvl="0" marL="444500" indent="-444500">
              <a:defRPr sz="1800"/>
            </a:pPr>
            <a:r>
              <a:rPr sz="3300"/>
              <a:t>上記以外は</a:t>
            </a:r>
            <a:br>
              <a:rPr sz="3300"/>
            </a:br>
            <a:r>
              <a:rPr sz="3300"/>
              <a:t>戦略1に従う</a:t>
            </a:r>
            <a:endParaRPr sz="3300"/>
          </a:p>
          <a:p>
            <a:pPr lvl="0" marL="407458" indent="-407458">
              <a:defRPr sz="1800"/>
            </a:pPr>
            <a:r>
              <a:rPr sz="3300"/>
              <a:t>右の図では先手が打った後，後手の</a:t>
            </a:r>
            <a:br>
              <a:rPr sz="3300"/>
            </a:br>
            <a:r>
              <a:rPr sz="3300"/>
              <a:t>対戦相手用ゲームAIが黄色枠のマスに打つ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952500" y="444500"/>
            <a:ext cx="11099800" cy="1775749"/>
          </a:xfrm>
          <a:prstGeom prst="rect">
            <a:avLst/>
          </a:prstGeom>
        </p:spPr>
        <p:txBody>
          <a:bodyPr/>
          <a:lstStyle/>
          <a:p>
            <a:pPr lvl="0" defTabSz="385572">
              <a:defRPr sz="1800"/>
            </a:pPr>
            <a:r>
              <a:rPr sz="5280"/>
              <a:t>対戦相手用のゲームAI</a:t>
            </a:r>
            <a:endParaRPr sz="5280"/>
          </a:p>
          <a:p>
            <a:pPr lvl="0" defTabSz="385572">
              <a:defRPr sz="1800"/>
            </a:pPr>
            <a:r>
              <a:rPr sz="5280"/>
              <a:t>戦略3:相手のリーチ時は防ぐ</a:t>
            </a:r>
          </a:p>
        </p:txBody>
      </p:sp>
      <p:graphicFrame>
        <p:nvGraphicFramePr>
          <p:cNvPr id="72" name="Table 72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3" name="Shape 73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373380" indent="-373380" defTabSz="490727">
              <a:spcBef>
                <a:spcPts val="3500"/>
              </a:spcBef>
              <a:defRPr sz="1800"/>
            </a:pPr>
            <a:r>
              <a:rPr sz="2772"/>
              <a:t>対戦相手用ゲームAIが</a:t>
            </a:r>
            <a:br>
              <a:rPr sz="2772"/>
            </a:br>
            <a:r>
              <a:rPr sz="2772"/>
              <a:t>次の手で勝負が決まらない且つ，相手が次の手で勝てる場合，先にそこに打ち，</a:t>
            </a:r>
            <a:br>
              <a:rPr sz="2772"/>
            </a:br>
            <a:r>
              <a:rPr sz="2772"/>
              <a:t>負けを防ぐ</a:t>
            </a:r>
            <a:endParaRPr sz="2772"/>
          </a:p>
          <a:p>
            <a:pPr lvl="0" marL="373380" indent="-373380" defTabSz="490727">
              <a:spcBef>
                <a:spcPts val="3500"/>
              </a:spcBef>
              <a:defRPr sz="1800"/>
            </a:pPr>
            <a:r>
              <a:rPr sz="2772"/>
              <a:t>上記以外は</a:t>
            </a:r>
            <a:br>
              <a:rPr sz="2772"/>
            </a:br>
            <a:r>
              <a:rPr sz="2772"/>
              <a:t>戦略2に従う</a:t>
            </a:r>
            <a:endParaRPr sz="2772"/>
          </a:p>
          <a:p>
            <a:pPr lvl="0" marL="342264" indent="-342264" defTabSz="490727">
              <a:spcBef>
                <a:spcPts val="3500"/>
              </a:spcBef>
              <a:defRPr sz="1800"/>
            </a:pPr>
            <a:r>
              <a:rPr sz="2772"/>
              <a:t>右の図では先手が打った後，後手の</a:t>
            </a:r>
            <a:br>
              <a:rPr sz="2772"/>
            </a:br>
            <a:r>
              <a:rPr sz="2772"/>
              <a:t>対戦相手用ゲームAIが</a:t>
            </a:r>
            <a:br>
              <a:rPr sz="2772"/>
            </a:br>
            <a:r>
              <a:rPr sz="2772"/>
              <a:t>黄色枠のマスに打つ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952500" y="444500"/>
            <a:ext cx="11099800" cy="1775749"/>
          </a:xfrm>
          <a:prstGeom prst="rect">
            <a:avLst/>
          </a:prstGeom>
        </p:spPr>
        <p:txBody>
          <a:bodyPr/>
          <a:lstStyle/>
          <a:p>
            <a:pPr lvl="0" defTabSz="385572">
              <a:defRPr sz="1800"/>
            </a:pPr>
            <a:r>
              <a:rPr sz="5280"/>
              <a:t>対戦相手用のゲームAI</a:t>
            </a:r>
            <a:endParaRPr sz="5280"/>
          </a:p>
          <a:p>
            <a:pPr lvl="0" defTabSz="385572">
              <a:defRPr sz="1800"/>
            </a:pPr>
            <a:r>
              <a:rPr sz="5280"/>
              <a:t>戦略4:序盤は最善手を打つ</a:t>
            </a:r>
          </a:p>
        </p:txBody>
      </p:sp>
      <p:graphicFrame>
        <p:nvGraphicFramePr>
          <p:cNvPr id="76" name="Table 76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FBE12B"/>
                        </a:gs>
                        <a:gs pos="100000">
                          <a:srgbClr val="BE9A1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7" name="Shape 77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44500" indent="-444500">
              <a:defRPr sz="1800"/>
            </a:pPr>
            <a:r>
              <a:rPr sz="3300"/>
              <a:t>最初の２ターンは最善手を打つ[2]</a:t>
            </a:r>
            <a:endParaRPr sz="3300"/>
          </a:p>
          <a:p>
            <a:pPr lvl="0" marL="444500" indent="-444500">
              <a:defRPr sz="1800"/>
            </a:pPr>
            <a:r>
              <a:rPr sz="3300"/>
              <a:t>３ターン目以降は</a:t>
            </a:r>
            <a:br>
              <a:rPr sz="3300"/>
            </a:br>
            <a:r>
              <a:rPr sz="3300"/>
              <a:t>戦略3に従う</a:t>
            </a:r>
            <a:endParaRPr sz="3300"/>
          </a:p>
          <a:p>
            <a:pPr lvl="0" marL="407458" indent="-407458">
              <a:defRPr sz="1800"/>
            </a:pPr>
            <a:r>
              <a:rPr sz="3300"/>
              <a:t>右の図では先手が打った後，後手の</a:t>
            </a:r>
            <a:br>
              <a:rPr sz="3300"/>
            </a:br>
            <a:r>
              <a:rPr sz="3300"/>
              <a:t>対戦相手用ゲームAIが</a:t>
            </a:r>
            <a:br>
              <a:rPr sz="3300"/>
            </a:br>
            <a:r>
              <a:rPr sz="3300"/>
              <a:t>黄色枠のマスに打つ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 lvl="0">
              <a:defRPr sz="1800"/>
            </a:pPr>
            <a:r>
              <a:rPr sz="7840"/>
              <a:t>発生した問題点とまとめ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ディープラーニング</a:t>
            </a:r>
            <a:r>
              <a:rPr sz="3600"/>
              <a:t>実行時，エラー「RuntimeError:CUDA environment is not correctly set up」が発生</a:t>
            </a:r>
            <a:endParaRPr sz="3600"/>
          </a:p>
          <a:p>
            <a:pPr lvl="0">
              <a:defRPr sz="1800"/>
            </a:pPr>
            <a:r>
              <a:rPr sz="3600"/>
              <a:t>再インストールや参考書[1]通りのプログラムで</a:t>
            </a:r>
            <a:br>
              <a:rPr sz="3600"/>
            </a:br>
            <a:r>
              <a:rPr sz="3600"/>
              <a:t>実行も試みたが，先述と同じエラーが発生</a:t>
            </a:r>
            <a:endParaRPr sz="3600"/>
          </a:p>
          <a:p>
            <a:pPr lvl="0">
              <a:defRPr sz="1800"/>
            </a:pPr>
            <a:r>
              <a:rPr sz="3600"/>
              <a:t>ディープラーニング自体，作成不能となった</a:t>
            </a:r>
          </a:p>
        </p:txBody>
      </p:sp>
      <p:sp>
        <p:nvSpPr>
          <p:cNvPr id="81" name="Shape 81"/>
          <p:cNvSpPr/>
          <p:nvPr/>
        </p:nvSpPr>
        <p:spPr>
          <a:xfrm>
            <a:off x="1796506" y="9167728"/>
            <a:ext cx="1111300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533400">
              <a:tabLst>
                <a:tab pos="254000" algn="l"/>
              </a:tabLst>
              <a:defRPr sz="1800"/>
            </a:pPr>
            <a:r>
              <a:rPr sz="3000">
                <a:uFill>
                  <a:solidFill/>
                </a:uFill>
              </a:rPr>
              <a:t>[1]</a:t>
            </a:r>
            <a:r>
              <a:rPr sz="3000">
                <a:uFill>
                  <a:solidFill/>
                </a:uFill>
              </a:rPr>
              <a:t>藤田一弥，高原歩</a:t>
            </a:r>
            <a:r>
              <a:rPr sz="3000">
                <a:uFill>
                  <a:solidFill/>
                </a:uFill>
              </a:rPr>
              <a:t>, </a:t>
            </a:r>
            <a:r>
              <a:rPr sz="3000">
                <a:uFill>
                  <a:solidFill/>
                </a:uFill>
              </a:rPr>
              <a:t>実装ディープラーニング</a:t>
            </a:r>
            <a:r>
              <a:rPr sz="3000">
                <a:uFill>
                  <a:solidFill/>
                </a:uFill>
              </a:rPr>
              <a:t>, </a:t>
            </a:r>
            <a:r>
              <a:rPr sz="3000">
                <a:uFill>
                  <a:solidFill/>
                </a:uFill>
              </a:rPr>
              <a:t>オーム社 (</a:t>
            </a:r>
            <a:r>
              <a:rPr sz="3000">
                <a:uFill>
                  <a:solidFill/>
                </a:uFill>
              </a:rPr>
              <a:t>2016)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考察と今後の課題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もう一度，開発環境を十分に整える必要がある</a:t>
            </a:r>
            <a:endParaRPr sz="3600"/>
          </a:p>
          <a:p>
            <a:pPr lvl="0">
              <a:defRPr sz="1800"/>
            </a:pPr>
            <a:r>
              <a:rPr sz="3600"/>
              <a:t>対戦相手用ゲームAIが後手固定であるため，</a:t>
            </a:r>
            <a:br>
              <a:rPr sz="3600"/>
            </a:br>
            <a:r>
              <a:rPr sz="3600"/>
              <a:t>先手の場合も作成すべき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参考文献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/>
            </a:pPr>
            <a:r>
              <a:rPr sz="3600"/>
              <a:t>[1]</a:t>
            </a:r>
            <a:r>
              <a:rPr sz="3600"/>
              <a:t>藤田一弥，高原歩</a:t>
            </a:r>
            <a:r>
              <a:rPr sz="3600"/>
              <a:t>, </a:t>
            </a:r>
            <a:r>
              <a:rPr sz="3600"/>
              <a:t>実装ディープラーニング</a:t>
            </a:r>
            <a:r>
              <a:rPr sz="3600"/>
              <a:t>, </a:t>
            </a:r>
            <a:r>
              <a:rPr sz="3600"/>
              <a:t>オーム社 (</a:t>
            </a:r>
            <a:r>
              <a:rPr sz="3600"/>
              <a:t>2016)</a:t>
            </a:r>
            <a:endParaRPr sz="3600"/>
          </a:p>
          <a:p>
            <a:pPr lvl="0" marL="0" indent="0">
              <a:buSzTx/>
              <a:buNone/>
              <a:defRPr sz="1800"/>
            </a:pPr>
            <a:r>
              <a:rPr sz="3600"/>
              <a:t>[2] </a:t>
            </a:r>
            <a:r>
              <a:rPr sz="3600"/>
              <a:t>Pascal Pons, Connect 4 Solver.  </a:t>
            </a:r>
            <a:r>
              <a:rPr sz="3600" u="sng">
                <a:hlinkClick r:id="rId2" invalidUrl="" action="" tgtFrame="" tooltip="" history="1" highlightClick="0" endSnd="0"/>
              </a:rPr>
              <a:t>https://connect4.gamesolver.org/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6180497" y="8949370"/>
            <a:ext cx="6515101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ご静聴ありがとうございました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xfrm>
            <a:off x="952500" y="444500"/>
            <a:ext cx="11099800" cy="1201374"/>
          </a:xfrm>
          <a:prstGeom prst="rect">
            <a:avLst/>
          </a:prstGeom>
        </p:spPr>
        <p:txBody>
          <a:bodyPr/>
          <a:lstStyle/>
          <a:p>
            <a:pPr lvl="0" defTabSz="251206">
              <a:defRPr sz="1800"/>
            </a:pPr>
            <a:r>
              <a:rPr sz="3440"/>
              <a:t>補足資料</a:t>
            </a:r>
            <a:endParaRPr sz="3440"/>
          </a:p>
          <a:p>
            <a:pPr lvl="0" defTabSz="251206">
              <a:defRPr sz="1800"/>
            </a:pPr>
            <a:r>
              <a:rPr sz="3440"/>
              <a:t>戦略4:対戦相手用ゲームAIマスが打つマス一覧</a:t>
            </a:r>
          </a:p>
        </p:txBody>
      </p:sp>
      <p:graphicFrame>
        <p:nvGraphicFramePr>
          <p:cNvPr id="92" name="Table 92"/>
          <p:cNvGraphicFramePr/>
          <p:nvPr/>
        </p:nvGraphicFramePr>
        <p:xfrm>
          <a:off x="724711" y="2043864"/>
          <a:ext cx="11861630" cy="72365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525904"/>
                <a:gridCol w="2525904"/>
                <a:gridCol w="4277565"/>
                <a:gridCol w="2525904"/>
              </a:tblGrid>
              <a:tr h="519227">
                <a:tc grid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段，列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] 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マス番号はスライド6の図の盤を参照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16226"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先手（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1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後手（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2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先手（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3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後手（４手目）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row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[0,1],[0,2],[0,4],[0,5]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[1,0]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rowSpan="5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[0,1]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[0,0],[0,4],[0,5]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[1,1]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[2,1]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[0,0],[0,1],[0,4],[0,5],[0,6]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516226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xfrm>
            <a:off x="952500" y="444500"/>
            <a:ext cx="11099800" cy="1201374"/>
          </a:xfrm>
          <a:prstGeom prst="rect">
            <a:avLst/>
          </a:prstGeom>
        </p:spPr>
        <p:txBody>
          <a:bodyPr/>
          <a:lstStyle/>
          <a:p>
            <a:pPr lvl="0" defTabSz="251206">
              <a:defRPr sz="1800"/>
            </a:pPr>
            <a:r>
              <a:rPr sz="3440"/>
              <a:t>補足資料</a:t>
            </a:r>
            <a:endParaRPr sz="3440"/>
          </a:p>
          <a:p>
            <a:pPr lvl="0" defTabSz="251206">
              <a:defRPr sz="1800"/>
            </a:pPr>
            <a:r>
              <a:rPr sz="3440"/>
              <a:t>戦略4:対戦相手用ゲームAIマスが打つマス一覧</a:t>
            </a:r>
          </a:p>
        </p:txBody>
      </p:sp>
      <p:graphicFrame>
        <p:nvGraphicFramePr>
          <p:cNvPr id="95" name="Table 95"/>
          <p:cNvGraphicFramePr/>
          <p:nvPr/>
        </p:nvGraphicFramePr>
        <p:xfrm>
          <a:off x="724711" y="2043864"/>
          <a:ext cx="11861631" cy="74248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525904"/>
                <a:gridCol w="2525904"/>
                <a:gridCol w="4277565"/>
                <a:gridCol w="2525904"/>
              </a:tblGrid>
              <a:tr h="431939">
                <a:tc grid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段，列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] 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マス番号はスライド6の図の盤を参照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1799"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先手（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1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後手（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2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先手（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3</a:t>
                      </a:r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後手（４手目）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[0,0],[0,1],[0,4]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[0,2],[0,5],[0,6]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[3,3]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[0,0],[0,1],[0,2],[0,5],[0,6]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rowSpan="5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[0,1],[0,2],[0,6]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[0,1]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row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[0,1],[0,2],[0,4],[0,5]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2944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[0,0]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[0,4]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85989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[2,3]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  <a:tr h="485989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[1,6]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533400"/>
                      <a:r>
                        <a:rPr sz="2500">
                          <a:uFill>
                            <a:solidFill/>
                          </a:uFill>
                          <a:latin typeface="ＭＳ 明朝"/>
                          <a:ea typeface="ＭＳ 明朝"/>
                          <a:cs typeface="ＭＳ 明朝"/>
                          <a:sym typeface="ＭＳ 明朝"/>
                        </a:rPr>
                        <a:t>[0,2]</a:t>
                      </a:r>
                    </a:p>
                  </a:txBody>
                  <a:tcPr marL="50800" marR="50800" marT="50800" marB="50800" anchor="ctr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F5D32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あらまし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55600" indent="-355600" defTabSz="467359">
              <a:spcBef>
                <a:spcPts val="3300"/>
              </a:spcBef>
              <a:defRPr sz="1800"/>
            </a:pPr>
            <a:r>
              <a:rPr sz="2880"/>
              <a:t>研究テーマの背景</a:t>
            </a:r>
            <a:endParaRPr sz="2880"/>
          </a:p>
          <a:p>
            <a:pPr lvl="0" marL="355600" indent="-355600" defTabSz="467359">
              <a:spcBef>
                <a:spcPts val="3300"/>
              </a:spcBef>
              <a:defRPr sz="1800"/>
            </a:pPr>
            <a:r>
              <a:rPr sz="2880"/>
              <a:t>研究テーマについて</a:t>
            </a:r>
            <a:endParaRPr sz="2880"/>
          </a:p>
          <a:p>
            <a:pPr lvl="1" marL="711200" indent="-355600" defTabSz="467359">
              <a:spcBef>
                <a:spcPts val="3300"/>
              </a:spcBef>
              <a:defRPr sz="1800"/>
            </a:pPr>
            <a:r>
              <a:rPr sz="2880"/>
              <a:t>コネクト4とは</a:t>
            </a:r>
            <a:endParaRPr sz="2880"/>
          </a:p>
          <a:p>
            <a:pPr lvl="1" marL="711200" indent="-355600" defTabSz="467359">
              <a:spcBef>
                <a:spcPts val="3300"/>
              </a:spcBef>
              <a:defRPr sz="1800"/>
            </a:pPr>
            <a:r>
              <a:rPr sz="2880"/>
              <a:t>対戦相手用のゲームAI</a:t>
            </a:r>
            <a:endParaRPr sz="2880"/>
          </a:p>
          <a:p>
            <a:pPr lvl="1" marL="711200" indent="-355600" defTabSz="467359">
              <a:spcBef>
                <a:spcPts val="3300"/>
              </a:spcBef>
              <a:defRPr sz="1800"/>
            </a:pPr>
            <a:r>
              <a:rPr sz="2880"/>
              <a:t>発生した問題点とまとめ</a:t>
            </a:r>
            <a:endParaRPr sz="2880"/>
          </a:p>
          <a:p>
            <a:pPr lvl="0" marL="355600" indent="-355600" defTabSz="467359">
              <a:spcBef>
                <a:spcPts val="3300"/>
              </a:spcBef>
              <a:defRPr sz="1800"/>
            </a:pPr>
            <a:r>
              <a:rPr sz="2880"/>
              <a:t>考察と今後の課題</a:t>
            </a:r>
            <a:endParaRPr sz="2880"/>
          </a:p>
          <a:p>
            <a:pPr lvl="0" marL="355600" indent="-355600" defTabSz="467359">
              <a:spcBef>
                <a:spcPts val="3300"/>
              </a:spcBef>
              <a:defRPr sz="1800"/>
            </a:pPr>
            <a:r>
              <a:rPr sz="2880"/>
              <a:t>参考文献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研究テーマの背景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ディープラーニングとは</a:t>
            </a:r>
            <a:endParaRPr sz="3600"/>
          </a:p>
          <a:p>
            <a:pPr lvl="1">
              <a:defRPr sz="1800"/>
            </a:pPr>
            <a:r>
              <a:rPr sz="3600"/>
              <a:t>多層のニュートラルネットワークによる</a:t>
            </a:r>
            <a:br>
              <a:rPr sz="3600"/>
            </a:br>
            <a:r>
              <a:rPr sz="3600"/>
              <a:t>機械学習方法</a:t>
            </a:r>
            <a:endParaRPr sz="3600"/>
          </a:p>
          <a:p>
            <a:pPr lvl="1">
              <a:defRPr sz="1800"/>
            </a:pPr>
            <a:r>
              <a:rPr sz="3600"/>
              <a:t>主に音声処理や画像処理に用いられるが，</a:t>
            </a:r>
            <a:br>
              <a:rPr sz="3600"/>
            </a:br>
            <a:r>
              <a:rPr sz="3600"/>
              <a:t>近年はゲームAIに用いられるようになる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研究テーマの背景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ゲームAIとディープラーニング</a:t>
            </a:r>
            <a:endParaRPr sz="3600"/>
          </a:p>
          <a:p>
            <a:pPr lvl="1">
              <a:defRPr sz="1800"/>
            </a:pPr>
            <a:r>
              <a:rPr sz="3600"/>
              <a:t>将棋の「ponanza」や囲碁の「AlphaGo」がディープラーニングを用いて開発</a:t>
            </a:r>
            <a:endParaRPr sz="3600"/>
          </a:p>
          <a:p>
            <a:pPr lvl="1">
              <a:defRPr sz="1800"/>
            </a:pPr>
            <a:r>
              <a:rPr sz="3600"/>
              <a:t>局面数が多い将棋や囲碁では最善手の探索が有効</a:t>
            </a:r>
            <a:endParaRPr sz="3600"/>
          </a:p>
          <a:p>
            <a:pPr lvl="1">
              <a:defRPr sz="1800"/>
            </a:pPr>
            <a:r>
              <a:rPr sz="3600"/>
              <a:t>局面数が少ないゲーム（＝コネクト4）</a:t>
            </a:r>
            <a:br>
              <a:rPr sz="3600"/>
            </a:br>
            <a:r>
              <a:rPr sz="3600"/>
              <a:t>でも有効か?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研究テーマについて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ディープラーニングを用いたコネクト４のゲームAIを作成し，その効果を検証する</a:t>
            </a:r>
            <a:endParaRPr sz="3600"/>
          </a:p>
          <a:p>
            <a:pPr lvl="0">
              <a:defRPr sz="1800"/>
            </a:pPr>
            <a:r>
              <a:rPr sz="3600"/>
              <a:t>学習をするにあたって，対戦相手が必要になる．</a:t>
            </a:r>
            <a:br>
              <a:rPr sz="3600"/>
            </a:br>
            <a:r>
              <a:rPr sz="3600"/>
              <a:t>そこで，対戦相手用のゲームAIを製作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コネクト4とは</a:t>
            </a:r>
          </a:p>
        </p:txBody>
      </p:sp>
      <p:graphicFrame>
        <p:nvGraphicFramePr>
          <p:cNvPr id="48" name="Table 48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49" name="Shape 49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2人用のボードゲーム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6×7の重力付きマスにコマを交互に置く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先にタテ、ヨコ、</a:t>
            </a:r>
            <a:br>
              <a:rPr sz="3276"/>
            </a:br>
            <a:r>
              <a:rPr sz="3276"/>
              <a:t>ナナメに４つ並べた方が勝ち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空いているマスのうち，一番下の段しか</a:t>
            </a:r>
            <a:br>
              <a:rPr sz="3276"/>
            </a:br>
            <a:r>
              <a:rPr sz="3276"/>
              <a:t>打てない．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ヨコ1列での勝利</a:t>
            </a:r>
          </a:p>
        </p:txBody>
      </p:sp>
      <p:graphicFrame>
        <p:nvGraphicFramePr>
          <p:cNvPr id="52" name="Table 52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3" name="Shape 53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2人用のボードゲーム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6×7の重力付きマスにコマを交互に置く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先にタテ、ヨコ、</a:t>
            </a:r>
            <a:br>
              <a:rPr sz="3276"/>
            </a:br>
            <a:r>
              <a:rPr sz="3276"/>
              <a:t>ナナメに４つ並べた方が勝ち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空いているマスのうち，一番下の段しか</a:t>
            </a:r>
            <a:br>
              <a:rPr sz="3276"/>
            </a:br>
            <a:r>
              <a:rPr sz="3276"/>
              <a:t>打てない．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タテ1列での勝利</a:t>
            </a:r>
          </a:p>
        </p:txBody>
      </p:sp>
      <p:graphicFrame>
        <p:nvGraphicFramePr>
          <p:cNvPr id="56" name="Table 56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7" name="Shape 57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2人用のボードゲーム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6×7の重力付きマスにコマを交互に置く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先にタテ、ヨコ、</a:t>
            </a:r>
            <a:br>
              <a:rPr sz="3276"/>
            </a:br>
            <a:r>
              <a:rPr sz="3276"/>
              <a:t>ナナメに４つ並べた方が勝ち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空いているマスのうち，一番下の段しか</a:t>
            </a:r>
            <a:br>
              <a:rPr sz="3276"/>
            </a:br>
            <a:r>
              <a:rPr sz="3276"/>
              <a:t>打てない．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ナナメ1列での勝利</a:t>
            </a:r>
          </a:p>
        </p:txBody>
      </p:sp>
      <p:graphicFrame>
        <p:nvGraphicFramePr>
          <p:cNvPr id="60" name="Table 60"/>
          <p:cNvGraphicFramePr/>
          <p:nvPr/>
        </p:nvGraphicFramePr>
        <p:xfrm>
          <a:off x="31381" y="2245729"/>
          <a:ext cx="8152296" cy="70020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63521"/>
                <a:gridCol w="1098396"/>
                <a:gridCol w="1098396"/>
                <a:gridCol w="1098396"/>
                <a:gridCol w="1098396"/>
                <a:gridCol w="1098396"/>
                <a:gridCol w="1098396"/>
                <a:gridCol w="1098396"/>
              </a:tblGrid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1091503"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FFFFFF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C82506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70BF41"/>
                        </a:gs>
                        <a:gs pos="100000">
                          <a:srgbClr val="00882B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7500">
                          <a:solidFill>
                            <a:srgbClr val="DCBD23"/>
                          </a:solidFill>
                        </a:rPr>
                        <a:t>●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  <a:tr h="453019">
                <a:tc>
                  <a:txBody>
                    <a:bodyPr/>
                    <a:lstStyle/>
                    <a:p>
                      <a:pPr lvl="0" defTabSz="914400">
                        <a:defRPr sz="35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350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>
                    <a:gradFill flip="none" rotWithShape="1">
                      <a:gsLst>
                        <a:gs pos="0">
                          <a:srgbClr val="51A7F9"/>
                        </a:gs>
                        <a:gs pos="100000">
                          <a:srgbClr val="0365C0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1" name="Shape 61"/>
          <p:cNvSpPr/>
          <p:nvPr>
            <p:ph type="body" idx="4294967295"/>
          </p:nvPr>
        </p:nvSpPr>
        <p:spPr>
          <a:xfrm>
            <a:off x="8175538" y="2257668"/>
            <a:ext cx="4702312" cy="6978164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2人用のボードゲーム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6×7の重力付きマスにコマを交互に置く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先にタテ、ヨコ、</a:t>
            </a:r>
            <a:br>
              <a:rPr sz="3276"/>
            </a:br>
            <a:r>
              <a:rPr sz="3276"/>
              <a:t>ナナメに４つ並べた方が勝ち</a:t>
            </a:r>
            <a:endParaRPr sz="3276"/>
          </a:p>
          <a:p>
            <a:pPr lvl="0" marL="404495" indent="-404495" defTabSz="531622">
              <a:spcBef>
                <a:spcPts val="3800"/>
              </a:spcBef>
              <a:defRPr sz="1800"/>
            </a:pPr>
            <a:r>
              <a:rPr sz="3276"/>
              <a:t>空いているマスのうち，一番下の段しか</a:t>
            </a:r>
            <a:br>
              <a:rPr sz="3276"/>
            </a:br>
            <a:r>
              <a:rPr sz="3276"/>
              <a:t>打てない．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