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58" r:id="rId6"/>
    <p:sldId id="279" r:id="rId7"/>
    <p:sldId id="277" r:id="rId8"/>
    <p:sldId id="278" r:id="rId9"/>
    <p:sldId id="263" r:id="rId10"/>
    <p:sldId id="267" r:id="rId11"/>
    <p:sldId id="276" r:id="rId12"/>
    <p:sldId id="274" r:id="rId13"/>
    <p:sldId id="268" r:id="rId14"/>
    <p:sldId id="269" r:id="rId15"/>
    <p:sldId id="270" r:id="rId16"/>
    <p:sldId id="271" r:id="rId17"/>
    <p:sldId id="272"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331374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44445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37456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11854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25340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96039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308304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91611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1545937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1810424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A7CE3A1-DB30-4797-867F-FB59A894A063}" type="datetimeFigureOut">
              <a:rPr kumimoji="1" lang="ja-JP" altLang="en-US" smtClean="0"/>
              <a:t>2019/2/6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336639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CE3A1-DB30-4797-867F-FB59A894A063}" type="datetimeFigureOut">
              <a:rPr kumimoji="1" lang="ja-JP" altLang="en-US" smtClean="0"/>
              <a:t>2019/2/6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54BC4-37FA-48B1-9DA2-C8DFFF57750E}" type="slidenum">
              <a:rPr kumimoji="1" lang="ja-JP" altLang="en-US" smtClean="0"/>
              <a:t>‹#›</a:t>
            </a:fld>
            <a:endParaRPr kumimoji="1" lang="ja-JP" altLang="en-US"/>
          </a:p>
        </p:txBody>
      </p:sp>
    </p:spTree>
    <p:extLst>
      <p:ext uri="{BB962C8B-B14F-4D97-AF65-F5344CB8AC3E}">
        <p14:creationId xmlns:p14="http://schemas.microsoft.com/office/powerpoint/2010/main" val="2244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d.nii.ac.jp/1001/0005854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2129" y="146179"/>
            <a:ext cx="9827741" cy="2387600"/>
          </a:xfrm>
        </p:spPr>
        <p:txBody>
          <a:bodyPr/>
          <a:lstStyle/>
          <a:p>
            <a:r>
              <a:rPr kumimoji="1" lang="ja-JP" altLang="en-US" dirty="0" smtClean="0"/>
              <a:t>変形倉庫番ゲームの計算量</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情報論理工学研究室</a:t>
            </a:r>
            <a:endParaRPr kumimoji="1" lang="en-US" altLang="ja-JP" dirty="0" smtClean="0"/>
          </a:p>
          <a:p>
            <a:r>
              <a:rPr lang="en-US" altLang="ja-JP" dirty="0" smtClean="0"/>
              <a:t>14-1-037-0224</a:t>
            </a:r>
          </a:p>
          <a:p>
            <a:r>
              <a:rPr kumimoji="1" lang="ja-JP" altLang="en-US" dirty="0" smtClean="0"/>
              <a:t>西村　遼</a:t>
            </a:r>
            <a:endParaRPr kumimoji="1" lang="ja-JP" altLang="en-US" dirty="0"/>
          </a:p>
        </p:txBody>
      </p:sp>
    </p:spTree>
    <p:extLst>
      <p:ext uri="{BB962C8B-B14F-4D97-AF65-F5344CB8AC3E}">
        <p14:creationId xmlns:p14="http://schemas.microsoft.com/office/powerpoint/2010/main" val="2254961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7839" y="308920"/>
            <a:ext cx="10729611" cy="1285102"/>
          </a:xfrm>
        </p:spPr>
        <p:txBody>
          <a:bodyPr>
            <a:normAutofit/>
          </a:bodyPr>
          <a:lstStyle/>
          <a:p>
            <a:r>
              <a:rPr kumimoji="1" lang="ja-JP" altLang="en-US" sz="4800" dirty="0" smtClean="0"/>
              <a:t>２人倉庫番（</a:t>
            </a:r>
            <a:r>
              <a:rPr kumimoji="1" lang="en-US" altLang="ja-JP" sz="4800" dirty="0" smtClean="0"/>
              <a:t>AND</a:t>
            </a:r>
            <a:r>
              <a:rPr lang="ja-JP" altLang="en-US" sz="4800" dirty="0"/>
              <a:t>ガジェット</a:t>
            </a:r>
            <a:r>
              <a:rPr kumimoji="1" lang="ja-JP" altLang="en-US" sz="4800" dirty="0" smtClean="0"/>
              <a:t>）</a:t>
            </a:r>
            <a:endParaRPr kumimoji="1" lang="ja-JP" altLang="en-US" sz="48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423" y="2397210"/>
            <a:ext cx="8767221" cy="3212758"/>
          </a:xfrm>
          <a:prstGeom prst="rect">
            <a:avLst/>
          </a:prstGeom>
        </p:spPr>
      </p:pic>
      <p:sp>
        <p:nvSpPr>
          <p:cNvPr id="5" name="円/楕円 4"/>
          <p:cNvSpPr/>
          <p:nvPr/>
        </p:nvSpPr>
        <p:spPr>
          <a:xfrm>
            <a:off x="10820399" y="4442864"/>
            <a:ext cx="277091" cy="277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矢印コネクタ 5"/>
          <p:cNvCxnSpPr>
            <a:stCxn id="5" idx="3"/>
          </p:cNvCxnSpPr>
          <p:nvPr/>
        </p:nvCxnSpPr>
        <p:spPr>
          <a:xfrm flipH="1">
            <a:off x="10002981" y="4679376"/>
            <a:ext cx="857997" cy="83398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stCxn id="5" idx="5"/>
          </p:cNvCxnSpPr>
          <p:nvPr/>
        </p:nvCxnSpPr>
        <p:spPr>
          <a:xfrm>
            <a:off x="11056911" y="4679376"/>
            <a:ext cx="857997" cy="83398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a:endCxn id="5" idx="0"/>
          </p:cNvCxnSpPr>
          <p:nvPr/>
        </p:nvCxnSpPr>
        <p:spPr>
          <a:xfrm>
            <a:off x="10958944" y="3034083"/>
            <a:ext cx="1" cy="1408781"/>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9757256" y="5609968"/>
            <a:ext cx="568037" cy="4995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G</a:t>
            </a:r>
            <a:endParaRPr kumimoji="1" lang="ja-JP" altLang="en-US" dirty="0"/>
          </a:p>
        </p:txBody>
      </p:sp>
      <p:sp>
        <p:nvSpPr>
          <p:cNvPr id="9" name="正方形/長方形 8"/>
          <p:cNvSpPr/>
          <p:nvPr/>
        </p:nvSpPr>
        <p:spPr>
          <a:xfrm>
            <a:off x="11485909" y="5609967"/>
            <a:ext cx="568037" cy="4995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F</a:t>
            </a:r>
            <a:endParaRPr kumimoji="1" lang="ja-JP" altLang="en-US" dirty="0"/>
          </a:p>
        </p:txBody>
      </p:sp>
      <p:sp>
        <p:nvSpPr>
          <p:cNvPr id="10" name="正方形/長方形 9"/>
          <p:cNvSpPr/>
          <p:nvPr/>
        </p:nvSpPr>
        <p:spPr>
          <a:xfrm>
            <a:off x="10674925" y="2397210"/>
            <a:ext cx="568037" cy="4995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A</a:t>
            </a:r>
            <a:endParaRPr kumimoji="1" lang="ja-JP" altLang="en-US" dirty="0"/>
          </a:p>
        </p:txBody>
      </p:sp>
    </p:spTree>
    <p:extLst>
      <p:ext uri="{BB962C8B-B14F-4D97-AF65-F5344CB8AC3E}">
        <p14:creationId xmlns:p14="http://schemas.microsoft.com/office/powerpoint/2010/main" val="1398248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7"/>
          <p:cNvSpPr>
            <a:spLocks noGrp="1"/>
          </p:cNvSpPr>
          <p:nvPr>
            <p:ph type="title"/>
          </p:nvPr>
        </p:nvSpPr>
        <p:spPr/>
        <p:txBody>
          <a:bodyPr/>
          <a:lstStyle/>
          <a:p>
            <a:r>
              <a:rPr lang="en-US" altLang="ja-JP" dirty="0" smtClean="0"/>
              <a:t>2</a:t>
            </a:r>
            <a:r>
              <a:rPr lang="ja-JP" altLang="en-US" dirty="0" smtClean="0"/>
              <a:t>人倉庫番の</a:t>
            </a:r>
            <a:r>
              <a:rPr lang="en-US" altLang="ja-JP" dirty="0" smtClean="0"/>
              <a:t>AND</a:t>
            </a:r>
            <a:r>
              <a:rPr lang="ja-JP" altLang="en-US" dirty="0" smtClean="0"/>
              <a:t>ガジェットの証明（左図）</a:t>
            </a:r>
            <a:endParaRPr kumimoji="1" lang="ja-JP" altLang="en-US" dirty="0"/>
          </a:p>
        </p:txBody>
      </p:sp>
      <p:sp>
        <p:nvSpPr>
          <p:cNvPr id="2" name="コンテンツ プレースホルダー 1"/>
          <p:cNvSpPr>
            <a:spLocks noGrp="1"/>
          </p:cNvSpPr>
          <p:nvPr>
            <p:ph idx="1"/>
          </p:nvPr>
        </p:nvSpPr>
        <p:spPr/>
        <p:txBody>
          <a:bodyPr/>
          <a:lstStyle/>
          <a:p>
            <a:endParaRPr kumimoji="1" lang="ja-JP" altLang="en-US" dirty="0"/>
          </a:p>
        </p:txBody>
      </p:sp>
      <p:sp>
        <p:nvSpPr>
          <p:cNvPr id="20" name="正方形/長方形 19"/>
          <p:cNvSpPr/>
          <p:nvPr/>
        </p:nvSpPr>
        <p:spPr>
          <a:xfrm>
            <a:off x="2298357" y="5060639"/>
            <a:ext cx="6930081" cy="69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flipV="1">
            <a:off x="5078627" y="2618793"/>
            <a:ext cx="1544594" cy="1965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175687" y="4596414"/>
            <a:ext cx="605481" cy="480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F</a:t>
            </a:r>
            <a:endParaRPr kumimoji="1" lang="ja-JP" altLang="en-US" dirty="0"/>
          </a:p>
        </p:txBody>
      </p:sp>
      <p:sp>
        <p:nvSpPr>
          <p:cNvPr id="23" name="正方形/長方形 22"/>
          <p:cNvSpPr/>
          <p:nvPr/>
        </p:nvSpPr>
        <p:spPr>
          <a:xfrm>
            <a:off x="4473147" y="4588561"/>
            <a:ext cx="605481" cy="480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D</a:t>
            </a:r>
            <a:endParaRPr kumimoji="1" lang="ja-JP" altLang="en-US" dirty="0"/>
          </a:p>
        </p:txBody>
      </p:sp>
      <p:sp>
        <p:nvSpPr>
          <p:cNvPr id="24" name="正方形/長方形 23"/>
          <p:cNvSpPr/>
          <p:nvPr/>
        </p:nvSpPr>
        <p:spPr>
          <a:xfrm>
            <a:off x="4460789" y="4099911"/>
            <a:ext cx="605481" cy="480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E</a:t>
            </a:r>
            <a:endParaRPr kumimoji="1" lang="ja-JP" altLang="en-US" dirty="0"/>
          </a:p>
        </p:txBody>
      </p:sp>
      <p:sp>
        <p:nvSpPr>
          <p:cNvPr id="25" name="正方形/長方形 24"/>
          <p:cNvSpPr/>
          <p:nvPr/>
        </p:nvSpPr>
        <p:spPr>
          <a:xfrm>
            <a:off x="4460788" y="3078764"/>
            <a:ext cx="605481" cy="480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G</a:t>
            </a:r>
            <a:endParaRPr kumimoji="1" lang="ja-JP" altLang="en-US" dirty="0"/>
          </a:p>
        </p:txBody>
      </p:sp>
      <p:cxnSp>
        <p:nvCxnSpPr>
          <p:cNvPr id="26" name="直線矢印コネクタ 25"/>
          <p:cNvCxnSpPr/>
          <p:nvPr/>
        </p:nvCxnSpPr>
        <p:spPr>
          <a:xfrm flipH="1" flipV="1">
            <a:off x="2483709" y="4836811"/>
            <a:ext cx="691978" cy="785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flipV="1">
            <a:off x="3781169" y="4832885"/>
            <a:ext cx="691978" cy="785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4" idx="0"/>
            <a:endCxn id="25" idx="2"/>
          </p:cNvCxnSpPr>
          <p:nvPr/>
        </p:nvCxnSpPr>
        <p:spPr>
          <a:xfrm flipH="1" flipV="1">
            <a:off x="4763529" y="3559561"/>
            <a:ext cx="1" cy="54035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H="1" flipV="1">
            <a:off x="4763527" y="2562300"/>
            <a:ext cx="1" cy="54035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flipV="1">
            <a:off x="6635580" y="2630571"/>
            <a:ext cx="2592858" cy="928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228703" y="4580708"/>
            <a:ext cx="605481" cy="480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C</a:t>
            </a:r>
            <a:endParaRPr kumimoji="1" lang="ja-JP" altLang="en-US" dirty="0"/>
          </a:p>
        </p:txBody>
      </p:sp>
      <p:cxnSp>
        <p:nvCxnSpPr>
          <p:cNvPr id="34" name="直線矢印コネクタ 33"/>
          <p:cNvCxnSpPr/>
          <p:nvPr/>
        </p:nvCxnSpPr>
        <p:spPr>
          <a:xfrm flipH="1" flipV="1">
            <a:off x="6631460" y="4832885"/>
            <a:ext cx="593126"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776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a:t>
            </a:r>
            <a:r>
              <a:rPr lang="ja-JP" altLang="en-US" dirty="0" smtClean="0"/>
              <a:t>人倉庫番の</a:t>
            </a:r>
            <a:r>
              <a:rPr lang="en-US" altLang="ja-JP" dirty="0" smtClean="0"/>
              <a:t>AND</a:t>
            </a:r>
            <a:r>
              <a:rPr lang="ja-JP" altLang="en-US" dirty="0" smtClean="0"/>
              <a:t>ガジェット（右図）</a:t>
            </a:r>
            <a:endParaRPr kumimoji="1" lang="ja-JP" altLang="en-US" dirty="0"/>
          </a:p>
        </p:txBody>
      </p:sp>
      <p:sp>
        <p:nvSpPr>
          <p:cNvPr id="3" name="テキスト プレースホルダー 2"/>
          <p:cNvSpPr>
            <a:spLocks noGrp="1"/>
          </p:cNvSpPr>
          <p:nvPr>
            <p:ph idx="1"/>
          </p:nvPr>
        </p:nvSpPr>
        <p:spPr>
          <a:xfrm>
            <a:off x="652849" y="1858198"/>
            <a:ext cx="10515600" cy="4351338"/>
          </a:xfrm>
        </p:spPr>
        <p:txBody>
          <a:bodyPr/>
          <a:lstStyle/>
          <a:p>
            <a:endParaRPr kumimoji="1" lang="en-US" altLang="ja-JP" dirty="0" smtClean="0"/>
          </a:p>
          <a:p>
            <a:endParaRPr kumimoji="1" lang="ja-JP" altLang="en-US" dirty="0"/>
          </a:p>
        </p:txBody>
      </p:sp>
      <p:sp>
        <p:nvSpPr>
          <p:cNvPr id="5" name="正方形/長方形 4"/>
          <p:cNvSpPr/>
          <p:nvPr/>
        </p:nvSpPr>
        <p:spPr>
          <a:xfrm>
            <a:off x="2458994" y="2450562"/>
            <a:ext cx="3138617" cy="18100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5597611" y="2466350"/>
            <a:ext cx="1857306" cy="494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2458995" y="4795583"/>
            <a:ext cx="3138617" cy="675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2458996" y="4275438"/>
            <a:ext cx="593124" cy="520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t>B</a:t>
            </a:r>
            <a:endParaRPr kumimoji="1" lang="ja-JP" altLang="en-US" sz="2000" dirty="0"/>
          </a:p>
        </p:txBody>
      </p:sp>
      <p:sp>
        <p:nvSpPr>
          <p:cNvPr id="11" name="正方形/長方形 10"/>
          <p:cNvSpPr/>
          <p:nvPr/>
        </p:nvSpPr>
        <p:spPr>
          <a:xfrm>
            <a:off x="5597611" y="4275438"/>
            <a:ext cx="584561" cy="5066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t>A</a:t>
            </a:r>
            <a:endParaRPr kumimoji="1" lang="ja-JP" altLang="en-US" sz="2000" dirty="0"/>
          </a:p>
        </p:txBody>
      </p:sp>
      <p:cxnSp>
        <p:nvCxnSpPr>
          <p:cNvPr id="13" name="直線矢印コネクタ 12"/>
          <p:cNvCxnSpPr/>
          <p:nvPr/>
        </p:nvCxnSpPr>
        <p:spPr>
          <a:xfrm flipH="1" flipV="1">
            <a:off x="6318097" y="4260657"/>
            <a:ext cx="8564" cy="54970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円/楕円 14"/>
          <p:cNvSpPr/>
          <p:nvPr/>
        </p:nvSpPr>
        <p:spPr>
          <a:xfrm>
            <a:off x="5766738" y="3394492"/>
            <a:ext cx="185351" cy="160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a:off x="5674722" y="3612004"/>
            <a:ext cx="387471" cy="61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5775782" y="3557588"/>
            <a:ext cx="92676" cy="245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5841329" y="3534610"/>
            <a:ext cx="173580" cy="282853"/>
          </a:xfrm>
          <a:prstGeom prst="line">
            <a:avLst/>
          </a:prstGeom>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182172" y="2960929"/>
            <a:ext cx="1272745" cy="856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5597612" y="5140411"/>
            <a:ext cx="1964723" cy="3306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19735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２人倉庫番の</a:t>
            </a:r>
            <a:r>
              <a:rPr lang="en-US" altLang="ja-JP" dirty="0" smtClean="0"/>
              <a:t>OR</a:t>
            </a:r>
            <a:r>
              <a:rPr lang="ja-JP" altLang="en-US" dirty="0" smtClean="0"/>
              <a:t>ガジェット</a:t>
            </a:r>
            <a:endParaRPr kumimoji="1" lang="ja-JP" altLang="en-US" dirty="0"/>
          </a:p>
        </p:txBody>
      </p:sp>
      <p:pic>
        <p:nvPicPr>
          <p:cNvPr id="6" name="コンテンツ プレースホルダー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2574" y="1777185"/>
            <a:ext cx="10894728" cy="4092274"/>
          </a:xfrm>
        </p:spPr>
      </p:pic>
    </p:spTree>
    <p:extLst>
      <p:ext uri="{BB962C8B-B14F-4D97-AF65-F5344CB8AC3E}">
        <p14:creationId xmlns:p14="http://schemas.microsoft.com/office/powerpoint/2010/main" val="3136339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摩擦の無い倉庫番（</a:t>
            </a:r>
            <a:r>
              <a:rPr kumimoji="1" lang="en-US" altLang="ja-JP" dirty="0" smtClean="0"/>
              <a:t>AND</a:t>
            </a:r>
            <a:r>
              <a:rPr kumimoji="1" lang="ja-JP" altLang="en-US" dirty="0" smtClean="0"/>
              <a:t>ガジェット）</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2875" y="1809146"/>
            <a:ext cx="7294863" cy="4568378"/>
          </a:xfrm>
        </p:spPr>
      </p:pic>
    </p:spTree>
    <p:extLst>
      <p:ext uri="{BB962C8B-B14F-4D97-AF65-F5344CB8AC3E}">
        <p14:creationId xmlns:p14="http://schemas.microsoft.com/office/powerpoint/2010/main" val="2185330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摩擦の無い倉庫番（</a:t>
            </a:r>
            <a:r>
              <a:rPr kumimoji="1" lang="en-US" altLang="ja-JP" dirty="0" smtClean="0"/>
              <a:t>OR</a:t>
            </a:r>
            <a:r>
              <a:rPr kumimoji="1" lang="ja-JP" altLang="en-US" dirty="0" smtClean="0"/>
              <a:t>ガジェット）</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6313" y="1411724"/>
            <a:ext cx="8093675" cy="5208944"/>
          </a:xfrm>
        </p:spPr>
      </p:pic>
    </p:spTree>
    <p:extLst>
      <p:ext uri="{BB962C8B-B14F-4D97-AF65-F5344CB8AC3E}">
        <p14:creationId xmlns:p14="http://schemas.microsoft.com/office/powerpoint/2010/main" val="1437413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結論と今後の課題</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・２人倉庫番と摩擦の無い倉庫番を作成して</a:t>
            </a:r>
            <a:r>
              <a:rPr kumimoji="1" lang="en-US" altLang="ja-JP" dirty="0" smtClean="0"/>
              <a:t>PSPACE</a:t>
            </a:r>
            <a:r>
              <a:rPr kumimoji="1" lang="ja-JP" altLang="en-US" dirty="0" smtClean="0"/>
              <a:t>完全であることを証明した。</a:t>
            </a:r>
            <a:endParaRPr lang="en-US" altLang="ja-JP" dirty="0"/>
          </a:p>
          <a:p>
            <a:pPr marL="0" indent="0">
              <a:buNone/>
            </a:pPr>
            <a:r>
              <a:rPr lang="ja-JP" altLang="en-US" dirty="0" smtClean="0"/>
              <a:t>・＜２人＞一人では不可能であった荷物と壁の間に２人の内一人が入り込めた。</a:t>
            </a:r>
            <a:endParaRPr lang="en-US" altLang="ja-JP" dirty="0" smtClean="0"/>
          </a:p>
          <a:p>
            <a:pPr marL="0" indent="0">
              <a:buNone/>
            </a:pPr>
            <a:r>
              <a:rPr kumimoji="1" lang="ja-JP" altLang="en-US" dirty="0" smtClean="0"/>
              <a:t>・＜摩擦＞動かした荷物を元通りに戻せる配置を作成したことに成功。</a:t>
            </a:r>
            <a:endParaRPr kumimoji="1" lang="en-US" altLang="ja-JP" dirty="0" smtClean="0"/>
          </a:p>
          <a:p>
            <a:pPr marL="0" indent="0">
              <a:buNone/>
            </a:pPr>
            <a:endParaRPr lang="en-US" altLang="ja-JP" dirty="0"/>
          </a:p>
          <a:p>
            <a:pPr marL="0" indent="0">
              <a:buNone/>
            </a:pPr>
            <a:r>
              <a:rPr kumimoji="1" lang="ja-JP" altLang="en-US" dirty="0" smtClean="0"/>
              <a:t>＜今後の課題＞</a:t>
            </a:r>
            <a:endParaRPr kumimoji="1" lang="en-US" altLang="ja-JP" dirty="0" smtClean="0"/>
          </a:p>
          <a:p>
            <a:pPr marL="0" indent="0">
              <a:buNone/>
            </a:pPr>
            <a:r>
              <a:rPr kumimoji="1" lang="ja-JP" altLang="en-US" dirty="0" smtClean="0"/>
              <a:t>ヒューリスティックな手法を求める。</a:t>
            </a:r>
            <a:endParaRPr kumimoji="1" lang="en-US" altLang="ja-JP" dirty="0" smtClean="0"/>
          </a:p>
          <a:p>
            <a:pPr marL="0" indent="0">
              <a:buNone/>
            </a:pPr>
            <a:r>
              <a:rPr kumimoji="1" lang="ja-JP" altLang="en-US" dirty="0" smtClean="0"/>
              <a:t>類似のゲームの計算量の検証を行う。</a:t>
            </a:r>
            <a:endParaRPr kumimoji="1" lang="ja-JP" altLang="en-US" dirty="0"/>
          </a:p>
        </p:txBody>
      </p:sp>
    </p:spTree>
    <p:extLst>
      <p:ext uri="{BB962C8B-B14F-4D97-AF65-F5344CB8AC3E}">
        <p14:creationId xmlns:p14="http://schemas.microsoft.com/office/powerpoint/2010/main" val="1066892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endParaRPr kumimoji="1" lang="en-US" altLang="ja-JP" dirty="0" smtClean="0"/>
          </a:p>
          <a:p>
            <a:endParaRPr lang="en-US" altLang="ja-JP" dirty="0"/>
          </a:p>
          <a:p>
            <a:r>
              <a:rPr lang="en-US" altLang="ja-JP" dirty="0" smtClean="0"/>
              <a:t>[1]</a:t>
            </a:r>
            <a:r>
              <a:rPr lang="ja-JP" altLang="en-US" dirty="0"/>
              <a:t>ロバート・</a:t>
            </a:r>
            <a:r>
              <a:rPr lang="en-US" altLang="ja-JP" dirty="0"/>
              <a:t>A</a:t>
            </a:r>
            <a:r>
              <a:rPr lang="ja-JP" altLang="en-US" dirty="0"/>
              <a:t>・ハーン</a:t>
            </a:r>
            <a:r>
              <a:rPr lang="en-US" altLang="ja-JP" dirty="0"/>
              <a:t>, </a:t>
            </a:r>
            <a:r>
              <a:rPr lang="ja-JP" altLang="en-US" dirty="0"/>
              <a:t>エリック・ドメイン：ゲームとパズルの計算量</a:t>
            </a:r>
            <a:r>
              <a:rPr lang="en-US" altLang="ja-JP" dirty="0"/>
              <a:t>, </a:t>
            </a:r>
            <a:r>
              <a:rPr lang="ja-JP" altLang="en-US" dirty="0"/>
              <a:t>近代科学社（</a:t>
            </a:r>
            <a:r>
              <a:rPr lang="en-US" altLang="ja-JP" dirty="0"/>
              <a:t>2011</a:t>
            </a:r>
            <a:r>
              <a:rPr lang="en-US" altLang="ja-JP" dirty="0" smtClean="0"/>
              <a:t>)</a:t>
            </a:r>
          </a:p>
          <a:p>
            <a:r>
              <a:rPr lang="en-US" altLang="ja-JP" dirty="0" smtClean="0"/>
              <a:t>[2]</a:t>
            </a:r>
            <a:r>
              <a:rPr lang="ja-JP" altLang="en-US" dirty="0"/>
              <a:t>牟田　秀俊</a:t>
            </a:r>
            <a:r>
              <a:rPr lang="en-US" altLang="ja-JP" dirty="0"/>
              <a:t>,</a:t>
            </a:r>
            <a:r>
              <a:rPr lang="ja-JP" altLang="en-US" dirty="0"/>
              <a:t>牟田秀俊</a:t>
            </a:r>
            <a:r>
              <a:rPr lang="en-US" altLang="ja-JP" dirty="0"/>
              <a:t>, </a:t>
            </a:r>
            <a:r>
              <a:rPr lang="ja-JP" altLang="en-US" dirty="0"/>
              <a:t>ぷよぷよは</a:t>
            </a:r>
            <a:r>
              <a:rPr lang="en-US" altLang="ja-JP" dirty="0"/>
              <a:t>NP </a:t>
            </a:r>
            <a:r>
              <a:rPr lang="ja-JP" altLang="en-US" dirty="0"/>
              <a:t>完全</a:t>
            </a:r>
            <a:r>
              <a:rPr lang="en-US" altLang="ja-JP" dirty="0"/>
              <a:t>, </a:t>
            </a:r>
            <a:r>
              <a:rPr lang="ja-JP" altLang="en-US" dirty="0"/>
              <a:t>電子信学会技術研究報告</a:t>
            </a:r>
            <a:r>
              <a:rPr lang="en-US" altLang="ja-JP" dirty="0"/>
              <a:t>, COMP, </a:t>
            </a:r>
            <a:r>
              <a:rPr lang="ja-JP" altLang="en-US" dirty="0"/>
              <a:t>コンピュテーション</a:t>
            </a:r>
            <a:r>
              <a:rPr lang="en-US" altLang="ja-JP" dirty="0"/>
              <a:t>Vol.105, No.72,pp.39-44, </a:t>
            </a:r>
            <a:r>
              <a:rPr lang="ja-JP" altLang="en-US" dirty="0"/>
              <a:t>電子情報通信学会</a:t>
            </a:r>
            <a:r>
              <a:rPr lang="en-US" altLang="ja-JP" dirty="0"/>
              <a:t>(2005)</a:t>
            </a:r>
          </a:p>
          <a:p>
            <a:endParaRPr lang="en-US" altLang="ja-JP" dirty="0" smtClean="0"/>
          </a:p>
          <a:p>
            <a:r>
              <a:rPr lang="en-US" altLang="ja-JP" dirty="0" smtClean="0"/>
              <a:t>[3]</a:t>
            </a:r>
            <a:r>
              <a:rPr lang="ja-JP" altLang="en-US" dirty="0" smtClean="0"/>
              <a:t>小田原</a:t>
            </a:r>
            <a:r>
              <a:rPr lang="ja-JP" altLang="en-US" dirty="0"/>
              <a:t>大，金子知適，川合慧：倉庫番における部分マップの組み合わせに基づく手詰まり判定法，情報</a:t>
            </a:r>
            <a:r>
              <a:rPr lang="ja-JP" altLang="en-US" dirty="0" smtClean="0"/>
              <a:t>処理</a:t>
            </a:r>
            <a:r>
              <a:rPr lang="ja-JP" altLang="en-US" dirty="0"/>
              <a:t>学会研究報告</a:t>
            </a:r>
            <a:r>
              <a:rPr lang="en-US" altLang="ja-JP" dirty="0"/>
              <a:t>, Vol.2004GI-12, pp.33{40 (2004) </a:t>
            </a:r>
            <a:r>
              <a:rPr lang="en-US" altLang="ja-JP" dirty="0">
                <a:hlinkClick r:id="rId2"/>
              </a:rPr>
              <a:t>http://id.nii.ac.jp/1001/00058546</a:t>
            </a:r>
            <a:r>
              <a:rPr lang="en-US" altLang="ja-JP" dirty="0" smtClean="0">
                <a:hlinkClick r:id="rId2"/>
              </a:rPr>
              <a:t>/</a:t>
            </a:r>
            <a:endParaRPr lang="en-US" altLang="ja-JP" dirty="0" smtClean="0"/>
          </a:p>
          <a:p>
            <a:r>
              <a:rPr lang="en-US" altLang="ja-JP" dirty="0" smtClean="0"/>
              <a:t>[4]</a:t>
            </a:r>
            <a:r>
              <a:rPr lang="ja-JP" altLang="en-US" dirty="0" smtClean="0"/>
              <a:t>村瀬</a:t>
            </a:r>
            <a:r>
              <a:rPr lang="ja-JP" altLang="en-US" dirty="0"/>
              <a:t>芳生</a:t>
            </a:r>
            <a:r>
              <a:rPr lang="en-US" altLang="ja-JP" dirty="0"/>
              <a:t>, </a:t>
            </a:r>
            <a:r>
              <a:rPr lang="ja-JP" altLang="en-US" dirty="0"/>
              <a:t>松原仁</a:t>
            </a:r>
            <a:r>
              <a:rPr lang="en-US" altLang="ja-JP" dirty="0"/>
              <a:t>, </a:t>
            </a:r>
            <a:r>
              <a:rPr lang="ja-JP" altLang="en-US" dirty="0"/>
              <a:t>平賀譲：「倉庫番」の問題の自動作成</a:t>
            </a:r>
            <a:r>
              <a:rPr lang="en-US" altLang="ja-JP" dirty="0"/>
              <a:t>, </a:t>
            </a:r>
            <a:r>
              <a:rPr lang="ja-JP" altLang="en-US" dirty="0"/>
              <a:t>情報処理</a:t>
            </a:r>
            <a:r>
              <a:rPr lang="ja-JP" altLang="en-US" dirty="0" smtClean="0"/>
              <a:t>学会論誌</a:t>
            </a:r>
            <a:r>
              <a:rPr lang="en-US" altLang="ja-JP" dirty="0" smtClean="0"/>
              <a:t>,No.3,Vol.39,pp.567{574(1998).http://id.nii.ac.jp/1001/00013161/</a:t>
            </a:r>
          </a:p>
          <a:p>
            <a:endParaRPr lang="en-US" altLang="ja-JP" dirty="0" smtClean="0"/>
          </a:p>
          <a:p>
            <a:endParaRPr kumimoji="1" lang="en-US" altLang="ja-JP" dirty="0" smtClean="0"/>
          </a:p>
        </p:txBody>
      </p:sp>
    </p:spTree>
    <p:extLst>
      <p:ext uri="{BB962C8B-B14F-4D97-AF65-F5344CB8AC3E}">
        <p14:creationId xmlns:p14="http://schemas.microsoft.com/office/powerpoint/2010/main" val="4196744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1005" y="197708"/>
            <a:ext cx="9144000" cy="1063325"/>
          </a:xfrm>
        </p:spPr>
        <p:txBody>
          <a:bodyPr/>
          <a:lstStyle/>
          <a:p>
            <a:r>
              <a:rPr kumimoji="1" lang="ja-JP" altLang="en-US" dirty="0" smtClean="0"/>
              <a:t>発表の流れ</a:t>
            </a:r>
            <a:endParaRPr kumimoji="1" lang="ja-JP" altLang="en-US" dirty="0"/>
          </a:p>
        </p:txBody>
      </p:sp>
      <p:sp>
        <p:nvSpPr>
          <p:cNvPr id="3" name="サブタイトル 2"/>
          <p:cNvSpPr>
            <a:spLocks noGrp="1"/>
          </p:cNvSpPr>
          <p:nvPr>
            <p:ph type="subTitle" idx="1"/>
          </p:nvPr>
        </p:nvSpPr>
        <p:spPr>
          <a:xfrm>
            <a:off x="1524000" y="1458096"/>
            <a:ext cx="9144000" cy="4609071"/>
          </a:xfrm>
        </p:spPr>
        <p:txBody>
          <a:bodyPr>
            <a:normAutofit/>
          </a:bodyPr>
          <a:lstStyle/>
          <a:p>
            <a:pPr algn="l"/>
            <a:r>
              <a:rPr kumimoji="1" lang="ja-JP" altLang="en-US" dirty="0" smtClean="0"/>
              <a:t>倉庫番とはどういったゲームか？</a:t>
            </a:r>
            <a:endParaRPr kumimoji="1" lang="en-US" altLang="ja-JP" dirty="0" smtClean="0"/>
          </a:p>
          <a:p>
            <a:pPr algn="l"/>
            <a:endParaRPr kumimoji="1" lang="en-US" altLang="ja-JP" dirty="0" smtClean="0"/>
          </a:p>
          <a:p>
            <a:pPr algn="l"/>
            <a:r>
              <a:rPr lang="ja-JP" altLang="en-US" dirty="0" smtClean="0"/>
              <a:t>研究背景と研究目的</a:t>
            </a:r>
            <a:endParaRPr lang="en-US" altLang="ja-JP" dirty="0" smtClean="0"/>
          </a:p>
          <a:p>
            <a:pPr algn="l"/>
            <a:endParaRPr kumimoji="1" lang="en-US" altLang="ja-JP" dirty="0"/>
          </a:p>
          <a:p>
            <a:pPr algn="l"/>
            <a:r>
              <a:rPr lang="ja-JP" altLang="en-US" dirty="0" smtClean="0"/>
              <a:t>研究内容について</a:t>
            </a:r>
            <a:endParaRPr lang="en-US" altLang="ja-JP" dirty="0" smtClean="0"/>
          </a:p>
          <a:p>
            <a:pPr algn="l"/>
            <a:endParaRPr kumimoji="1" lang="en-US" altLang="ja-JP" dirty="0"/>
          </a:p>
          <a:p>
            <a:pPr algn="l"/>
            <a:r>
              <a:rPr lang="ja-JP" altLang="en-US" dirty="0" smtClean="0"/>
              <a:t>結論と今後の課題</a:t>
            </a:r>
            <a:endParaRPr lang="en-US" altLang="ja-JP" dirty="0" smtClean="0"/>
          </a:p>
          <a:p>
            <a:pPr algn="l"/>
            <a:endParaRPr kumimoji="1" lang="en-US" altLang="ja-JP" dirty="0"/>
          </a:p>
          <a:p>
            <a:pPr algn="l"/>
            <a:r>
              <a:rPr lang="ja-JP" altLang="en-US" dirty="0" smtClean="0"/>
              <a:t>参考文献</a:t>
            </a:r>
            <a:endParaRPr kumimoji="1" lang="ja-JP" altLang="en-US" dirty="0"/>
          </a:p>
        </p:txBody>
      </p:sp>
    </p:spTree>
    <p:extLst>
      <p:ext uri="{BB962C8B-B14F-4D97-AF65-F5344CB8AC3E}">
        <p14:creationId xmlns:p14="http://schemas.microsoft.com/office/powerpoint/2010/main" val="2118112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倉庫番とは</a:t>
            </a:r>
            <a:r>
              <a:rPr kumimoji="1" lang="en-US" altLang="ja-JP" dirty="0" smtClean="0"/>
              <a:t>	</a:t>
            </a:r>
            <a:endParaRPr kumimoji="1" lang="ja-JP" altLang="en-US" dirty="0"/>
          </a:p>
        </p:txBody>
      </p:sp>
      <p:sp>
        <p:nvSpPr>
          <p:cNvPr id="6" name="コンテンツ プレースホルダー 5"/>
          <p:cNvSpPr>
            <a:spLocks noGrp="1"/>
          </p:cNvSpPr>
          <p:nvPr>
            <p:ph idx="1"/>
          </p:nvPr>
        </p:nvSpPr>
        <p:spPr/>
        <p:txBody>
          <a:bodyPr/>
          <a:lstStyle/>
          <a:p>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9605" y="1666574"/>
            <a:ext cx="9032789" cy="4669439"/>
          </a:xfrm>
          <a:prstGeom prst="rect">
            <a:avLst/>
          </a:prstGeom>
        </p:spPr>
      </p:pic>
    </p:spTree>
    <p:extLst>
      <p:ext uri="{BB962C8B-B14F-4D97-AF65-F5344CB8AC3E}">
        <p14:creationId xmlns:p14="http://schemas.microsoft.com/office/powerpoint/2010/main" val="2926383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倉庫番の基本要項</a:t>
            </a:r>
            <a:endParaRPr kumimoji="1" lang="ja-JP" altLang="en-US" dirty="0"/>
          </a:p>
        </p:txBody>
      </p:sp>
      <p:sp>
        <p:nvSpPr>
          <p:cNvPr id="3" name="コンテンツ プレースホルダー 2"/>
          <p:cNvSpPr>
            <a:spLocks noGrp="1"/>
          </p:cNvSpPr>
          <p:nvPr>
            <p:ph idx="1"/>
          </p:nvPr>
        </p:nvSpPr>
        <p:spPr>
          <a:xfrm>
            <a:off x="541637" y="1690688"/>
            <a:ext cx="10515600" cy="4351338"/>
          </a:xfrm>
        </p:spPr>
        <p:txBody>
          <a:bodyPr>
            <a:normAutofit fontScale="92500"/>
          </a:bodyPr>
          <a:lstStyle/>
          <a:p>
            <a:r>
              <a:rPr lang="ja-JP" altLang="en-US" dirty="0" smtClean="0"/>
              <a:t>番人が垂直方向か水平方向に一単位動く</a:t>
            </a:r>
            <a:endParaRPr lang="en-US" altLang="ja-JP" dirty="0" smtClean="0"/>
          </a:p>
          <a:p>
            <a:endParaRPr kumimoji="1" lang="en-US" altLang="ja-JP" dirty="0"/>
          </a:p>
          <a:p>
            <a:r>
              <a:rPr kumimoji="1" lang="ja-JP" altLang="en-US" dirty="0" smtClean="0"/>
              <a:t>移動先に荷物があったとき、先が空いていれば</a:t>
            </a:r>
            <a:r>
              <a:rPr lang="ja-JP" altLang="en-US" dirty="0" smtClean="0"/>
              <a:t>、荷物は隣のスペースに押されて移動する。</a:t>
            </a:r>
            <a:endParaRPr lang="en-US" altLang="ja-JP" dirty="0" smtClean="0"/>
          </a:p>
          <a:p>
            <a:endParaRPr lang="en-US" altLang="ja-JP" dirty="0"/>
          </a:p>
          <a:p>
            <a:endParaRPr lang="en-US" altLang="ja-JP" dirty="0" smtClean="0"/>
          </a:p>
          <a:p>
            <a:r>
              <a:rPr kumimoji="1" lang="ja-JP" altLang="en-US" dirty="0" smtClean="0"/>
              <a:t>一方、先が空いていなければ、番人は動けない。</a:t>
            </a:r>
            <a:endParaRPr kumimoji="1" lang="en-US" altLang="ja-JP" dirty="0" smtClean="0"/>
          </a:p>
          <a:p>
            <a:endParaRPr lang="en-US" altLang="ja-JP" dirty="0"/>
          </a:p>
          <a:p>
            <a:r>
              <a:rPr kumimoji="1" lang="ja-JP" altLang="en-US" dirty="0" smtClean="0"/>
              <a:t>すべての目標位置に荷物を置く一連の手順を見つけることが目標である。</a:t>
            </a:r>
            <a:endParaRPr kumimoji="1" lang="en-US" altLang="ja-JP" dirty="0" smtClean="0"/>
          </a:p>
        </p:txBody>
      </p:sp>
      <p:sp>
        <p:nvSpPr>
          <p:cNvPr id="4" name="正方形/長方形 3"/>
          <p:cNvSpPr/>
          <p:nvPr/>
        </p:nvSpPr>
        <p:spPr>
          <a:xfrm>
            <a:off x="3163330" y="3897249"/>
            <a:ext cx="3039762"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805882" y="3378265"/>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6" name="正方形/長方形 5"/>
          <p:cNvSpPr/>
          <p:nvPr/>
        </p:nvSpPr>
        <p:spPr>
          <a:xfrm>
            <a:off x="5029201" y="3378265"/>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B</a:t>
            </a:r>
            <a:endParaRPr kumimoji="1" lang="ja-JP" altLang="en-US" dirty="0"/>
          </a:p>
        </p:txBody>
      </p:sp>
      <p:sp>
        <p:nvSpPr>
          <p:cNvPr id="7" name="正方形/長方形 6"/>
          <p:cNvSpPr/>
          <p:nvPr/>
        </p:nvSpPr>
        <p:spPr>
          <a:xfrm>
            <a:off x="8357287" y="3897249"/>
            <a:ext cx="3039762"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9296401" y="3378265"/>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9" name="正方形/長方形 8"/>
          <p:cNvSpPr/>
          <p:nvPr/>
        </p:nvSpPr>
        <p:spPr>
          <a:xfrm>
            <a:off x="10507362" y="3378265"/>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B</a:t>
            </a:r>
            <a:endParaRPr kumimoji="1" lang="ja-JP" altLang="en-US" dirty="0"/>
          </a:p>
        </p:txBody>
      </p:sp>
      <p:cxnSp>
        <p:nvCxnSpPr>
          <p:cNvPr id="11" name="直線矢印コネクタ 10"/>
          <p:cNvCxnSpPr/>
          <p:nvPr/>
        </p:nvCxnSpPr>
        <p:spPr>
          <a:xfrm flipH="1">
            <a:off x="8676505" y="3637757"/>
            <a:ext cx="61989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a:off x="9887466" y="3637757"/>
            <a:ext cx="61989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9997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研究背景と研究目的</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倉庫番自体は</a:t>
            </a:r>
            <a:r>
              <a:rPr kumimoji="1" lang="en-US" altLang="ja-JP" dirty="0" smtClean="0"/>
              <a:t>PSPACE</a:t>
            </a:r>
            <a:r>
              <a:rPr kumimoji="1" lang="ja-JP" altLang="en-US" dirty="0" smtClean="0"/>
              <a:t>完全である</a:t>
            </a:r>
            <a:r>
              <a:rPr lang="en-US" altLang="ja-JP" dirty="0" smtClean="0"/>
              <a:t>[1]</a:t>
            </a:r>
            <a:endParaRPr kumimoji="1" lang="en-US" altLang="ja-JP" dirty="0" smtClean="0"/>
          </a:p>
          <a:p>
            <a:endParaRPr lang="en-US" altLang="ja-JP" dirty="0"/>
          </a:p>
          <a:p>
            <a:r>
              <a:rPr lang="ja-JP" altLang="en-US" dirty="0"/>
              <a:t>類似</a:t>
            </a:r>
            <a:r>
              <a:rPr lang="ja-JP" altLang="en-US" dirty="0" smtClean="0"/>
              <a:t>したゲームはどうか？</a:t>
            </a:r>
            <a:endParaRPr kumimoji="1" lang="en-US" altLang="ja-JP" dirty="0" smtClean="0"/>
          </a:p>
          <a:p>
            <a:pPr marL="0" indent="0">
              <a:buNone/>
            </a:pPr>
            <a:r>
              <a:rPr lang="ja-JP" altLang="en-US" dirty="0"/>
              <a:t>　</a:t>
            </a:r>
            <a:r>
              <a:rPr lang="ja-JP" altLang="en-US" dirty="0" smtClean="0"/>
              <a:t>　　　・</a:t>
            </a:r>
            <a:r>
              <a:rPr lang="en-US" altLang="ja-JP" dirty="0" smtClean="0"/>
              <a:t>2</a:t>
            </a:r>
            <a:r>
              <a:rPr lang="ja-JP" altLang="en-US" dirty="0" smtClean="0"/>
              <a:t>人倉庫番</a:t>
            </a:r>
            <a:endParaRPr lang="en-US" altLang="ja-JP" dirty="0" smtClean="0"/>
          </a:p>
          <a:p>
            <a:pPr marL="0" indent="0">
              <a:buNone/>
            </a:pPr>
            <a:r>
              <a:rPr lang="ja-JP" altLang="en-US" dirty="0" smtClean="0"/>
              <a:t>　　　　・摩擦</a:t>
            </a:r>
            <a:r>
              <a:rPr lang="ja-JP" altLang="en-US" dirty="0" smtClean="0"/>
              <a:t>の無い倉庫番</a:t>
            </a:r>
            <a:endParaRPr lang="en-US" altLang="ja-JP" dirty="0" smtClean="0"/>
          </a:p>
          <a:p>
            <a:endParaRPr lang="en-US" altLang="ja-JP" dirty="0"/>
          </a:p>
          <a:p>
            <a:endParaRPr lang="en-US" altLang="ja-JP" dirty="0" smtClean="0"/>
          </a:p>
          <a:p>
            <a:r>
              <a:rPr lang="ja-JP" altLang="en-US" dirty="0" smtClean="0"/>
              <a:t>１）</a:t>
            </a:r>
            <a:r>
              <a:rPr lang="ja-JP" altLang="en-US" dirty="0"/>
              <a:t>ロバート・</a:t>
            </a:r>
            <a:r>
              <a:rPr lang="en-US" altLang="ja-JP" dirty="0"/>
              <a:t>A</a:t>
            </a:r>
            <a:r>
              <a:rPr lang="ja-JP" altLang="en-US" dirty="0"/>
              <a:t>・ハーン</a:t>
            </a:r>
            <a:r>
              <a:rPr lang="en-US" altLang="ja-JP" dirty="0"/>
              <a:t>, </a:t>
            </a:r>
            <a:r>
              <a:rPr lang="ja-JP" altLang="en-US" dirty="0"/>
              <a:t>エリック・ドメイン：ゲームとパズルの計算量</a:t>
            </a:r>
            <a:r>
              <a:rPr lang="en-US" altLang="ja-JP" dirty="0"/>
              <a:t>, </a:t>
            </a:r>
            <a:r>
              <a:rPr lang="ja-JP" altLang="en-US" dirty="0"/>
              <a:t>近代科学社（</a:t>
            </a:r>
            <a:r>
              <a:rPr lang="en-US" altLang="ja-JP" dirty="0"/>
              <a:t>2011)</a:t>
            </a:r>
          </a:p>
          <a:p>
            <a:endParaRPr kumimoji="1" lang="ja-JP" altLang="en-US" dirty="0"/>
          </a:p>
        </p:txBody>
      </p:sp>
      <p:sp>
        <p:nvSpPr>
          <p:cNvPr id="4" name="正方形/長方形 3"/>
          <p:cNvSpPr/>
          <p:nvPr/>
        </p:nvSpPr>
        <p:spPr>
          <a:xfrm>
            <a:off x="7154562" y="3929449"/>
            <a:ext cx="630195" cy="5313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5" name="正方形/長方形 4"/>
          <p:cNvSpPr/>
          <p:nvPr/>
        </p:nvSpPr>
        <p:spPr>
          <a:xfrm>
            <a:off x="9728886" y="3929449"/>
            <a:ext cx="630195" cy="5313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A’</a:t>
            </a:r>
          </a:p>
        </p:txBody>
      </p:sp>
      <p:sp>
        <p:nvSpPr>
          <p:cNvPr id="6" name="正方形/長方形 5"/>
          <p:cNvSpPr/>
          <p:nvPr/>
        </p:nvSpPr>
        <p:spPr>
          <a:xfrm>
            <a:off x="10342605" y="3558746"/>
            <a:ext cx="630195" cy="144574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7784757" y="4195119"/>
            <a:ext cx="1944129"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7578998" y="647142"/>
            <a:ext cx="1398936" cy="1707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8966323" y="2330030"/>
            <a:ext cx="630195" cy="5313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12" name="正方形/長方形 11"/>
          <p:cNvSpPr/>
          <p:nvPr/>
        </p:nvSpPr>
        <p:spPr>
          <a:xfrm>
            <a:off x="7578998" y="2861371"/>
            <a:ext cx="1398936" cy="670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8966322" y="654318"/>
            <a:ext cx="2102429" cy="5225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7578998" y="2320703"/>
            <a:ext cx="630195" cy="5313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B</a:t>
            </a:r>
            <a:endParaRPr kumimoji="1" lang="ja-JP" altLang="en-US" dirty="0"/>
          </a:p>
        </p:txBody>
      </p:sp>
      <p:cxnSp>
        <p:nvCxnSpPr>
          <p:cNvPr id="15" name="直線矢印コネクタ 14"/>
          <p:cNvCxnSpPr>
            <a:stCxn id="11" idx="0"/>
          </p:cNvCxnSpPr>
          <p:nvPr/>
        </p:nvCxnSpPr>
        <p:spPr>
          <a:xfrm flipH="1" flipV="1">
            <a:off x="9281420" y="1925783"/>
            <a:ext cx="1" cy="40424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9675994" y="1180920"/>
            <a:ext cx="1392758" cy="513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円/楕円 19"/>
          <p:cNvSpPr/>
          <p:nvPr/>
        </p:nvSpPr>
        <p:spPr>
          <a:xfrm>
            <a:off x="8463672" y="2436732"/>
            <a:ext cx="185351" cy="160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flipH="1">
            <a:off x="8472716" y="2599828"/>
            <a:ext cx="92676" cy="245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538263" y="2576850"/>
            <a:ext cx="173580" cy="282853"/>
          </a:xfrm>
          <a:prstGeom prst="line">
            <a:avLst/>
          </a:prstGeom>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9205595" y="1277065"/>
            <a:ext cx="185351" cy="160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H="1">
            <a:off x="9214639" y="1440161"/>
            <a:ext cx="92676" cy="245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9280186" y="1417183"/>
            <a:ext cx="173580" cy="2828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631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sz="3600" b="1" dirty="0" smtClean="0"/>
              <a:t>PSPACE</a:t>
            </a:r>
            <a:r>
              <a:rPr lang="ja-JP" altLang="en-US" sz="3600" b="1" dirty="0" smtClean="0"/>
              <a:t>完全について</a:t>
            </a:r>
            <a:endParaRPr kumimoji="1" lang="ja-JP" altLang="en-US" sz="3600"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dirty="0" smtClean="0"/>
              <a:t>P</a:t>
            </a:r>
            <a:r>
              <a:rPr lang="ja-JP" altLang="en-US" dirty="0" smtClean="0"/>
              <a:t>⊆</a:t>
            </a:r>
            <a:r>
              <a:rPr lang="en-US" altLang="ja-JP" dirty="0" smtClean="0"/>
              <a:t>NP</a:t>
            </a:r>
            <a:r>
              <a:rPr lang="ja-JP" altLang="en-US" dirty="0" smtClean="0"/>
              <a:t>⊆</a:t>
            </a:r>
            <a:r>
              <a:rPr lang="en-US" altLang="ja-JP" dirty="0" smtClean="0"/>
              <a:t>PSPACE</a:t>
            </a:r>
            <a:r>
              <a:rPr lang="ja-JP" altLang="en-US" dirty="0" smtClean="0"/>
              <a:t>⊆</a:t>
            </a:r>
            <a:r>
              <a:rPr lang="en-US" altLang="ja-JP" dirty="0" smtClean="0"/>
              <a:t>EXPTIME</a:t>
            </a:r>
            <a:r>
              <a:rPr lang="ja-JP" altLang="en-US" dirty="0" smtClean="0"/>
              <a:t>⊆</a:t>
            </a:r>
            <a:r>
              <a:rPr lang="en-US" altLang="ja-JP" dirty="0" smtClean="0"/>
              <a:t>NEXPTIME</a:t>
            </a:r>
            <a:r>
              <a:rPr lang="ja-JP" altLang="en-US" dirty="0" smtClean="0"/>
              <a:t>⊆</a:t>
            </a:r>
            <a:r>
              <a:rPr lang="en-US" altLang="ja-JP" dirty="0" smtClean="0"/>
              <a:t>EXPSPACE</a:t>
            </a:r>
          </a:p>
          <a:p>
            <a:pPr marL="0" indent="0">
              <a:buNone/>
            </a:pPr>
            <a:endParaRPr lang="en-US" altLang="ja-JP" dirty="0" smtClean="0"/>
          </a:p>
          <a:p>
            <a:pPr marL="0" indent="0">
              <a:buNone/>
            </a:pPr>
            <a:r>
              <a:rPr kumimoji="1" lang="en-US" altLang="ja-JP" dirty="0" smtClean="0"/>
              <a:t>PSPACE</a:t>
            </a:r>
            <a:r>
              <a:rPr lang="ja-JP" altLang="en-US" dirty="0" smtClean="0"/>
              <a:t>の定義：</a:t>
            </a:r>
            <a:endParaRPr lang="en-US" altLang="ja-JP" dirty="0" smtClean="0"/>
          </a:p>
          <a:p>
            <a:pPr marL="0" indent="0">
              <a:buNone/>
            </a:pPr>
            <a:r>
              <a:rPr kumimoji="1" lang="ja-JP" altLang="en-US" dirty="0" smtClean="0"/>
              <a:t>非決定性チューリングマシンに多項式領域で</a:t>
            </a:r>
            <a:endParaRPr kumimoji="1" lang="en-US" altLang="ja-JP" dirty="0" smtClean="0"/>
          </a:p>
          <a:p>
            <a:pPr marL="0" indent="0">
              <a:buNone/>
            </a:pPr>
            <a:r>
              <a:rPr kumimoji="1" lang="ja-JP" altLang="en-US" dirty="0" smtClean="0"/>
              <a:t>解くことができる問題</a:t>
            </a:r>
            <a:endParaRPr kumimoji="1" lang="en-US" altLang="ja-JP" dirty="0" smtClean="0"/>
          </a:p>
          <a:p>
            <a:pPr marL="0" indent="0">
              <a:buNone/>
            </a:pPr>
            <a:endParaRPr lang="en-US" altLang="ja-JP" dirty="0"/>
          </a:p>
          <a:p>
            <a:pPr marL="0" indent="0">
              <a:buNone/>
            </a:pPr>
            <a:r>
              <a:rPr kumimoji="1" lang="en-US" altLang="ja-JP" dirty="0" smtClean="0"/>
              <a:t>NP</a:t>
            </a:r>
            <a:r>
              <a:rPr kumimoji="1" lang="ja-JP" altLang="en-US" dirty="0" smtClean="0"/>
              <a:t>完全と同様に</a:t>
            </a:r>
            <a:r>
              <a:rPr kumimoji="1" lang="en-US" altLang="ja-JP" dirty="0" smtClean="0"/>
              <a:t>PSPACE</a:t>
            </a:r>
            <a:r>
              <a:rPr kumimoji="1" lang="ja-JP" altLang="en-US" dirty="0" smtClean="0"/>
              <a:t>に属する全ての問題</a:t>
            </a:r>
            <a:endParaRPr kumimoji="1" lang="en-US" altLang="ja-JP" dirty="0" smtClean="0"/>
          </a:p>
          <a:p>
            <a:pPr marL="0" indent="0">
              <a:buNone/>
            </a:pPr>
            <a:r>
              <a:rPr lang="ja-JP" altLang="en-US" dirty="0" smtClean="0"/>
              <a:t>から多項式時間還元可能である。</a:t>
            </a:r>
            <a:endParaRPr kumimoji="1" lang="en-US" altLang="ja-JP" dirty="0"/>
          </a:p>
          <a:p>
            <a:pPr marL="0" indent="0">
              <a:buNone/>
            </a:pPr>
            <a:endParaRPr kumimoji="1" lang="ja-JP" altLang="en-US"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9787" y="2321310"/>
            <a:ext cx="4177412" cy="4351338"/>
          </a:xfrm>
          <a:prstGeom prst="rect">
            <a:avLst/>
          </a:prstGeom>
        </p:spPr>
      </p:pic>
    </p:spTree>
    <p:extLst>
      <p:ext uri="{BB962C8B-B14F-4D97-AF65-F5344CB8AC3E}">
        <p14:creationId xmlns:p14="http://schemas.microsoft.com/office/powerpoint/2010/main" val="3461280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非決定性制約論理（</a:t>
            </a:r>
            <a:r>
              <a:rPr lang="en-US" altLang="ja-JP" dirty="0" smtClean="0"/>
              <a:t>NCL</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青：２</a:t>
            </a:r>
            <a:endParaRPr kumimoji="1" lang="en-US" altLang="ja-JP" dirty="0" smtClean="0"/>
          </a:p>
          <a:p>
            <a:r>
              <a:rPr lang="ja-JP" altLang="en-US" dirty="0" smtClean="0"/>
              <a:t>赤：１</a:t>
            </a:r>
            <a:endParaRPr lang="en-US" altLang="ja-JP" dirty="0" smtClean="0"/>
          </a:p>
          <a:p>
            <a:r>
              <a:rPr kumimoji="1" lang="ja-JP" altLang="en-US" dirty="0" smtClean="0"/>
              <a:t>各頂点：流入２以上</a:t>
            </a:r>
            <a:endParaRPr kumimoji="1" lang="ja-JP" altLang="en-US" dirty="0"/>
          </a:p>
        </p:txBody>
      </p:sp>
      <p:cxnSp>
        <p:nvCxnSpPr>
          <p:cNvPr id="5" name="直線矢印コネクタ 4"/>
          <p:cNvCxnSpPr>
            <a:endCxn id="6" idx="0"/>
          </p:cNvCxnSpPr>
          <p:nvPr/>
        </p:nvCxnSpPr>
        <p:spPr>
          <a:xfrm>
            <a:off x="6805022" y="1331721"/>
            <a:ext cx="12357" cy="1072927"/>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6692688" y="2404648"/>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stCxn id="6" idx="3"/>
            <a:endCxn id="12" idx="7"/>
          </p:cNvCxnSpPr>
          <p:nvPr/>
        </p:nvCxnSpPr>
        <p:spPr>
          <a:xfrm flipH="1">
            <a:off x="6184170" y="2617509"/>
            <a:ext cx="545039" cy="81348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5971309" y="3394475"/>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7337285" y="3259776"/>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6" idx="5"/>
            <a:endCxn id="13" idx="1"/>
          </p:cNvCxnSpPr>
          <p:nvPr/>
        </p:nvCxnSpPr>
        <p:spPr>
          <a:xfrm>
            <a:off x="6905549" y="2617509"/>
            <a:ext cx="468257" cy="67878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2" idx="4"/>
            <a:endCxn id="21" idx="1"/>
          </p:cNvCxnSpPr>
          <p:nvPr/>
        </p:nvCxnSpPr>
        <p:spPr>
          <a:xfrm flipH="1">
            <a:off x="5497453" y="3643857"/>
            <a:ext cx="598547" cy="843971"/>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a:off x="5460932" y="4451307"/>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7645829" y="4238446"/>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p:cNvCxnSpPr>
            <a:stCxn id="13" idx="4"/>
            <a:endCxn id="24" idx="1"/>
          </p:cNvCxnSpPr>
          <p:nvPr/>
        </p:nvCxnSpPr>
        <p:spPr>
          <a:xfrm>
            <a:off x="7461976" y="3509158"/>
            <a:ext cx="220374" cy="765809"/>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4847202" y="5769971"/>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6220691" y="5764926"/>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7396447" y="5705350"/>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8311604" y="5754680"/>
            <a:ext cx="249382" cy="24938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矢印コネクタ 35"/>
          <p:cNvCxnSpPr>
            <a:stCxn id="21" idx="3"/>
            <a:endCxn id="31" idx="0"/>
          </p:cNvCxnSpPr>
          <p:nvPr/>
        </p:nvCxnSpPr>
        <p:spPr>
          <a:xfrm flipH="1">
            <a:off x="4971893" y="4664168"/>
            <a:ext cx="525560" cy="110580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21" idx="5"/>
            <a:endCxn id="32" idx="7"/>
          </p:cNvCxnSpPr>
          <p:nvPr/>
        </p:nvCxnSpPr>
        <p:spPr>
          <a:xfrm>
            <a:off x="5673793" y="4664168"/>
            <a:ext cx="759759" cy="113727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24" idx="3"/>
            <a:endCxn id="33" idx="7"/>
          </p:cNvCxnSpPr>
          <p:nvPr/>
        </p:nvCxnSpPr>
        <p:spPr>
          <a:xfrm flipH="1">
            <a:off x="7609308" y="4451307"/>
            <a:ext cx="73042" cy="1290564"/>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24" idx="5"/>
            <a:endCxn id="34" idx="0"/>
          </p:cNvCxnSpPr>
          <p:nvPr/>
        </p:nvCxnSpPr>
        <p:spPr>
          <a:xfrm>
            <a:off x="7858690" y="4451307"/>
            <a:ext cx="577605" cy="1303373"/>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33" idx="1"/>
            <a:endCxn id="12" idx="6"/>
          </p:cNvCxnSpPr>
          <p:nvPr/>
        </p:nvCxnSpPr>
        <p:spPr>
          <a:xfrm flipH="1" flipV="1">
            <a:off x="6220691" y="3519166"/>
            <a:ext cx="1212277" cy="222270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884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a:xfrm>
            <a:off x="3158836" y="2327564"/>
            <a:ext cx="277091" cy="277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a:stCxn id="6" idx="3"/>
          </p:cNvCxnSpPr>
          <p:nvPr/>
        </p:nvCxnSpPr>
        <p:spPr>
          <a:xfrm flipH="1">
            <a:off x="2341418" y="2564076"/>
            <a:ext cx="857997" cy="83398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6" idx="5"/>
          </p:cNvCxnSpPr>
          <p:nvPr/>
        </p:nvCxnSpPr>
        <p:spPr>
          <a:xfrm>
            <a:off x="3395348" y="2564076"/>
            <a:ext cx="857997" cy="83398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endCxn id="6" idx="0"/>
          </p:cNvCxnSpPr>
          <p:nvPr/>
        </p:nvCxnSpPr>
        <p:spPr>
          <a:xfrm>
            <a:off x="3297381" y="918783"/>
            <a:ext cx="1" cy="1408781"/>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7659315" y="960347"/>
            <a:ext cx="1" cy="1408781"/>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7541552" y="2369128"/>
            <a:ext cx="277091" cy="277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矢印コネクタ 19"/>
          <p:cNvCxnSpPr>
            <a:stCxn id="19" idx="5"/>
          </p:cNvCxnSpPr>
          <p:nvPr/>
        </p:nvCxnSpPr>
        <p:spPr>
          <a:xfrm>
            <a:off x="7778064" y="2605640"/>
            <a:ext cx="1009904" cy="806107"/>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9" idx="3"/>
          </p:cNvCxnSpPr>
          <p:nvPr/>
        </p:nvCxnSpPr>
        <p:spPr>
          <a:xfrm flipH="1">
            <a:off x="6724134" y="2605640"/>
            <a:ext cx="857997" cy="792420"/>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7" name="円/楕円 26"/>
          <p:cNvSpPr/>
          <p:nvPr/>
        </p:nvSpPr>
        <p:spPr>
          <a:xfrm>
            <a:off x="5292436" y="4904509"/>
            <a:ext cx="277091" cy="27709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a:endCxn id="27" idx="1"/>
          </p:cNvCxnSpPr>
          <p:nvPr/>
        </p:nvCxnSpPr>
        <p:spPr>
          <a:xfrm>
            <a:off x="4434439" y="4209070"/>
            <a:ext cx="898576" cy="73601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27" idx="7"/>
          </p:cNvCxnSpPr>
          <p:nvPr/>
        </p:nvCxnSpPr>
        <p:spPr>
          <a:xfrm flipH="1">
            <a:off x="5528948" y="4129052"/>
            <a:ext cx="775158" cy="816036"/>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5430981" y="5181600"/>
            <a:ext cx="0" cy="927828"/>
          </a:xfrm>
          <a:prstGeom prst="straightConnector1">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プレースホルダー 36"/>
          <p:cNvSpPr>
            <a:spLocks noGrp="1"/>
          </p:cNvSpPr>
          <p:nvPr>
            <p:ph type="body" idx="1"/>
          </p:nvPr>
        </p:nvSpPr>
        <p:spPr>
          <a:xfrm>
            <a:off x="7434441" y="3648259"/>
            <a:ext cx="2035633" cy="495155"/>
          </a:xfrm>
        </p:spPr>
        <p:txBody>
          <a:bodyPr/>
          <a:lstStyle/>
          <a:p>
            <a:r>
              <a:rPr lang="en-US" altLang="ja-JP" dirty="0" smtClean="0">
                <a:solidFill>
                  <a:schemeClr val="tx2"/>
                </a:solidFill>
              </a:rPr>
              <a:t>O</a:t>
            </a:r>
            <a:r>
              <a:rPr lang="en-US" altLang="ja-JP" dirty="0">
                <a:solidFill>
                  <a:schemeClr val="tx2"/>
                </a:solidFill>
              </a:rPr>
              <a:t>R</a:t>
            </a:r>
            <a:endParaRPr kumimoji="1" lang="ja-JP" altLang="en-US" dirty="0">
              <a:solidFill>
                <a:schemeClr val="tx2"/>
              </a:solidFill>
            </a:endParaRPr>
          </a:p>
        </p:txBody>
      </p:sp>
      <p:sp>
        <p:nvSpPr>
          <p:cNvPr id="38" name="テキスト プレースホルダー 36"/>
          <p:cNvSpPr txBox="1">
            <a:spLocks/>
          </p:cNvSpPr>
          <p:nvPr/>
        </p:nvSpPr>
        <p:spPr>
          <a:xfrm>
            <a:off x="2987131" y="3633897"/>
            <a:ext cx="2035633" cy="49515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en-US" altLang="ja-JP" dirty="0" smtClean="0">
                <a:solidFill>
                  <a:schemeClr val="tx2"/>
                </a:solidFill>
              </a:rPr>
              <a:t>AND</a:t>
            </a:r>
            <a:endParaRPr lang="ja-JP" altLang="en-US" dirty="0">
              <a:solidFill>
                <a:schemeClr val="tx2"/>
              </a:solidFill>
            </a:endParaRPr>
          </a:p>
        </p:txBody>
      </p:sp>
      <p:sp>
        <p:nvSpPr>
          <p:cNvPr id="39" name="テキスト プレースホルダー 36"/>
          <p:cNvSpPr txBox="1">
            <a:spLocks/>
          </p:cNvSpPr>
          <p:nvPr/>
        </p:nvSpPr>
        <p:spPr>
          <a:xfrm>
            <a:off x="4881725" y="6109428"/>
            <a:ext cx="2035633" cy="49515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en-US" altLang="ja-JP" dirty="0" smtClean="0">
                <a:solidFill>
                  <a:schemeClr val="tx2"/>
                </a:solidFill>
              </a:rPr>
              <a:t>FANOU</a:t>
            </a:r>
            <a:r>
              <a:rPr lang="en-US" altLang="ja-JP" dirty="0">
                <a:solidFill>
                  <a:schemeClr val="tx2"/>
                </a:solidFill>
              </a:rPr>
              <a:t>T</a:t>
            </a:r>
            <a:endParaRPr lang="ja-JP" altLang="en-US" dirty="0">
              <a:solidFill>
                <a:schemeClr val="tx2"/>
              </a:solidFill>
            </a:endParaRPr>
          </a:p>
        </p:txBody>
      </p:sp>
    </p:spTree>
    <p:extLst>
      <p:ext uri="{BB962C8B-B14F-4D97-AF65-F5344CB8AC3E}">
        <p14:creationId xmlns:p14="http://schemas.microsoft.com/office/powerpoint/2010/main" val="4181909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831850" y="877331"/>
            <a:ext cx="10515600" cy="5212320"/>
          </a:xfrm>
        </p:spPr>
        <p:txBody>
          <a:bodyPr>
            <a:normAutofit/>
          </a:bodyPr>
          <a:lstStyle/>
          <a:p>
            <a:pPr algn="ctr"/>
            <a:r>
              <a:rPr kumimoji="1" lang="ja-JP" altLang="en-US" sz="3600" dirty="0" smtClean="0"/>
              <a:t>倉庫番の証明の戦略</a:t>
            </a:r>
            <a:endParaRPr lang="en-US" altLang="ja-JP" sz="3600" dirty="0" smtClean="0"/>
          </a:p>
          <a:p>
            <a:pPr algn="ctr"/>
            <a:endParaRPr lang="en-US" altLang="ja-JP" dirty="0"/>
          </a:p>
          <a:p>
            <a:r>
              <a:rPr kumimoji="1" lang="ja-JP" altLang="en-US" dirty="0" smtClean="0"/>
              <a:t>取り返しのつかない配置がきわめて重要</a:t>
            </a:r>
            <a:endParaRPr kumimoji="1" lang="en-US" altLang="ja-JP" dirty="0" smtClean="0"/>
          </a:p>
          <a:p>
            <a:r>
              <a:rPr lang="en-US" altLang="ja-JP" dirty="0" smtClean="0"/>
              <a:t>	</a:t>
            </a:r>
            <a:r>
              <a:rPr lang="ja-JP" altLang="en-US" dirty="0" smtClean="0"/>
              <a:t>→任意の解問題から、すべての「押し」を逆回しすれば元の配置になる○</a:t>
            </a:r>
            <a:endParaRPr lang="en-US" altLang="ja-JP" dirty="0" smtClean="0"/>
          </a:p>
          <a:p>
            <a:r>
              <a:rPr lang="en-US" altLang="ja-JP" dirty="0"/>
              <a:t>	</a:t>
            </a:r>
            <a:r>
              <a:rPr lang="ja-JP" altLang="en-US" dirty="0" smtClean="0"/>
              <a:t>→逆回しできない「押し」をしてしまうと、取り返しのつかない配置になる</a:t>
            </a:r>
            <a:r>
              <a:rPr lang="en-US" altLang="ja-JP" dirty="0" smtClean="0"/>
              <a:t>×</a:t>
            </a:r>
          </a:p>
          <a:p>
            <a:r>
              <a:rPr lang="ja-JP" altLang="en-US" dirty="0" smtClean="0"/>
              <a:t>　　　　　　　　　</a:t>
            </a:r>
            <a:r>
              <a:rPr lang="en-US" altLang="ja-JP" dirty="0" smtClean="0"/>
              <a:t>OK</a:t>
            </a:r>
            <a:r>
              <a:rPr lang="ja-JP" altLang="en-US" dirty="0" smtClean="0"/>
              <a:t>　　　　　　　　　　　　　　　　　　　　　　　　</a:t>
            </a:r>
            <a:r>
              <a:rPr lang="en-US" altLang="ja-JP" dirty="0" smtClean="0"/>
              <a:t>NG</a:t>
            </a:r>
          </a:p>
          <a:p>
            <a:endParaRPr lang="en-US" altLang="ja-JP" dirty="0"/>
          </a:p>
          <a:p>
            <a:endParaRPr lang="en-US" altLang="ja-JP" dirty="0" smtClean="0"/>
          </a:p>
          <a:p>
            <a:endParaRPr lang="en-US" altLang="ja-JP" dirty="0"/>
          </a:p>
          <a:p>
            <a:r>
              <a:rPr lang="en-US" altLang="ja-JP" dirty="0" smtClean="0"/>
              <a:t>AND</a:t>
            </a:r>
            <a:r>
              <a:rPr lang="ja-JP" altLang="en-US" dirty="0"/>
              <a:t>演算</a:t>
            </a:r>
            <a:r>
              <a:rPr lang="ja-JP" altLang="en-US" dirty="0" smtClean="0"/>
              <a:t>に相当する荷物の並び「</a:t>
            </a:r>
            <a:r>
              <a:rPr lang="en-US" altLang="ja-JP" dirty="0" smtClean="0"/>
              <a:t>AND</a:t>
            </a:r>
            <a:r>
              <a:rPr lang="ja-JP" altLang="en-US" dirty="0" smtClean="0"/>
              <a:t>ガジェット」</a:t>
            </a:r>
            <a:endParaRPr lang="en-US" altLang="ja-JP" dirty="0" smtClean="0"/>
          </a:p>
          <a:p>
            <a:r>
              <a:rPr lang="en-US" altLang="ja-JP" dirty="0" smtClean="0"/>
              <a:t>OR</a:t>
            </a:r>
            <a:r>
              <a:rPr lang="ja-JP" altLang="en-US" dirty="0" smtClean="0"/>
              <a:t>演算に相当する荷物の並び「</a:t>
            </a:r>
            <a:r>
              <a:rPr lang="en-US" altLang="ja-JP" dirty="0" smtClean="0"/>
              <a:t>OR</a:t>
            </a:r>
            <a:r>
              <a:rPr lang="ja-JP" altLang="en-US" dirty="0" smtClean="0"/>
              <a:t>ガジェット」を作成する。</a:t>
            </a:r>
            <a:endParaRPr lang="en-US" altLang="ja-JP" dirty="0" smtClean="0"/>
          </a:p>
        </p:txBody>
      </p:sp>
      <p:sp>
        <p:nvSpPr>
          <p:cNvPr id="7" name="正方形/長方形 6"/>
          <p:cNvSpPr/>
          <p:nvPr/>
        </p:nvSpPr>
        <p:spPr>
          <a:xfrm>
            <a:off x="1507524" y="4324865"/>
            <a:ext cx="3039762"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150076" y="3805881"/>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9" name="正方形/長方形 8"/>
          <p:cNvSpPr/>
          <p:nvPr/>
        </p:nvSpPr>
        <p:spPr>
          <a:xfrm>
            <a:off x="3373395" y="3805881"/>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B</a:t>
            </a:r>
            <a:endParaRPr kumimoji="1" lang="ja-JP" altLang="en-US" dirty="0"/>
          </a:p>
        </p:txBody>
      </p:sp>
      <p:sp>
        <p:nvSpPr>
          <p:cNvPr id="10" name="正方形/長方形 9"/>
          <p:cNvSpPr/>
          <p:nvPr/>
        </p:nvSpPr>
        <p:spPr>
          <a:xfrm>
            <a:off x="6868297" y="4324865"/>
            <a:ext cx="3039762"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640595" y="3805881"/>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a:t>
            </a:r>
            <a:endParaRPr kumimoji="1" lang="ja-JP" altLang="en-US" dirty="0"/>
          </a:p>
        </p:txBody>
      </p:sp>
      <p:sp>
        <p:nvSpPr>
          <p:cNvPr id="12" name="正方形/長方形 11"/>
          <p:cNvSpPr/>
          <p:nvPr/>
        </p:nvSpPr>
        <p:spPr>
          <a:xfrm>
            <a:off x="8221362" y="3805881"/>
            <a:ext cx="580767" cy="518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B</a:t>
            </a:r>
            <a:endParaRPr kumimoji="1" lang="ja-JP" altLang="en-US" dirty="0"/>
          </a:p>
        </p:txBody>
      </p:sp>
    </p:spTree>
    <p:extLst>
      <p:ext uri="{BB962C8B-B14F-4D97-AF65-F5344CB8AC3E}">
        <p14:creationId xmlns:p14="http://schemas.microsoft.com/office/powerpoint/2010/main" val="3244284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397</Words>
  <Application>Microsoft Office PowerPoint</Application>
  <PresentationFormat>ワイド画面</PresentationFormat>
  <Paragraphs>104</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ＭＳ Ｐゴシック</vt:lpstr>
      <vt:lpstr>Arial</vt:lpstr>
      <vt:lpstr>Calibri</vt:lpstr>
      <vt:lpstr>Calibri Light</vt:lpstr>
      <vt:lpstr>Office テーマ</vt:lpstr>
      <vt:lpstr>変形倉庫番ゲームの計算量</vt:lpstr>
      <vt:lpstr>発表の流れ</vt:lpstr>
      <vt:lpstr>倉庫番とは </vt:lpstr>
      <vt:lpstr>倉庫番の基本要項</vt:lpstr>
      <vt:lpstr>研究背景と研究目的</vt:lpstr>
      <vt:lpstr>PSPACE完全について</vt:lpstr>
      <vt:lpstr>非決定性制約論理（NCL）</vt:lpstr>
      <vt:lpstr>PowerPoint プレゼンテーション</vt:lpstr>
      <vt:lpstr>PowerPoint プレゼンテーション</vt:lpstr>
      <vt:lpstr>２人倉庫番（ANDガジェット）</vt:lpstr>
      <vt:lpstr>2人倉庫番のANDガジェットの証明（左図）</vt:lpstr>
      <vt:lpstr>2人倉庫番のANDガジェット（右図）</vt:lpstr>
      <vt:lpstr>２人倉庫番のORガジェット</vt:lpstr>
      <vt:lpstr>摩擦の無い倉庫番（ANDガジェット）</vt:lpstr>
      <vt:lpstr>摩擦の無い倉庫番（ORガジェット）</vt:lpstr>
      <vt:lpstr>結論と今後の課題</vt:lpstr>
      <vt:lpstr>参考文献</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変形倉庫番ゲームの計算量</dc:title>
  <dc:creator>Ishimizu-ken</dc:creator>
  <cp:lastModifiedBy>Ishimizu-ken</cp:lastModifiedBy>
  <cp:revision>39</cp:revision>
  <dcterms:created xsi:type="dcterms:W3CDTF">2019-02-04T07:13:59Z</dcterms:created>
  <dcterms:modified xsi:type="dcterms:W3CDTF">2019-02-06T00:54:52Z</dcterms:modified>
</cp:coreProperties>
</file>