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sldIdLst>
    <p:sldId id="256" r:id="rId2"/>
    <p:sldId id="271" r:id="rId3"/>
    <p:sldId id="259" r:id="rId4"/>
    <p:sldId id="268" r:id="rId5"/>
    <p:sldId id="283" r:id="rId6"/>
    <p:sldId id="285" r:id="rId7"/>
    <p:sldId id="286" r:id="rId8"/>
    <p:sldId id="258" r:id="rId9"/>
    <p:sldId id="261" r:id="rId10"/>
    <p:sldId id="287" r:id="rId11"/>
    <p:sldId id="274" r:id="rId12"/>
    <p:sldId id="275" r:id="rId13"/>
    <p:sldId id="282" r:id="rId14"/>
    <p:sldId id="288" r:id="rId15"/>
    <p:sldId id="289" r:id="rId16"/>
    <p:sldId id="290" r:id="rId17"/>
    <p:sldId id="264" r:id="rId18"/>
    <p:sldId id="280" r:id="rId19"/>
    <p:sldId id="265" r:id="rId20"/>
    <p:sldId id="266" r:id="rId21"/>
    <p:sldId id="262" r:id="rId22"/>
    <p:sldId id="277" r:id="rId23"/>
    <p:sldId id="276" r:id="rId24"/>
    <p:sldId id="281" r:id="rId25"/>
    <p:sldId id="278" r:id="rId2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05"/>
    <p:restoredTop sz="94631"/>
  </p:normalViewPr>
  <p:slideViewPr>
    <p:cSldViewPr snapToGrid="0" snapToObjects="1">
      <p:cViewPr varScale="1">
        <p:scale>
          <a:sx n="71" d="100"/>
          <a:sy n="71" d="100"/>
        </p:scale>
        <p:origin x="192" y="728"/>
      </p:cViewPr>
      <p:guideLst/>
    </p:cSldViewPr>
  </p:slideViewPr>
  <p:outlineViewPr>
    <p:cViewPr>
      <p:scale>
        <a:sx n="33" d="100"/>
        <a:sy n="33" d="100"/>
      </p:scale>
      <p:origin x="0" y="-67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対戦結果</a:t>
            </a:r>
            <a:r>
              <a:rPr lang="en-US" altLang="ja-JP" dirty="0"/>
              <a:t>(</a:t>
            </a:r>
            <a:r>
              <a:rPr lang="ja-JP" altLang="en-US" dirty="0"/>
              <a:t>試行回数</a:t>
            </a:r>
            <a:r>
              <a:rPr lang="en-US" altLang="ja-JP" dirty="0"/>
              <a:t>300</a:t>
            </a:r>
            <a:r>
              <a:rPr lang="ja-JP" altLang="en-US" dirty="0"/>
              <a:t>回</a:t>
            </a:r>
            <a:r>
              <a:rPr lang="en-US" altLang="ja-JP" dirty="0"/>
              <a:t>)</a:t>
            </a:r>
          </a:p>
        </c:rich>
      </c:tx>
      <c:layout>
        <c:manualLayout>
          <c:xMode val="edge"/>
          <c:yMode val="edge"/>
          <c:x val="0.1694922035635666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放銃率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5</c:v>
                </c:pt>
                <c:pt idx="1">
                  <c:v>9</c:v>
                </c:pt>
                <c:pt idx="2">
                  <c:v>15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9</c:v>
                </c:pt>
                <c:pt idx="1">
                  <c:v>9.1999999999999993</c:v>
                </c:pt>
                <c:pt idx="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EA-B84D-A572-F76DE1AF95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勝率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5</c:v>
                </c:pt>
                <c:pt idx="1">
                  <c:v>9</c:v>
                </c:pt>
                <c:pt idx="2">
                  <c:v>15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19.2</c:v>
                </c:pt>
                <c:pt idx="1">
                  <c:v>16</c:v>
                </c:pt>
                <c:pt idx="2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EA-B84D-A572-F76DE1AF9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2977600"/>
        <c:axId val="1551541920"/>
      </c:barChart>
      <c:catAx>
        <c:axId val="16229776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/>
                  <a:t>警戒し始める巡目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51541920"/>
        <c:crossesAt val="0"/>
        <c:auto val="1"/>
        <c:lblAlgn val="ctr"/>
        <c:lblOffset val="100"/>
        <c:noMultiLvlLbl val="0"/>
      </c:catAx>
      <c:valAx>
        <c:axId val="1551541920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/>
                  <a:t>％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22977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対戦結果</a:t>
            </a:r>
            <a:r>
              <a:rPr lang="en-US" altLang="ja-JP" dirty="0"/>
              <a:t>(</a:t>
            </a:r>
            <a:r>
              <a:rPr lang="ja-JP" altLang="en-US" dirty="0"/>
              <a:t>試行回数</a:t>
            </a:r>
            <a:r>
              <a:rPr lang="en-US" altLang="ja-JP" dirty="0"/>
              <a:t>300</a:t>
            </a:r>
            <a:r>
              <a:rPr lang="ja-JP" altLang="en-US" dirty="0"/>
              <a:t>回</a:t>
            </a:r>
            <a:r>
              <a:rPr lang="en-US" altLang="ja-JP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放銃率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3</c:v>
                </c:pt>
                <c:pt idx="1">
                  <c:v>1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9.1999999999999993</c:v>
                </c:pt>
                <c:pt idx="1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84-EA46-BFD4-460638A973C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勝率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3</c:v>
                </c:pt>
                <c:pt idx="1">
                  <c:v>1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16</c:v>
                </c:pt>
                <c:pt idx="1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84-EA46-BFD4-460638A973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4035296"/>
        <c:axId val="1624036992"/>
      </c:barChart>
      <c:catAx>
        <c:axId val="1624035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/>
                  <a:t>リーチに対する危険度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24036992"/>
        <c:crosses val="autoZero"/>
        <c:auto val="1"/>
        <c:lblAlgn val="ctr"/>
        <c:lblOffset val="100"/>
        <c:noMultiLvlLbl val="0"/>
      </c:catAx>
      <c:valAx>
        <c:axId val="1624036992"/>
        <c:scaling>
          <c:orientation val="minMax"/>
          <c:max val="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/>
                  <a:t>％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2403529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対戦結果</a:t>
            </a:r>
            <a:r>
              <a:rPr lang="en-US" altLang="ja-JP" dirty="0"/>
              <a:t>(</a:t>
            </a:r>
            <a:r>
              <a:rPr lang="ja-JP" altLang="en-US" dirty="0"/>
              <a:t>試行回数</a:t>
            </a:r>
            <a:r>
              <a:rPr lang="en-US" altLang="ja-JP" dirty="0"/>
              <a:t>300</a:t>
            </a:r>
            <a:r>
              <a:rPr lang="ja-JP" altLang="en-US" dirty="0"/>
              <a:t>回</a:t>
            </a:r>
            <a:r>
              <a:rPr lang="en-US" altLang="ja-JP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放銃率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9.1999999999999993</c:v>
                </c:pt>
                <c:pt idx="1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52-8643-B9EE-46086FABA4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勝率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16</c:v>
                </c:pt>
                <c:pt idx="1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52-8643-B9EE-46086FABA4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1761600"/>
        <c:axId val="1162095392"/>
      </c:barChart>
      <c:catAx>
        <c:axId val="16217616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/>
                  <a:t>他プレイヤーに対する危険度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62095392"/>
        <c:crosses val="autoZero"/>
        <c:auto val="1"/>
        <c:lblAlgn val="ctr"/>
        <c:lblOffset val="100"/>
        <c:noMultiLvlLbl val="0"/>
      </c:catAx>
      <c:valAx>
        <c:axId val="116209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dirty="0"/>
                  <a:t>%</a:t>
                </a:r>
                <a:endParaRPr lang="ja-JP" alt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21761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対戦結果</a:t>
            </a:r>
            <a:r>
              <a:rPr lang="en-US" altLang="ja-JP" dirty="0"/>
              <a:t>(</a:t>
            </a:r>
            <a:r>
              <a:rPr lang="ja-JP" altLang="en-US" dirty="0"/>
              <a:t>試行回数</a:t>
            </a:r>
            <a:r>
              <a:rPr lang="en-US" altLang="ja-JP" dirty="0"/>
              <a:t>300</a:t>
            </a:r>
            <a:r>
              <a:rPr lang="ja-JP" altLang="en-US" dirty="0"/>
              <a:t>回</a:t>
            </a:r>
            <a:r>
              <a:rPr lang="en-US" altLang="ja-JP" dirty="0"/>
              <a:t>)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放銃率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5</c:v>
                </c:pt>
                <c:pt idx="1">
                  <c:v>0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9.1999999999999993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5D-464B-B6F1-EFC69BB891F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勝率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5</c:v>
                </c:pt>
                <c:pt idx="1">
                  <c:v>0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16</c:v>
                </c:pt>
                <c:pt idx="1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5D-464B-B6F1-EFC69BB891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48930736"/>
        <c:axId val="1165026896"/>
      </c:barChart>
      <c:catAx>
        <c:axId val="1548930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/>
                  <a:t>スジに対する危険度</a:t>
                </a:r>
                <a:endParaRPr lang="en-US" altLang="ja-JP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65026896"/>
        <c:crosses val="autoZero"/>
        <c:auto val="1"/>
        <c:lblAlgn val="ctr"/>
        <c:lblOffset val="100"/>
        <c:noMultiLvlLbl val="0"/>
      </c:catAx>
      <c:valAx>
        <c:axId val="1165026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48930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対戦結果</a:t>
            </a:r>
            <a:r>
              <a:rPr lang="en-US" altLang="ja-JP" dirty="0"/>
              <a:t>(</a:t>
            </a:r>
            <a:r>
              <a:rPr lang="ja-JP" altLang="en-US" dirty="0"/>
              <a:t>試行回数</a:t>
            </a:r>
            <a:r>
              <a:rPr lang="en-US" altLang="ja-JP" dirty="0"/>
              <a:t>300</a:t>
            </a:r>
            <a:r>
              <a:rPr lang="ja-JP" altLang="en-US" dirty="0"/>
              <a:t>回</a:t>
            </a:r>
            <a:r>
              <a:rPr lang="en-US" altLang="ja-JP" dirty="0"/>
              <a:t>)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放銃率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9.1999999999999993</c:v>
                </c:pt>
                <c:pt idx="1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2A-E242-B511-70330447FCD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勝率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16</c:v>
                </c:pt>
                <c:pt idx="1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2A-E242-B511-70330447FC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1918096"/>
        <c:axId val="1621730656"/>
      </c:barChart>
      <c:catAx>
        <c:axId val="1621918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/>
                  <a:t>混一色，清一色に対する危険度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21730656"/>
        <c:crosses val="autoZero"/>
        <c:auto val="1"/>
        <c:lblAlgn val="ctr"/>
        <c:lblOffset val="100"/>
        <c:noMultiLvlLbl val="0"/>
      </c:catAx>
      <c:valAx>
        <c:axId val="1621730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/>
                  <a:t>％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21918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E4E501-44AC-C64A-9215-4C7FD8233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CEE5F35F-D3B5-9A44-B804-CEA00CC2DE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クリックしてマスター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814513-3AD8-C947-88BF-8B9CE3F30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B17F-4117-FB4B-9FC2-C00613037305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7C467E-8458-AB44-B1AF-66D87A652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45F55A-33D7-1F49-9EC5-669210266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280D-9BD1-8A4F-8DCA-DEE75071B5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22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BAC1C0-9699-7E4E-A798-6A13219F1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6F83BC3-B058-E44E-9CAC-CC2513A10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521CBA-F17E-9249-9CF0-12DDAAB0A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B17F-4117-FB4B-9FC2-C00613037305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8978CB-AEC8-3841-A6E7-C4DCAD4BA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D9D9CD-D779-4840-987F-402F9049F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280D-9BD1-8A4F-8DCA-DEE75071B5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10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30837C5-46C2-1D49-82F2-8FDDCE81CD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3D3817C-5EC9-0B4E-AF17-0C63A4220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D229BE-27B6-AB4B-8199-93EE54BA6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B17F-4117-FB4B-9FC2-C00613037305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176B6E-726C-5C45-81E8-37ABD6869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94229-EAA9-9840-8FEA-CFD78A5AD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280D-9BD1-8A4F-8DCA-DEE75071B5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43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F5FB0C-62F7-EE41-AB35-94D8C19FA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886448-9E04-384D-ABB5-4052B5E7B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2FB1B8-34D4-4842-8A7F-6668167F8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B17F-4117-FB4B-9FC2-C00613037305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409AD7-0C80-B749-86D0-7E26CD23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0DBB50-67DC-7D4E-8C5F-C65645877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280D-9BD1-8A4F-8DCA-DEE75071B5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84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87A479-5A7E-2B49-9BAC-C9B16D0F6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36A819-58F1-294A-AD9D-3DBF55A61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B0088-70E8-F14A-A755-2CA648085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B17F-4117-FB4B-9FC2-C00613037305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0CE945-8AD5-7245-9618-67D5C40AF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E1BED7-1829-A842-8920-8BE27E2B2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280D-9BD1-8A4F-8DCA-DEE75071B5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25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B2BAB3-0B4E-A244-BCE0-3722CE372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718749-7068-7C49-A6CA-D84E55F0E9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10A29D-650D-CE47-8F1B-AA2BD7F07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A1ECEF-4D75-F94A-93D1-1B46A2BA1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B17F-4117-FB4B-9FC2-C00613037305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E8F0B8-A62D-C148-8C2A-C97F22F2E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B361D9-06B2-EF4D-894D-9D306368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280D-9BD1-8A4F-8DCA-DEE75071B5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26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FA795C-B0C9-3F4D-92C0-B56BA8095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806333-FE29-B045-96DE-87DBE1CE2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F1ACE8-B381-1643-AD75-FF83E530B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1AF65A-007B-5345-BA20-53C536B8C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7ED66C-B9CC-3844-AD60-00E117603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714DB74-2064-AF40-BC14-8819AB9C3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B17F-4117-FB4B-9FC2-C00613037305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24E3FDE-33EE-F04C-B177-46A6B9FA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E19FB9D-64C5-4646-AADD-8EB372ED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280D-9BD1-8A4F-8DCA-DEE75071B5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58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369DD3-A2A1-804F-BF17-4FD073948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6F00FF2-EE64-904C-98F5-B1DF393B7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B17F-4117-FB4B-9FC2-C00613037305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E150CF6-D87B-3F4E-855A-E2753DA55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CB24C5-A37C-2743-B33D-31973A8F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280D-9BD1-8A4F-8DCA-DEE75071B5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113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1C7CE2-6737-B64F-9AF5-46BB65079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B17F-4117-FB4B-9FC2-C00613037305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B488071-A727-6041-8FDC-809D6FB75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6367B34-CA1A-4D47-8FD3-7AB216970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280D-9BD1-8A4F-8DCA-DEE75071B5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975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コンテンツ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35DF6-CCC8-404D-A20D-4CD016C46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B03473-16FE-8D40-BFC6-C51AE4CBA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AB0C27-C381-9246-AD09-5FEF3D256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A3F662-DB0E-A144-A079-C08B85A93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B17F-4117-FB4B-9FC2-C00613037305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E77283-A27A-7547-82AF-52F81C3C9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0FCF4C-D01E-5147-8D75-4EB118A9E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280D-9BD1-8A4F-8DCA-DEE75071B5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72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図 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8451C-E0E4-3241-BA2A-866D5471C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7414C18-CC04-564D-9895-881762B5B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72C2606-AEFA-1449-B16D-CA32DEAEC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FC39A6-3F75-A546-8FA6-14ED77714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B17F-4117-FB4B-9FC2-C00613037305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6B73BC-7797-9243-949F-5FBCC5505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BDFC05-D640-0343-AD3E-5C29C659A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280D-9BD1-8A4F-8DCA-DEE75071B5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38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0BD968D-2C1E-6741-ABBD-E7C8675B1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060D22-F466-034C-8E0D-D96F31E10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9E3D74-F473-8341-B340-3010EAC17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AB17F-4117-FB4B-9FC2-C00613037305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B06BB2-A285-CF44-825A-06F8F6E3B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69C316-CBAF-F947-BCF1-9079D26A24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C280D-9BD1-8A4F-8DCA-DEE75071B5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64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6.png"/><Relationship Id="rId18" Type="http://schemas.openxmlformats.org/officeDocument/2006/relationships/image" Target="../media/image40.png"/><Relationship Id="rId3" Type="http://schemas.openxmlformats.org/officeDocument/2006/relationships/image" Target="../media/image22.png"/><Relationship Id="rId21" Type="http://schemas.openxmlformats.org/officeDocument/2006/relationships/image" Target="../media/image17.png"/><Relationship Id="rId7" Type="http://schemas.openxmlformats.org/officeDocument/2006/relationships/image" Target="../media/image26.png"/><Relationship Id="rId12" Type="http://schemas.openxmlformats.org/officeDocument/2006/relationships/image" Target="../media/image12.png"/><Relationship Id="rId17" Type="http://schemas.openxmlformats.org/officeDocument/2006/relationships/image" Target="../media/image10.png"/><Relationship Id="rId2" Type="http://schemas.openxmlformats.org/officeDocument/2006/relationships/image" Target="../media/image21.png"/><Relationship Id="rId16" Type="http://schemas.openxmlformats.org/officeDocument/2006/relationships/image" Target="../media/image39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8.png"/><Relationship Id="rId10" Type="http://schemas.openxmlformats.org/officeDocument/2006/relationships/image" Target="../media/image29.png"/><Relationship Id="rId19" Type="http://schemas.openxmlformats.org/officeDocument/2006/relationships/image" Target="../media/image41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8.png"/><Relationship Id="rId18" Type="http://schemas.openxmlformats.org/officeDocument/2006/relationships/image" Target="../media/image45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42.png"/><Relationship Id="rId17" Type="http://schemas.openxmlformats.org/officeDocument/2006/relationships/image" Target="../media/image44.png"/><Relationship Id="rId2" Type="http://schemas.openxmlformats.org/officeDocument/2006/relationships/image" Target="../media/image21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15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7.png"/><Relationship Id="rId12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0.png"/><Relationship Id="rId5" Type="http://schemas.openxmlformats.org/officeDocument/2006/relationships/image" Target="../media/image15.png"/><Relationship Id="rId10" Type="http://schemas.openxmlformats.org/officeDocument/2006/relationships/image" Target="../media/image19.png"/><Relationship Id="rId4" Type="http://schemas.openxmlformats.org/officeDocument/2006/relationships/image" Target="../media/image14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jp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2.png"/><Relationship Id="rId7" Type="http://schemas.openxmlformats.org/officeDocument/2006/relationships/image" Target="../media/image3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11" Type="http://schemas.openxmlformats.org/officeDocument/2006/relationships/image" Target="../media/image35.jpeg"/><Relationship Id="rId5" Type="http://schemas.openxmlformats.org/officeDocument/2006/relationships/image" Target="../media/image26.png"/><Relationship Id="rId10" Type="http://schemas.openxmlformats.org/officeDocument/2006/relationships/image" Target="../media/image33.jpg"/><Relationship Id="rId4" Type="http://schemas.openxmlformats.org/officeDocument/2006/relationships/image" Target="../media/image25.png"/><Relationship Id="rId9" Type="http://schemas.openxmlformats.org/officeDocument/2006/relationships/image" Target="../media/image3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AFF454-157D-7B48-84C1-C0B16DC07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b="1" dirty="0"/>
              <a:t>放銃を避ける</a:t>
            </a:r>
            <a:br>
              <a:rPr kumimoji="1" lang="en-US" altLang="ja-JP" b="1" dirty="0"/>
            </a:br>
            <a:r>
              <a:rPr kumimoji="1" lang="ja-JP" altLang="en-US" b="1" dirty="0"/>
              <a:t>麻雀ゲームの</a:t>
            </a:r>
            <a:r>
              <a:rPr kumimoji="1" lang="en-US" altLang="ja-JP" b="1" dirty="0"/>
              <a:t>AI</a:t>
            </a:r>
            <a:r>
              <a:rPr kumimoji="1" lang="ja-JP" altLang="en-US" b="1" dirty="0"/>
              <a:t>開発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7C5C08B9-B362-0948-8A4B-C6E80181FF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kumimoji="1" lang="en-US" altLang="ja-JP" b="1" dirty="0"/>
              <a:t>14-1-037-0181</a:t>
            </a:r>
            <a:endParaRPr lang="en-US" altLang="ja-JP" b="1" dirty="0"/>
          </a:p>
          <a:p>
            <a:pPr algn="r"/>
            <a:r>
              <a:rPr kumimoji="1" lang="ja-JP" altLang="en-US" b="1" dirty="0"/>
              <a:t>野田竜希</a:t>
            </a:r>
            <a:endParaRPr kumimoji="1" lang="en-US" altLang="ja-JP" b="1" dirty="0"/>
          </a:p>
          <a:p>
            <a:pPr algn="r"/>
            <a:r>
              <a:rPr lang="ja-JP" altLang="en-US" b="1" dirty="0"/>
              <a:t>近畿大学理工学部情報学科</a:t>
            </a:r>
            <a:endParaRPr lang="en-US" altLang="ja-JP" b="1" dirty="0"/>
          </a:p>
          <a:p>
            <a:pPr algn="r"/>
            <a:r>
              <a:rPr kumimoji="1" lang="ja-JP" altLang="en-US" b="1" dirty="0"/>
              <a:t>情報論理工学研究室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191582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666"/>
    </mc:Choice>
    <mc:Fallback>
      <p:transition spd="slow" advTm="866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C86C52-656C-FE44-896A-33565F17A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捨て牌の戦略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5878AA-C6C9-AD43-9B8C-F02A7AB0E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240493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2400" dirty="0"/>
              <a:t>指定した巡目以降は他のプレイヤーを警戒する</a:t>
            </a:r>
            <a:endParaRPr lang="en-US" altLang="ja-JP" sz="2400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78D440F-8D46-8C43-A369-55A237E13A5D}"/>
              </a:ext>
            </a:extLst>
          </p:cNvPr>
          <p:cNvGrpSpPr/>
          <p:nvPr/>
        </p:nvGrpSpPr>
        <p:grpSpPr>
          <a:xfrm>
            <a:off x="4522694" y="1690688"/>
            <a:ext cx="6831106" cy="4430754"/>
            <a:chOff x="2581835" y="1665246"/>
            <a:chExt cx="6831106" cy="4430754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879F9F9A-AC52-A443-A70E-6FA4AB9D4746}"/>
                </a:ext>
              </a:extLst>
            </p:cNvPr>
            <p:cNvSpPr/>
            <p:nvPr/>
          </p:nvSpPr>
          <p:spPr>
            <a:xfrm>
              <a:off x="2581835" y="1665246"/>
              <a:ext cx="6831106" cy="443075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F8602B21-825B-7948-8F8D-25CA931F5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8767" y="5120429"/>
              <a:ext cx="304869" cy="457304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5C25A9C-111F-B743-8114-2028D1AC2B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3636" y="5120429"/>
              <a:ext cx="304869" cy="457304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2859A966-EBBF-2D45-AF82-A625D153E2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8505" y="5120429"/>
              <a:ext cx="304869" cy="457304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FF874BC2-BA16-C04E-B4DB-73E68429D8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3374" y="5120429"/>
              <a:ext cx="304869" cy="457304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32017F8C-4C06-2547-9E08-C09707E100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8243" y="5120429"/>
              <a:ext cx="304869" cy="457304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A0B7BCEF-4FE6-8948-AB75-6AED39E8A31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3112" y="5120429"/>
              <a:ext cx="304869" cy="457304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48EC667E-9C50-B64B-BFE2-16720A7C2CA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6122" y="5120429"/>
              <a:ext cx="304869" cy="457304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F0FC3966-DB8C-7D4E-936D-321E32BD1A8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9132" y="5120429"/>
              <a:ext cx="304869" cy="457304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941718B8-81AE-954B-B65B-407B6D13E61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4552" y="5120429"/>
              <a:ext cx="304869" cy="457304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5408F2C2-0993-1A4B-B674-57DFDDA5A3F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5152" y="5120429"/>
              <a:ext cx="304869" cy="457304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4AC2BBC1-B9E9-2147-9BF0-BF9DDC5D41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5307" y="5120429"/>
              <a:ext cx="304869" cy="457304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78FE1102-BF12-E54E-AC02-E7FA8445DE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176" y="5120429"/>
              <a:ext cx="304869" cy="457304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0BF1D27A-B7C6-144B-B3FE-6671AFC175D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0331" y="5120429"/>
              <a:ext cx="304869" cy="457304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5ABB8B48-BC2F-A747-B468-C5A662C7F67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6201" y="1981200"/>
              <a:ext cx="304869" cy="457304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2710EEC8-3653-C546-BA28-FB86EF8014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70" y="1981200"/>
              <a:ext cx="304869" cy="457304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7776792F-2853-9540-A320-FAF021770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5939" y="1981200"/>
              <a:ext cx="304869" cy="457304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D274D4E5-7850-B04D-900C-BFDEDD607EA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8949" y="1981200"/>
              <a:ext cx="304869" cy="457304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E7BCC65C-12A3-DC4A-B7C2-C54C1E2639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3818" y="1981200"/>
              <a:ext cx="304869" cy="457304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103561B5-12EB-914F-9CB5-D30AF8E748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8687" y="1981200"/>
              <a:ext cx="304869" cy="457304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F3382373-11DE-7444-A8F1-E4DD3DB4963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1697" y="1981200"/>
              <a:ext cx="304869" cy="457304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0F00061C-C43E-B24B-A600-78F1633217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6566" y="1981200"/>
              <a:ext cx="304869" cy="457304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0DA4F853-6646-0644-A6EF-4FAA7846C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1435" y="1981200"/>
              <a:ext cx="304869" cy="457304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17573929-0C8B-EE42-8154-8CACB7669F1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4445" y="1981200"/>
              <a:ext cx="304869" cy="457304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6ED863D6-24AD-4D4F-814B-5E0A2CA568B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9314" y="1981200"/>
              <a:ext cx="304869" cy="457304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867E93BB-8472-3943-B8C4-508D40B4F7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4183" y="1981200"/>
              <a:ext cx="304869" cy="457304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1AAF7C88-300A-7D49-AC18-12D85BA739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052" y="1981200"/>
              <a:ext cx="304869" cy="457304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32DEB89D-A096-C247-8F82-5352DA74AE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6" y="2027139"/>
              <a:ext cx="304869" cy="457304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7946591B-9A8E-5345-8EF2-F4F0B380FD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5" y="2339194"/>
              <a:ext cx="304869" cy="457304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E3C1C64F-AAA6-5848-81A4-25298823C2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4" y="2651249"/>
              <a:ext cx="304869" cy="457304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147F0544-5960-5C4D-80C6-42F5F7CD25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3" y="2963304"/>
              <a:ext cx="304869" cy="457304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F402AE7F-C9AF-A142-B1FA-30CF9D0B2D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2" y="3275359"/>
              <a:ext cx="304869" cy="457304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A311ED04-33F9-AC4B-83B4-23C5112C7A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1" y="3587414"/>
              <a:ext cx="304869" cy="457304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80EBC037-B371-B24E-88DF-1675A54AD7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4" y="3892284"/>
              <a:ext cx="304869" cy="457304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D87EE264-9C56-8942-B720-2E3FBB097E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3" y="4204339"/>
              <a:ext cx="304869" cy="457304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E1C807B2-2E8F-514C-AB61-47308C35C3B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2" y="4516394"/>
              <a:ext cx="304869" cy="457304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8E7D68BA-AB24-C34E-9A50-3B606C94BBA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1" y="4828449"/>
              <a:ext cx="304869" cy="457304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1CE101A8-1A87-A542-A5B1-34F776FE8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0" y="5140504"/>
              <a:ext cx="304869" cy="457304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36770059-99F2-8B47-99E5-99FB600B3C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69" y="5452559"/>
              <a:ext cx="304869" cy="457304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0AF53183-0B95-B744-A5C3-6B7C6171C5E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1" y="1729455"/>
              <a:ext cx="304869" cy="457304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E62F507D-94F0-E440-B640-458AB5C28CB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22" y="2027138"/>
              <a:ext cx="304869" cy="457304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B1F3E830-21D2-354C-B7FB-197732A3D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21" y="2339193"/>
              <a:ext cx="304869" cy="457304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974C36D1-D558-D440-8FD7-3DACAE1F8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20" y="2651248"/>
              <a:ext cx="304869" cy="457304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716E6B2F-EE71-AC45-A64C-02C3D2364E6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9" y="2963303"/>
              <a:ext cx="304869" cy="457304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2BE700C0-518D-264E-A646-8A5859BFA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8" y="3275358"/>
              <a:ext cx="304869" cy="457304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4ABEC2AB-DD2B-BF42-8EB9-887EAA0BDE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7" y="3587413"/>
              <a:ext cx="304869" cy="457304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90C797EF-3BED-3647-B7B7-3734FAFB63A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90" y="3892283"/>
              <a:ext cx="304869" cy="457304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F7107C41-7483-424D-A8A6-27A437C1BB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9" y="4204338"/>
              <a:ext cx="304869" cy="457304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01747E9B-C455-2D49-9E57-E23EFB2237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8" y="4516393"/>
              <a:ext cx="304869" cy="457304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7908E250-93D3-C741-9D46-BDAE23FAAB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7" y="4828448"/>
              <a:ext cx="304869" cy="457304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EE3B73A6-C2FE-6A4E-AFCF-657DAFAB4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6" y="5140503"/>
              <a:ext cx="304869" cy="457304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7CB94CD7-3587-404C-AE1D-8036879F28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5" y="5452558"/>
              <a:ext cx="304869" cy="457304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CAE6AE1C-ED14-5A42-898E-3D71F60935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7" y="1729454"/>
              <a:ext cx="304869" cy="457304"/>
            </a:xfrm>
            <a:prstGeom prst="rect">
              <a:avLst/>
            </a:prstGeom>
          </p:spPr>
        </p:pic>
      </p:grpSp>
      <p:sp>
        <p:nvSpPr>
          <p:cNvPr id="59" name="曲折矢印 58">
            <a:extLst>
              <a:ext uri="{FF2B5EF4-FFF2-40B4-BE49-F238E27FC236}">
                <a16:creationId xmlns:a16="http://schemas.microsoft.com/office/drawing/2014/main" id="{C2BE1879-2A3D-0D40-B2C7-28B14080AAD8}"/>
              </a:ext>
            </a:extLst>
          </p:cNvPr>
          <p:cNvSpPr/>
          <p:nvPr/>
        </p:nvSpPr>
        <p:spPr>
          <a:xfrm>
            <a:off x="8105625" y="3105323"/>
            <a:ext cx="1990165" cy="156027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4" name="曲折矢印 63">
            <a:extLst>
              <a:ext uri="{FF2B5EF4-FFF2-40B4-BE49-F238E27FC236}">
                <a16:creationId xmlns:a16="http://schemas.microsoft.com/office/drawing/2014/main" id="{86A474B4-7FCC-1F49-88C5-9339A5737C95}"/>
              </a:ext>
            </a:extLst>
          </p:cNvPr>
          <p:cNvSpPr/>
          <p:nvPr/>
        </p:nvSpPr>
        <p:spPr>
          <a:xfrm rot="10800000" flipV="1">
            <a:off x="5704884" y="3125959"/>
            <a:ext cx="1990165" cy="1560211"/>
          </a:xfrm>
          <a:prstGeom prst="bentArrow">
            <a:avLst>
              <a:gd name="adj1" fmla="val 21553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5" name="上矢印 64">
            <a:extLst>
              <a:ext uri="{FF2B5EF4-FFF2-40B4-BE49-F238E27FC236}">
                <a16:creationId xmlns:a16="http://schemas.microsoft.com/office/drawing/2014/main" id="{102DC7F6-5B71-954B-AF45-AF95BC90724A}"/>
              </a:ext>
            </a:extLst>
          </p:cNvPr>
          <p:cNvSpPr/>
          <p:nvPr/>
        </p:nvSpPr>
        <p:spPr>
          <a:xfrm>
            <a:off x="7458635" y="2635624"/>
            <a:ext cx="896471" cy="20505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7A6C510-CCCD-3A49-A642-BEDC4D04A7F0}"/>
              </a:ext>
            </a:extLst>
          </p:cNvPr>
          <p:cNvSpPr txBox="1"/>
          <p:nvPr/>
        </p:nvSpPr>
        <p:spPr>
          <a:xfrm>
            <a:off x="8740207" y="4001294"/>
            <a:ext cx="161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C00000"/>
                </a:solidFill>
              </a:rPr>
              <a:t>警戒</a:t>
            </a:r>
            <a:r>
              <a:rPr kumimoji="1" lang="en-US" altLang="ja-JP" sz="3200" b="1" dirty="0">
                <a:solidFill>
                  <a:srgbClr val="C00000"/>
                </a:solidFill>
              </a:rPr>
              <a:t>!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sp>
        <p:nvSpPr>
          <p:cNvPr id="67" name="角丸四角形吹き出し 66">
            <a:extLst>
              <a:ext uri="{FF2B5EF4-FFF2-40B4-BE49-F238E27FC236}">
                <a16:creationId xmlns:a16="http://schemas.microsoft.com/office/drawing/2014/main" id="{84AE0866-9E62-0145-9B71-91B18BD777D1}"/>
              </a:ext>
            </a:extLst>
          </p:cNvPr>
          <p:cNvSpPr/>
          <p:nvPr/>
        </p:nvSpPr>
        <p:spPr>
          <a:xfrm>
            <a:off x="2617694" y="3906064"/>
            <a:ext cx="2366682" cy="970736"/>
          </a:xfrm>
          <a:prstGeom prst="wedgeRoundRectCallout">
            <a:avLst>
              <a:gd name="adj1" fmla="val 51137"/>
              <a:gd name="adj2" fmla="val -11111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テンパイ？</a:t>
            </a:r>
          </a:p>
        </p:txBody>
      </p:sp>
      <p:sp>
        <p:nvSpPr>
          <p:cNvPr id="68" name="角丸四角形吹き出し 67">
            <a:extLst>
              <a:ext uri="{FF2B5EF4-FFF2-40B4-BE49-F238E27FC236}">
                <a16:creationId xmlns:a16="http://schemas.microsoft.com/office/drawing/2014/main" id="{AE0081A4-68BA-A149-B934-24DE3CA39A1D}"/>
              </a:ext>
            </a:extLst>
          </p:cNvPr>
          <p:cNvSpPr/>
          <p:nvPr/>
        </p:nvSpPr>
        <p:spPr>
          <a:xfrm>
            <a:off x="6589232" y="453639"/>
            <a:ext cx="2366682" cy="970736"/>
          </a:xfrm>
          <a:prstGeom prst="wedgeRoundRectCallout">
            <a:avLst>
              <a:gd name="adj1" fmla="val -378"/>
              <a:gd name="adj2" fmla="val 9389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テンパイ？</a:t>
            </a:r>
          </a:p>
        </p:txBody>
      </p:sp>
      <p:sp>
        <p:nvSpPr>
          <p:cNvPr id="69" name="角丸四角形吹き出し 68">
            <a:extLst>
              <a:ext uri="{FF2B5EF4-FFF2-40B4-BE49-F238E27FC236}">
                <a16:creationId xmlns:a16="http://schemas.microsoft.com/office/drawing/2014/main" id="{286BECCD-F946-E04C-9528-0AFD676831C6}"/>
              </a:ext>
            </a:extLst>
          </p:cNvPr>
          <p:cNvSpPr/>
          <p:nvPr/>
        </p:nvSpPr>
        <p:spPr>
          <a:xfrm>
            <a:off x="9672869" y="390017"/>
            <a:ext cx="2366682" cy="970736"/>
          </a:xfrm>
          <a:prstGeom prst="wedgeRoundRectCallout">
            <a:avLst>
              <a:gd name="adj1" fmla="val 2652"/>
              <a:gd name="adj2" fmla="val 9389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テンパイ？</a:t>
            </a:r>
          </a:p>
        </p:txBody>
      </p:sp>
    </p:spTree>
    <p:extLst>
      <p:ext uri="{BB962C8B-B14F-4D97-AF65-F5344CB8AC3E}">
        <p14:creationId xmlns:p14="http://schemas.microsoft.com/office/powerpoint/2010/main" val="801729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832"/>
    </mc:Choice>
    <mc:Fallback>
      <p:transition spd="slow" advTm="2683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017EDA-4DE8-FE44-B526-33699D432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捨て牌の戦略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6C2CE9-4AC8-F64A-AD48-0DD1A89A3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38649" cy="4351338"/>
          </a:xfrm>
        </p:spPr>
        <p:txBody>
          <a:bodyPr>
            <a:normAutofit/>
          </a:bodyPr>
          <a:lstStyle/>
          <a:p>
            <a:r>
              <a:rPr lang="ja-JP" altLang="en-US" dirty="0"/>
              <a:t>偏った捨て牌をしている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プレイヤーは警戒する</a:t>
            </a:r>
            <a:endParaRPr lang="en-US" altLang="ja-JP" dirty="0"/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4F3D1705-65D5-BC45-B31B-F4E6A4BA86D9}"/>
              </a:ext>
            </a:extLst>
          </p:cNvPr>
          <p:cNvGrpSpPr/>
          <p:nvPr/>
        </p:nvGrpSpPr>
        <p:grpSpPr>
          <a:xfrm>
            <a:off x="5342664" y="1997469"/>
            <a:ext cx="6831106" cy="4430754"/>
            <a:chOff x="2581835" y="1665246"/>
            <a:chExt cx="6831106" cy="4430754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FA06D6DE-5EBB-9F42-BE05-7AABEE1A222A}"/>
                </a:ext>
              </a:extLst>
            </p:cNvPr>
            <p:cNvSpPr/>
            <p:nvPr/>
          </p:nvSpPr>
          <p:spPr>
            <a:xfrm>
              <a:off x="2581835" y="1665246"/>
              <a:ext cx="6831106" cy="443075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F47A126F-9A68-4A4B-B4A7-D3855C35C6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8767" y="5120429"/>
              <a:ext cx="304869" cy="457304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0BDDB229-1F7E-2842-AD3B-4B81E906E3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3636" y="5120429"/>
              <a:ext cx="304869" cy="457304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ED12F560-F4BB-E247-9556-AD61C77290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8505" y="5120429"/>
              <a:ext cx="304869" cy="457304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307BD491-907D-B24B-A609-ADD41EA3A4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3374" y="5120429"/>
              <a:ext cx="304869" cy="457304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3FBBBF85-6FDF-0E42-9002-D78A5B6EF4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8243" y="5120429"/>
              <a:ext cx="304869" cy="457304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36F98B93-EB7E-6549-B1C7-ED9F273475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3112" y="5120429"/>
              <a:ext cx="304869" cy="457304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A4303FD8-0888-7243-8223-E4A1CD0D9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6122" y="5120429"/>
              <a:ext cx="304869" cy="457304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DBFDE53D-5452-F74A-90F0-02DF2B0DCB1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9132" y="5120429"/>
              <a:ext cx="304869" cy="457304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B0488D89-4757-124C-952F-9CE124B9CD9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4552" y="5120429"/>
              <a:ext cx="304869" cy="457304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1435FBFC-6A5D-3049-97E1-085C254D9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5152" y="5120429"/>
              <a:ext cx="304869" cy="457304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10C165AE-B442-EC4D-A6AE-8769B3A95E7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5307" y="5120429"/>
              <a:ext cx="304869" cy="457304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DDBB761B-83DC-8440-B3A2-247A98248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176" y="5120429"/>
              <a:ext cx="304869" cy="457304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F45E5477-B132-D44C-B722-1642A47A27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0331" y="5120429"/>
              <a:ext cx="304869" cy="457304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D7090D0C-293E-BF41-B994-B0C9708DB0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6201" y="1981200"/>
              <a:ext cx="304869" cy="457304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44B98566-2DEF-824C-9937-9785A284DA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70" y="1981200"/>
              <a:ext cx="304869" cy="457304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76D0D7E1-F238-764D-AD5D-D09D9D84C4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5939" y="1981200"/>
              <a:ext cx="304869" cy="457304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27B5E88D-46D1-CA40-AD09-54E23782F0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8949" y="1981200"/>
              <a:ext cx="304869" cy="457304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C4301580-874D-DD45-BF73-8BD528400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3818" y="1981200"/>
              <a:ext cx="304869" cy="457304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5692B4A3-C7BC-DA41-B5FB-84321CA292C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8687" y="1981200"/>
              <a:ext cx="304869" cy="457304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01706088-3C92-9248-9E6D-002C75B59D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1697" y="1981200"/>
              <a:ext cx="304869" cy="457304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E4174648-87B8-7B44-9E47-002A6AF623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6566" y="1981200"/>
              <a:ext cx="304869" cy="457304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38015582-EA12-FB47-ABEE-AE1BEA7F7F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1435" y="1981200"/>
              <a:ext cx="304869" cy="457304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9761EE7D-B759-C948-87D9-12B3832F0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4445" y="1981200"/>
              <a:ext cx="304869" cy="457304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FF18F52B-06C8-B748-8C6D-7F9724D4E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9314" y="1981200"/>
              <a:ext cx="304869" cy="457304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86DD4E14-89EC-7E42-9EF2-744B90022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4183" y="1981200"/>
              <a:ext cx="304869" cy="457304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96D364D2-B3C7-9749-8AD1-47B1A4D2AE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052" y="1981200"/>
              <a:ext cx="304869" cy="457304"/>
            </a:xfrm>
            <a:prstGeom prst="rect">
              <a:avLst/>
            </a:prstGeom>
          </p:spPr>
        </p:pic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5BC6D519-FB70-4042-A690-FF26F2D859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6" y="2027139"/>
              <a:ext cx="304869" cy="457304"/>
            </a:xfrm>
            <a:prstGeom prst="rect">
              <a:avLst/>
            </a:prstGeom>
          </p:spPr>
        </p:pic>
        <p:pic>
          <p:nvPicPr>
            <p:cNvPr id="65" name="図 64">
              <a:extLst>
                <a:ext uri="{FF2B5EF4-FFF2-40B4-BE49-F238E27FC236}">
                  <a16:creationId xmlns:a16="http://schemas.microsoft.com/office/drawing/2014/main" id="{363DE559-621A-234A-88F5-5ABF142BE87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5" y="2339194"/>
              <a:ext cx="304869" cy="457304"/>
            </a:xfrm>
            <a:prstGeom prst="rect">
              <a:avLst/>
            </a:prstGeom>
          </p:spPr>
        </p:pic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32B51BA9-A110-5D4D-ABD4-7E166F797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4" y="2651249"/>
              <a:ext cx="304869" cy="457304"/>
            </a:xfrm>
            <a:prstGeom prst="rect">
              <a:avLst/>
            </a:prstGeom>
          </p:spPr>
        </p:pic>
        <p:pic>
          <p:nvPicPr>
            <p:cNvPr id="67" name="図 66">
              <a:extLst>
                <a:ext uri="{FF2B5EF4-FFF2-40B4-BE49-F238E27FC236}">
                  <a16:creationId xmlns:a16="http://schemas.microsoft.com/office/drawing/2014/main" id="{1BEEBC5A-A995-EA4F-AC5A-4C3770D327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3" y="2963304"/>
              <a:ext cx="304869" cy="457304"/>
            </a:xfrm>
            <a:prstGeom prst="rect">
              <a:avLst/>
            </a:prstGeom>
          </p:spPr>
        </p:pic>
        <p:pic>
          <p:nvPicPr>
            <p:cNvPr id="68" name="図 67">
              <a:extLst>
                <a:ext uri="{FF2B5EF4-FFF2-40B4-BE49-F238E27FC236}">
                  <a16:creationId xmlns:a16="http://schemas.microsoft.com/office/drawing/2014/main" id="{01C192DC-6379-E044-9FF1-9C50D18B6B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2" y="3275359"/>
              <a:ext cx="304869" cy="457304"/>
            </a:xfrm>
            <a:prstGeom prst="rect">
              <a:avLst/>
            </a:prstGeom>
          </p:spPr>
        </p:pic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68C68C1B-1A99-E04F-86F8-DC379C9AF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1" y="3587414"/>
              <a:ext cx="304869" cy="457304"/>
            </a:xfrm>
            <a:prstGeom prst="rect">
              <a:avLst/>
            </a:prstGeom>
          </p:spPr>
        </p:pic>
        <p:pic>
          <p:nvPicPr>
            <p:cNvPr id="70" name="図 69">
              <a:extLst>
                <a:ext uri="{FF2B5EF4-FFF2-40B4-BE49-F238E27FC236}">
                  <a16:creationId xmlns:a16="http://schemas.microsoft.com/office/drawing/2014/main" id="{B216BF56-AA20-3448-9EBC-F934ADB656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4" y="3892284"/>
              <a:ext cx="304869" cy="457304"/>
            </a:xfrm>
            <a:prstGeom prst="rect">
              <a:avLst/>
            </a:prstGeom>
          </p:spPr>
        </p:pic>
        <p:pic>
          <p:nvPicPr>
            <p:cNvPr id="71" name="図 70">
              <a:extLst>
                <a:ext uri="{FF2B5EF4-FFF2-40B4-BE49-F238E27FC236}">
                  <a16:creationId xmlns:a16="http://schemas.microsoft.com/office/drawing/2014/main" id="{A151F9EE-6DD1-C449-897D-7217BE7B10E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3" y="4204339"/>
              <a:ext cx="304869" cy="457304"/>
            </a:xfrm>
            <a:prstGeom prst="rect">
              <a:avLst/>
            </a:prstGeom>
          </p:spPr>
        </p:pic>
        <p:pic>
          <p:nvPicPr>
            <p:cNvPr id="72" name="図 71">
              <a:extLst>
                <a:ext uri="{FF2B5EF4-FFF2-40B4-BE49-F238E27FC236}">
                  <a16:creationId xmlns:a16="http://schemas.microsoft.com/office/drawing/2014/main" id="{8D898E14-F5C5-584F-86AB-AC21ED1755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2" y="4516394"/>
              <a:ext cx="304869" cy="457304"/>
            </a:xfrm>
            <a:prstGeom prst="rect">
              <a:avLst/>
            </a:prstGeom>
          </p:spPr>
        </p:pic>
        <p:pic>
          <p:nvPicPr>
            <p:cNvPr id="73" name="図 72">
              <a:extLst>
                <a:ext uri="{FF2B5EF4-FFF2-40B4-BE49-F238E27FC236}">
                  <a16:creationId xmlns:a16="http://schemas.microsoft.com/office/drawing/2014/main" id="{BD794CF4-26C0-B843-8525-37BF1224B9F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1" y="4828449"/>
              <a:ext cx="304869" cy="457304"/>
            </a:xfrm>
            <a:prstGeom prst="rect">
              <a:avLst/>
            </a:prstGeom>
          </p:spPr>
        </p:pic>
        <p:pic>
          <p:nvPicPr>
            <p:cNvPr id="74" name="図 73">
              <a:extLst>
                <a:ext uri="{FF2B5EF4-FFF2-40B4-BE49-F238E27FC236}">
                  <a16:creationId xmlns:a16="http://schemas.microsoft.com/office/drawing/2014/main" id="{27E24671-CFF5-7541-A171-39C56FBB11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0" y="5140504"/>
              <a:ext cx="304869" cy="457304"/>
            </a:xfrm>
            <a:prstGeom prst="rect">
              <a:avLst/>
            </a:prstGeom>
          </p:spPr>
        </p:pic>
        <p:pic>
          <p:nvPicPr>
            <p:cNvPr id="75" name="図 74">
              <a:extLst>
                <a:ext uri="{FF2B5EF4-FFF2-40B4-BE49-F238E27FC236}">
                  <a16:creationId xmlns:a16="http://schemas.microsoft.com/office/drawing/2014/main" id="{CFAEECB9-3AEC-C948-9300-DC7AF7E69C3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69" y="5452559"/>
              <a:ext cx="304869" cy="457304"/>
            </a:xfrm>
            <a:prstGeom prst="rect">
              <a:avLst/>
            </a:prstGeom>
          </p:spPr>
        </p:pic>
        <p:pic>
          <p:nvPicPr>
            <p:cNvPr id="76" name="図 75">
              <a:extLst>
                <a:ext uri="{FF2B5EF4-FFF2-40B4-BE49-F238E27FC236}">
                  <a16:creationId xmlns:a16="http://schemas.microsoft.com/office/drawing/2014/main" id="{21038514-4BD0-8E40-88C9-A31E96E214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1" y="1729455"/>
              <a:ext cx="304869" cy="457304"/>
            </a:xfrm>
            <a:prstGeom prst="rect">
              <a:avLst/>
            </a:prstGeom>
          </p:spPr>
        </p:pic>
        <p:pic>
          <p:nvPicPr>
            <p:cNvPr id="77" name="図 76">
              <a:extLst>
                <a:ext uri="{FF2B5EF4-FFF2-40B4-BE49-F238E27FC236}">
                  <a16:creationId xmlns:a16="http://schemas.microsoft.com/office/drawing/2014/main" id="{7E38B2EF-82F0-4341-BBDE-A1561C119D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22" y="2027138"/>
              <a:ext cx="304869" cy="457304"/>
            </a:xfrm>
            <a:prstGeom prst="rect">
              <a:avLst/>
            </a:prstGeom>
          </p:spPr>
        </p:pic>
        <p:pic>
          <p:nvPicPr>
            <p:cNvPr id="78" name="図 77">
              <a:extLst>
                <a:ext uri="{FF2B5EF4-FFF2-40B4-BE49-F238E27FC236}">
                  <a16:creationId xmlns:a16="http://schemas.microsoft.com/office/drawing/2014/main" id="{315EFAA2-CA7D-F94F-B3A8-D4598CB24F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21" y="2339193"/>
              <a:ext cx="304869" cy="457304"/>
            </a:xfrm>
            <a:prstGeom prst="rect">
              <a:avLst/>
            </a:prstGeom>
          </p:spPr>
        </p:pic>
        <p:pic>
          <p:nvPicPr>
            <p:cNvPr id="79" name="図 78">
              <a:extLst>
                <a:ext uri="{FF2B5EF4-FFF2-40B4-BE49-F238E27FC236}">
                  <a16:creationId xmlns:a16="http://schemas.microsoft.com/office/drawing/2014/main" id="{350573B3-B686-B944-8D15-FAF4AB919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20" y="2651248"/>
              <a:ext cx="304869" cy="457304"/>
            </a:xfrm>
            <a:prstGeom prst="rect">
              <a:avLst/>
            </a:prstGeom>
          </p:spPr>
        </p:pic>
        <p:pic>
          <p:nvPicPr>
            <p:cNvPr id="80" name="図 79">
              <a:extLst>
                <a:ext uri="{FF2B5EF4-FFF2-40B4-BE49-F238E27FC236}">
                  <a16:creationId xmlns:a16="http://schemas.microsoft.com/office/drawing/2014/main" id="{0582AA4F-3DAB-7448-B81B-D9A350AE740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9" y="2963303"/>
              <a:ext cx="304869" cy="457304"/>
            </a:xfrm>
            <a:prstGeom prst="rect">
              <a:avLst/>
            </a:prstGeom>
          </p:spPr>
        </p:pic>
        <p:pic>
          <p:nvPicPr>
            <p:cNvPr id="81" name="図 80">
              <a:extLst>
                <a:ext uri="{FF2B5EF4-FFF2-40B4-BE49-F238E27FC236}">
                  <a16:creationId xmlns:a16="http://schemas.microsoft.com/office/drawing/2014/main" id="{F16F380E-1935-7844-933C-980E413BB53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8" y="3275358"/>
              <a:ext cx="304869" cy="457304"/>
            </a:xfrm>
            <a:prstGeom prst="rect">
              <a:avLst/>
            </a:prstGeom>
          </p:spPr>
        </p:pic>
        <p:pic>
          <p:nvPicPr>
            <p:cNvPr id="82" name="図 81">
              <a:extLst>
                <a:ext uri="{FF2B5EF4-FFF2-40B4-BE49-F238E27FC236}">
                  <a16:creationId xmlns:a16="http://schemas.microsoft.com/office/drawing/2014/main" id="{9F48183C-B824-A249-AC21-0373A8CC4A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7" y="3587413"/>
              <a:ext cx="304869" cy="457304"/>
            </a:xfrm>
            <a:prstGeom prst="rect">
              <a:avLst/>
            </a:prstGeom>
          </p:spPr>
        </p:pic>
        <p:pic>
          <p:nvPicPr>
            <p:cNvPr id="83" name="図 82">
              <a:extLst>
                <a:ext uri="{FF2B5EF4-FFF2-40B4-BE49-F238E27FC236}">
                  <a16:creationId xmlns:a16="http://schemas.microsoft.com/office/drawing/2014/main" id="{85211F3C-3F7C-6D47-9D34-BB75902DC0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90" y="3892283"/>
              <a:ext cx="304869" cy="457304"/>
            </a:xfrm>
            <a:prstGeom prst="rect">
              <a:avLst/>
            </a:prstGeom>
          </p:spPr>
        </p:pic>
        <p:pic>
          <p:nvPicPr>
            <p:cNvPr id="84" name="図 83">
              <a:extLst>
                <a:ext uri="{FF2B5EF4-FFF2-40B4-BE49-F238E27FC236}">
                  <a16:creationId xmlns:a16="http://schemas.microsoft.com/office/drawing/2014/main" id="{A33FA98F-7518-0A40-9D52-6E3E0AB58F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9" y="4204338"/>
              <a:ext cx="304869" cy="457304"/>
            </a:xfrm>
            <a:prstGeom prst="rect">
              <a:avLst/>
            </a:prstGeom>
          </p:spPr>
        </p:pic>
        <p:pic>
          <p:nvPicPr>
            <p:cNvPr id="85" name="図 84">
              <a:extLst>
                <a:ext uri="{FF2B5EF4-FFF2-40B4-BE49-F238E27FC236}">
                  <a16:creationId xmlns:a16="http://schemas.microsoft.com/office/drawing/2014/main" id="{4F9EFD12-AC11-3043-8B65-40D6149692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8" y="4516393"/>
              <a:ext cx="304869" cy="457304"/>
            </a:xfrm>
            <a:prstGeom prst="rect">
              <a:avLst/>
            </a:prstGeom>
          </p:spPr>
        </p:pic>
        <p:pic>
          <p:nvPicPr>
            <p:cNvPr id="86" name="図 85">
              <a:extLst>
                <a:ext uri="{FF2B5EF4-FFF2-40B4-BE49-F238E27FC236}">
                  <a16:creationId xmlns:a16="http://schemas.microsoft.com/office/drawing/2014/main" id="{8428AEC0-7264-D04D-85E9-6F96A0D968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7" y="4828448"/>
              <a:ext cx="304869" cy="457304"/>
            </a:xfrm>
            <a:prstGeom prst="rect">
              <a:avLst/>
            </a:prstGeom>
          </p:spPr>
        </p:pic>
        <p:pic>
          <p:nvPicPr>
            <p:cNvPr id="87" name="図 86">
              <a:extLst>
                <a:ext uri="{FF2B5EF4-FFF2-40B4-BE49-F238E27FC236}">
                  <a16:creationId xmlns:a16="http://schemas.microsoft.com/office/drawing/2014/main" id="{96AB5F2A-2B2F-B04D-A1B7-1EC1358EE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6" y="5140503"/>
              <a:ext cx="304869" cy="457304"/>
            </a:xfrm>
            <a:prstGeom prst="rect">
              <a:avLst/>
            </a:prstGeom>
          </p:spPr>
        </p:pic>
        <p:pic>
          <p:nvPicPr>
            <p:cNvPr id="88" name="図 87">
              <a:extLst>
                <a:ext uri="{FF2B5EF4-FFF2-40B4-BE49-F238E27FC236}">
                  <a16:creationId xmlns:a16="http://schemas.microsoft.com/office/drawing/2014/main" id="{315C6E7B-8FA0-644A-A4D7-E951C9058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5" y="5452558"/>
              <a:ext cx="304869" cy="457304"/>
            </a:xfrm>
            <a:prstGeom prst="rect">
              <a:avLst/>
            </a:prstGeom>
          </p:spPr>
        </p:pic>
        <p:pic>
          <p:nvPicPr>
            <p:cNvPr id="89" name="図 88">
              <a:extLst>
                <a:ext uri="{FF2B5EF4-FFF2-40B4-BE49-F238E27FC236}">
                  <a16:creationId xmlns:a16="http://schemas.microsoft.com/office/drawing/2014/main" id="{C5120B10-7909-3745-972A-5592C04756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7" y="1729454"/>
              <a:ext cx="304869" cy="457304"/>
            </a:xfrm>
            <a:prstGeom prst="rect">
              <a:avLst/>
            </a:prstGeom>
          </p:spPr>
        </p:pic>
      </p:grpSp>
      <p:pic>
        <p:nvPicPr>
          <p:cNvPr id="6" name="図 5">
            <a:extLst>
              <a:ext uri="{FF2B5EF4-FFF2-40B4-BE49-F238E27FC236}">
                <a16:creationId xmlns:a16="http://schemas.microsoft.com/office/drawing/2014/main" id="{EB89A3E4-96BA-2E45-85B5-CB434CB594E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964161" y="3275896"/>
            <a:ext cx="304800" cy="4064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0120C36-880B-6644-9AFC-37E9F641C43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50681" y="4782144"/>
            <a:ext cx="304800" cy="4064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1062ACC4-A9FD-D84E-B438-E6EB0A38AC5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81426" y="4492186"/>
            <a:ext cx="304800" cy="4064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D2607330-8B1A-8448-B021-E72428BCD49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81426" y="4215563"/>
            <a:ext cx="304800" cy="4064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5546CB6C-DF12-CB46-B967-B4B50BAE2C7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87439" y="3903418"/>
            <a:ext cx="304800" cy="406400"/>
          </a:xfrm>
          <a:prstGeom prst="rect">
            <a:avLst/>
          </a:prstGeom>
        </p:spPr>
      </p:pic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899B555E-1CFB-6044-9F1A-5EB171C9F333}"/>
              </a:ext>
            </a:extLst>
          </p:cNvPr>
          <p:cNvGrpSpPr/>
          <p:nvPr/>
        </p:nvGrpSpPr>
        <p:grpSpPr>
          <a:xfrm>
            <a:off x="9930239" y="3632200"/>
            <a:ext cx="406400" cy="1493363"/>
            <a:chOff x="10082696" y="3024283"/>
            <a:chExt cx="406400" cy="1493363"/>
          </a:xfrm>
        </p:grpSpPr>
        <p:pic>
          <p:nvPicPr>
            <p:cNvPr id="90" name="図 89">
              <a:extLst>
                <a:ext uri="{FF2B5EF4-FFF2-40B4-BE49-F238E27FC236}">
                  <a16:creationId xmlns:a16="http://schemas.microsoft.com/office/drawing/2014/main" id="{F3FF97E8-63C0-2845-B01F-2E9C7F1C28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33496" y="4162046"/>
              <a:ext cx="304800" cy="406400"/>
            </a:xfrm>
            <a:prstGeom prst="rect">
              <a:avLst/>
            </a:prstGeom>
          </p:spPr>
        </p:pic>
        <p:pic>
          <p:nvPicPr>
            <p:cNvPr id="92" name="図 91">
              <a:extLst>
                <a:ext uri="{FF2B5EF4-FFF2-40B4-BE49-F238E27FC236}">
                  <a16:creationId xmlns:a16="http://schemas.microsoft.com/office/drawing/2014/main" id="{FA4C3D8F-DC0E-9F4C-AB5A-F794BEF72C0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33496" y="3891614"/>
              <a:ext cx="304800" cy="406400"/>
            </a:xfrm>
            <a:prstGeom prst="rect">
              <a:avLst/>
            </a:prstGeom>
          </p:spPr>
        </p:pic>
        <p:pic>
          <p:nvPicPr>
            <p:cNvPr id="94" name="図 93">
              <a:extLst>
                <a:ext uri="{FF2B5EF4-FFF2-40B4-BE49-F238E27FC236}">
                  <a16:creationId xmlns:a16="http://schemas.microsoft.com/office/drawing/2014/main" id="{265FF827-2C50-C949-A19E-07FEE0C0D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33496" y="3601708"/>
              <a:ext cx="304800" cy="406400"/>
            </a:xfrm>
            <a:prstGeom prst="rect">
              <a:avLst/>
            </a:prstGeom>
          </p:spPr>
        </p:pic>
        <p:pic>
          <p:nvPicPr>
            <p:cNvPr id="96" name="図 95">
              <a:extLst>
                <a:ext uri="{FF2B5EF4-FFF2-40B4-BE49-F238E27FC236}">
                  <a16:creationId xmlns:a16="http://schemas.microsoft.com/office/drawing/2014/main" id="{7ECBD145-769C-6343-B193-E0704925CB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33496" y="3296909"/>
              <a:ext cx="304800" cy="406400"/>
            </a:xfrm>
            <a:prstGeom prst="rect">
              <a:avLst/>
            </a:prstGeom>
          </p:spPr>
        </p:pic>
        <p:pic>
          <p:nvPicPr>
            <p:cNvPr id="98" name="図 97">
              <a:extLst>
                <a:ext uri="{FF2B5EF4-FFF2-40B4-BE49-F238E27FC236}">
                  <a16:creationId xmlns:a16="http://schemas.microsoft.com/office/drawing/2014/main" id="{27C601EE-3D3E-5E48-9FD9-7150A13803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33496" y="2973483"/>
              <a:ext cx="304800" cy="406400"/>
            </a:xfrm>
            <a:prstGeom prst="rect">
              <a:avLst/>
            </a:prstGeom>
          </p:spPr>
        </p:pic>
      </p:grpSp>
      <p:sp>
        <p:nvSpPr>
          <p:cNvPr id="100" name="曲折矢印 99">
            <a:extLst>
              <a:ext uri="{FF2B5EF4-FFF2-40B4-BE49-F238E27FC236}">
                <a16:creationId xmlns:a16="http://schemas.microsoft.com/office/drawing/2014/main" id="{7D67178E-CA06-374F-98D7-39FFFDA0E19A}"/>
              </a:ext>
            </a:extLst>
          </p:cNvPr>
          <p:cNvSpPr/>
          <p:nvPr/>
        </p:nvSpPr>
        <p:spPr>
          <a:xfrm>
            <a:off x="7498412" y="3448663"/>
            <a:ext cx="1990165" cy="156027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291B8468-4067-2D4D-A146-992530148F46}"/>
              </a:ext>
            </a:extLst>
          </p:cNvPr>
          <p:cNvSpPr txBox="1"/>
          <p:nvPr/>
        </p:nvSpPr>
        <p:spPr>
          <a:xfrm>
            <a:off x="8132994" y="4344634"/>
            <a:ext cx="161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C00000"/>
                </a:solidFill>
              </a:rPr>
              <a:t>警戒</a:t>
            </a:r>
            <a:r>
              <a:rPr kumimoji="1" lang="en-US" altLang="ja-JP" sz="3200" b="1" dirty="0">
                <a:solidFill>
                  <a:srgbClr val="C00000"/>
                </a:solidFill>
              </a:rPr>
              <a:t>!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sp>
        <p:nvSpPr>
          <p:cNvPr id="102" name="角丸四角形吹き出し 101">
            <a:extLst>
              <a:ext uri="{FF2B5EF4-FFF2-40B4-BE49-F238E27FC236}">
                <a16:creationId xmlns:a16="http://schemas.microsoft.com/office/drawing/2014/main" id="{425C5D6B-C94B-C04C-9236-ED10DCC615CC}"/>
              </a:ext>
            </a:extLst>
          </p:cNvPr>
          <p:cNvSpPr/>
          <p:nvPr/>
        </p:nvSpPr>
        <p:spPr>
          <a:xfrm>
            <a:off x="4594062" y="5244074"/>
            <a:ext cx="1694516" cy="798514"/>
          </a:xfrm>
          <a:prstGeom prst="wedgeRoundRectCallout">
            <a:avLst>
              <a:gd name="adj1" fmla="val 62160"/>
              <a:gd name="adj2" fmla="val 2833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萬子？</a:t>
            </a:r>
          </a:p>
        </p:txBody>
      </p:sp>
    </p:spTree>
    <p:extLst>
      <p:ext uri="{BB962C8B-B14F-4D97-AF65-F5344CB8AC3E}">
        <p14:creationId xmlns:p14="http://schemas.microsoft.com/office/powerpoint/2010/main" val="2154695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78"/>
    </mc:Choice>
    <mc:Fallback>
      <p:transition spd="slow" advTm="878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977511-8891-8D49-AD4B-1478D783D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捨て牌の戦略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90EEC8-09FE-A74F-91F8-6F58E8A34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4092388" cy="2632807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ja-JP" altLang="en-US" dirty="0"/>
              <a:t>スジを警戒する</a:t>
            </a:r>
            <a:endParaRPr lang="en-US" altLang="ja-JP" dirty="0"/>
          </a:p>
          <a:p>
            <a:pPr lvl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dirty="0"/>
              <a:t>フリテンを利用して</a:t>
            </a:r>
            <a:endParaRPr lang="en-US" altLang="ja-JP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ja-JP" altLang="en-US" dirty="0"/>
              <a:t>安全牌を読む</a:t>
            </a:r>
            <a:endParaRPr lang="en-US" altLang="ja-JP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480AD9-CE45-0045-A10C-BF6F8218D065}"/>
              </a:ext>
            </a:extLst>
          </p:cNvPr>
          <p:cNvGrpSpPr/>
          <p:nvPr/>
        </p:nvGrpSpPr>
        <p:grpSpPr>
          <a:xfrm>
            <a:off x="4930588" y="1690688"/>
            <a:ext cx="6831106" cy="4430754"/>
            <a:chOff x="2581835" y="1665246"/>
            <a:chExt cx="6831106" cy="4430754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A85BD416-5A19-ED43-B541-5F8BA691658F}"/>
                </a:ext>
              </a:extLst>
            </p:cNvPr>
            <p:cNvSpPr/>
            <p:nvPr/>
          </p:nvSpPr>
          <p:spPr>
            <a:xfrm>
              <a:off x="2581835" y="1665246"/>
              <a:ext cx="6831106" cy="443075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D6002BF9-CEDC-9343-8198-B0BE56C215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8767" y="5120429"/>
              <a:ext cx="304869" cy="457304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977B649F-6537-C245-8040-75328146BC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3636" y="5120429"/>
              <a:ext cx="304869" cy="457304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C1DF87C9-B0A0-674B-B7EC-EE9EA9C6E8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8505" y="5120429"/>
              <a:ext cx="304869" cy="457304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8DB964AF-F9C9-1243-8EBE-1C299EDD9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3374" y="5120429"/>
              <a:ext cx="304869" cy="457304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30D34675-538A-FD42-B7D8-926D036BBF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8243" y="5120429"/>
              <a:ext cx="304869" cy="457304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E767DE7D-2A80-9B4E-8073-C2482A319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3112" y="5120429"/>
              <a:ext cx="304869" cy="457304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06EFDFD9-335B-6846-A63B-BBBC1769EB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6122" y="5120429"/>
              <a:ext cx="304869" cy="457304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8485F08A-C051-DE4D-8ECF-270E167D994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9132" y="5120429"/>
              <a:ext cx="304869" cy="457304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ACFC6EDB-FBEB-D247-AC4E-C23D1905F0F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4552" y="5120429"/>
              <a:ext cx="304869" cy="457304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A3CBB925-B744-084C-B51C-2565E5ED5B2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5152" y="5120429"/>
              <a:ext cx="304869" cy="457304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91A52E46-CD67-0347-A66B-42A425E80A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5307" y="5120429"/>
              <a:ext cx="304869" cy="457304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3F62F835-AA7D-324A-ACDC-1ABBA89737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176" y="5120429"/>
              <a:ext cx="304869" cy="457304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9F22ED4B-1E68-9249-A66D-D5CACB47FF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0331" y="5120429"/>
              <a:ext cx="304869" cy="457304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8D724638-9207-8045-8A46-910505A2B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6201" y="1981200"/>
              <a:ext cx="304869" cy="457304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A4B55BE2-F84C-D84B-AA5F-9B086410B05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70" y="1981200"/>
              <a:ext cx="304869" cy="457304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57A52F87-F724-3E49-91B9-8E0B9DE409C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5939" y="1981200"/>
              <a:ext cx="304869" cy="457304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56CD8DF5-F3A9-824A-BE5E-F6F0616CF3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8949" y="1981200"/>
              <a:ext cx="304869" cy="457304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D2253128-F979-E440-BF29-90AA00D5A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3818" y="1981200"/>
              <a:ext cx="304869" cy="457304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84B5C676-5542-9145-A901-4A1C2E2246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8687" y="1981200"/>
              <a:ext cx="304869" cy="457304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D1318DFB-717E-364D-8ACB-FF564A4649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1697" y="1981200"/>
              <a:ext cx="304869" cy="457304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A4CA6B62-C8A7-DB4C-B01F-126CBCE5AF6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6566" y="1981200"/>
              <a:ext cx="304869" cy="457304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BC7CFF95-B710-1745-A4F4-2CDB9022F1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1435" y="1981200"/>
              <a:ext cx="304869" cy="457304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AD9012D5-EA1F-DD47-BAC6-459A28ECD6F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4445" y="1981200"/>
              <a:ext cx="304869" cy="457304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665702D5-DE99-7645-8C43-97DB0C8F8D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9314" y="1981200"/>
              <a:ext cx="304869" cy="457304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4D15FD8E-3C75-F04D-A46B-7B1B86D709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4183" y="1981200"/>
              <a:ext cx="304869" cy="457304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B77E2BEF-2B48-DD4D-A499-F15EE5003B0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052" y="1981200"/>
              <a:ext cx="304869" cy="457304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C4622A69-A3DE-0546-A610-2BE02818E45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6" y="2027139"/>
              <a:ext cx="304869" cy="457304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FFD346D5-F884-5043-AA5A-1A85E64FB1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5" y="2339194"/>
              <a:ext cx="304869" cy="457304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F634822B-0B8D-9C46-ABA7-F3C12770DC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4" y="2651249"/>
              <a:ext cx="304869" cy="457304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1AB79E87-7EDA-8744-A05D-7BA7EDAFD6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3" y="2963304"/>
              <a:ext cx="304869" cy="457304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12FE1705-B8A9-D443-B843-BA2B3E171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2" y="3275359"/>
              <a:ext cx="304869" cy="457304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23704B3C-FCCE-3845-8DBC-FCE8EF2DB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1" y="3587414"/>
              <a:ext cx="304869" cy="457304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BD1A6141-7D8F-D74B-B6B3-94615B60C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4" y="3892284"/>
              <a:ext cx="304869" cy="457304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00D08B62-8312-544D-B83C-556424F24D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3" y="4204339"/>
              <a:ext cx="304869" cy="457304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94122D43-0166-1C43-AAE3-A5B921DE9CA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2" y="4516394"/>
              <a:ext cx="304869" cy="457304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152E97F7-95A9-5A4D-971B-1BD6F20FCF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1" y="4828449"/>
              <a:ext cx="304869" cy="457304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BE4EC7C7-F414-5A46-AC29-A1CAC95ED8B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0" y="5140504"/>
              <a:ext cx="304869" cy="457304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7F0DCC46-0BD3-594F-BBAA-90829A56D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69" y="5452559"/>
              <a:ext cx="304869" cy="457304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F16FBA73-1301-754A-9D4A-AE5E6E88090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1" y="1729455"/>
              <a:ext cx="304869" cy="457304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CC2390D2-6617-EF47-9CAD-9F8F209B94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22" y="2027138"/>
              <a:ext cx="304869" cy="457304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43FAB306-D962-664B-B070-816985F515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21" y="2339193"/>
              <a:ext cx="304869" cy="457304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A4FE81F7-C852-4144-A66E-0E01CE6B5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20" y="2651248"/>
              <a:ext cx="304869" cy="457304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FBDB0B25-517D-464C-BB87-16AD28A7C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9" y="2963303"/>
              <a:ext cx="304869" cy="457304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51930B3C-9986-C544-B8A0-2DCDBD2AF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8" y="3275358"/>
              <a:ext cx="304869" cy="457304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532D89A6-4920-6440-93A2-3BE3AD293A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7" y="3587413"/>
              <a:ext cx="304869" cy="457304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B1247637-4C7A-124A-BCD4-1A8DAC630FF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90" y="3892283"/>
              <a:ext cx="304869" cy="457304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F0B32A9F-835D-BE46-B7BF-53913FC96DB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9" y="4204338"/>
              <a:ext cx="304869" cy="457304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E03CA98B-B231-E84F-80B8-DC7955E299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8" y="4516393"/>
              <a:ext cx="304869" cy="457304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B3061A44-39F7-8948-B912-DBA4A9E1F2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7" y="4828448"/>
              <a:ext cx="304869" cy="457304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CAD64864-7663-9544-BDB8-6EB8F77DBFE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6" y="5140503"/>
              <a:ext cx="304869" cy="457304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23E07813-3E98-FA48-BA3B-7F2DA6FFC6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5" y="5452558"/>
              <a:ext cx="304869" cy="457304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7B713FF2-5539-D548-8E59-1218B24D1FB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7" y="1729454"/>
              <a:ext cx="304869" cy="457304"/>
            </a:xfrm>
            <a:prstGeom prst="rect">
              <a:avLst/>
            </a:prstGeom>
          </p:spPr>
        </p:pic>
      </p:grpSp>
      <p:pic>
        <p:nvPicPr>
          <p:cNvPr id="59" name="図 58">
            <a:extLst>
              <a:ext uri="{FF2B5EF4-FFF2-40B4-BE49-F238E27FC236}">
                <a16:creationId xmlns:a16="http://schemas.microsoft.com/office/drawing/2014/main" id="{0A152A98-AC3F-5F45-BC5A-8199D4D0C1E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665918" y="4407632"/>
            <a:ext cx="304800" cy="406400"/>
          </a:xfrm>
          <a:prstGeom prst="rect">
            <a:avLst/>
          </a:prstGeom>
        </p:spPr>
      </p:pic>
      <p:sp>
        <p:nvSpPr>
          <p:cNvPr id="60" name="ドーナツ 59">
            <a:extLst>
              <a:ext uri="{FF2B5EF4-FFF2-40B4-BE49-F238E27FC236}">
                <a16:creationId xmlns:a16="http://schemas.microsoft.com/office/drawing/2014/main" id="{43A4336E-F17C-1E4D-8450-8BEE8B86B84D}"/>
              </a:ext>
            </a:extLst>
          </p:cNvPr>
          <p:cNvSpPr>
            <a:spLocks/>
          </p:cNvSpPr>
          <p:nvPr/>
        </p:nvSpPr>
        <p:spPr>
          <a:xfrm>
            <a:off x="9433921" y="4305997"/>
            <a:ext cx="758754" cy="616925"/>
          </a:xfrm>
          <a:prstGeom prst="donut">
            <a:avLst>
              <a:gd name="adj" fmla="val 7795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1" name="角丸四角形吹き出し 60">
            <a:extLst>
              <a:ext uri="{FF2B5EF4-FFF2-40B4-BE49-F238E27FC236}">
                <a16:creationId xmlns:a16="http://schemas.microsoft.com/office/drawing/2014/main" id="{EA24B518-3B23-6F41-A4D6-451784082349}"/>
              </a:ext>
            </a:extLst>
          </p:cNvPr>
          <p:cNvSpPr/>
          <p:nvPr/>
        </p:nvSpPr>
        <p:spPr>
          <a:xfrm>
            <a:off x="288393" y="4625238"/>
            <a:ext cx="5144743" cy="1233849"/>
          </a:xfrm>
          <a:prstGeom prst="wedgeRoundRectCallout">
            <a:avLst>
              <a:gd name="adj1" fmla="val 61738"/>
              <a:gd name="adj2" fmla="val 571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E9D804B3-A21B-8840-8898-640D345DDF32}"/>
              </a:ext>
            </a:extLst>
          </p:cNvPr>
          <p:cNvGrpSpPr/>
          <p:nvPr/>
        </p:nvGrpSpPr>
        <p:grpSpPr>
          <a:xfrm>
            <a:off x="767310" y="4965276"/>
            <a:ext cx="4026911" cy="659288"/>
            <a:chOff x="2233488" y="5159311"/>
            <a:chExt cx="2631072" cy="430083"/>
          </a:xfrm>
        </p:grpSpPr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005DEC80-D457-3549-B31F-3D14E36EE9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3488" y="5159311"/>
              <a:ext cx="304800" cy="406400"/>
            </a:xfrm>
            <a:prstGeom prst="rect">
              <a:avLst/>
            </a:prstGeom>
          </p:spPr>
        </p:pic>
        <p:pic>
          <p:nvPicPr>
            <p:cNvPr id="65" name="図 64">
              <a:extLst>
                <a:ext uri="{FF2B5EF4-FFF2-40B4-BE49-F238E27FC236}">
                  <a16:creationId xmlns:a16="http://schemas.microsoft.com/office/drawing/2014/main" id="{000B9F99-68C2-2C48-A90D-11F531585E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1384" y="5166267"/>
              <a:ext cx="304800" cy="406400"/>
            </a:xfrm>
            <a:prstGeom prst="rect">
              <a:avLst/>
            </a:prstGeom>
          </p:spPr>
        </p:pic>
        <p:pic>
          <p:nvPicPr>
            <p:cNvPr id="67" name="図 66">
              <a:extLst>
                <a:ext uri="{FF2B5EF4-FFF2-40B4-BE49-F238E27FC236}">
                  <a16:creationId xmlns:a16="http://schemas.microsoft.com/office/drawing/2014/main" id="{FA9418DF-DEF9-B540-A7B4-E5585523AE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90540" y="5171323"/>
              <a:ext cx="304800" cy="406400"/>
            </a:xfrm>
            <a:prstGeom prst="rect">
              <a:avLst/>
            </a:prstGeom>
          </p:spPr>
        </p:pic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E874C505-BE0C-4B40-AA9C-A184D9B39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4348" y="5182994"/>
              <a:ext cx="304800" cy="406400"/>
            </a:xfrm>
            <a:prstGeom prst="rect">
              <a:avLst/>
            </a:prstGeom>
          </p:spPr>
        </p:pic>
        <p:pic>
          <p:nvPicPr>
            <p:cNvPr id="71" name="図 70">
              <a:extLst>
                <a:ext uri="{FF2B5EF4-FFF2-40B4-BE49-F238E27FC236}">
                  <a16:creationId xmlns:a16="http://schemas.microsoft.com/office/drawing/2014/main" id="{FB19E2F7-D3D5-F04C-AC3E-F7482D36F5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0986" y="5171323"/>
              <a:ext cx="304800" cy="406400"/>
            </a:xfrm>
            <a:prstGeom prst="rect">
              <a:avLst/>
            </a:prstGeom>
          </p:spPr>
        </p:pic>
        <p:pic>
          <p:nvPicPr>
            <p:cNvPr id="73" name="図 72">
              <a:extLst>
                <a:ext uri="{FF2B5EF4-FFF2-40B4-BE49-F238E27FC236}">
                  <a16:creationId xmlns:a16="http://schemas.microsoft.com/office/drawing/2014/main" id="{2B2A3F5C-E4F4-4948-8F93-77CE7D2F47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2422" y="5176125"/>
              <a:ext cx="304800" cy="406400"/>
            </a:xfrm>
            <a:prstGeom prst="rect">
              <a:avLst/>
            </a:prstGeom>
          </p:spPr>
        </p:pic>
        <p:pic>
          <p:nvPicPr>
            <p:cNvPr id="75" name="図 74">
              <a:extLst>
                <a:ext uri="{FF2B5EF4-FFF2-40B4-BE49-F238E27FC236}">
                  <a16:creationId xmlns:a16="http://schemas.microsoft.com/office/drawing/2014/main" id="{64428F02-F1E8-6542-8967-34A79AD76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9760" y="5182994"/>
              <a:ext cx="304800" cy="406400"/>
            </a:xfrm>
            <a:prstGeom prst="rect">
              <a:avLst/>
            </a:prstGeom>
          </p:spPr>
        </p:pic>
      </p:grpSp>
      <p:sp>
        <p:nvSpPr>
          <p:cNvPr id="82" name="ドーナツ 81">
            <a:extLst>
              <a:ext uri="{FF2B5EF4-FFF2-40B4-BE49-F238E27FC236}">
                <a16:creationId xmlns:a16="http://schemas.microsoft.com/office/drawing/2014/main" id="{89A826D4-C4C1-B04F-B191-B608E855445E}"/>
              </a:ext>
            </a:extLst>
          </p:cNvPr>
          <p:cNvSpPr/>
          <p:nvPr/>
        </p:nvSpPr>
        <p:spPr>
          <a:xfrm>
            <a:off x="710308" y="4897746"/>
            <a:ext cx="571346" cy="701177"/>
          </a:xfrm>
          <a:prstGeom prst="donut">
            <a:avLst>
              <a:gd name="adj" fmla="val 796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3" name="ドーナツ 82">
            <a:extLst>
              <a:ext uri="{FF2B5EF4-FFF2-40B4-BE49-F238E27FC236}">
                <a16:creationId xmlns:a16="http://schemas.microsoft.com/office/drawing/2014/main" id="{140339CF-8AD3-0C40-9D0B-132F4326A916}"/>
              </a:ext>
            </a:extLst>
          </p:cNvPr>
          <p:cNvSpPr/>
          <p:nvPr/>
        </p:nvSpPr>
        <p:spPr>
          <a:xfrm>
            <a:off x="2497108" y="4944593"/>
            <a:ext cx="571346" cy="701177"/>
          </a:xfrm>
          <a:prstGeom prst="donut">
            <a:avLst>
              <a:gd name="adj" fmla="val 796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4" name="ドーナツ 83">
            <a:extLst>
              <a:ext uri="{FF2B5EF4-FFF2-40B4-BE49-F238E27FC236}">
                <a16:creationId xmlns:a16="http://schemas.microsoft.com/office/drawing/2014/main" id="{BFCEFB74-876C-7C47-888F-FDBF60E63E45}"/>
              </a:ext>
            </a:extLst>
          </p:cNvPr>
          <p:cNvSpPr/>
          <p:nvPr/>
        </p:nvSpPr>
        <p:spPr>
          <a:xfrm>
            <a:off x="4251191" y="4951954"/>
            <a:ext cx="571346" cy="701177"/>
          </a:xfrm>
          <a:prstGeom prst="donut">
            <a:avLst>
              <a:gd name="adj" fmla="val 796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97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407"/>
    </mc:Choice>
    <mc:Fallback>
      <p:transition spd="slow" advTm="66407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849355-0C18-214D-A90E-7A1E0B409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調査方法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D83A85-3911-1248-BE4A-B8BE779FE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ja-JP" altLang="en-US" sz="3600" dirty="0"/>
              <a:t>それぞれの条件の危険度，値を変動させる</a:t>
            </a: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r>
              <a:rPr lang="ja-JP" altLang="en-US" sz="3600" dirty="0"/>
              <a:t>参考文献</a:t>
            </a:r>
            <a:r>
              <a:rPr kumimoji="1" lang="ja-JP" altLang="en-US" sz="3600" dirty="0"/>
              <a:t>のサンプル </a:t>
            </a:r>
            <a:r>
              <a:rPr kumimoji="1" lang="en-US" altLang="ja-JP" sz="3600" dirty="0"/>
              <a:t>AI 3</a:t>
            </a:r>
            <a:r>
              <a:rPr kumimoji="1" lang="ja-JP" altLang="en-US" sz="3600" dirty="0"/>
              <a:t>つと</a:t>
            </a:r>
            <a:r>
              <a:rPr kumimoji="1" lang="en-US" altLang="ja-JP" sz="3600" dirty="0"/>
              <a:t>300</a:t>
            </a:r>
            <a:r>
              <a:rPr kumimoji="1" lang="ja-JP" altLang="en-US" sz="3600" dirty="0"/>
              <a:t>回対戦させる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989336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291"/>
    </mc:Choice>
    <mc:Fallback>
      <p:transition spd="slow" advTm="1429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16C018-DD7E-A14E-BA12-0A3C60712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kumimoji="1" lang="ja-JP" altLang="en-US" b="1" dirty="0"/>
              <a:t>結果・考察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6E536916-1EB3-284A-AE6D-4F343948F4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010130"/>
              </p:ext>
            </p:extLst>
          </p:nvPr>
        </p:nvGraphicFramePr>
        <p:xfrm>
          <a:off x="972313" y="1690688"/>
          <a:ext cx="512368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2F0AC6DF-95F9-C347-BBF9-FCAC3CF540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4407954"/>
              </p:ext>
            </p:extLst>
          </p:nvPr>
        </p:nvGraphicFramePr>
        <p:xfrm>
          <a:off x="6096000" y="1690689"/>
          <a:ext cx="52578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4991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113"/>
    </mc:Choice>
    <mc:Fallback>
      <p:transition spd="slow" advTm="71113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A748F-B40C-3342-910B-168B5D99A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結果・考察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1A871553-E44B-1D46-9381-9E043D57DA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8644735"/>
              </p:ext>
            </p:extLst>
          </p:nvPr>
        </p:nvGraphicFramePr>
        <p:xfrm>
          <a:off x="838200" y="1690688"/>
          <a:ext cx="5178552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9537F8D8-25D6-344B-B59F-56D9CC13E4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4225620"/>
              </p:ext>
            </p:extLst>
          </p:nvPr>
        </p:nvGraphicFramePr>
        <p:xfrm>
          <a:off x="6016752" y="1690688"/>
          <a:ext cx="5337048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7730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829"/>
    </mc:Choice>
    <mc:Fallback>
      <p:transition spd="slow" advTm="668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4021CE-4915-0441-8768-0389F5BC4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結果・考察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EE949334-D705-094F-AC36-3E3255A05B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7542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7616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4"/>
    </mc:Choice>
    <mc:Fallback>
      <p:transition spd="slow" advTm="634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C56DA8-271E-D14F-845F-05EE9A9D8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結論と今後の課題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16EBDE-5189-A54A-93B4-4031514A4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ja-JP" sz="3200"/>
          </a:p>
          <a:p>
            <a:pPr marL="0" indent="0" algn="ctr">
              <a:buNone/>
            </a:pPr>
            <a:r>
              <a:rPr kumimoji="1" lang="ja-JP" altLang="en-US" sz="3200"/>
              <a:t>作成</a:t>
            </a:r>
            <a:r>
              <a:rPr kumimoji="1" lang="ja-JP" altLang="en-US" sz="3200" dirty="0"/>
              <a:t>した戦略は有効であった</a:t>
            </a:r>
            <a:endParaRPr kumimoji="1" lang="en-US" altLang="ja-JP" sz="3200" dirty="0"/>
          </a:p>
          <a:p>
            <a:pPr marL="0" indent="0" algn="ctr">
              <a:buNone/>
            </a:pPr>
            <a:r>
              <a:rPr lang="ja-JP" altLang="en-US" sz="3200" dirty="0"/>
              <a:t>しかし</a:t>
            </a:r>
            <a:endParaRPr lang="en-US" altLang="ja-JP" sz="3200" dirty="0"/>
          </a:p>
          <a:p>
            <a:pPr marL="0" indent="0" algn="ctr">
              <a:buNone/>
            </a:pPr>
            <a:r>
              <a:rPr kumimoji="1" lang="ja-JP" altLang="en-US" sz="3200" dirty="0"/>
              <a:t>放銃率を下げることができたが</a:t>
            </a:r>
            <a:endParaRPr lang="en-US" altLang="ja-JP" sz="3200" dirty="0"/>
          </a:p>
          <a:p>
            <a:pPr marL="0" indent="0" algn="ctr">
              <a:buNone/>
            </a:pPr>
            <a:r>
              <a:rPr lang="ja-JP" altLang="en-US" sz="3200" dirty="0"/>
              <a:t>勝率は高いとは言えなかった</a:t>
            </a:r>
            <a:endParaRPr lang="en-US" altLang="ja-JP" sz="3200" dirty="0"/>
          </a:p>
          <a:p>
            <a:pPr marL="0" indent="0" algn="ctr">
              <a:buNone/>
            </a:pPr>
            <a:endParaRPr kumimoji="1"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1076650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71"/>
    </mc:Choice>
    <mc:Fallback>
      <p:transition spd="slow" advTm="197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1D486F-0562-F940-8E63-EB4B8419D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結論と今後の課題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A9B070-5C1C-DE42-9303-693291B39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sz="3600" dirty="0"/>
              <a:t>今後の課題として</a:t>
            </a:r>
            <a:endParaRPr kumimoji="1" lang="en-US" altLang="ja-JP" sz="3600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ja-JP" altLang="en-US" dirty="0"/>
              <a:t>今回局の始めから指定した重みを相手に合わせて変化させる</a:t>
            </a:r>
            <a:endParaRPr kumimoji="1" lang="en-US" altLang="ja-JP" dirty="0"/>
          </a:p>
          <a:p>
            <a:r>
              <a:rPr kumimoji="1" lang="ja-JP" altLang="en-US" dirty="0"/>
              <a:t>相手のクセや，戦略を読み取れるようにする</a:t>
            </a:r>
            <a:endParaRPr kumimoji="1" lang="en-US" altLang="ja-JP" dirty="0"/>
          </a:p>
          <a:p>
            <a:r>
              <a:rPr lang="ja-JP" altLang="en-US" dirty="0"/>
              <a:t>より効率の良い和了牌の形成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sz="3600" dirty="0"/>
              <a:t>などが挙げられる</a:t>
            </a:r>
          </a:p>
        </p:txBody>
      </p:sp>
    </p:spTree>
    <p:extLst>
      <p:ext uri="{BB962C8B-B14F-4D97-AF65-F5344CB8AC3E}">
        <p14:creationId xmlns:p14="http://schemas.microsoft.com/office/powerpoint/2010/main" val="3796136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54"/>
    </mc:Choice>
    <mc:Fallback>
      <p:transition spd="slow" advTm="2154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78C14A-43FF-2F41-A125-F699A0DFD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参考文献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C1CD91-B9A8-CE47-AB83-05B50A1A7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400" dirty="0">
                <a:latin typeface="+mn-ea"/>
              </a:rPr>
              <a:t>石畑恭平 </a:t>
            </a:r>
            <a:r>
              <a:rPr lang="en-US" altLang="ja-JP" sz="2400" dirty="0">
                <a:latin typeface="+mn-ea"/>
              </a:rPr>
              <a:t>: </a:t>
            </a:r>
            <a:r>
              <a:rPr lang="ja-JP" altLang="en-US" sz="2400" dirty="0">
                <a:latin typeface="+mn-ea"/>
              </a:rPr>
              <a:t>コンピュータ麻雀のアルゴリズム</a:t>
            </a:r>
            <a:r>
              <a:rPr lang="en-US" altLang="ja-JP" sz="2400" dirty="0">
                <a:latin typeface="+mn-ea"/>
              </a:rPr>
              <a:t>,IO BOOKS,</a:t>
            </a:r>
            <a:r>
              <a:rPr lang="ja-JP" altLang="en-US" sz="2400" dirty="0">
                <a:latin typeface="+mn-ea"/>
              </a:rPr>
              <a:t>工学社</a:t>
            </a:r>
            <a:r>
              <a:rPr lang="en-US" altLang="ja-JP" sz="2400" dirty="0">
                <a:latin typeface="+mn-ea"/>
              </a:rPr>
              <a:t>(2007)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sz="2400" dirty="0" err="1">
                <a:latin typeface="+mn-ea"/>
              </a:rPr>
              <a:t>とつげき東北</a:t>
            </a:r>
            <a:r>
              <a:rPr lang="en-US" altLang="ja-JP" sz="2400" dirty="0">
                <a:latin typeface="+mn-ea"/>
              </a:rPr>
              <a:t> ： </a:t>
            </a:r>
            <a:r>
              <a:rPr lang="en-US" altLang="ja-JP" sz="2400" dirty="0" err="1">
                <a:latin typeface="+mn-ea"/>
              </a:rPr>
              <a:t>科学する麻雀,講談社現代新書</a:t>
            </a:r>
            <a:r>
              <a:rPr lang="en-US" altLang="ja-JP" sz="2400" dirty="0">
                <a:latin typeface="+mn-ea"/>
              </a:rPr>
              <a:t>(2004)</a:t>
            </a:r>
          </a:p>
        </p:txBody>
      </p:sp>
    </p:spTree>
    <p:extLst>
      <p:ext uri="{BB962C8B-B14F-4D97-AF65-F5344CB8AC3E}">
        <p14:creationId xmlns:p14="http://schemas.microsoft.com/office/powerpoint/2010/main" val="425414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8"/>
    </mc:Choice>
    <mc:Fallback>
      <p:transition spd="slow" advTm="38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AE0EE0-DEAB-764D-803C-081149513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62129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dirty="0"/>
              <a:t>不確定</a:t>
            </a:r>
            <a:r>
              <a:rPr kumimoji="1" lang="en-US" altLang="ja-JP" dirty="0"/>
              <a:t>…</a:t>
            </a:r>
            <a:r>
              <a:rPr kumimoji="1" lang="ja-JP" altLang="en-US" dirty="0"/>
              <a:t>運により勝敗が左右する</a:t>
            </a:r>
            <a:endParaRPr kumimoji="1" lang="en-US" altLang="ja-JP" dirty="0"/>
          </a:p>
          <a:p>
            <a:pPr>
              <a:lnSpc>
                <a:spcPct val="100000"/>
              </a:lnSpc>
            </a:pPr>
            <a:r>
              <a:rPr lang="ja-JP" altLang="en-US" dirty="0"/>
              <a:t>非完全情報ゲーム</a:t>
            </a:r>
            <a:r>
              <a:rPr lang="en-US" altLang="ja-JP" dirty="0"/>
              <a:t>…</a:t>
            </a:r>
            <a:r>
              <a:rPr lang="ja-JP" altLang="en-US" dirty="0"/>
              <a:t>相手の手札，盤面の情報，行動の選択が不明</a:t>
            </a:r>
            <a:endParaRPr lang="en-US" altLang="ja-JP" dirty="0"/>
          </a:p>
          <a:p>
            <a:pPr marL="0" indent="0" algn="ctr">
              <a:buNone/>
            </a:pPr>
            <a:endParaRPr lang="en-US" altLang="ja-JP" sz="3600" dirty="0"/>
          </a:p>
          <a:p>
            <a:pPr marL="0" indent="0" algn="ctr">
              <a:buNone/>
            </a:pPr>
            <a:r>
              <a:rPr lang="ja-JP" altLang="en-US" dirty="0"/>
              <a:t>最適解とされる行動を取っても勝てる訳ではない</a:t>
            </a:r>
            <a:endParaRPr lang="en-US" altLang="ja-JP" dirty="0"/>
          </a:p>
          <a:p>
            <a:pPr marL="0" indent="0" algn="ctr">
              <a:buNone/>
            </a:pPr>
            <a:r>
              <a:rPr lang="ja-JP" altLang="en-US" sz="4000" b="1" dirty="0">
                <a:solidFill>
                  <a:srgbClr val="FF0000"/>
                </a:solidFill>
              </a:rPr>
              <a:t>解析が難しい</a:t>
            </a:r>
            <a:r>
              <a:rPr lang="en-US" altLang="ja-JP" sz="40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CE17C5E-0FA2-1440-AC36-00F756B0D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零和有限不確定非完全情報ゲームとは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2080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86"/>
    </mc:Choice>
    <mc:Fallback>
      <p:transition spd="slow" advTm="986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2D4C09-9389-F545-972D-08412782E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5106"/>
            <a:ext cx="10515600" cy="5441857"/>
          </a:xfrm>
        </p:spPr>
        <p:txBody>
          <a:bodyPr/>
          <a:lstStyle/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r>
              <a:rPr kumimoji="1" lang="ja-JP" altLang="en-US" sz="4400" b="1" dirty="0"/>
              <a:t>ご静聴ありがとうございました</a:t>
            </a:r>
          </a:p>
        </p:txBody>
      </p:sp>
    </p:spTree>
    <p:extLst>
      <p:ext uri="{BB962C8B-B14F-4D97-AF65-F5344CB8AC3E}">
        <p14:creationId xmlns:p14="http://schemas.microsoft.com/office/powerpoint/2010/main" val="2740545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9"/>
    </mc:Choice>
    <mc:Fallback>
      <p:transition spd="slow" advTm="429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A0E7CC-226E-1C40-883B-24E33A2A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kumimoji="1" lang="ja-JP" altLang="en-US" b="1" dirty="0"/>
              <a:t>結果・考察</a:t>
            </a:r>
          </a:p>
        </p:txBody>
      </p:sp>
      <p:graphicFrame>
        <p:nvGraphicFramePr>
          <p:cNvPr id="5" name="コンテンツ プレースホルダー 3">
            <a:extLst>
              <a:ext uri="{FF2B5EF4-FFF2-40B4-BE49-F238E27FC236}">
                <a16:creationId xmlns:a16="http://schemas.microsoft.com/office/drawing/2014/main" id="{08E0BE5D-E59B-D14B-B495-E42D5BF6FB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107437"/>
              </p:ext>
            </p:extLst>
          </p:nvPr>
        </p:nvGraphicFramePr>
        <p:xfrm>
          <a:off x="676748" y="1690688"/>
          <a:ext cx="5419251" cy="4043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778">
                  <a:extLst>
                    <a:ext uri="{9D8B030D-6E8A-4147-A177-3AD203B41FA5}">
                      <a16:colId xmlns:a16="http://schemas.microsoft.com/office/drawing/2014/main" val="3255537169"/>
                    </a:ext>
                  </a:extLst>
                </a:gridCol>
                <a:gridCol w="488606">
                  <a:extLst>
                    <a:ext uri="{9D8B030D-6E8A-4147-A177-3AD203B41FA5}">
                      <a16:colId xmlns:a16="http://schemas.microsoft.com/office/drawing/2014/main" val="2445550096"/>
                    </a:ext>
                  </a:extLst>
                </a:gridCol>
                <a:gridCol w="488606">
                  <a:extLst>
                    <a:ext uri="{9D8B030D-6E8A-4147-A177-3AD203B41FA5}">
                      <a16:colId xmlns:a16="http://schemas.microsoft.com/office/drawing/2014/main" val="321902502"/>
                    </a:ext>
                  </a:extLst>
                </a:gridCol>
                <a:gridCol w="505904">
                  <a:extLst>
                    <a:ext uri="{9D8B030D-6E8A-4147-A177-3AD203B41FA5}">
                      <a16:colId xmlns:a16="http://schemas.microsoft.com/office/drawing/2014/main" val="372524599"/>
                    </a:ext>
                  </a:extLst>
                </a:gridCol>
                <a:gridCol w="471306">
                  <a:extLst>
                    <a:ext uri="{9D8B030D-6E8A-4147-A177-3AD203B41FA5}">
                      <a16:colId xmlns:a16="http://schemas.microsoft.com/office/drawing/2014/main" val="2601748411"/>
                    </a:ext>
                  </a:extLst>
                </a:gridCol>
                <a:gridCol w="1566919">
                  <a:extLst>
                    <a:ext uri="{9D8B030D-6E8A-4147-A177-3AD203B41FA5}">
                      <a16:colId xmlns:a16="http://schemas.microsoft.com/office/drawing/2014/main" val="1532036494"/>
                    </a:ext>
                  </a:extLst>
                </a:gridCol>
                <a:gridCol w="1290132">
                  <a:extLst>
                    <a:ext uri="{9D8B030D-6E8A-4147-A177-3AD203B41FA5}">
                      <a16:colId xmlns:a16="http://schemas.microsoft.com/office/drawing/2014/main" val="163694755"/>
                    </a:ext>
                  </a:extLst>
                </a:gridCol>
              </a:tblGrid>
              <a:tr h="449262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重み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dk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放銃率</a:t>
                      </a:r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(%)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勝率</a:t>
                      </a:r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(%)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0376"/>
                  </a:ext>
                </a:extLst>
              </a:tr>
              <a:tr h="44926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E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57059268"/>
                  </a:ext>
                </a:extLst>
              </a:tr>
              <a:tr h="44926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19.2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054848"/>
                  </a:ext>
                </a:extLst>
              </a:tr>
              <a:tr h="44926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16.0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217406"/>
                  </a:ext>
                </a:extLst>
              </a:tr>
              <a:tr h="44926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12.3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7470812"/>
                  </a:ext>
                </a:extLst>
              </a:tr>
              <a:tr h="44926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16.3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11.5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5373205"/>
                  </a:ext>
                </a:extLst>
              </a:tr>
              <a:tr h="44926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416655"/>
                  </a:ext>
                </a:extLst>
              </a:tr>
              <a:tr h="44926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12.0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668594"/>
                  </a:ext>
                </a:extLst>
              </a:tr>
              <a:tr h="44926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6167837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6120C63-AAA0-E142-A47F-952275D105D6}"/>
              </a:ext>
            </a:extLst>
          </p:cNvPr>
          <p:cNvSpPr txBox="1"/>
          <p:nvPr/>
        </p:nvSpPr>
        <p:spPr>
          <a:xfrm>
            <a:off x="676747" y="5734046"/>
            <a:ext cx="54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表</a:t>
            </a:r>
            <a:r>
              <a:rPr kumimoji="1" lang="en-US" altLang="ja-JP" dirty="0"/>
              <a:t>1 </a:t>
            </a:r>
            <a:r>
              <a:rPr kumimoji="1" lang="ja-JP" altLang="en-US" dirty="0"/>
              <a:t>各重みでの放銃率および勝率</a:t>
            </a:r>
            <a:r>
              <a:rPr kumimoji="1" lang="en-US" altLang="ja-JP" dirty="0"/>
              <a:t>(</a:t>
            </a:r>
            <a:r>
              <a:rPr kumimoji="1" lang="ja-JP" altLang="en-US" dirty="0"/>
              <a:t>対局回数</a:t>
            </a:r>
            <a:r>
              <a:rPr kumimoji="1" lang="en-US" altLang="ja-JP" dirty="0"/>
              <a:t>300</a:t>
            </a:r>
            <a:r>
              <a:rPr kumimoji="1" lang="ja-JP" altLang="en-US" dirty="0"/>
              <a:t>回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D95E94-5D4E-404C-8E06-598FB0A5B467}"/>
              </a:ext>
            </a:extLst>
          </p:cNvPr>
          <p:cNvSpPr txBox="1"/>
          <p:nvPr/>
        </p:nvSpPr>
        <p:spPr>
          <a:xfrm>
            <a:off x="6544234" y="1690688"/>
            <a:ext cx="480956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000" dirty="0"/>
              <a:t>早い段階から警戒することにより，</a:t>
            </a:r>
            <a:endParaRPr kumimoji="1" lang="en-US" altLang="ja-JP" sz="2000" dirty="0"/>
          </a:p>
          <a:p>
            <a:r>
              <a:rPr lang="ja-JP" altLang="en-US" sz="2000" dirty="0"/>
              <a:t>放銃率が下がったので有効であると</a:t>
            </a:r>
            <a:endParaRPr lang="en-US" altLang="ja-JP" sz="2000" dirty="0"/>
          </a:p>
          <a:p>
            <a:r>
              <a:rPr lang="ja-JP" altLang="en-US" sz="2000" dirty="0"/>
              <a:t>わかった</a:t>
            </a:r>
            <a:endParaRPr lang="en-US" altLang="ja-JP" sz="2000" dirty="0"/>
          </a:p>
          <a:p>
            <a:endParaRPr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000" dirty="0"/>
              <a:t>リーチの警戒をしなかった場合は</a:t>
            </a:r>
            <a:endParaRPr kumimoji="1" lang="en-US" altLang="ja-JP" sz="2000" dirty="0"/>
          </a:p>
          <a:p>
            <a:r>
              <a:rPr kumimoji="1" lang="ja-JP" altLang="en-US" sz="2000" dirty="0"/>
              <a:t>放銃率が大きく上がったので</a:t>
            </a:r>
            <a:endParaRPr kumimoji="1" lang="en-US" altLang="ja-JP" sz="2000" dirty="0"/>
          </a:p>
          <a:p>
            <a:r>
              <a:rPr kumimoji="1" lang="ja-JP" altLang="en-US" sz="2000" dirty="0"/>
              <a:t>有効であったことがわかった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000" dirty="0"/>
              <a:t>スジが適用される和了牌は</a:t>
            </a:r>
            <a:endParaRPr kumimoji="1" lang="en-US" altLang="ja-JP" sz="2000" dirty="0"/>
          </a:p>
          <a:p>
            <a:r>
              <a:rPr lang="ja-JP" altLang="en-US" sz="2000" dirty="0"/>
              <a:t>多いことから，有効であった</a:t>
            </a:r>
            <a:endParaRPr lang="en-US" altLang="ja-JP" sz="2000" dirty="0"/>
          </a:p>
          <a:p>
            <a:endParaRPr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000" dirty="0"/>
              <a:t>混一色，清一色は大きな役となるため，勝率が下がった</a:t>
            </a:r>
          </a:p>
        </p:txBody>
      </p:sp>
    </p:spTree>
    <p:extLst>
      <p:ext uri="{BB962C8B-B14F-4D97-AF65-F5344CB8AC3E}">
        <p14:creationId xmlns:p14="http://schemas.microsoft.com/office/powerpoint/2010/main" val="352951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"/>
    </mc:Choice>
    <mc:Fallback xmlns="">
      <p:transition spd="slow" advTm="119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E3771E-7CC3-5248-AE11-62403748C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スジについて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749362-B852-F445-AF94-0C89D28AD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dirty="0"/>
              <a:t>例</a:t>
            </a:r>
            <a:r>
              <a:rPr lang="en-US" altLang="ja-JP" dirty="0"/>
              <a:t>) </a:t>
            </a:r>
            <a:r>
              <a:rPr lang="ja-JP" altLang="en-US" dirty="0"/>
              <a:t>プレイヤーが図</a:t>
            </a:r>
            <a:r>
              <a:rPr lang="en-US" altLang="ja-JP" dirty="0"/>
              <a:t>1</a:t>
            </a:r>
            <a:r>
              <a:rPr lang="ja-JP" altLang="en-US" dirty="0"/>
              <a:t>のような牌を持っていてテンパイであり，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dirty="0"/>
              <a:t>	</a:t>
            </a:r>
            <a:r>
              <a:rPr lang="ja-JP" altLang="en-US" dirty="0"/>
              <a:t>四萬を捨てているとする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endParaRPr lang="en-US" altLang="ja-JP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ja-JP" altLang="en-US" dirty="0"/>
              <a:t>このプレイヤーの和了牌は一萬，四萬となる</a:t>
            </a:r>
            <a:endParaRPr lang="en-US" altLang="ja-JP" dirty="0"/>
          </a:p>
          <a:p>
            <a:pPr marL="457200" lvl="1" indent="0">
              <a:lnSpc>
                <a:spcPct val="100000"/>
              </a:lnSpc>
              <a:buNone/>
            </a:pPr>
            <a:r>
              <a:rPr kumimoji="1" lang="ja-JP" altLang="en-US" dirty="0"/>
              <a:t>しかし，このプレイヤーは四萬を捨ててしまっている</a:t>
            </a:r>
            <a:r>
              <a:rPr lang="ja-JP" altLang="en-US" dirty="0"/>
              <a:t>ので</a:t>
            </a:r>
            <a:endParaRPr lang="en-US" altLang="ja-JP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ja-JP" altLang="en-US" dirty="0"/>
              <a:t>フリテン状態である．つまり</a:t>
            </a:r>
            <a:r>
              <a:rPr kumimoji="1" lang="ja-JP" altLang="en-US" dirty="0"/>
              <a:t>一萬でのロンあがりもできなくなる</a:t>
            </a:r>
            <a:endParaRPr kumimoji="1" lang="en-US" altLang="ja-JP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3713F99-84AA-944D-A9FD-8407AB07EE7E}"/>
              </a:ext>
            </a:extLst>
          </p:cNvPr>
          <p:cNvGrpSpPr/>
          <p:nvPr/>
        </p:nvGrpSpPr>
        <p:grpSpPr>
          <a:xfrm>
            <a:off x="1352550" y="5219701"/>
            <a:ext cx="1600200" cy="1092199"/>
            <a:chOff x="1695450" y="5461000"/>
            <a:chExt cx="609600" cy="409034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83688155-83E1-CA42-A3A8-AF1CF081F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5450" y="5461000"/>
              <a:ext cx="304800" cy="406400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65F6F9B7-37BC-CA41-9C69-76AE7A8330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0250" y="5463634"/>
              <a:ext cx="304800" cy="406400"/>
            </a:xfrm>
            <a:prstGeom prst="rect">
              <a:avLst/>
            </a:prstGeom>
          </p:spPr>
        </p:pic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337D657-CE31-5144-827E-D639F4FF1BB7}"/>
              </a:ext>
            </a:extLst>
          </p:cNvPr>
          <p:cNvSpPr txBox="1"/>
          <p:nvPr/>
        </p:nvSpPr>
        <p:spPr>
          <a:xfrm>
            <a:off x="1847850" y="4715432"/>
            <a:ext cx="723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図</a:t>
            </a:r>
            <a:r>
              <a:rPr kumimoji="1" lang="en-US" altLang="ja-JP" sz="2400" dirty="0"/>
              <a:t>1</a:t>
            </a:r>
            <a:endParaRPr kumimoji="1" lang="ja-JP" altLang="en-US" sz="2400" dirty="0"/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D9580245-571D-694A-ACAD-31A5F7B936A0}"/>
              </a:ext>
            </a:extLst>
          </p:cNvPr>
          <p:cNvGrpSpPr/>
          <p:nvPr/>
        </p:nvGrpSpPr>
        <p:grpSpPr>
          <a:xfrm>
            <a:off x="7696200" y="5198159"/>
            <a:ext cx="1619250" cy="1142316"/>
            <a:chOff x="7734300" y="5169584"/>
            <a:chExt cx="609600" cy="41391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DF83D212-DCE4-3544-9704-EC499614B7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4300" y="5169584"/>
              <a:ext cx="304800" cy="406400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06575462-D740-764D-8AAC-4062C479E4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9100" y="5177097"/>
              <a:ext cx="304800" cy="406400"/>
            </a:xfrm>
            <a:prstGeom prst="rect">
              <a:avLst/>
            </a:prstGeom>
          </p:spPr>
        </p:pic>
      </p:grp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9A21CF0E-1B6F-FD49-8B52-20279F009FC2}"/>
              </a:ext>
            </a:extLst>
          </p:cNvPr>
          <p:cNvCxnSpPr/>
          <p:nvPr/>
        </p:nvCxnSpPr>
        <p:spPr>
          <a:xfrm>
            <a:off x="6896100" y="4946264"/>
            <a:ext cx="3467100" cy="1721236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2FAD32F7-7E5E-4549-AE26-75C48D83E773}"/>
              </a:ext>
            </a:extLst>
          </p:cNvPr>
          <p:cNvCxnSpPr>
            <a:cxnSpLocks/>
          </p:cNvCxnSpPr>
          <p:nvPr/>
        </p:nvCxnSpPr>
        <p:spPr>
          <a:xfrm flipV="1">
            <a:off x="6896100" y="4946264"/>
            <a:ext cx="3228975" cy="1721236"/>
          </a:xfrm>
          <a:prstGeom prst="line">
            <a:avLst/>
          </a:prstGeom>
          <a:ln w="1270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46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3"/>
    </mc:Choice>
    <mc:Fallback xmlns="">
      <p:transition spd="slow" advTm="313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62A3C8-FA76-904A-8A49-906E2F6B8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フリテンとは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85A508-7EB5-774E-B4C9-DC913554C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4000" dirty="0"/>
              <a:t>以下のうちどれかに当てはまっていたらフリテンとなり</a:t>
            </a:r>
            <a:endParaRPr kumimoji="1" lang="en-US" altLang="ja-JP" sz="4000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4000" dirty="0"/>
              <a:t>ロンあがりができなくなる</a:t>
            </a:r>
            <a:endParaRPr kumimoji="1" lang="en-US" altLang="ja-JP" sz="4000" dirty="0"/>
          </a:p>
          <a:p>
            <a:pPr marL="0" indent="0">
              <a:lnSpc>
                <a:spcPct val="150000"/>
              </a:lnSpc>
              <a:buNone/>
            </a:pPr>
            <a:endParaRPr kumimoji="1" lang="en-US" altLang="ja-JP" sz="4000" dirty="0"/>
          </a:p>
          <a:p>
            <a:pPr>
              <a:lnSpc>
                <a:spcPct val="150000"/>
              </a:lnSpc>
            </a:pPr>
            <a:r>
              <a:rPr kumimoji="1" lang="ja-JP" altLang="en-US" sz="3600" dirty="0"/>
              <a:t>和了牌を自分が捨てている</a:t>
            </a:r>
            <a:endParaRPr kumimoji="1" lang="en-US" altLang="ja-JP" sz="3600" dirty="0"/>
          </a:p>
          <a:p>
            <a:pPr>
              <a:lnSpc>
                <a:spcPct val="150000"/>
              </a:lnSpc>
            </a:pPr>
            <a:r>
              <a:rPr lang="ja-JP" altLang="en-US" sz="3600" dirty="0"/>
              <a:t>自分が牌を捨ててから次のツモまでに他プレイヤーが和了牌を捨てている</a:t>
            </a:r>
            <a:endParaRPr lang="en-US" altLang="ja-JP" sz="3600" dirty="0"/>
          </a:p>
          <a:p>
            <a:pPr>
              <a:lnSpc>
                <a:spcPct val="150000"/>
              </a:lnSpc>
            </a:pPr>
            <a:r>
              <a:rPr kumimoji="1" lang="ja-JP" altLang="en-US" sz="3600" dirty="0"/>
              <a:t>和了牌をリーチ後に見逃した</a:t>
            </a:r>
          </a:p>
        </p:txBody>
      </p:sp>
    </p:spTree>
    <p:extLst>
      <p:ext uri="{BB962C8B-B14F-4D97-AF65-F5344CB8AC3E}">
        <p14:creationId xmlns:p14="http://schemas.microsoft.com/office/powerpoint/2010/main" val="162087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"/>
    </mc:Choice>
    <mc:Fallback xmlns="">
      <p:transition spd="slow" advTm="156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E1E540-6AA8-FE4E-9114-57763D0E5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捨て牌の評価方法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80CDCA-0BB4-9240-ABE5-07B6BF2E5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dirty="0"/>
              <a:t>プレイヤー</a:t>
            </a:r>
            <a:r>
              <a:rPr lang="en-US" altLang="ja-JP" dirty="0"/>
              <a:t>k</a:t>
            </a:r>
            <a:r>
              <a:rPr lang="ja-JP" altLang="en-US" dirty="0"/>
              <a:t>に対しての捨て牌</a:t>
            </a:r>
            <a:r>
              <a:rPr lang="en-US" altLang="ja-JP" dirty="0"/>
              <a:t> a </a:t>
            </a:r>
            <a:r>
              <a:rPr lang="ja-JP" altLang="en-US" dirty="0"/>
              <a:t>の評価</a:t>
            </a:r>
            <a:endParaRPr lang="en-US" altLang="ja-JP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altLang="ja-JP" dirty="0"/>
              <a:t>k </a:t>
            </a:r>
            <a:r>
              <a:rPr lang="ja-JP" altLang="en-US" dirty="0"/>
              <a:t>が </a:t>
            </a:r>
            <a:r>
              <a:rPr lang="en-US" altLang="ja-JP" dirty="0"/>
              <a:t>a </a:t>
            </a:r>
            <a:r>
              <a:rPr lang="ja-JP" altLang="en-US" dirty="0"/>
              <a:t>を捨てていれば危険度</a:t>
            </a:r>
            <a:r>
              <a:rPr lang="en-US" altLang="ja-JP" dirty="0"/>
              <a:t>0</a:t>
            </a:r>
            <a:r>
              <a:rPr lang="ja-JP" altLang="en-US" dirty="0"/>
              <a:t>とする</a:t>
            </a:r>
            <a:endParaRPr lang="en-US" altLang="ja-JP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altLang="ja-JP" dirty="0"/>
              <a:t>a </a:t>
            </a:r>
            <a:r>
              <a:rPr lang="ja-JP" altLang="en-US" dirty="0"/>
              <a:t>がドラであれば危険度をあげる</a:t>
            </a:r>
            <a:endParaRPr lang="en-US" altLang="ja-JP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altLang="ja-JP" dirty="0"/>
              <a:t>a </a:t>
            </a:r>
            <a:r>
              <a:rPr lang="ja-JP" altLang="en-US" dirty="0"/>
              <a:t>が字牌の場合，</a:t>
            </a:r>
            <a:r>
              <a:rPr lang="en-US" altLang="ja-JP" dirty="0"/>
              <a:t>a </a:t>
            </a:r>
            <a:r>
              <a:rPr lang="ja-JP" altLang="en-US" dirty="0"/>
              <a:t>が</a:t>
            </a:r>
            <a:r>
              <a:rPr lang="en-US" altLang="ja-JP" dirty="0"/>
              <a:t>1</a:t>
            </a:r>
            <a:r>
              <a:rPr lang="ja-JP" altLang="en-US" dirty="0"/>
              <a:t>枚も捨てられていなければ危険度をあげる</a:t>
            </a:r>
            <a:endParaRPr lang="en-US" altLang="ja-JP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altLang="ja-JP" dirty="0"/>
              <a:t>k </a:t>
            </a:r>
            <a:r>
              <a:rPr lang="ja-JP" altLang="en-US" dirty="0"/>
              <a:t>が </a:t>
            </a:r>
            <a:r>
              <a:rPr lang="en-US" altLang="ja-JP" dirty="0"/>
              <a:t>a </a:t>
            </a:r>
            <a:r>
              <a:rPr lang="ja-JP" altLang="en-US" dirty="0"/>
              <a:t>のスジ牌を捨てていれば危険度を下げる</a:t>
            </a:r>
            <a:r>
              <a:rPr lang="en-US" altLang="ja-JP" dirty="0"/>
              <a:t>…(E)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altLang="ja-JP" dirty="0"/>
              <a:t>k </a:t>
            </a:r>
            <a:r>
              <a:rPr lang="ja-JP" altLang="en-US" dirty="0"/>
              <a:t>が </a:t>
            </a:r>
            <a:r>
              <a:rPr lang="en-US" altLang="ja-JP" dirty="0"/>
              <a:t>a </a:t>
            </a:r>
            <a:r>
              <a:rPr lang="ja-JP" altLang="en-US" dirty="0"/>
              <a:t>と同じ種類の牌を捨てていなければ危険度をあげる</a:t>
            </a:r>
            <a:r>
              <a:rPr lang="en-US" altLang="ja-JP" dirty="0"/>
              <a:t>…(D)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altLang="ja-JP" dirty="0"/>
              <a:t>k </a:t>
            </a:r>
            <a:r>
              <a:rPr lang="ja-JP" altLang="en-US" dirty="0"/>
              <a:t>がリーチしていれば加算した危険度に係数を掛ける</a:t>
            </a:r>
            <a:r>
              <a:rPr lang="en-US" altLang="ja-JP" dirty="0"/>
              <a:t>…(C)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     </a:t>
            </a:r>
            <a:r>
              <a:rPr lang="ja-JP" altLang="en-US" dirty="0"/>
              <a:t>リーチしていなくても，</a:t>
            </a:r>
            <a:r>
              <a:rPr lang="en-US" altLang="ja-JP" dirty="0"/>
              <a:t>A</a:t>
            </a:r>
            <a:r>
              <a:rPr lang="ja-JP" altLang="en-US" dirty="0"/>
              <a:t>巡目以降なら指定した係数を　</a:t>
            </a:r>
            <a:endParaRPr lang="en-US" altLang="ja-JP" dirty="0"/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/>
              <a:t>　  掛ける</a:t>
            </a:r>
            <a:r>
              <a:rPr lang="en-US" altLang="ja-JP" dirty="0"/>
              <a:t>…(B)</a:t>
            </a:r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547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386"/>
    </mc:Choice>
    <mc:Fallback xmlns="">
      <p:transition spd="slow" advTm="107386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8D6B75-BB69-D74A-BD67-9A7A6F727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捨て牌の評価値について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A90F869E-540C-0F4B-B3ED-62F3EC148E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4950"/>
            <a:ext cx="10515599" cy="5353050"/>
          </a:xfr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6ED080-C27B-344F-B8A2-BA0EB3FD9319}"/>
              </a:ext>
            </a:extLst>
          </p:cNvPr>
          <p:cNvSpPr/>
          <p:nvPr/>
        </p:nvSpPr>
        <p:spPr>
          <a:xfrm>
            <a:off x="361950" y="6153150"/>
            <a:ext cx="10991849" cy="704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76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"/>
    </mc:Choice>
    <mc:Fallback xmlns="">
      <p:transition spd="slow" advTm="15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DBEB8E-5A4B-6641-870D-80847D03D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麻雀について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40D3C2-5410-2F4E-A569-6A05C789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813" y="1825625"/>
            <a:ext cx="11241740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kumimoji="1" lang="ja-JP" altLang="en-US" sz="3600" dirty="0"/>
              <a:t>麻雀とは</a:t>
            </a:r>
            <a:r>
              <a:rPr kumimoji="1" lang="en-US" altLang="ja-JP" sz="3600" dirty="0"/>
              <a:t>…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altLang="ja-JP" sz="3600" dirty="0"/>
              <a:t>3</a:t>
            </a:r>
            <a:r>
              <a:rPr kumimoji="1" lang="ja-JP" altLang="en-US" sz="3600" dirty="0"/>
              <a:t>種類</a:t>
            </a:r>
            <a:r>
              <a:rPr kumimoji="1" lang="en-US" altLang="ja-JP" sz="3600" dirty="0"/>
              <a:t>(</a:t>
            </a:r>
            <a:r>
              <a:rPr kumimoji="1" lang="ja-JP" altLang="en-US" sz="3600" dirty="0"/>
              <a:t>萬子，索子，筒子</a:t>
            </a:r>
            <a:r>
              <a:rPr kumimoji="1" lang="en-US" altLang="ja-JP" sz="3600" dirty="0"/>
              <a:t>)</a:t>
            </a:r>
            <a:r>
              <a:rPr kumimoji="1" lang="ja-JP" altLang="en-US" sz="3600" dirty="0"/>
              <a:t>ある</a:t>
            </a:r>
            <a:r>
              <a:rPr kumimoji="1" lang="en-US" altLang="ja-JP" sz="3600" dirty="0"/>
              <a:t>1~9</a:t>
            </a:r>
            <a:r>
              <a:rPr kumimoji="1" lang="ja-JP" altLang="en-US" sz="3600" dirty="0"/>
              <a:t>の数牌と</a:t>
            </a:r>
            <a:endParaRPr kumimoji="1" lang="en-US" altLang="ja-JP" sz="3600" dirty="0"/>
          </a:p>
          <a:p>
            <a:pPr marL="0" indent="0" algn="ctr">
              <a:lnSpc>
                <a:spcPct val="150000"/>
              </a:lnSpc>
              <a:buNone/>
            </a:pPr>
            <a:r>
              <a:rPr kumimoji="1" lang="ja-JP" altLang="en-US" sz="3600" dirty="0"/>
              <a:t>字牌</a:t>
            </a:r>
            <a:r>
              <a:rPr kumimoji="1" lang="en-US" altLang="ja-JP" sz="3600" dirty="0"/>
              <a:t>7</a:t>
            </a:r>
            <a:r>
              <a:rPr kumimoji="1" lang="ja-JP" altLang="en-US" sz="3600" dirty="0"/>
              <a:t>種を使った</a:t>
            </a:r>
            <a:r>
              <a:rPr lang="ja-JP" altLang="en-US" sz="3600" dirty="0"/>
              <a:t>ゲームである</a:t>
            </a:r>
            <a:endParaRPr lang="en-US" altLang="ja-JP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E4A56513-13A9-044E-8449-01A61C8E9F04}"/>
              </a:ext>
            </a:extLst>
          </p:cNvPr>
          <p:cNvGrpSpPr/>
          <p:nvPr/>
        </p:nvGrpSpPr>
        <p:grpSpPr>
          <a:xfrm>
            <a:off x="1093694" y="5060760"/>
            <a:ext cx="9108971" cy="1116208"/>
            <a:chOff x="2805953" y="5905034"/>
            <a:chExt cx="4130031" cy="406866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8DA84A1C-190C-B34F-886D-F7DE8AD12D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2574" y="5905034"/>
              <a:ext cx="304800" cy="406400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F262C947-2F97-5840-B001-A8E097B6A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1720" y="5905034"/>
              <a:ext cx="304800" cy="406400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C232CBDD-16E1-6343-B439-EDC671AAB0A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8917" y="5905034"/>
              <a:ext cx="304800" cy="4064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E312AA11-F5A0-594E-AADC-8879617982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1184" y="5905034"/>
              <a:ext cx="304800" cy="406400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D428E133-6642-3949-82F4-338B1F5B3E8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0090" y="5905034"/>
              <a:ext cx="304800" cy="406400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0FB23A2B-2B66-8A42-9790-66E3FD09D2D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6093" y="5905034"/>
              <a:ext cx="304800" cy="406400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0F957E7F-8DBF-7B4E-9683-E2032189C84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9857" y="5905034"/>
              <a:ext cx="304800" cy="406400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0FE13CC7-CC2D-364E-A23B-25BA7865136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5953" y="5905500"/>
              <a:ext cx="304800" cy="406400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228770EA-3399-E446-B334-C4706D08727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0925" y="5905500"/>
              <a:ext cx="304800" cy="406400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52381677-806A-C74F-BEC2-6638BD178A4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6881" y="5905500"/>
              <a:ext cx="304800" cy="406400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4ADD1B9A-D823-B14A-B7E7-A473350128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7373" y="5905500"/>
              <a:ext cx="304800" cy="406400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F7ED9B62-B484-6643-807E-3B9A25FB14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5897" y="5905500"/>
              <a:ext cx="304800" cy="406400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FA3A30A6-43CA-D94F-B071-90A3A72A34F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6389" y="5905500"/>
              <a:ext cx="304800" cy="406400"/>
            </a:xfrm>
            <a:prstGeom prst="rect">
              <a:avLst/>
            </a:prstGeom>
          </p:spPr>
        </p:pic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EE67FBA-C015-1E42-AE26-1584A6749561}"/>
              </a:ext>
            </a:extLst>
          </p:cNvPr>
          <p:cNvSpPr txBox="1"/>
          <p:nvPr/>
        </p:nvSpPr>
        <p:spPr>
          <a:xfrm>
            <a:off x="1395847" y="6265733"/>
            <a:ext cx="865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萬子</a:t>
            </a:r>
            <a:endParaRPr kumimoji="1" lang="ja-JP" altLang="en-US" sz="24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ED51325-6D4F-9A4C-B666-3E2DA6338A14}"/>
              </a:ext>
            </a:extLst>
          </p:cNvPr>
          <p:cNvSpPr txBox="1"/>
          <p:nvPr/>
        </p:nvSpPr>
        <p:spPr>
          <a:xfrm>
            <a:off x="2792763" y="6265732"/>
            <a:ext cx="813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索子</a:t>
            </a:r>
            <a:endParaRPr kumimoji="1"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97C9480-B0DF-484F-826F-2A096C284A10}"/>
              </a:ext>
            </a:extLst>
          </p:cNvPr>
          <p:cNvSpPr txBox="1"/>
          <p:nvPr/>
        </p:nvSpPr>
        <p:spPr>
          <a:xfrm>
            <a:off x="4203475" y="6265731"/>
            <a:ext cx="1048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筒子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9B877FD-58BF-C54B-BA7D-07DAF080F9CA}"/>
              </a:ext>
            </a:extLst>
          </p:cNvPr>
          <p:cNvSpPr txBox="1"/>
          <p:nvPr/>
        </p:nvSpPr>
        <p:spPr>
          <a:xfrm>
            <a:off x="7420751" y="6265730"/>
            <a:ext cx="101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字牌</a:t>
            </a:r>
          </a:p>
        </p:txBody>
      </p:sp>
    </p:spTree>
    <p:extLst>
      <p:ext uri="{BB962C8B-B14F-4D97-AF65-F5344CB8AC3E}">
        <p14:creationId xmlns:p14="http://schemas.microsoft.com/office/powerpoint/2010/main" val="691227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897"/>
    </mc:Choice>
    <mc:Fallback>
      <p:transition spd="slow" advTm="1789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2CF1A7-A018-254E-AD73-99CD960E9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麻雀について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768369-C74E-A041-A37C-76C0555D0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ja-JP" sz="3600" dirty="0"/>
          </a:p>
          <a:p>
            <a:pPr marL="0" indent="0" algn="ctr">
              <a:buNone/>
            </a:pPr>
            <a:r>
              <a:rPr lang="en-US" altLang="ja-JP" sz="3600" dirty="0"/>
              <a:t>14</a:t>
            </a:r>
            <a:r>
              <a:rPr lang="ja-JP" altLang="en-US" sz="3600" dirty="0"/>
              <a:t>枚の牌で和了形をいち早く作れば</a:t>
            </a:r>
            <a:endParaRPr lang="en-US" altLang="ja-JP" sz="3600" dirty="0"/>
          </a:p>
          <a:p>
            <a:pPr marL="0" indent="0" algn="ctr">
              <a:buNone/>
            </a:pPr>
            <a:r>
              <a:rPr lang="ja-JP" altLang="en-US" sz="3600" dirty="0"/>
              <a:t>得点を得られる</a:t>
            </a:r>
            <a:endParaRPr lang="en-US" altLang="ja-JP" sz="3600" dirty="0"/>
          </a:p>
          <a:p>
            <a:pPr marL="0" indent="0" algn="ctr">
              <a:buNone/>
            </a:pPr>
            <a:r>
              <a:rPr kumimoji="1" lang="ja-JP" altLang="en-US" sz="3600" dirty="0"/>
              <a:t>最終的に一番点数を持っていたプレイヤーが勝利</a:t>
            </a:r>
            <a:endParaRPr kumimoji="1" lang="en-US" altLang="ja-JP" sz="3600" dirty="0"/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1A329370-065B-1A4C-A0A0-DE2EA993030B}"/>
              </a:ext>
            </a:extLst>
          </p:cNvPr>
          <p:cNvGrpSpPr/>
          <p:nvPr/>
        </p:nvGrpSpPr>
        <p:grpSpPr>
          <a:xfrm>
            <a:off x="1299882" y="5547193"/>
            <a:ext cx="9592236" cy="970429"/>
            <a:chOff x="5280212" y="5341471"/>
            <a:chExt cx="4894729" cy="410882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CF15E2CE-C10A-FB42-BE8D-EB5F5AA506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212" y="5341471"/>
              <a:ext cx="304800" cy="406400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6A03B27B-3781-D54E-92CD-1B94B721D6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5012" y="5341471"/>
              <a:ext cx="304800" cy="406400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BA8BDBD8-171B-3645-A0CF-05FE992837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4870" y="5341471"/>
              <a:ext cx="304800" cy="406400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4B2D5698-F281-834A-806A-B2D9CE9AAF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9670" y="5341471"/>
              <a:ext cx="304800" cy="406400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5270ADA9-5D37-4A4E-944D-C30491764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470" y="5341471"/>
              <a:ext cx="304800" cy="406400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6CD60F46-5979-FF4E-8D34-FEF9DE20E3B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3741" y="5341471"/>
              <a:ext cx="304800" cy="406400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47C92F70-C74F-B541-892E-AC697F9EFC9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98541" y="5341471"/>
              <a:ext cx="304800" cy="406400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9B34A83E-647A-024A-AC88-CABAF52B40D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03341" y="5341471"/>
              <a:ext cx="304800" cy="406400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D0E20538-EF87-B448-9C18-CD991A860F0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0541" y="5341471"/>
              <a:ext cx="304800" cy="406400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33AC80AD-5914-C24D-AB18-F295FABF1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65341" y="5341471"/>
              <a:ext cx="304800" cy="406400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9F96A830-0828-FC4C-AADC-627CC3E1E28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70141" y="5341471"/>
              <a:ext cx="304800" cy="406400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5C6E8C76-3F39-F44C-82E0-AA90A97FD3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2212" y="5345953"/>
              <a:ext cx="304800" cy="406400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96E81353-3EE9-5740-BF97-8C08AF1F0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82870" y="5341471"/>
              <a:ext cx="304800" cy="406400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157098F2-E638-804D-A6BD-C7F0DA37B6C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7670" y="5341471"/>
              <a:ext cx="304800" cy="406400"/>
            </a:xfrm>
            <a:prstGeom prst="rect">
              <a:avLst/>
            </a:prstGeom>
          </p:spPr>
        </p:pic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276B71F-6BF1-F44F-A7D9-CF4F99E71791}"/>
              </a:ext>
            </a:extLst>
          </p:cNvPr>
          <p:cNvSpPr txBox="1"/>
          <p:nvPr/>
        </p:nvSpPr>
        <p:spPr>
          <a:xfrm>
            <a:off x="1497882" y="4991562"/>
            <a:ext cx="798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雀頭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69788AF-D23C-DB45-AE51-31223728367C}"/>
              </a:ext>
            </a:extLst>
          </p:cNvPr>
          <p:cNvSpPr txBox="1"/>
          <p:nvPr/>
        </p:nvSpPr>
        <p:spPr>
          <a:xfrm>
            <a:off x="3333267" y="4996873"/>
            <a:ext cx="1023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面子</a:t>
            </a:r>
            <a:r>
              <a:rPr kumimoji="1" lang="en-US" altLang="ja-JP" sz="2400" dirty="0"/>
              <a:t>1</a:t>
            </a:r>
            <a:endParaRPr kumimoji="1" lang="ja-JP" altLang="en-US" sz="24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2989F57-561B-7E47-ACA0-B85C468229B8}"/>
              </a:ext>
            </a:extLst>
          </p:cNvPr>
          <p:cNvSpPr txBox="1"/>
          <p:nvPr/>
        </p:nvSpPr>
        <p:spPr>
          <a:xfrm>
            <a:off x="5320639" y="4986287"/>
            <a:ext cx="10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面子</a:t>
            </a:r>
            <a:r>
              <a:rPr kumimoji="1" lang="en-US" altLang="ja-JP" sz="2400" dirty="0"/>
              <a:t>2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3F8C310-C316-8C4F-A55F-78B2053D1C33}"/>
              </a:ext>
            </a:extLst>
          </p:cNvPr>
          <p:cNvSpPr txBox="1"/>
          <p:nvPr/>
        </p:nvSpPr>
        <p:spPr>
          <a:xfrm>
            <a:off x="7419653" y="4986287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面子</a:t>
            </a:r>
            <a:r>
              <a:rPr kumimoji="1" lang="en-US" altLang="ja-JP" sz="2400" dirty="0"/>
              <a:t>3</a:t>
            </a:r>
            <a:endParaRPr kumimoji="1" lang="ja-JP" altLang="en-US" sz="24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4D22F90-9316-A74C-A394-89260B20B63B}"/>
              </a:ext>
            </a:extLst>
          </p:cNvPr>
          <p:cNvSpPr txBox="1"/>
          <p:nvPr/>
        </p:nvSpPr>
        <p:spPr>
          <a:xfrm>
            <a:off x="9443748" y="4996873"/>
            <a:ext cx="1104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面子</a:t>
            </a:r>
            <a:r>
              <a:rPr kumimoji="1" lang="en-US" altLang="ja-JP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75514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95"/>
    </mc:Choice>
    <mc:Fallback>
      <p:transition spd="slow" advTm="1295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D41DB1-A3E1-B444-BC18-738F37BB1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和了する方法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7F8D27-A4CC-774A-BD49-A4C312BB2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/>
              <a:t>ツモあがり</a:t>
            </a:r>
            <a:r>
              <a:rPr lang="en-US" altLang="ja-JP" sz="3200" dirty="0"/>
              <a:t>…</a:t>
            </a:r>
            <a:r>
              <a:rPr lang="ja-JP" altLang="en-US" sz="3200" dirty="0"/>
              <a:t>ツモした牌を含めて和了する</a:t>
            </a:r>
            <a:endParaRPr lang="en-US" altLang="ja-JP" sz="3200" dirty="0"/>
          </a:p>
          <a:p>
            <a:pPr marL="457200" lvl="1" indent="0">
              <a:buNone/>
            </a:pPr>
            <a:r>
              <a:rPr kumimoji="1" lang="en-US" altLang="ja-JP" sz="3200" dirty="0"/>
              <a:t>		</a:t>
            </a:r>
            <a:r>
              <a:rPr kumimoji="1" lang="ja-JP" altLang="en-US" sz="3200" dirty="0"/>
              <a:t>　  </a:t>
            </a:r>
            <a:r>
              <a:rPr lang="ja-JP" altLang="en-US" sz="3200" dirty="0"/>
              <a:t>得点は全員で分けて支払う</a:t>
            </a:r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sz="3200" dirty="0"/>
          </a:p>
          <a:p>
            <a:r>
              <a:rPr lang="ja-JP" altLang="en-US" sz="3200" dirty="0"/>
              <a:t>ロンあがり</a:t>
            </a:r>
            <a:r>
              <a:rPr lang="en-US" altLang="ja-JP" sz="3200" dirty="0"/>
              <a:t>…</a:t>
            </a:r>
            <a:r>
              <a:rPr lang="ja-JP" altLang="en-US" sz="3200" dirty="0"/>
              <a:t>相手の捨て牌を含めて和了する</a:t>
            </a:r>
            <a:endParaRPr lang="en-US" altLang="ja-JP" sz="3200" dirty="0"/>
          </a:p>
          <a:p>
            <a:pPr marL="457200" lvl="1" indent="0">
              <a:buNone/>
            </a:pPr>
            <a:r>
              <a:rPr lang="en-US" altLang="ja-JP" sz="3200" dirty="0"/>
              <a:t>		     </a:t>
            </a:r>
            <a:r>
              <a:rPr lang="ja-JP" altLang="en-US" sz="3200" dirty="0"/>
              <a:t>得点は牌を捨てた人が</a:t>
            </a:r>
            <a:r>
              <a:rPr lang="ja-JP" altLang="en-US" sz="3200" b="1" dirty="0">
                <a:solidFill>
                  <a:srgbClr val="C00000"/>
                </a:solidFill>
              </a:rPr>
              <a:t>全て負担</a:t>
            </a:r>
            <a:endParaRPr lang="en-US" altLang="ja-JP" sz="3200" b="1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altLang="ja-JP" sz="3200" dirty="0"/>
          </a:p>
          <a:p>
            <a:pPr marL="457200" lvl="1" indent="0">
              <a:buNone/>
            </a:pPr>
            <a:r>
              <a:rPr lang="ja-JP" altLang="en-US" sz="3200" dirty="0"/>
              <a:t>和了牌を捨てることを「</a:t>
            </a:r>
            <a:r>
              <a:rPr lang="ja-JP" altLang="en-US" sz="3200" b="1" dirty="0">
                <a:solidFill>
                  <a:schemeClr val="accent1"/>
                </a:solidFill>
              </a:rPr>
              <a:t>放銃</a:t>
            </a:r>
            <a:r>
              <a:rPr lang="ja-JP" altLang="en-US" sz="3200" dirty="0"/>
              <a:t>」という</a:t>
            </a:r>
            <a:endParaRPr lang="en-US" altLang="ja-JP" sz="3200" dirty="0"/>
          </a:p>
          <a:p>
            <a:pPr marL="0" indent="0">
              <a:buNone/>
            </a:pPr>
            <a:r>
              <a:rPr kumimoji="1" lang="en-US" altLang="ja-JP" sz="3200" dirty="0"/>
              <a:t>	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12984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90"/>
    </mc:Choice>
    <mc:Fallback>
      <p:transition spd="slow" advTm="1009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latin typeface="Times New Roman" panose="02020603050405020304" pitchFamily="18" charset="0"/>
              </a:rPr>
              <a:t>ツモあがり</a:t>
            </a:r>
            <a:endParaRPr kumimoji="1" lang="ja-JP" altLang="en-US" b="1" dirty="0">
              <a:latin typeface="Times New Roman" panose="02020603050405020304" pitchFamily="18" charset="0"/>
            </a:endParaRPr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ADBF8C89-4CDF-EA4B-A8DD-3FEFB15E3275}"/>
              </a:ext>
            </a:extLst>
          </p:cNvPr>
          <p:cNvGrpSpPr/>
          <p:nvPr/>
        </p:nvGrpSpPr>
        <p:grpSpPr>
          <a:xfrm>
            <a:off x="1675056" y="1295914"/>
            <a:ext cx="9417056" cy="5603714"/>
            <a:chOff x="1675056" y="1295914"/>
            <a:chExt cx="9417056" cy="5603714"/>
          </a:xfrm>
        </p:grpSpPr>
        <p:grpSp>
          <p:nvGrpSpPr>
            <p:cNvPr id="76" name="グループ化 75"/>
            <p:cNvGrpSpPr/>
            <p:nvPr/>
          </p:nvGrpSpPr>
          <p:grpSpPr>
            <a:xfrm>
              <a:off x="1675056" y="1295914"/>
              <a:ext cx="8631142" cy="3633797"/>
              <a:chOff x="151056" y="1295914"/>
              <a:chExt cx="8631142" cy="3633797"/>
            </a:xfrm>
          </p:grpSpPr>
          <p:sp>
            <p:nvSpPr>
              <p:cNvPr id="77" name="テキスト ボックス 76"/>
              <p:cNvSpPr txBox="1"/>
              <p:nvPr/>
            </p:nvSpPr>
            <p:spPr>
              <a:xfrm>
                <a:off x="151056" y="4528148"/>
                <a:ext cx="8579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dirty="0"/>
                  <a:t>-8,000</a:t>
                </a:r>
                <a:endParaRPr lang="ja-JP" altLang="en-US" dirty="0"/>
              </a:p>
            </p:txBody>
          </p:sp>
          <p:sp>
            <p:nvSpPr>
              <p:cNvPr id="78" name="テキスト ボックス 77"/>
              <p:cNvSpPr txBox="1"/>
              <p:nvPr/>
            </p:nvSpPr>
            <p:spPr>
              <a:xfrm>
                <a:off x="2515871" y="1295914"/>
                <a:ext cx="986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dirty="0"/>
                  <a:t>-16,000</a:t>
                </a:r>
                <a:endParaRPr lang="ja-JP" altLang="en-US" dirty="0"/>
              </a:p>
            </p:txBody>
          </p:sp>
          <p:sp>
            <p:nvSpPr>
              <p:cNvPr id="79" name="テキスト ボックス 78"/>
              <p:cNvSpPr txBox="1"/>
              <p:nvPr/>
            </p:nvSpPr>
            <p:spPr>
              <a:xfrm>
                <a:off x="7924271" y="4560379"/>
                <a:ext cx="8579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dirty="0"/>
                  <a:t>-8,000</a:t>
                </a:r>
                <a:endParaRPr lang="ja-JP" altLang="en-US" dirty="0"/>
              </a:p>
            </p:txBody>
          </p:sp>
        </p:grpSp>
        <p:grpSp>
          <p:nvGrpSpPr>
            <p:cNvPr id="58" name="グループ化 57">
              <a:extLst>
                <a:ext uri="{FF2B5EF4-FFF2-40B4-BE49-F238E27FC236}">
                  <a16:creationId xmlns:a16="http://schemas.microsoft.com/office/drawing/2014/main" id="{95B15A13-7C26-1942-867A-C74104AC99F5}"/>
                </a:ext>
              </a:extLst>
            </p:cNvPr>
            <p:cNvGrpSpPr/>
            <p:nvPr/>
          </p:nvGrpSpPr>
          <p:grpSpPr>
            <a:xfrm>
              <a:off x="2581835" y="1665246"/>
              <a:ext cx="8510277" cy="5234382"/>
              <a:chOff x="2581835" y="1665246"/>
              <a:chExt cx="8510277" cy="5234382"/>
            </a:xfrm>
          </p:grpSpPr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BF6A8CD6-D647-FF47-8E42-6987459CCE4A}"/>
                  </a:ext>
                </a:extLst>
              </p:cNvPr>
              <p:cNvSpPr/>
              <p:nvPr/>
            </p:nvSpPr>
            <p:spPr>
              <a:xfrm>
                <a:off x="2581835" y="1665246"/>
                <a:ext cx="6831106" cy="443075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pic>
            <p:nvPicPr>
              <p:cNvPr id="3" name="図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78767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" name="図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3636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" name="図 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88505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6" name="図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93374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7" name="図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98243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8" name="図 7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03112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9" name="図 8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06122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10" name="図 9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09132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11" name="図 10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14552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12" name="図 11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15152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13" name="図 12"/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15307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14" name="図 13"/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20176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15" name="図 14"/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20331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16" name="図 15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61633" y="512042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17" name="図 16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86201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18" name="図 17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91070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19" name="図 18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95939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0" name="図 19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98949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1" name="図 20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03818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2" name="図 21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08687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3" name="図 22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11697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4" name="図 23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16566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5" name="図 24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21435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6" name="図 25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24445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7" name="図 26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29314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8" name="図 27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34183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9" name="図 28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39052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0" name="図 29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6" y="202713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2" name="図 31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5" y="2339194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3" name="図 32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4" y="265124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4" name="図 33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3" y="2963304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5" name="図 34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2" y="327535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6" name="図 35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1" y="3587414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7" name="図 36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874" y="3892284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8" name="図 37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873" y="420433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9" name="図 38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872" y="4516394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0" name="図 39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871" y="482844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1" name="図 40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870" y="5140504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2" name="図 41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869" y="545255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3" name="図 42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1" y="1729455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4" name="図 43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22" y="2027138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5" name="図 44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21" y="233919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6" name="図 45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20" y="2651248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7" name="図 46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19" y="296330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8" name="図 47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18" y="3275358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9" name="図 48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17" y="358741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0" name="図 49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3190" y="389228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1" name="図 50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3189" y="4204338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2" name="図 51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3188" y="451639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3" name="図 52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3187" y="4828448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4" name="図 53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3186" y="514050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5" name="図 54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3185" y="5452558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6" name="図 55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17" y="1729454"/>
                <a:ext cx="304869" cy="457304"/>
              </a:xfrm>
              <a:prstGeom prst="rect">
                <a:avLst/>
              </a:prstGeom>
            </p:spPr>
          </p:pic>
          <p:sp>
            <p:nvSpPr>
              <p:cNvPr id="57" name="テキスト ボックス 56"/>
              <p:cNvSpPr txBox="1"/>
              <p:nvPr/>
            </p:nvSpPr>
            <p:spPr>
              <a:xfrm>
                <a:off x="4007008" y="6150194"/>
                <a:ext cx="10518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dirty="0"/>
                  <a:t>+32,000</a:t>
                </a:r>
                <a:endParaRPr lang="ja-JP" altLang="en-US" dirty="0"/>
              </a:p>
            </p:txBody>
          </p:sp>
          <p:grpSp>
            <p:nvGrpSpPr>
              <p:cNvPr id="75" name="グループ化 74"/>
              <p:cNvGrpSpPr/>
              <p:nvPr/>
            </p:nvGrpSpPr>
            <p:grpSpPr>
              <a:xfrm>
                <a:off x="3888060" y="2510135"/>
                <a:ext cx="4481347" cy="2394531"/>
                <a:chOff x="2364059" y="2510134"/>
                <a:chExt cx="4481347" cy="2394531"/>
              </a:xfrm>
            </p:grpSpPr>
            <p:sp>
              <p:nvSpPr>
                <p:cNvPr id="74" name="下矢印 73"/>
                <p:cNvSpPr/>
                <p:nvPr/>
              </p:nvSpPr>
              <p:spPr bwMode="auto">
                <a:xfrm>
                  <a:off x="4254074" y="2510134"/>
                  <a:ext cx="390925" cy="2394531"/>
                </a:xfrm>
                <a:prstGeom prst="downArrow">
                  <a:avLst/>
                </a:prstGeom>
                <a:solidFill>
                  <a:srgbClr val="00CC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fontAlgn="base">
                    <a:spcBef>
                      <a:spcPct val="20000"/>
                    </a:spcBef>
                    <a:spcAft>
                      <a:spcPct val="0"/>
                    </a:spcAft>
                    <a:buSzPct val="70000"/>
                  </a:pPr>
                  <a:endParaRPr lang="ja-JP" altLang="en-US" sz="2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aramond" panose="02020404030301010803" pitchFamily="18" charset="0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72" name="曲折矢印 71"/>
                <p:cNvSpPr/>
                <p:nvPr/>
              </p:nvSpPr>
              <p:spPr bwMode="auto">
                <a:xfrm rot="5400000">
                  <a:off x="2158180" y="3860767"/>
                  <a:ext cx="1219200" cy="807441"/>
                </a:xfrm>
                <a:prstGeom prst="bentArrow">
                  <a:avLst/>
                </a:prstGeom>
                <a:solidFill>
                  <a:srgbClr val="00CC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fontAlgn="base">
                    <a:spcBef>
                      <a:spcPct val="20000"/>
                    </a:spcBef>
                    <a:spcAft>
                      <a:spcPct val="0"/>
                    </a:spcAft>
                    <a:buSzPct val="70000"/>
                  </a:pPr>
                  <a:endParaRPr lang="ja-JP" altLang="en-US" sz="2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aramond" panose="02020404030301010803" pitchFamily="18" charset="0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73" name="曲折矢印 72"/>
                <p:cNvSpPr/>
                <p:nvPr/>
              </p:nvSpPr>
              <p:spPr bwMode="auto">
                <a:xfrm rot="5400000" flipV="1">
                  <a:off x="5828032" y="3856713"/>
                  <a:ext cx="1219200" cy="815548"/>
                </a:xfrm>
                <a:prstGeom prst="bentArrow">
                  <a:avLst/>
                </a:prstGeom>
                <a:solidFill>
                  <a:srgbClr val="00CC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fontAlgn="base">
                    <a:spcBef>
                      <a:spcPct val="20000"/>
                    </a:spcBef>
                    <a:spcAft>
                      <a:spcPct val="0"/>
                    </a:spcAft>
                    <a:buSzPct val="70000"/>
                  </a:pPr>
                  <a:endParaRPr lang="ja-JP" altLang="en-US" sz="2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aramond" panose="02020404030301010803" pitchFamily="18" charset="0"/>
                    <a:ea typeface="ＭＳ Ｐゴシック" panose="020B0600070205080204" pitchFamily="50" charset="-128"/>
                  </a:endParaRPr>
                </a:p>
              </p:txBody>
            </p:sp>
            <p:pic>
              <p:nvPicPr>
                <p:cNvPr id="61" name="図 60"/>
                <p:cNvPicPr>
                  <a:picLocks noChangeAspect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990485" y="2710975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62" name="図 61"/>
                <p:cNvPicPr>
                  <a:picLocks noChangeAspect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990485" y="2909874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63" name="図 62"/>
                <p:cNvPicPr>
                  <a:picLocks noChangeAspect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990485" y="3097308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64" name="図 63"/>
                <p:cNvPicPr>
                  <a:picLocks noChangeAspect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41168" y="3800965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65" name="図 64"/>
                <p:cNvPicPr>
                  <a:picLocks noChangeAspect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41168" y="3988399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66" name="図 65"/>
                <p:cNvPicPr>
                  <a:picLocks noChangeAspect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41168" y="4173962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67" name="図 66"/>
                <p:cNvPicPr>
                  <a:picLocks noChangeAspect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42581" y="4374434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68" name="図 67"/>
                <p:cNvPicPr>
                  <a:picLocks noChangeAspect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84443" y="3800965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69" name="図 68"/>
                <p:cNvPicPr>
                  <a:picLocks noChangeAspect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84443" y="3988399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70" name="図 69"/>
                <p:cNvPicPr>
                  <a:picLocks noChangeAspect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84443" y="4173962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71" name="図 70"/>
                <p:cNvPicPr>
                  <a:picLocks noChangeAspect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85856" y="4374434"/>
                  <a:ext cx="952500" cy="95250"/>
                </a:xfrm>
                <a:prstGeom prst="rect">
                  <a:avLst/>
                </a:prstGeom>
              </p:spPr>
            </p:pic>
          </p:grpSp>
          <p:sp>
            <p:nvSpPr>
              <p:cNvPr id="80" name="テキスト ボックス 79"/>
              <p:cNvSpPr txBox="1"/>
              <p:nvPr/>
            </p:nvSpPr>
            <p:spPr>
              <a:xfrm>
                <a:off x="6598574" y="6068631"/>
                <a:ext cx="449353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2400" dirty="0"/>
                  <a:t>自分が得点する</a:t>
                </a:r>
                <a:endParaRPr lang="en-US" altLang="ja-JP" sz="2400" dirty="0"/>
              </a:p>
              <a:p>
                <a:pPr algn="l"/>
                <a:r>
                  <a:rPr lang="ja-JP" altLang="en-US" sz="2400" dirty="0"/>
                  <a:t>＝他のプレイヤーが減点される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0685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239"/>
    </mc:Choice>
    <mc:Fallback>
      <p:transition spd="slow" advTm="2323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latin typeface="Times New Roman" panose="02020603050405020304" pitchFamily="18" charset="0"/>
              </a:rPr>
              <a:t>ロンあがり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95BB573-3D40-A444-BECB-E484213460C4}"/>
              </a:ext>
            </a:extLst>
          </p:cNvPr>
          <p:cNvGrpSpPr/>
          <p:nvPr/>
        </p:nvGrpSpPr>
        <p:grpSpPr>
          <a:xfrm>
            <a:off x="1793843" y="1259612"/>
            <a:ext cx="8605528" cy="5105864"/>
            <a:chOff x="1793843" y="1259612"/>
            <a:chExt cx="8605528" cy="5105864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3664BE87-83F5-204E-812D-DED6C61677FB}"/>
                </a:ext>
              </a:extLst>
            </p:cNvPr>
            <p:cNvSpPr/>
            <p:nvPr/>
          </p:nvSpPr>
          <p:spPr>
            <a:xfrm>
              <a:off x="2679277" y="1690688"/>
              <a:ext cx="6595804" cy="42437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6666945" y="1259612"/>
              <a:ext cx="885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33,000</a:t>
              </a:r>
              <a:endParaRPr lang="ja-JP" altLang="en-US" dirty="0"/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8525CF3F-B862-4342-B19F-73D7C0DDB275}"/>
                </a:ext>
              </a:extLst>
            </p:cNvPr>
            <p:cNvGrpSpPr/>
            <p:nvPr/>
          </p:nvGrpSpPr>
          <p:grpSpPr>
            <a:xfrm>
              <a:off x="1793843" y="1805671"/>
              <a:ext cx="8605528" cy="4559805"/>
              <a:chOff x="1793843" y="1805671"/>
              <a:chExt cx="8605528" cy="4559805"/>
            </a:xfrm>
          </p:grpSpPr>
          <p:pic>
            <p:nvPicPr>
              <p:cNvPr id="17" name="図 1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86201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18" name="図 1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91070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19" name="図 1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95939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0" name="図 19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98949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1" name="図 20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03818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2" name="図 2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08687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3" name="図 2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11697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4" name="図 2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16566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5" name="図 2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21435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6" name="図 2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24445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7" name="図 2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29314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8" name="図 2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34183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29" name="図 2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39052" y="1981200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0" name="図 29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6" y="202713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2" name="図 3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5" y="2339194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3" name="図 3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4" y="265124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4" name="図 3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3" y="2963304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5" name="図 3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2" y="327535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6" name="図 3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1" y="3587414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7" name="図 3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874" y="3892284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8" name="図 3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873" y="420433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39" name="図 3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872" y="4516394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0" name="図 39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871" y="482844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1" name="図 40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870" y="5140504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2" name="図 4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869" y="5452559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3" name="図 4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0601" y="1729455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4" name="図 4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22" y="2027138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5" name="図 4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21" y="233919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6" name="図 4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20" y="2651248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7" name="図 4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19" y="296330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8" name="図 4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18" y="3275358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49" name="図 4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17" y="358741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0" name="図 49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3190" y="389228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1" name="図 50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3189" y="4204338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2" name="図 5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3188" y="451639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3" name="図 5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3187" y="4828448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4" name="図 5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3186" y="514050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5" name="図 5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3185" y="5452558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6" name="図 5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762917" y="1729454"/>
                <a:ext cx="304869" cy="457304"/>
              </a:xfrm>
              <a:prstGeom prst="rect">
                <a:avLst/>
              </a:prstGeom>
            </p:spPr>
          </p:pic>
          <p:sp>
            <p:nvSpPr>
              <p:cNvPr id="31" name="テキスト ボックス 30"/>
              <p:cNvSpPr txBox="1"/>
              <p:nvPr/>
            </p:nvSpPr>
            <p:spPr>
              <a:xfrm>
                <a:off x="1833614" y="2652719"/>
                <a:ext cx="8851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dirty="0"/>
                  <a:t>35,000</a:t>
                </a:r>
                <a:endParaRPr lang="ja-JP" altLang="en-US" dirty="0"/>
              </a:p>
            </p:txBody>
          </p:sp>
          <p:sp>
            <p:nvSpPr>
              <p:cNvPr id="82" name="テキスト ボックス 81"/>
              <p:cNvSpPr txBox="1"/>
              <p:nvPr/>
            </p:nvSpPr>
            <p:spPr>
              <a:xfrm>
                <a:off x="9275081" y="2608256"/>
                <a:ext cx="8851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dirty="0"/>
                  <a:t>27,000</a:t>
                </a:r>
                <a:endParaRPr lang="ja-JP" altLang="en-US" dirty="0"/>
              </a:p>
            </p:txBody>
          </p:sp>
          <p:sp>
            <p:nvSpPr>
              <p:cNvPr id="84" name="テキスト ボックス 83"/>
              <p:cNvSpPr txBox="1"/>
              <p:nvPr/>
            </p:nvSpPr>
            <p:spPr>
              <a:xfrm>
                <a:off x="1793843" y="3223614"/>
                <a:ext cx="8579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dirty="0"/>
                  <a:t>-7,700</a:t>
                </a:r>
                <a:endParaRPr lang="ja-JP" altLang="en-US" dirty="0"/>
              </a:p>
            </p:txBody>
          </p:sp>
          <p:pic>
            <p:nvPicPr>
              <p:cNvPr id="58" name="図 5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40715" y="529461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69" name="図 6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53980" y="529461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59" name="図 5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66587" y="529461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60" name="図 5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70557" y="5287322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61" name="図 6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86186" y="5287322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74" name="図 73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74527" y="5287322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75" name="図 7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61718" y="529461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63" name="図 62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33951" y="5289334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71" name="図 70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41036" y="5287322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85" name="図 8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35846" y="529461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86" name="図 85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39977" y="5294613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87" name="図 86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29080" y="5283678"/>
                <a:ext cx="304869" cy="457304"/>
              </a:xfrm>
              <a:prstGeom prst="rect">
                <a:avLst/>
              </a:prstGeom>
            </p:spPr>
          </p:pic>
          <p:pic>
            <p:nvPicPr>
              <p:cNvPr id="88" name="図 87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19030" y="5278941"/>
                <a:ext cx="304869" cy="457304"/>
              </a:xfrm>
              <a:prstGeom prst="rect">
                <a:avLst/>
              </a:prstGeom>
            </p:spPr>
          </p:pic>
          <p:grpSp>
            <p:nvGrpSpPr>
              <p:cNvPr id="77" name="グループ化 76"/>
              <p:cNvGrpSpPr/>
              <p:nvPr/>
            </p:nvGrpSpPr>
            <p:grpSpPr>
              <a:xfrm>
                <a:off x="3888060" y="3654888"/>
                <a:ext cx="2261899" cy="1328398"/>
                <a:chOff x="2364059" y="3654888"/>
                <a:chExt cx="2261899" cy="1328398"/>
              </a:xfrm>
            </p:grpSpPr>
            <p:sp>
              <p:nvSpPr>
                <p:cNvPr id="72" name="曲折矢印 71"/>
                <p:cNvSpPr/>
                <p:nvPr/>
              </p:nvSpPr>
              <p:spPr bwMode="auto">
                <a:xfrm rot="5400000">
                  <a:off x="2158180" y="3860767"/>
                  <a:ext cx="1219200" cy="807441"/>
                </a:xfrm>
                <a:prstGeom prst="bentArrow">
                  <a:avLst/>
                </a:prstGeom>
                <a:solidFill>
                  <a:srgbClr val="00CC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fontAlgn="base">
                    <a:spcBef>
                      <a:spcPct val="20000"/>
                    </a:spcBef>
                    <a:spcAft>
                      <a:spcPct val="0"/>
                    </a:spcAft>
                    <a:buSzPct val="70000"/>
                  </a:pPr>
                  <a:endParaRPr lang="ja-JP" altLang="en-US" sz="2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aramond" panose="02020404030301010803" pitchFamily="18" charset="0"/>
                    <a:ea typeface="ＭＳ Ｐゴシック" panose="020B0600070205080204" pitchFamily="50" charset="-128"/>
                  </a:endParaRPr>
                </a:p>
              </p:txBody>
            </p:sp>
            <p:pic>
              <p:nvPicPr>
                <p:cNvPr id="64" name="図 63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87658" y="3947646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66" name="図 65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87658" y="4262933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67" name="図 66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87658" y="4107140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73" name="図 72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9933" y="3956580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89" name="図 88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73458" y="4105242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90" name="図 89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9932" y="4260905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91" name="図 90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73458" y="4413290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92" name="図 91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73458" y="4567210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93" name="図 92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9933" y="4723237"/>
                  <a:ext cx="952500" cy="95250"/>
                </a:xfrm>
                <a:prstGeom prst="rect">
                  <a:avLst/>
                </a:prstGeom>
              </p:spPr>
            </p:pic>
            <p:pic>
              <p:nvPicPr>
                <p:cNvPr id="94" name="図 93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9932" y="4888036"/>
                  <a:ext cx="952500" cy="95250"/>
                </a:xfrm>
                <a:prstGeom prst="rect">
                  <a:avLst/>
                </a:prstGeom>
              </p:spPr>
            </p:pic>
          </p:grpSp>
          <p:pic>
            <p:nvPicPr>
              <p:cNvPr id="95" name="図 94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919029" y="2939686"/>
                <a:ext cx="304869" cy="457304"/>
              </a:xfrm>
              <a:prstGeom prst="rect">
                <a:avLst/>
              </a:prstGeom>
            </p:spPr>
          </p:pic>
          <p:sp>
            <p:nvSpPr>
              <p:cNvPr id="78" name="角丸四角形吹き出し 77"/>
              <p:cNvSpPr/>
              <p:nvPr/>
            </p:nvSpPr>
            <p:spPr bwMode="auto">
              <a:xfrm>
                <a:off x="8183499" y="4983287"/>
                <a:ext cx="2215872" cy="1364048"/>
              </a:xfrm>
              <a:prstGeom prst="wedgeRoundRectCallout">
                <a:avLst>
                  <a:gd name="adj1" fmla="val -31008"/>
                  <a:gd name="adj2" fmla="val 82192"/>
                  <a:gd name="adj3" fmla="val 16667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20000"/>
                  </a:spcBef>
                  <a:spcAft>
                    <a:spcPct val="0"/>
                  </a:spcAft>
                  <a:buSzPct val="70000"/>
                </a:pPr>
                <a:r>
                  <a:rPr lang="ja-JP" alt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aramond" panose="02020404030301010803" pitchFamily="18" charset="0"/>
                    <a:ea typeface="ＭＳ Ｐゴシック" panose="020B0600070205080204" pitchFamily="50" charset="-128"/>
                  </a:rPr>
                  <a:t>ロン</a:t>
                </a:r>
                <a:r>
                  <a:rPr lang="ja-JP" altLang="en-US" dirty="0"/>
                  <a:t>！</a:t>
                </a:r>
                <a:endParaRPr lang="en-US" altLang="ja-JP" dirty="0"/>
              </a:p>
              <a:p>
                <a:pPr algn="ctr" fontAlgn="base">
                  <a:spcBef>
                    <a:spcPct val="20000"/>
                  </a:spcBef>
                  <a:spcAft>
                    <a:spcPct val="0"/>
                  </a:spcAft>
                  <a:buSzPct val="70000"/>
                </a:pPr>
                <a:r>
                  <a:rPr lang="ja-JP" altLang="en-US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發混一色一盃口</a:t>
                </a:r>
                <a:endParaRPr lang="en-US" altLang="ja-JP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 fontAlgn="base">
                  <a:spcBef>
                    <a:spcPct val="20000"/>
                  </a:spcBef>
                  <a:spcAft>
                    <a:spcPct val="0"/>
                  </a:spcAft>
                  <a:buSzPct val="70000"/>
                </a:pPr>
                <a:r>
                  <a:rPr lang="en-US" altLang="ja-JP" sz="2400" dirty="0"/>
                  <a:t>7700</a:t>
                </a:r>
                <a:r>
                  <a:rPr lang="ja-JP" altLang="en-US" sz="2400" dirty="0"/>
                  <a:t>点</a:t>
                </a:r>
                <a:endParaRPr lang="en-US" altLang="ja-JP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7" name="テキスト ボックス 96"/>
              <p:cNvSpPr txBox="1"/>
              <p:nvPr/>
            </p:nvSpPr>
            <p:spPr>
              <a:xfrm>
                <a:off x="1794098" y="3873629"/>
                <a:ext cx="8851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dirty="0"/>
                  <a:t>27,300</a:t>
                </a:r>
                <a:endParaRPr lang="ja-JP" altLang="en-US" dirty="0"/>
              </a:p>
            </p:txBody>
          </p:sp>
          <p:sp>
            <p:nvSpPr>
              <p:cNvPr id="57" name="テキスト ボックス 56"/>
              <p:cNvSpPr txBox="1"/>
              <p:nvPr/>
            </p:nvSpPr>
            <p:spPr>
              <a:xfrm>
                <a:off x="3943610" y="5993645"/>
                <a:ext cx="9236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dirty="0"/>
                  <a:t>+7,700</a:t>
                </a:r>
                <a:endParaRPr lang="ja-JP" altLang="en-US" dirty="0"/>
              </a:p>
            </p:txBody>
          </p:sp>
          <p:sp>
            <p:nvSpPr>
              <p:cNvPr id="83" name="テキスト ボックス 82"/>
              <p:cNvSpPr txBox="1"/>
              <p:nvPr/>
            </p:nvSpPr>
            <p:spPr>
              <a:xfrm>
                <a:off x="2802265" y="5996144"/>
                <a:ext cx="8851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dirty="0"/>
                  <a:t>25,000</a:t>
                </a:r>
                <a:endParaRPr lang="ja-JP" altLang="en-US" dirty="0"/>
              </a:p>
            </p:txBody>
          </p:sp>
          <p:sp>
            <p:nvSpPr>
              <p:cNvPr id="96" name="テキスト ボックス 95"/>
              <p:cNvSpPr txBox="1"/>
              <p:nvPr/>
            </p:nvSpPr>
            <p:spPr>
              <a:xfrm>
                <a:off x="5256330" y="5985289"/>
                <a:ext cx="8851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dirty="0"/>
                  <a:t>32,700</a:t>
                </a:r>
                <a:endParaRPr lang="ja-JP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62106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802"/>
    </mc:Choice>
    <mc:Fallback>
      <p:transition spd="slow" advTm="4480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936764-1D73-BF48-8035-29FC6C580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研究の目的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DAA090-32E4-1E49-9413-160AE4B32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kumimoji="1" lang="ja-JP" altLang="en-US" sz="4800" b="1" dirty="0"/>
              <a:t>放銃を避けるための思考を</a:t>
            </a:r>
            <a:r>
              <a:rPr kumimoji="1" lang="en-US" altLang="ja-JP" sz="4800" b="1" dirty="0"/>
              <a:t>AI</a:t>
            </a:r>
            <a:r>
              <a:rPr kumimoji="1" lang="ja-JP" altLang="en-US" sz="4800" b="1" dirty="0"/>
              <a:t>化し</a:t>
            </a:r>
            <a:endParaRPr kumimoji="1" lang="en-US" altLang="ja-JP" sz="4800" b="1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ja-JP" altLang="en-US" sz="4800" b="1" dirty="0">
                <a:solidFill>
                  <a:schemeClr val="accent1"/>
                </a:solidFill>
              </a:rPr>
              <a:t>放銃率を下げる</a:t>
            </a:r>
            <a:r>
              <a:rPr lang="ja-JP" altLang="en-US" sz="4800" b="1" dirty="0"/>
              <a:t>ことによって</a:t>
            </a:r>
            <a:endParaRPr lang="en-US" altLang="ja-JP" sz="4800" b="1" dirty="0"/>
          </a:p>
          <a:p>
            <a:pPr marL="0" indent="0" algn="ctr">
              <a:lnSpc>
                <a:spcPct val="200000"/>
              </a:lnSpc>
              <a:buNone/>
            </a:pPr>
            <a:r>
              <a:rPr kumimoji="1" lang="ja-JP" altLang="en-US" sz="4800" b="1" dirty="0">
                <a:solidFill>
                  <a:srgbClr val="C00000"/>
                </a:solidFill>
              </a:rPr>
              <a:t>勝率を上げる</a:t>
            </a:r>
          </a:p>
        </p:txBody>
      </p:sp>
    </p:spTree>
    <p:extLst>
      <p:ext uri="{BB962C8B-B14F-4D97-AF65-F5344CB8AC3E}">
        <p14:creationId xmlns:p14="http://schemas.microsoft.com/office/powerpoint/2010/main" val="1579975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607"/>
    </mc:Choice>
    <mc:Fallback>
      <p:transition spd="slow" advTm="1160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99CF42-152C-1D49-8D21-5F40DC24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捨て牌の戦略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7E87DB-A253-5840-8F56-9A5BAD9E9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63946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sz="3200" dirty="0"/>
              <a:t>リーチを警戒する</a:t>
            </a:r>
            <a:endParaRPr lang="en-US" altLang="ja-JP" sz="3200" dirty="0"/>
          </a:p>
          <a:p>
            <a:pPr marL="457200" lvl="1" indent="0">
              <a:lnSpc>
                <a:spcPct val="200000"/>
              </a:lnSpc>
              <a:buNone/>
            </a:pPr>
            <a:endParaRPr kumimoji="1" lang="en-US" altLang="ja-JP" sz="2800" dirty="0"/>
          </a:p>
          <a:p>
            <a:pPr marL="457200" lvl="1" indent="0">
              <a:buNone/>
            </a:pPr>
            <a:endParaRPr kumimoji="1" lang="en-US" altLang="ja-JP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F86DC9A-236C-F54C-A93E-F8F685797E49}"/>
              </a:ext>
            </a:extLst>
          </p:cNvPr>
          <p:cNvGrpSpPr/>
          <p:nvPr/>
        </p:nvGrpSpPr>
        <p:grpSpPr>
          <a:xfrm>
            <a:off x="4876801" y="1844540"/>
            <a:ext cx="6831106" cy="4430754"/>
            <a:chOff x="2581835" y="1665246"/>
            <a:chExt cx="6831106" cy="4430754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223BF574-638E-E747-8545-27AA6F89B96F}"/>
                </a:ext>
              </a:extLst>
            </p:cNvPr>
            <p:cNvSpPr/>
            <p:nvPr/>
          </p:nvSpPr>
          <p:spPr>
            <a:xfrm>
              <a:off x="2581835" y="1665246"/>
              <a:ext cx="6831106" cy="443075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8127517-F1CE-E749-AC64-CA2EE4E9E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8767" y="5120429"/>
              <a:ext cx="304869" cy="457304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6065A7E0-CDB5-EA48-8D9B-77B7E3A142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3636" y="5120429"/>
              <a:ext cx="304869" cy="457304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DCD27F2B-24A9-E045-BBAA-EBBFAAFA5F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8505" y="5120429"/>
              <a:ext cx="304869" cy="457304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9AA6D65C-0545-5E43-B147-B11CB3BC9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3374" y="5120429"/>
              <a:ext cx="304869" cy="457304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581975DF-0BAD-1E4F-B268-7F377CE5B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8243" y="5120429"/>
              <a:ext cx="304869" cy="457304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DD6AF966-1F3E-FE48-8E23-F1EA9209737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3112" y="5120429"/>
              <a:ext cx="304869" cy="457304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DFFF4FD2-DFBE-3F4F-AA5B-A749BE09C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6122" y="5120429"/>
              <a:ext cx="304869" cy="457304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ECE4A98-79A4-BE4A-9DFE-D73B3005C4C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9132" y="5120429"/>
              <a:ext cx="304869" cy="457304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33E62F7D-B12E-CF4D-A949-6432BB9B6A9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4552" y="5120429"/>
              <a:ext cx="304869" cy="457304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DBC0B201-C8E1-F84A-9212-CD251A5E99B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5152" y="5120429"/>
              <a:ext cx="304869" cy="457304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0F231CB7-6627-3849-BD99-438E972C85A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5307" y="5120429"/>
              <a:ext cx="304869" cy="457304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01FE99A2-A7BC-D74B-9C87-F47FA6B2F5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176" y="5120429"/>
              <a:ext cx="304869" cy="457304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5EB33A66-DBB6-3746-821B-3B5DEDD2EB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0331" y="5120429"/>
              <a:ext cx="304869" cy="457304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64122177-C385-9B4C-A3EC-F93CE75F4A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6201" y="1981200"/>
              <a:ext cx="304869" cy="457304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5F93EC37-D7FC-164B-8C59-5BFC5F7E794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70" y="1981200"/>
              <a:ext cx="304869" cy="457304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7B30A485-84C4-9844-90C8-B903614119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5939" y="1981200"/>
              <a:ext cx="304869" cy="457304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62AB6D7B-EF5A-1D47-AFB6-07A374E34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8949" y="1981200"/>
              <a:ext cx="304869" cy="457304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ED56CFCB-F954-7642-9A6B-763D9D0B57D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3818" y="1981200"/>
              <a:ext cx="304869" cy="457304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9FA06EE2-2C86-554A-9CDD-4717ECD6F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8687" y="1981200"/>
              <a:ext cx="304869" cy="457304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56B8F7E2-EB09-3B49-8D22-51A49183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1697" y="1981200"/>
              <a:ext cx="304869" cy="457304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8CDCA282-BB6F-FE4F-ADDD-72933CC8EB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6566" y="1981200"/>
              <a:ext cx="304869" cy="457304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97112BBC-FB3C-374D-B7B3-1F7B518D61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1435" y="1981200"/>
              <a:ext cx="304869" cy="457304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AEA0A6F6-87A4-7A43-905F-F3B713803D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4445" y="1981200"/>
              <a:ext cx="304869" cy="457304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E30B8935-B330-B14F-94B7-AA35B8506E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9314" y="1981200"/>
              <a:ext cx="304869" cy="457304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C2B02BD2-1BB7-A74D-A4EA-F41023BBA97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4183" y="1981200"/>
              <a:ext cx="304869" cy="457304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8BD1A0ED-C2AD-DB4E-B08B-1B38C6BF1B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052" y="1981200"/>
              <a:ext cx="304869" cy="457304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388519CF-E729-3146-B2FF-109D7F0109C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6" y="2027139"/>
              <a:ext cx="304869" cy="457304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B29212F3-D8A6-044D-95CE-90E55B0E61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5" y="2339194"/>
              <a:ext cx="304869" cy="457304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C097759C-E77D-2B44-AFDB-785DE46E64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4" y="2651249"/>
              <a:ext cx="304869" cy="457304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09769D99-ABA5-5E48-9768-2B89E70E71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3" y="2963304"/>
              <a:ext cx="304869" cy="457304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054ED1BE-8ECA-C241-AD6D-9FF38C41A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2" y="3275359"/>
              <a:ext cx="304869" cy="457304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672A6003-8D37-7D40-8D63-DB4BE940FEB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1" y="3587414"/>
              <a:ext cx="304869" cy="457304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3AA8AA0C-E25B-034D-92C8-FE2B5B1E92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4" y="3892284"/>
              <a:ext cx="304869" cy="457304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B3C76002-76A9-884F-8B40-E53BB340D9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3" y="4204339"/>
              <a:ext cx="304869" cy="457304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8E46D26B-F07E-FE4A-8921-1707071B1C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2" y="4516394"/>
              <a:ext cx="304869" cy="457304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0038B7FC-0FFA-0F43-AD48-7F93A51C16C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1" y="4828449"/>
              <a:ext cx="304869" cy="457304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A3969A59-FF0B-F340-8CD2-CF7AF50F927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70" y="5140504"/>
              <a:ext cx="304869" cy="457304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0F8B370F-8A33-AB43-ADA0-4FE8E02BAB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869" y="5452559"/>
              <a:ext cx="304869" cy="457304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5126C0E0-D052-E146-9206-696215AB474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0601" y="1729455"/>
              <a:ext cx="304869" cy="457304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8AEFA6FF-942D-474C-9F65-2D9C63BB0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22" y="2027138"/>
              <a:ext cx="304869" cy="457304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2389878F-7151-E947-8EB2-34C9B9D73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21" y="2339193"/>
              <a:ext cx="304869" cy="457304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496E5045-CAEF-5747-B3B1-93400F2191B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20" y="2651248"/>
              <a:ext cx="304869" cy="457304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67D6245B-7B0C-5643-BA19-F3197EE0AAB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9" y="2963303"/>
              <a:ext cx="304869" cy="457304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67436491-C8D8-5A4C-8099-C7C19A27F41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8" y="3275358"/>
              <a:ext cx="304869" cy="457304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54987BF3-1D90-2E40-8F7C-DC8748A4CF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7" y="3587413"/>
              <a:ext cx="304869" cy="457304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6CF905FD-E780-3346-910C-54CCCEF552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90" y="3892283"/>
              <a:ext cx="304869" cy="457304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9BFB1113-2C0B-9B44-9855-17273D0D36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9" y="4204338"/>
              <a:ext cx="304869" cy="457304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D2CDF57A-803C-5D44-ACB3-8E4E0DC987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8" y="4516393"/>
              <a:ext cx="304869" cy="457304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D4FCBE37-FC56-2F43-A420-70D70B2DB14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7" y="4828448"/>
              <a:ext cx="304869" cy="457304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9CB3C345-EECE-1740-9E7B-04173672D5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6" y="5140503"/>
              <a:ext cx="304869" cy="457304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3E020555-8C00-5E4A-9F81-5BB8331766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3185" y="5452558"/>
              <a:ext cx="304869" cy="457304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1F3F9340-5311-B74C-9443-BF532CEB4F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762917" y="1729454"/>
              <a:ext cx="304869" cy="457304"/>
            </a:xfrm>
            <a:prstGeom prst="rect">
              <a:avLst/>
            </a:prstGeom>
          </p:spPr>
        </p:pic>
      </p:grpSp>
      <p:pic>
        <p:nvPicPr>
          <p:cNvPr id="81" name="図 80">
            <a:extLst>
              <a:ext uri="{FF2B5EF4-FFF2-40B4-BE49-F238E27FC236}">
                <a16:creationId xmlns:a16="http://schemas.microsoft.com/office/drawing/2014/main" id="{650B3683-DF95-A843-A783-B028EB1AA90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366072" y="2982977"/>
            <a:ext cx="304869" cy="457304"/>
          </a:xfrm>
          <a:prstGeom prst="rect">
            <a:avLst/>
          </a:prstGeom>
        </p:spPr>
      </p:pic>
      <p:sp>
        <p:nvSpPr>
          <p:cNvPr id="82" name="角丸四角形吹き出し 81">
            <a:extLst>
              <a:ext uri="{FF2B5EF4-FFF2-40B4-BE49-F238E27FC236}">
                <a16:creationId xmlns:a16="http://schemas.microsoft.com/office/drawing/2014/main" id="{69544067-7805-B24B-8884-5520B68F3454}"/>
              </a:ext>
            </a:extLst>
          </p:cNvPr>
          <p:cNvSpPr/>
          <p:nvPr/>
        </p:nvSpPr>
        <p:spPr>
          <a:xfrm>
            <a:off x="5608001" y="1027906"/>
            <a:ext cx="1785208" cy="903227"/>
          </a:xfrm>
          <a:prstGeom prst="wedgeRoundRectCallou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リーチ</a:t>
            </a:r>
            <a:r>
              <a:rPr kumimoji="1" lang="en-US" altLang="ja-JP" sz="2800" dirty="0"/>
              <a:t>!</a:t>
            </a:r>
          </a:p>
        </p:txBody>
      </p:sp>
      <p:sp>
        <p:nvSpPr>
          <p:cNvPr id="83" name="上矢印 82">
            <a:extLst>
              <a:ext uri="{FF2B5EF4-FFF2-40B4-BE49-F238E27FC236}">
                <a16:creationId xmlns:a16="http://schemas.microsoft.com/office/drawing/2014/main" id="{44BD6FE8-8EDB-214D-9FFC-50AF68F38B88}"/>
              </a:ext>
            </a:extLst>
          </p:cNvPr>
          <p:cNvSpPr/>
          <p:nvPr/>
        </p:nvSpPr>
        <p:spPr>
          <a:xfrm>
            <a:off x="7698078" y="2899574"/>
            <a:ext cx="455444" cy="2336820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3A8B676B-2DA2-E34C-A53E-B07B2B030186}"/>
              </a:ext>
            </a:extLst>
          </p:cNvPr>
          <p:cNvSpPr txBox="1"/>
          <p:nvPr/>
        </p:nvSpPr>
        <p:spPr>
          <a:xfrm>
            <a:off x="8153522" y="4001294"/>
            <a:ext cx="1593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警戒</a:t>
            </a:r>
          </a:p>
        </p:txBody>
      </p:sp>
    </p:spTree>
    <p:extLst>
      <p:ext uri="{BB962C8B-B14F-4D97-AF65-F5344CB8AC3E}">
        <p14:creationId xmlns:p14="http://schemas.microsoft.com/office/powerpoint/2010/main" val="3039166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372"/>
    </mc:Choice>
    <mc:Fallback>
      <p:transition spd="slow" advTm="18372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7554</TotalTime>
  <Words>811</Words>
  <Application>Microsoft Macintosh PowerPoint</Application>
  <PresentationFormat>ワイド画面</PresentationFormat>
  <Paragraphs>224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3" baseType="lpstr">
      <vt:lpstr>ＭＳ Ｐゴシック</vt:lpstr>
      <vt:lpstr>游ゴシック</vt:lpstr>
      <vt:lpstr>游ゴシック Light</vt:lpstr>
      <vt:lpstr>Arial</vt:lpstr>
      <vt:lpstr>Garamond</vt:lpstr>
      <vt:lpstr>Times New Roman</vt:lpstr>
      <vt:lpstr>Wingdings</vt:lpstr>
      <vt:lpstr>Office テーマ</vt:lpstr>
      <vt:lpstr>放銃を避ける 麻雀ゲームのAI開発</vt:lpstr>
      <vt:lpstr>零和有限不確定非完全情報ゲームとは</vt:lpstr>
      <vt:lpstr>麻雀について</vt:lpstr>
      <vt:lpstr>麻雀について</vt:lpstr>
      <vt:lpstr>和了する方法</vt:lpstr>
      <vt:lpstr>ツモあがり</vt:lpstr>
      <vt:lpstr>ロンあがり</vt:lpstr>
      <vt:lpstr>研究の目的</vt:lpstr>
      <vt:lpstr>捨て牌の戦略</vt:lpstr>
      <vt:lpstr>捨て牌の戦略</vt:lpstr>
      <vt:lpstr>捨て牌の戦略</vt:lpstr>
      <vt:lpstr>捨て牌の戦略</vt:lpstr>
      <vt:lpstr>調査方法</vt:lpstr>
      <vt:lpstr>結果・考察</vt:lpstr>
      <vt:lpstr>結果・考察</vt:lpstr>
      <vt:lpstr>結果・考察</vt:lpstr>
      <vt:lpstr>結論と今後の課題</vt:lpstr>
      <vt:lpstr>結論と今後の課題</vt:lpstr>
      <vt:lpstr>参考文献</vt:lpstr>
      <vt:lpstr>PowerPoint プレゼンテーション</vt:lpstr>
      <vt:lpstr>結果・考察</vt:lpstr>
      <vt:lpstr>スジについて</vt:lpstr>
      <vt:lpstr>フリテンとは</vt:lpstr>
      <vt:lpstr>捨て牌の評価方法</vt:lpstr>
      <vt:lpstr>捨て牌の評価値について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放銃を避ける 麻雀ゲームのAI開発</dc:title>
  <dc:creator>野田竜希</dc:creator>
  <cp:lastModifiedBy>野田竜希</cp:lastModifiedBy>
  <cp:revision>71</cp:revision>
  <dcterms:created xsi:type="dcterms:W3CDTF">2018-01-30T08:05:05Z</dcterms:created>
  <dcterms:modified xsi:type="dcterms:W3CDTF">2018-02-06T04:16:26Z</dcterms:modified>
</cp:coreProperties>
</file>