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080625" cy="7559675" type="screen4x3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0" y="-84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>
        <c:manualLayout>
          <c:xMode val="edge"/>
          <c:yMode val="edge"/>
          <c:x val="4.4193548387096777E-2"/>
          <c:y val="9.0754583984339929E-2"/>
          <c:w val="0.79887096774193556"/>
          <c:h val="0.85534162132069036"/>
        </c:manualLayout>
      </c:layout>
      <c:barChart>
        <c:barDir val="col"/>
        <c:grouping val="clustered"/>
        <c:ser>
          <c:idx val="0"/>
          <c:order val="0"/>
          <c:tx>
            <c:v>経験者</c:v>
          </c:tx>
          <c:spPr>
            <a:solidFill>
              <a:srgbClr val="004586"/>
            </a:solidFill>
            <a:ln>
              <a:noFill/>
            </a:ln>
          </c:spPr>
          <c:cat>
            <c:strLit>
              <c:ptCount val="2"/>
              <c:pt idx="0">
                <c:v>生存時間</c:v>
              </c:pt>
              <c:pt idx="1">
                <c:v>未経験者</c:v>
              </c:pt>
            </c:strLit>
          </c:cat>
          <c:val>
            <c:numLit>
              <c:formatCode>General</c:formatCode>
              <c:ptCount val="2"/>
              <c:pt idx="0">
                <c:v>730</c:v>
              </c:pt>
              <c:pt idx="1">
                <c:v>0</c:v>
              </c:pt>
            </c:numLit>
          </c:val>
        </c:ser>
        <c:ser>
          <c:idx val="1"/>
          <c:order val="1"/>
          <c:tx>
            <c:v>未経験者</c:v>
          </c:tx>
          <c:spPr>
            <a:solidFill>
              <a:srgbClr val="FF420E"/>
            </a:solidFill>
            <a:ln>
              <a:noFill/>
            </a:ln>
          </c:spPr>
          <c:cat>
            <c:strLit>
              <c:ptCount val="2"/>
              <c:pt idx="0">
                <c:v>生存時間</c:v>
              </c:pt>
              <c:pt idx="1">
                <c:v>未経験者</c:v>
              </c:pt>
            </c:strLit>
          </c:cat>
          <c:val>
            <c:numLit>
              <c:formatCode>General</c:formatCode>
              <c:ptCount val="2"/>
              <c:pt idx="0">
                <c:v>0</c:v>
              </c:pt>
              <c:pt idx="1">
                <c:v>418</c:v>
              </c:pt>
            </c:numLit>
          </c:val>
        </c:ser>
        <c:axId val="165176832"/>
        <c:axId val="144952704"/>
      </c:barChart>
      <c:valAx>
        <c:axId val="144952704"/>
        <c:scaling>
          <c:orientation val="minMax"/>
        </c:scaling>
        <c:axPos val="l"/>
        <c:majorGridlines>
          <c:spPr>
            <a:ln>
              <a:solidFill>
                <a:srgbClr val="B3B3B3"/>
              </a:solidFill>
            </a:ln>
          </c:spPr>
        </c:majorGridlines>
        <c:numFmt formatCode="General" sourceLinked="0"/>
        <c:maj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ja-JP"/>
          </a:p>
        </c:txPr>
        <c:crossAx val="165176832"/>
        <c:crosses val="autoZero"/>
        <c:crossBetween val="between"/>
      </c:valAx>
      <c:catAx>
        <c:axId val="165176832"/>
        <c:scaling>
          <c:orientation val="minMax"/>
        </c:scaling>
        <c:axPos val="b"/>
        <c:numFmt formatCode="[$-1000411]yyyy/mm/dd" sourceLinked="0"/>
        <c:maj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ja-JP"/>
          </a:p>
        </c:txPr>
        <c:crossAx val="144952704"/>
        <c:crosses val="autoZero"/>
        <c:auto val="1"/>
        <c:lblAlgn val="ctr"/>
        <c:lblOffset val="100"/>
      </c:catAx>
      <c:spPr>
        <a:noFill/>
        <a:ln>
          <a:solidFill>
            <a:srgbClr val="B3B3B3"/>
          </a:solidFill>
          <a:prstDash val="solid"/>
        </a:ln>
      </c:spPr>
    </c:plotArea>
    <c:legend>
      <c:legendPos val="r"/>
      <c:layout/>
      <c:spPr>
        <a:noFill/>
        <a:ln>
          <a:noFill/>
        </a:ln>
      </c:spPr>
      <c:txPr>
        <a:bodyPr/>
        <a:lstStyle/>
        <a:p>
          <a:pPr>
            <a:defRPr sz="1000" b="0"/>
          </a:pPr>
          <a:endParaRPr lang="ja-JP"/>
        </a:p>
      </c:txPr>
    </c:legend>
    <c:plotVisOnly val="1"/>
  </c:chart>
  <c:spPr>
    <a:noFill/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>
        <c:manualLayout>
          <c:xMode val="edge"/>
          <c:yMode val="edge"/>
          <c:x val="0.25555265405218475"/>
          <c:y val="0.13540922725324953"/>
          <c:w val="0.42660447381464039"/>
          <c:h val="0.74360805599200119"/>
        </c:manualLayout>
      </c:layout>
      <c:pieChart>
        <c:varyColors val="1"/>
        <c:ser>
          <c:idx val="0"/>
          <c:order val="0"/>
          <c:tx>
            <c:v>列 1</c:v>
          </c:tx>
          <c:dPt>
            <c:idx val="0"/>
            <c:spPr>
              <a:solidFill>
                <a:srgbClr val="004586"/>
              </a:solidFill>
              <a:ln>
                <a:solidFill>
                  <a:srgbClr val="000000"/>
                </a:solidFill>
              </a:ln>
            </c:spPr>
          </c:dPt>
          <c:dPt>
            <c:idx val="1"/>
            <c:spPr>
              <a:solidFill>
                <a:srgbClr val="FF420E"/>
              </a:solidFill>
              <a:ln>
                <a:solidFill>
                  <a:srgbClr val="000000"/>
                </a:solidFill>
              </a:ln>
            </c:spPr>
          </c:dPt>
          <c:cat>
            <c:strLit>
              <c:ptCount val="2"/>
              <c:pt idx="0">
                <c:v>機体A</c:v>
              </c:pt>
              <c:pt idx="1">
                <c:v>機体B</c:v>
              </c:pt>
            </c:strLit>
          </c:cat>
          <c:val>
            <c:numLit>
              <c:formatCode>General</c:formatCode>
              <c:ptCount val="2"/>
              <c:pt idx="0">
                <c:v>18</c:v>
              </c:pt>
              <c:pt idx="1">
                <c:v>32</c:v>
              </c:pt>
            </c:numLit>
          </c:val>
        </c:ser>
        <c:ser>
          <c:idx val="1"/>
          <c:order val="1"/>
          <c:tx>
            <c:v>列 2</c:v>
          </c:tx>
          <c:dPt>
            <c:idx val="0"/>
            <c:spPr>
              <a:solidFill>
                <a:srgbClr val="004586"/>
              </a:solidFill>
              <a:ln>
                <a:solidFill>
                  <a:srgbClr val="000000"/>
                </a:solidFill>
              </a:ln>
            </c:spPr>
          </c:dPt>
          <c:dPt>
            <c:idx val="1"/>
            <c:spPr>
              <a:solidFill>
                <a:srgbClr val="FF420E"/>
              </a:solidFill>
              <a:ln>
                <a:solidFill>
                  <a:srgbClr val="000000"/>
                </a:solidFill>
              </a:ln>
            </c:spPr>
          </c:dPt>
          <c:val>
            <c:numLit>
              <c:formatCode>General</c:formatCode>
              <c:ptCount val="2"/>
              <c:pt idx="0">
                <c:v>3.2</c:v>
              </c:pt>
              <c:pt idx="1">
                <c:v>8.8000000000000007</c:v>
              </c:pt>
            </c:numLit>
          </c:val>
        </c:ser>
        <c:ser>
          <c:idx val="2"/>
          <c:order val="2"/>
          <c:tx>
            <c:v>列 3</c:v>
          </c:tx>
          <c:dPt>
            <c:idx val="0"/>
            <c:spPr>
              <a:solidFill>
                <a:srgbClr val="004586"/>
              </a:solidFill>
              <a:ln>
                <a:solidFill>
                  <a:srgbClr val="000000"/>
                </a:solidFill>
              </a:ln>
            </c:spPr>
          </c:dPt>
          <c:dPt>
            <c:idx val="1"/>
            <c:spPr>
              <a:solidFill>
                <a:srgbClr val="FF420E"/>
              </a:solidFill>
              <a:ln>
                <a:solidFill>
                  <a:srgbClr val="000000"/>
                </a:solidFill>
              </a:ln>
            </c:spPr>
          </c:dPt>
          <c:val>
            <c:numLit>
              <c:formatCode>General</c:formatCode>
              <c:ptCount val="2"/>
              <c:pt idx="0">
                <c:v>4.54</c:v>
              </c:pt>
              <c:pt idx="1">
                <c:v>9.65</c:v>
              </c:pt>
            </c:numLit>
          </c:val>
        </c:ser>
        <c:firstSliceAng val="0"/>
      </c:pieChart>
      <c:spPr>
        <a:noFill/>
        <a:ln>
          <a:solidFill>
            <a:srgbClr val="B3B3B3"/>
          </a:solidFill>
          <a:prstDash val="solid"/>
        </a:ln>
      </c:spPr>
    </c:plotArea>
    <c:legend>
      <c:legendPos val="r"/>
      <c:layout/>
      <c:spPr>
        <a:noFill/>
        <a:ln>
          <a:noFill/>
        </a:ln>
      </c:spPr>
      <c:txPr>
        <a:bodyPr/>
        <a:lstStyle/>
        <a:p>
          <a:pPr>
            <a:defRPr sz="1000" b="0"/>
          </a:pPr>
          <a:endParaRPr lang="ja-JP"/>
        </a:p>
      </c:txPr>
    </c:legend>
    <c:plotVisOnly val="1"/>
  </c:chart>
  <c:spPr>
    <a:noFill/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autoTitleDeleted val="1"/>
    <c:plotArea>
      <c:layout>
        <c:manualLayout>
          <c:xMode val="edge"/>
          <c:yMode val="edge"/>
          <c:x val="0.26153577155237084"/>
          <c:y val="0.13542126157917952"/>
          <c:w val="0.41455605063247336"/>
          <c:h val="0.74386119688281138"/>
        </c:manualLayout>
      </c:layout>
      <c:pieChart>
        <c:varyColors val="1"/>
        <c:ser>
          <c:idx val="0"/>
          <c:order val="0"/>
          <c:tx>
            <c:v>列 1</c:v>
          </c:tx>
          <c:dPt>
            <c:idx val="0"/>
            <c:spPr>
              <a:solidFill>
                <a:srgbClr val="004586"/>
              </a:solidFill>
              <a:ln>
                <a:solidFill>
                  <a:srgbClr val="000000"/>
                </a:solidFill>
              </a:ln>
            </c:spPr>
          </c:dPt>
          <c:dPt>
            <c:idx val="1"/>
            <c:spPr>
              <a:solidFill>
                <a:srgbClr val="FF420E"/>
              </a:solidFill>
              <a:ln>
                <a:solidFill>
                  <a:srgbClr val="000000"/>
                </a:solidFill>
              </a:ln>
            </c:spPr>
          </c:dPt>
          <c:cat>
            <c:strLit>
              <c:ptCount val="2"/>
              <c:pt idx="0">
                <c:v>機体A</c:v>
              </c:pt>
              <c:pt idx="1">
                <c:v>機体B</c:v>
              </c:pt>
            </c:strLit>
          </c:cat>
          <c:val>
            <c:numLit>
              <c:formatCode>General</c:formatCode>
              <c:ptCount val="2"/>
              <c:pt idx="0">
                <c:v>26</c:v>
              </c:pt>
              <c:pt idx="1">
                <c:v>24</c:v>
              </c:pt>
            </c:numLit>
          </c:val>
        </c:ser>
        <c:ser>
          <c:idx val="1"/>
          <c:order val="1"/>
          <c:tx>
            <c:v>列 2</c:v>
          </c:tx>
          <c:dPt>
            <c:idx val="0"/>
            <c:spPr>
              <a:solidFill>
                <a:srgbClr val="004586"/>
              </a:solidFill>
              <a:ln>
                <a:solidFill>
                  <a:srgbClr val="000000"/>
                </a:solidFill>
              </a:ln>
            </c:spPr>
          </c:dPt>
          <c:dPt>
            <c:idx val="1"/>
            <c:spPr>
              <a:solidFill>
                <a:srgbClr val="FF420E"/>
              </a:solidFill>
              <a:ln>
                <a:solidFill>
                  <a:srgbClr val="000000"/>
                </a:solidFill>
              </a:ln>
            </c:spPr>
          </c:dPt>
          <c:val>
            <c:numLit>
              <c:formatCode>General</c:formatCode>
              <c:ptCount val="2"/>
              <c:pt idx="0">
                <c:v>3.2</c:v>
              </c:pt>
              <c:pt idx="1">
                <c:v>8.8000000000000007</c:v>
              </c:pt>
            </c:numLit>
          </c:val>
        </c:ser>
        <c:ser>
          <c:idx val="2"/>
          <c:order val="2"/>
          <c:tx>
            <c:v>列 3</c:v>
          </c:tx>
          <c:dPt>
            <c:idx val="0"/>
            <c:spPr>
              <a:solidFill>
                <a:srgbClr val="004586"/>
              </a:solidFill>
              <a:ln>
                <a:solidFill>
                  <a:srgbClr val="000000"/>
                </a:solidFill>
              </a:ln>
            </c:spPr>
          </c:dPt>
          <c:dPt>
            <c:idx val="1"/>
            <c:spPr>
              <a:solidFill>
                <a:srgbClr val="FF420E"/>
              </a:solidFill>
              <a:ln>
                <a:solidFill>
                  <a:srgbClr val="000000"/>
                </a:solidFill>
              </a:ln>
            </c:spPr>
          </c:dPt>
          <c:val>
            <c:numLit>
              <c:formatCode>General</c:formatCode>
              <c:ptCount val="2"/>
              <c:pt idx="0">
                <c:v>4.54</c:v>
              </c:pt>
              <c:pt idx="1">
                <c:v>9.65</c:v>
              </c:pt>
            </c:numLit>
          </c:val>
        </c:ser>
        <c:firstSliceAng val="0"/>
      </c:pieChart>
      <c:spPr>
        <a:noFill/>
        <a:ln>
          <a:solidFill>
            <a:srgbClr val="B3B3B3"/>
          </a:solidFill>
          <a:prstDash val="solid"/>
        </a:ln>
      </c:spPr>
    </c:plotArea>
    <c:legend>
      <c:legendPos val="r"/>
      <c:layout/>
      <c:spPr>
        <a:noFill/>
        <a:ln>
          <a:noFill/>
        </a:ln>
      </c:spPr>
      <c:txPr>
        <a:bodyPr/>
        <a:lstStyle/>
        <a:p>
          <a:pPr>
            <a:defRPr sz="1000" b="0"/>
          </a:pPr>
          <a:endParaRPr lang="ja-JP"/>
        </a:p>
      </c:txPr>
    </c:legend>
    <c:plotVisOnly val="1"/>
  </c:chart>
  <c:spPr>
    <a:noFill/>
    <a:ln>
      <a:noFill/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3" name="日付プレースホルダ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4" name="フッター プレースホルダ 3"/>
          <p:cNvSpPr txBox="1">
            <a:spLocks noGrp="1"/>
          </p:cNvSpPr>
          <p:nvPr>
            <p:ph type="ftr" sz="quarter" idx="2"/>
          </p:nvPr>
        </p:nvSpPr>
        <p:spPr>
          <a:xfrm>
            <a:off x="0" y="10157399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5" name="スライド番号プレースホルダ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399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F615DA7C-244D-4C7F-AD51-8A339871E8E7}" type="slidenum">
              <a:t>&lt;#&gt;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 idx="2"/>
          </p:nvPr>
        </p:nvSpPr>
        <p:spPr>
          <a:xfrm>
            <a:off x="1106999" y="812520"/>
            <a:ext cx="5345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19"/>
            <a:ext cx="6047639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 altLang="ja-JP"/>
          </a:p>
        </p:txBody>
      </p:sp>
      <p:sp>
        <p:nvSpPr>
          <p:cNvPr id="4" name="ヘッダー プレースホルダ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日付プレースホルダ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フッター プレースホルダ 5"/>
          <p:cNvSpPr txBox="1">
            <a:spLocks noGrp="1"/>
          </p:cNvSpPr>
          <p:nvPr>
            <p:ph type="ftr" sz="quarter" idx="4"/>
          </p:nvPr>
        </p:nvSpPr>
        <p:spPr>
          <a:xfrm>
            <a:off x="0" y="10157399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スライド番号プレースホルダ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399"/>
            <a:ext cx="3280679" cy="534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fld id="{35B153E5-CA49-49E0-A963-FE1FCF2C25DA}" type="slidenum"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altLang="ja-JP" sz="2000" b="0" i="0" u="none" strike="noStrike" kern="1200">
        <a:ln>
          <a:noFill/>
        </a:ln>
        <a:latin typeface="Arial" pitchFamily="18"/>
        <a:cs typeface="Arial Unicode MS" pitchFamily="2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ja-JP" altLang="en-US"/>
              <a:t>研究の目的についてなのですが、シューティングゲーム全般的に未経験者と経験者のプレイングの差が大きいため、幅広い難易度が用意されることが多いです。作成者側が難易度を設定する際、プレイヤーの感じる難易度と齟齬が生じることがあります。</a:t>
            </a:r>
          </a:p>
          <a:p>
            <a:pPr lvl="0"/>
            <a:endParaRPr lang="en-US"/>
          </a:p>
          <a:p>
            <a:pPr lvl="0"/>
            <a:r>
              <a:rPr lang="ja-JP" altLang="en-US"/>
              <a:t>その中で、齟齬が生じない正しい難易度を設定するには、プレイヤー視点の難易度設定が必要となります。</a:t>
            </a:r>
          </a:p>
          <a:p>
            <a:pPr lvl="0"/>
            <a:r>
              <a:rPr lang="ja-JP" altLang="en-US"/>
              <a:t>そのためには、未経験者と経験者の特徴の違いを理解する必要があるため、本研究では、未経験者と経験者の差異を解析を行いました。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pPr lvl="0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ノート プレースホル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C6D20A-C706-458D-A917-4FB2309289D1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E50EFF4-A5FE-489A-A668-C0B31994C4A4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BE5B05-33C1-4BE2-A78C-3258C6A4A5E6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E575D4-58D8-4098-ABBF-CE9CB680DF12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7D7BFC-C150-4F21-944A-0ED5C4D3E178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7562F8-4BAE-4DFA-972B-E45B4A3148FD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5466500-9F19-4F62-A6EB-3C66087E5A31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3C5BF6-45F4-41DD-BA44-AFF53AFECE97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D68A98-3E44-4833-8744-77854A149F1A}" type="slidenum">
              <a:t>&lt;#&gt;</a:t>
            </a:fld>
            <a:endParaRPr lang="en-US"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B6AC23-CB29-4C53-8193-F4189772615A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B818ECD-6084-4995-AAFB-15FFB25EAFE2}" type="slidenum">
              <a:t>&lt;#&gt;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altLang="ja-JP"/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1"/>
          </p:nvPr>
        </p:nvSpPr>
        <p:spPr>
          <a:xfrm>
            <a:off x="503999" y="1769039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/>
          </a:p>
        </p:txBody>
      </p:sp>
      <p:sp>
        <p:nvSpPr>
          <p:cNvPr id="4" name="日付プレースホルダ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79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フッター プレースホルダ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スライド番号プレースホルダ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79" cy="521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ヒラギノ明朝 ProN W3" pitchFamily="2"/>
                <a:cs typeface="Tahoma" pitchFamily="2"/>
              </a:defRPr>
            </a:lvl1pPr>
          </a:lstStyle>
          <a:p>
            <a:pPr lvl="0"/>
            <a:fld id="{1C94E2AD-4773-4DB8-B7EA-C725977B78D8}" type="slidenum"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hangingPunct="0">
        <a:tabLst/>
        <a:defRPr lang="en-US" altLang="ja-JP" sz="4400" b="0" i="0" u="none" strike="noStrike" kern="1200">
          <a:ln>
            <a:noFill/>
          </a:ln>
          <a:latin typeface="Arial" pitchFamily="18"/>
          <a:cs typeface="Arial Unicode MS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n-US" altLang="ja-JP" sz="3200" b="0" i="0" u="none" strike="noStrike" kern="1200">
          <a:ln>
            <a:noFill/>
          </a:ln>
          <a:latin typeface="Arial" pitchFamily="18"/>
          <a:cs typeface="Arial Unicode MS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>
          <a:xfrm>
            <a:off x="503999" y="1944000"/>
            <a:ext cx="9071640" cy="126215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シューティングゲームにおける</a:t>
            </a:r>
            <a:r>
              <a:rPr lang="en-US"/>
              <a:t/>
            </a:r>
            <a:br>
              <a:rPr lang="en-US"/>
            </a:br>
            <a:r>
              <a:rPr lang="ja-JP" altLang="en-US"/>
              <a:t>未経験者と経験者の差異の解析</a:t>
            </a:r>
          </a:p>
        </p:txBody>
      </p:sp>
      <p:sp>
        <p:nvSpPr>
          <p:cNvPr id="3" name="サブタイトル 2"/>
          <p:cNvSpPr txBox="1">
            <a:spLocks noGrp="1"/>
          </p:cNvSpPr>
          <p:nvPr>
            <p:ph type="subTitle" idx="4294967295"/>
          </p:nvPr>
        </p:nvSpPr>
        <p:spPr>
          <a:xfrm>
            <a:off x="431999" y="2304000"/>
            <a:ext cx="9071640" cy="4989240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ja-JP" altLang="en-US"/>
              <a:t>情報論理工学研究室</a:t>
            </a:r>
          </a:p>
          <a:p>
            <a:pPr marL="0" lvl="0" indent="0" algn="ctr">
              <a:buNone/>
            </a:pPr>
            <a:r>
              <a:rPr lang="en-US"/>
              <a:t>14-1-037-0084</a:t>
            </a:r>
          </a:p>
          <a:p>
            <a:pPr marL="0" lvl="0" indent="0" algn="ctr">
              <a:buNone/>
            </a:pPr>
            <a:r>
              <a:rPr lang="ja-JP" altLang="en-US"/>
              <a:t>松下　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調査項目・結果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r>
              <a:rPr lang="en-US" sz="2800"/>
              <a:t>(1)</a:t>
            </a:r>
            <a:r>
              <a:rPr lang="ja-JP" altLang="en-US" sz="2800"/>
              <a:t>生存時間</a:t>
            </a:r>
          </a:p>
          <a:p>
            <a:pPr lvl="0">
              <a:buNone/>
            </a:pPr>
            <a:endParaRPr lang="en-US" sz="2800"/>
          </a:p>
          <a:p>
            <a:pPr lvl="0">
              <a:buNone/>
            </a:pPr>
            <a:endParaRPr lang="en-US" sz="2800"/>
          </a:p>
        </p:txBody>
      </p:sp>
      <p:graphicFrame>
        <p:nvGraphicFramePr>
          <p:cNvPr id="4" name="グラフ 3"/>
          <p:cNvGraphicFramePr/>
          <p:nvPr/>
        </p:nvGraphicFramePr>
        <p:xfrm>
          <a:off x="1727999" y="2304000"/>
          <a:ext cx="6695640" cy="4454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049119" y="2232000"/>
            <a:ext cx="2414880" cy="560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ja-JP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経験者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84000" y="2160000"/>
            <a:ext cx="2414880" cy="560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ja-JP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未経験者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調査項目・結果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>
          <a:xfrm>
            <a:off x="503999" y="1490760"/>
            <a:ext cx="9071640" cy="49892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r>
              <a:rPr lang="en-US"/>
              <a:t>(2)どちらの敵機に衝突したか</a:t>
            </a:r>
          </a:p>
          <a:p>
            <a:pPr lvl="0">
              <a:buNone/>
            </a:pPr>
            <a:endParaRPr lang="en-US"/>
          </a:p>
        </p:txBody>
      </p:sp>
      <p:graphicFrame>
        <p:nvGraphicFramePr>
          <p:cNvPr id="4" name="グラフ 3"/>
          <p:cNvGraphicFramePr/>
          <p:nvPr/>
        </p:nvGraphicFramePr>
        <p:xfrm>
          <a:off x="648000" y="1800000"/>
          <a:ext cx="4391999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461240" y="2807999"/>
            <a:ext cx="162288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A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92119" y="3059279"/>
            <a:ext cx="162288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B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0120" y="4104000"/>
            <a:ext cx="3815999" cy="36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ja-JP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経験者</a:t>
            </a:r>
          </a:p>
        </p:txBody>
      </p:sp>
      <p:graphicFrame>
        <p:nvGraphicFramePr>
          <p:cNvPr id="8" name="グラフ 7"/>
          <p:cNvGraphicFramePr/>
          <p:nvPr/>
        </p:nvGraphicFramePr>
        <p:xfrm>
          <a:off x="4968000" y="1727999"/>
          <a:ext cx="4391999" cy="244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5111999" y="3960000"/>
            <a:ext cx="3815999" cy="36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ja-JP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未経験者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23999" y="2771279"/>
            <a:ext cx="162288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B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21120" y="2807999"/>
            <a:ext cx="1622880" cy="396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A</a:t>
            </a:r>
          </a:p>
        </p:txBody>
      </p:sp>
      <p:sp>
        <p:nvSpPr>
          <p:cNvPr id="12" name="フリーフォーム 11"/>
          <p:cNvSpPr/>
          <p:nvPr/>
        </p:nvSpPr>
        <p:spPr>
          <a:xfrm rot="5413800">
            <a:off x="3055999" y="5537663"/>
            <a:ext cx="1097999" cy="464400"/>
          </a:xfrm>
          <a:custGeom>
            <a:avLst/>
            <a:gdLst>
              <a:gd name="f0" fmla="val 0"/>
              <a:gd name="f1" fmla="val 142"/>
              <a:gd name="f2" fmla="val 147"/>
              <a:gd name="f3" fmla="val 98"/>
              <a:gd name="f4" fmla="val 21"/>
              <a:gd name="f5" fmla="val 64"/>
              <a:gd name="f6" fmla="val 36"/>
              <a:gd name="f7" fmla="val 50"/>
              <a:gd name="f8" fmla="val 84"/>
              <a:gd name="f9" fmla="val 102"/>
              <a:gd name="f10" fmla="val 22"/>
              <a:gd name="f11" fmla="val 116"/>
              <a:gd name="f12" fmla="val 4"/>
              <a:gd name="f13" fmla="val 39"/>
              <a:gd name="f14" fmla="val 67"/>
              <a:gd name="f15" fmla="val 119"/>
              <a:gd name="f16" fmla="val 81"/>
              <a:gd name="f17" fmla="val 53"/>
              <a:gd name="f18" fmla="val 103"/>
              <a:gd name="f19" fmla="val 73"/>
              <a:gd name="f20" fmla="val 3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142" h="147">
                <a:moveTo>
                  <a:pt x="f3" y="f4"/>
                </a:moveTo>
                <a:cubicBezTo>
                  <a:pt x="f5" y="f4"/>
                  <a:pt x="f6" y="f7"/>
                  <a:pt x="f6" y="f8"/>
                </a:cubicBezTo>
                <a:cubicBezTo>
                  <a:pt x="f6" y="f9"/>
                  <a:pt x="f10" y="f11"/>
                  <a:pt x="f12" y="f11"/>
                </a:cubicBezTo>
                <a:cubicBezTo>
                  <a:pt x="f0" y="f11"/>
                  <a:pt x="f0" y="f11"/>
                  <a:pt x="f0" y="f11"/>
                </a:cubicBezTo>
                <a:cubicBezTo>
                  <a:pt x="f0" y="f2"/>
                  <a:pt x="f0" y="f2"/>
                  <a:pt x="f0" y="f2"/>
                </a:cubicBezTo>
                <a:cubicBezTo>
                  <a:pt x="f12" y="f2"/>
                  <a:pt x="f12" y="f2"/>
                  <a:pt x="f12" y="f2"/>
                </a:cubicBezTo>
                <a:cubicBezTo>
                  <a:pt x="f13" y="f2"/>
                  <a:pt x="f14" y="f15"/>
                  <a:pt x="f14" y="f8"/>
                </a:cubicBezTo>
                <a:cubicBezTo>
                  <a:pt x="f14" y="f14"/>
                  <a:pt x="f16" y="f17"/>
                  <a:pt x="f3" y="f17"/>
                </a:cubicBezTo>
                <a:cubicBezTo>
                  <a:pt x="f18" y="f17"/>
                  <a:pt x="f18" y="f17"/>
                  <a:pt x="f18" y="f17"/>
                </a:cubicBezTo>
                <a:cubicBezTo>
                  <a:pt x="f18" y="f19"/>
                  <a:pt x="f18" y="f19"/>
                  <a:pt x="f18" y="f19"/>
                </a:cubicBezTo>
                <a:cubicBezTo>
                  <a:pt x="f1" y="f20"/>
                  <a:pt x="f1" y="f20"/>
                  <a:pt x="f1" y="f20"/>
                </a:cubicBezTo>
                <a:cubicBezTo>
                  <a:pt x="f18" y="f0"/>
                  <a:pt x="f18" y="f0"/>
                  <a:pt x="f18" y="f0"/>
                </a:cubicBezTo>
                <a:cubicBezTo>
                  <a:pt x="f18" y="f4"/>
                  <a:pt x="f18" y="f4"/>
                  <a:pt x="f18" y="f4"/>
                </a:cubicBezTo>
                <a:lnTo>
                  <a:pt x="f3" y="f4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3" name="直線コネクタ 12"/>
          <p:cNvSpPr/>
          <p:nvPr/>
        </p:nvSpPr>
        <p:spPr>
          <a:xfrm>
            <a:off x="3839400" y="6719760"/>
            <a:ext cx="552599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4" name="直線コネクタ 13"/>
          <p:cNvSpPr/>
          <p:nvPr/>
        </p:nvSpPr>
        <p:spPr>
          <a:xfrm flipH="1">
            <a:off x="2987639" y="6719760"/>
            <a:ext cx="550801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538440" y="6568919"/>
            <a:ext cx="300960" cy="301320"/>
          </a:xfrm>
          <a:prstGeom prst="rect">
            <a:avLst/>
          </a:prstGeom>
          <a:solidFill>
            <a:srgbClr val="2323DC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6" name="直線コネクタ 15"/>
          <p:cNvSpPr/>
          <p:nvPr/>
        </p:nvSpPr>
        <p:spPr>
          <a:xfrm flipH="1" flipV="1">
            <a:off x="3287159" y="6116759"/>
            <a:ext cx="251281" cy="45216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7" name="直線コネクタ 16"/>
          <p:cNvSpPr/>
          <p:nvPr/>
        </p:nvSpPr>
        <p:spPr>
          <a:xfrm flipV="1">
            <a:off x="3839400" y="6116759"/>
            <a:ext cx="251280" cy="45216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8" name="直線コネクタ 17"/>
          <p:cNvSpPr/>
          <p:nvPr/>
        </p:nvSpPr>
        <p:spPr>
          <a:xfrm flipH="1">
            <a:off x="3287159" y="6870239"/>
            <a:ext cx="251281" cy="40176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9" name="直線コネクタ 18"/>
          <p:cNvSpPr/>
          <p:nvPr/>
        </p:nvSpPr>
        <p:spPr>
          <a:xfrm>
            <a:off x="3839400" y="6870239"/>
            <a:ext cx="251280" cy="40176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024000" y="4765679"/>
            <a:ext cx="187200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機体A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439959" y="5668199"/>
            <a:ext cx="431999" cy="431999"/>
          </a:xfrm>
          <a:prstGeom prst="rect">
            <a:avLst/>
          </a:prstGeom>
          <a:solidFill>
            <a:srgbClr val="2323DC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22" name="フリーフォーム 21"/>
          <p:cNvSpPr/>
          <p:nvPr/>
        </p:nvSpPr>
        <p:spPr>
          <a:xfrm>
            <a:off x="5075279" y="7209720"/>
            <a:ext cx="170640" cy="278280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 gdRefY="" minY="0" maxY="0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23" name="直線コネクタ 22"/>
          <p:cNvSpPr/>
          <p:nvPr/>
        </p:nvSpPr>
        <p:spPr>
          <a:xfrm flipH="1">
            <a:off x="5255999" y="6122520"/>
            <a:ext cx="360000" cy="936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24" name="直線コネクタ 23"/>
          <p:cNvSpPr/>
          <p:nvPr/>
        </p:nvSpPr>
        <p:spPr>
          <a:xfrm flipH="1">
            <a:off x="4895999" y="6122520"/>
            <a:ext cx="720000" cy="72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25" name="直線コネクタ 24"/>
          <p:cNvSpPr/>
          <p:nvPr/>
        </p:nvSpPr>
        <p:spPr>
          <a:xfrm>
            <a:off x="5615999" y="6122520"/>
            <a:ext cx="0" cy="1008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26" name="直線コネクタ 25"/>
          <p:cNvSpPr/>
          <p:nvPr/>
        </p:nvSpPr>
        <p:spPr>
          <a:xfrm>
            <a:off x="5615999" y="6122520"/>
            <a:ext cx="360001" cy="1008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27" name="フリーフォーム 26"/>
          <p:cNvSpPr/>
          <p:nvPr/>
        </p:nvSpPr>
        <p:spPr>
          <a:xfrm rot="10777200">
            <a:off x="5186301" y="4821145"/>
            <a:ext cx="873720" cy="720000"/>
          </a:xfrm>
          <a:custGeom>
            <a:avLst>
              <a:gd name="f0" fmla="val 16200000"/>
              <a:gd name="f1" fmla="val 5400000"/>
              <a:gd name="f2" fmla="val 6003"/>
            </a:avLst>
            <a:gdLst>
              <a:gd name="f3" fmla="val 21600000"/>
              <a:gd name="f4" fmla="val 10800000"/>
              <a:gd name="f5" fmla="val 5400000"/>
              <a:gd name="f6" fmla="val 180"/>
              <a:gd name="f7" fmla="val w"/>
              <a:gd name="f8" fmla="val h"/>
              <a:gd name="f9" fmla="val 0"/>
              <a:gd name="f10" fmla="*/ 5419351 1 1725033"/>
              <a:gd name="f11" fmla="sqrt 2"/>
              <a:gd name="f12" fmla="*/ 10800 10800 1"/>
              <a:gd name="f13" fmla="val 10800"/>
              <a:gd name="f14" fmla="val 21599999"/>
              <a:gd name="f15" fmla="min 0 21600"/>
              <a:gd name="f16" fmla="max 0 21600"/>
              <a:gd name="f17" fmla="*/ f10 1 2"/>
              <a:gd name="f18" fmla="*/ f7 1 21600"/>
              <a:gd name="f19" fmla="*/ f8 1 21600"/>
              <a:gd name="f20" fmla="*/ f10 1 180"/>
              <a:gd name="f21" fmla="*/ f11 1 2"/>
              <a:gd name="f22" fmla="pin 0 f0 21599999"/>
              <a:gd name="f23" fmla="pin 0 f2 10800"/>
              <a:gd name="f24" fmla="pin 0 f1 21599999"/>
              <a:gd name="f25" fmla="+- f16 0 f15"/>
              <a:gd name="f26" fmla="+- 10800 f23 0"/>
              <a:gd name="f27" fmla="+- f23 0 2700"/>
              <a:gd name="f28" fmla="+- 0 0 f22"/>
              <a:gd name="f29" fmla="+- 0 0 f24"/>
              <a:gd name="f30" fmla="*/ f23 f23 1"/>
              <a:gd name="f31" fmla="*/ 0 f18 1"/>
              <a:gd name="f32" fmla="*/ 21600 f18 1"/>
              <a:gd name="f33" fmla="*/ 21600 f19 1"/>
              <a:gd name="f34" fmla="*/ 0 f19 1"/>
              <a:gd name="f35" fmla="*/ f25 1 2"/>
              <a:gd name="f36" fmla="+- 21600 0 f26"/>
              <a:gd name="f37" fmla="+- f28 f5 0"/>
              <a:gd name="f38" fmla="+- f29 f5 0"/>
              <a:gd name="f39" fmla="+- f15 f35 0"/>
              <a:gd name="f40" fmla="*/ f35 f35 1"/>
              <a:gd name="f41" fmla="*/ f37 f6 1"/>
              <a:gd name="f42" fmla="*/ f38 f6 1"/>
              <a:gd name="f43" fmla="min f26 f36"/>
              <a:gd name="f44" fmla="max f26 f36"/>
              <a:gd name="f45" fmla="*/ f41 1 f4"/>
              <a:gd name="f46" fmla="*/ f42 1 f4"/>
              <a:gd name="f47" fmla="+- f44 0 f43"/>
              <a:gd name="f48" fmla="+- 0 0 f45"/>
              <a:gd name="f49" fmla="+- 0 0 f46"/>
              <a:gd name="f50" fmla="*/ f47 1 2"/>
              <a:gd name="f51" fmla="val f48"/>
              <a:gd name="f52" fmla="val f49"/>
              <a:gd name="f53" fmla="+- f43 f50 0"/>
              <a:gd name="f54" fmla="*/ f50 f50 1"/>
              <a:gd name="f55" fmla="*/ f51 f20 1"/>
              <a:gd name="f56" fmla="*/ f52 f20 1"/>
              <a:gd name="f57" fmla="+- f52 45 0"/>
              <a:gd name="f58" fmla="*/ f51 f10 1"/>
              <a:gd name="f59" fmla="*/ f52 f10 1"/>
              <a:gd name="f60" fmla="+- 0 0 f55"/>
              <a:gd name="f61" fmla="+- 0 0 f56"/>
              <a:gd name="f62" fmla="*/ f57 f10 1"/>
              <a:gd name="f63" fmla="*/ f58 1 f6"/>
              <a:gd name="f64" fmla="*/ f59 1 f6"/>
              <a:gd name="f65" fmla="*/ f60 f4 1"/>
              <a:gd name="f66" fmla="*/ f61 f4 1"/>
              <a:gd name="f67" fmla="*/ f62 1 180"/>
              <a:gd name="f68" fmla="+- 0 0 f63"/>
              <a:gd name="f69" fmla="+- 0 0 f64"/>
              <a:gd name="f70" fmla="*/ f65 1 f10"/>
              <a:gd name="f71" fmla="*/ f66 1 f10"/>
              <a:gd name="f72" fmla="+- 0 0 f67"/>
              <a:gd name="f73" fmla="+- f68 f10 0"/>
              <a:gd name="f74" fmla="+- f69 f10 0"/>
              <a:gd name="f75" fmla="+- f70 0 f5"/>
              <a:gd name="f76" fmla="+- f71 0 f5"/>
              <a:gd name="f77" fmla="*/ f72 f4 1"/>
              <a:gd name="f78" fmla="+- f73 f17 0"/>
              <a:gd name="f79" fmla="+- f74 f17 0"/>
              <a:gd name="f80" fmla="cos 1 f75"/>
              <a:gd name="f81" fmla="sin 1 f75"/>
              <a:gd name="f82" fmla="cos 1 f76"/>
              <a:gd name="f83" fmla="sin 1 f76"/>
              <a:gd name="f84" fmla="*/ f77 1 f10"/>
              <a:gd name="f85" fmla="+- 0 0 f78"/>
              <a:gd name="f86" fmla="+- 0 0 f79"/>
              <a:gd name="f87" fmla="+- 0 0 f80"/>
              <a:gd name="f88" fmla="+- 0 0 f81"/>
              <a:gd name="f89" fmla="+- 0 0 f82"/>
              <a:gd name="f90" fmla="+- 0 0 f83"/>
              <a:gd name="f91" fmla="+- f84 0 f5"/>
              <a:gd name="f92" fmla="*/ f85 f4 1"/>
              <a:gd name="f93" fmla="*/ f86 f4 1"/>
              <a:gd name="f94" fmla="*/ 10800 f87 1"/>
              <a:gd name="f95" fmla="*/ 10800 f88 1"/>
              <a:gd name="f96" fmla="*/ 10800 f89 1"/>
              <a:gd name="f97" fmla="*/ 10800 f90 1"/>
              <a:gd name="f98" fmla="*/ f26 f87 1"/>
              <a:gd name="f99" fmla="*/ f26 f88 1"/>
              <a:gd name="f100" fmla="*/ f26 f89 1"/>
              <a:gd name="f101" fmla="*/ f26 f90 1"/>
              <a:gd name="f102" fmla="*/ 13500 f89 1"/>
              <a:gd name="f103" fmla="*/ 13500 f90 1"/>
              <a:gd name="f104" fmla="*/ f27 f89 1"/>
              <a:gd name="f105" fmla="*/ f27 f90 1"/>
              <a:gd name="f106" fmla="cos 1 f91"/>
              <a:gd name="f107" fmla="sin 1 f91"/>
              <a:gd name="f108" fmla="*/ f92 1 f10"/>
              <a:gd name="f109" fmla="*/ f93 1 f10"/>
              <a:gd name="f110" fmla="+- f94 10800 0"/>
              <a:gd name="f111" fmla="+- f95 10800 0"/>
              <a:gd name="f112" fmla="+- f96 10800 0"/>
              <a:gd name="f113" fmla="+- f97 10800 0"/>
              <a:gd name="f114" fmla="+- f98 10800 0"/>
              <a:gd name="f115" fmla="+- f99 10800 0"/>
              <a:gd name="f116" fmla="+- f100 10800 0"/>
              <a:gd name="f117" fmla="+- f101 10800 0"/>
              <a:gd name="f118" fmla="+- f102 10800 0"/>
              <a:gd name="f119" fmla="+- f103 10800 0"/>
              <a:gd name="f120" fmla="+- f104 10800 0"/>
              <a:gd name="f121" fmla="+- f105 10800 0"/>
              <a:gd name="f122" fmla="+- 0 0 f106"/>
              <a:gd name="f123" fmla="+- 0 0 f107"/>
              <a:gd name="f124" fmla="+- f108 0 f5"/>
              <a:gd name="f125" fmla="+- f109 0 f5"/>
              <a:gd name="f126" fmla="+- f121 0 f119"/>
              <a:gd name="f127" fmla="+- f120 0 f118"/>
              <a:gd name="f128" fmla="cos 1 f124"/>
              <a:gd name="f129" fmla="sin 1 f124"/>
              <a:gd name="f130" fmla="cos 1 f125"/>
              <a:gd name="f131" fmla="sin 1 f125"/>
              <a:gd name="f132" fmla="+- f117 0 f53"/>
              <a:gd name="f133" fmla="+- f116 0 f53"/>
              <a:gd name="f134" fmla="+- f115 0 f53"/>
              <a:gd name="f135" fmla="+- f114 0 f53"/>
              <a:gd name="f136" fmla="+- f111 0 f39"/>
              <a:gd name="f137" fmla="+- f110 0 f39"/>
              <a:gd name="f138" fmla="+- f113 0 f39"/>
              <a:gd name="f139" fmla="+- f112 0 f39"/>
              <a:gd name="f140" fmla="*/ f126 f126 1"/>
              <a:gd name="f141" fmla="*/ f127 f127 1"/>
              <a:gd name="f142" fmla="+- 0 0 f128"/>
              <a:gd name="f143" fmla="+- 0 0 f129"/>
              <a:gd name="f144" fmla="+- 0 0 f130"/>
              <a:gd name="f145" fmla="+- 0 0 f131"/>
              <a:gd name="f146" fmla="at2 f132 f133"/>
              <a:gd name="f147" fmla="at2 f134 f135"/>
              <a:gd name="f148" fmla="at2 f136 f137"/>
              <a:gd name="f149" fmla="at2 f138 f139"/>
              <a:gd name="f150" fmla="+- f140 f141 0"/>
              <a:gd name="f151" fmla="*/ 10800 f142 1"/>
              <a:gd name="f152" fmla="*/ 10800 f143 1"/>
              <a:gd name="f153" fmla="*/ f23 f144 1"/>
              <a:gd name="f154" fmla="*/ f23 f145 1"/>
              <a:gd name="f155" fmla="+- f146 f5 0"/>
              <a:gd name="f156" fmla="+- f147 f5 0"/>
              <a:gd name="f157" fmla="+- f148 f5 0"/>
              <a:gd name="f158" fmla="+- f149 f5 0"/>
              <a:gd name="f159" fmla="sqrt f150"/>
              <a:gd name="f160" fmla="*/ f151 f151 1"/>
              <a:gd name="f161" fmla="*/ f152 f152 1"/>
              <a:gd name="f162" fmla="*/ f153 f153 1"/>
              <a:gd name="f163" fmla="*/ f154 f154 1"/>
              <a:gd name="f164" fmla="*/ f155 f10 1"/>
              <a:gd name="f165" fmla="*/ f156 f10 1"/>
              <a:gd name="f166" fmla="*/ f157 f10 1"/>
              <a:gd name="f167" fmla="*/ f158 f10 1"/>
              <a:gd name="f168" fmla="*/ f21 f159 1"/>
              <a:gd name="f169" fmla="+- f160 f161 0"/>
              <a:gd name="f170" fmla="+- f162 f163 0"/>
              <a:gd name="f171" fmla="*/ f164 1 f4"/>
              <a:gd name="f172" fmla="*/ f165 1 f4"/>
              <a:gd name="f173" fmla="*/ f166 1 f4"/>
              <a:gd name="f174" fmla="*/ f167 1 f4"/>
              <a:gd name="f175" fmla="*/ f168 f122 1"/>
              <a:gd name="f176" fmla="*/ f168 f123 1"/>
              <a:gd name="f177" fmla="sqrt f169"/>
              <a:gd name="f178" fmla="sqrt f170"/>
              <a:gd name="f179" fmla="+- 0 0 f171"/>
              <a:gd name="f180" fmla="+- 0 0 f172"/>
              <a:gd name="f181" fmla="+- 0 0 f173"/>
              <a:gd name="f182" fmla="+- 0 0 f174"/>
              <a:gd name="f183" fmla="+- f120 f175 0"/>
              <a:gd name="f184" fmla="+- f121 f176 0"/>
              <a:gd name="f185" fmla="*/ f12 1 f177"/>
              <a:gd name="f186" fmla="*/ f30 1 f178"/>
              <a:gd name="f187" fmla="+- 0 0 f179"/>
              <a:gd name="f188" fmla="+- 0 0 f180"/>
              <a:gd name="f189" fmla="+- 0 0 f181"/>
              <a:gd name="f190" fmla="+- 0 0 f182"/>
              <a:gd name="f191" fmla="*/ f142 f185 1"/>
              <a:gd name="f192" fmla="*/ f143 f185 1"/>
              <a:gd name="f193" fmla="*/ f144 f186 1"/>
              <a:gd name="f194" fmla="*/ f145 f186 1"/>
              <a:gd name="f195" fmla="*/ f187 f4 1"/>
              <a:gd name="f196" fmla="*/ f188 f4 1"/>
              <a:gd name="f197" fmla="*/ f189 f4 1"/>
              <a:gd name="f198" fmla="*/ f190 f4 1"/>
              <a:gd name="f199" fmla="+- 10800 0 f191"/>
              <a:gd name="f200" fmla="+- 10800 0 f192"/>
              <a:gd name="f201" fmla="+- 10800 0 f193"/>
              <a:gd name="f202" fmla="+- 10800 0 f194"/>
              <a:gd name="f203" fmla="*/ f195 1 f10"/>
              <a:gd name="f204" fmla="*/ f196 1 f10"/>
              <a:gd name="f205" fmla="*/ f197 1 f10"/>
              <a:gd name="f206" fmla="*/ f198 1 f10"/>
              <a:gd name="f207" fmla="*/ f199 f18 1"/>
              <a:gd name="f208" fmla="*/ f200 f19 1"/>
              <a:gd name="f209" fmla="*/ f201 f18 1"/>
              <a:gd name="f210" fmla="*/ f202 f19 1"/>
              <a:gd name="f211" fmla="+- f203 0 f5"/>
              <a:gd name="f212" fmla="+- f204 0 f5"/>
              <a:gd name="f213" fmla="+- f205 0 f5"/>
              <a:gd name="f214" fmla="+- f206 0 f5"/>
              <a:gd name="f215" fmla="cos 1 f211"/>
              <a:gd name="f216" fmla="sin 1 f211"/>
              <a:gd name="f217" fmla="+- f212 0 f211"/>
              <a:gd name="f218" fmla="cos 1 f213"/>
              <a:gd name="f219" fmla="sin 1 f213"/>
              <a:gd name="f220" fmla="+- f214 0 f213"/>
              <a:gd name="f221" fmla="+- 0 0 f215"/>
              <a:gd name="f222" fmla="+- 0 0 f216"/>
              <a:gd name="f223" fmla="+- f217 0 f3"/>
              <a:gd name="f224" fmla="+- 0 0 f218"/>
              <a:gd name="f225" fmla="+- 0 0 f219"/>
              <a:gd name="f226" fmla="+- f220 f3 0"/>
              <a:gd name="f227" fmla="*/ f50 f221 1"/>
              <a:gd name="f228" fmla="*/ f50 f222 1"/>
              <a:gd name="f229" fmla="?: f217 f223 f217"/>
              <a:gd name="f230" fmla="*/ f35 f224 1"/>
              <a:gd name="f231" fmla="*/ f35 f225 1"/>
              <a:gd name="f232" fmla="?: f220 f220 f226"/>
              <a:gd name="f233" fmla="*/ f227 f227 1"/>
              <a:gd name="f234" fmla="*/ f228 f228 1"/>
              <a:gd name="f235" fmla="*/ f230 f230 1"/>
              <a:gd name="f236" fmla="*/ f231 f231 1"/>
              <a:gd name="f237" fmla="+- f233 f234 0"/>
              <a:gd name="f238" fmla="+- f235 f236 0"/>
              <a:gd name="f239" fmla="sqrt f237"/>
              <a:gd name="f240" fmla="sqrt f238"/>
              <a:gd name="f241" fmla="*/ f54 1 f239"/>
              <a:gd name="f242" fmla="*/ f40 1 f240"/>
              <a:gd name="f243" fmla="*/ f221 f241 1"/>
              <a:gd name="f244" fmla="*/ f222 f241 1"/>
              <a:gd name="f245" fmla="*/ f224 f242 1"/>
              <a:gd name="f246" fmla="*/ f225 f242 1"/>
              <a:gd name="f247" fmla="+- f53 0 f243"/>
              <a:gd name="f248" fmla="+- f53 0 f244"/>
              <a:gd name="f249" fmla="+- f39 0 f245"/>
              <a:gd name="f250" fmla="+- f39 0 f246"/>
            </a:gdLst>
            <a:ahLst>
              <a:ahPolar gdRefR="" minR="0" maxR="0" gdRefAng="f0" minAng="f9" maxAng="f14">
                <a:pos x="f207" y="f208"/>
              </a:ahPolar>
              <a:ahPolar gdRefR="f2" minR="f9" maxR="f13" gdRefAng="f1" minAng="f9" maxAng="f14">
                <a:pos x="f209" y="f210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247" y="f248"/>
                </a:moveTo>
                <a:arcTo wR="f50" hR="f50" stAng="f211" swAng="f229"/>
                <a:lnTo>
                  <a:pt x="f249" y="f250"/>
                </a:lnTo>
                <a:arcTo wR="f35" hR="f35" stAng="f213" swAng="f232"/>
                <a:lnTo>
                  <a:pt x="f119" y="f118"/>
                </a:lnTo>
                <a:lnTo>
                  <a:pt x="f184" y="f183"/>
                </a:lnTo>
                <a:lnTo>
                  <a:pt x="f121" y="f12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328000" y="4751999"/>
            <a:ext cx="1872000" cy="346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機体B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調査項目・結果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r>
              <a:rPr lang="en-US" sz="2800"/>
              <a:t>(3)</a:t>
            </a:r>
            <a:r>
              <a:rPr lang="ja-JP" altLang="en-US" sz="2800"/>
              <a:t>衝突した弾が生成された位置とそのときのプレイ </a:t>
            </a:r>
            <a:r>
              <a:rPr lang="en-US" sz="2800"/>
              <a:t>       </a:t>
            </a:r>
            <a:r>
              <a:rPr lang="ja-JP" altLang="en-US" sz="2800"/>
              <a:t>ヤーの位置との距離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680000" y="3240000"/>
            <a:ext cx="431640" cy="431999"/>
          </a:xfrm>
          <a:prstGeom prst="rect">
            <a:avLst/>
          </a:prstGeom>
          <a:solidFill>
            <a:srgbClr val="2323DC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5" name="フリーフォーム 4"/>
          <p:cNvSpPr/>
          <p:nvPr/>
        </p:nvSpPr>
        <p:spPr>
          <a:xfrm>
            <a:off x="3384000" y="5831999"/>
            <a:ext cx="170640" cy="278280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 gdRefY="" minY="0" maxY="0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6" name="フリーフォーム 5"/>
          <p:cNvSpPr/>
          <p:nvPr/>
        </p:nvSpPr>
        <p:spPr>
          <a:xfrm>
            <a:off x="4391999" y="3600000"/>
            <a:ext cx="144000" cy="144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83CAFF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7" name="直線コネクタ 6"/>
          <p:cNvSpPr/>
          <p:nvPr/>
        </p:nvSpPr>
        <p:spPr>
          <a:xfrm flipH="1">
            <a:off x="3455999" y="3744000"/>
            <a:ext cx="936000" cy="2016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調査項目・結果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/>
            <a:r>
              <a:rPr lang="ja-JP" altLang="en-US"/>
              <a:t>それぞれの視野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863999" y="3384000"/>
            <a:ext cx="3095999" cy="187200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5" name="フリーフォーム 4"/>
          <p:cNvSpPr/>
          <p:nvPr/>
        </p:nvSpPr>
        <p:spPr>
          <a:xfrm>
            <a:off x="2173319" y="4988520"/>
            <a:ext cx="298080" cy="267480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 gdRefY="" minY="0" maxY="0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92839" y="6551999"/>
            <a:ext cx="1703160" cy="5083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ja-JP" sz="4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経験者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60000" y="6475319"/>
            <a:ext cx="2304000" cy="5083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ja-JP" sz="4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未経験者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480000" y="3455999"/>
            <a:ext cx="1727999" cy="1800000"/>
          </a:xfrm>
          <a:prstGeom prst="rect">
            <a:avLst/>
          </a:pr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9" name="フリーフォーム 8"/>
          <p:cNvSpPr/>
          <p:nvPr/>
        </p:nvSpPr>
        <p:spPr>
          <a:xfrm>
            <a:off x="7245360" y="5040000"/>
            <a:ext cx="242640" cy="216000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 gdRefY="" minY="0" maxY="0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調査項目・結果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r>
              <a:rPr lang="en-US"/>
              <a:t>(4)移動キー一回に対する移動距離</a:t>
            </a:r>
          </a:p>
          <a:p>
            <a:pPr lvl="0">
              <a:buNone/>
            </a:pPr>
            <a:endParaRPr lang="en-US"/>
          </a:p>
          <a:p>
            <a:pPr lvl="0">
              <a:buNone/>
            </a:pPr>
            <a:r>
              <a:rPr lang="en-US"/>
              <a:t>(5)移動キーを使用した比率</a:t>
            </a:r>
          </a:p>
        </p:txBody>
      </p:sp>
      <p:sp>
        <p:nvSpPr>
          <p:cNvPr id="4" name="フリーフォーム 3"/>
          <p:cNvSpPr/>
          <p:nvPr/>
        </p:nvSpPr>
        <p:spPr>
          <a:xfrm>
            <a:off x="1872000" y="5184000"/>
            <a:ext cx="431999" cy="431999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 gdRefY="" minY="0" maxY="0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5" name="フリーフォーム 4"/>
          <p:cNvSpPr/>
          <p:nvPr/>
        </p:nvSpPr>
        <p:spPr>
          <a:xfrm>
            <a:off x="6408000" y="5193719"/>
            <a:ext cx="431999" cy="422280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 gdRefY="" minY="0" maxY="0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6" name="フリーフォーム 5"/>
          <p:cNvSpPr/>
          <p:nvPr/>
        </p:nvSpPr>
        <p:spPr>
          <a:xfrm flipV="1">
            <a:off x="1007999" y="5255999"/>
            <a:ext cx="648000" cy="360000"/>
          </a:xfrm>
          <a:custGeom>
            <a:avLst>
              <a:gd name="f0" fmla="val 54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21600 f7 1"/>
              <a:gd name="f17" fmla="*/ f12 f11 1"/>
              <a:gd name="f18" fmla="*/ f13 f8 1"/>
              <a:gd name="f19" fmla="*/ f11 f8 1"/>
              <a:gd name="f20" fmla="*/ f17 1 10800"/>
              <a:gd name="f21" fmla="+- f12 0 f20"/>
              <a:gd name="f22" fmla="*/ f21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2" t="f19" r="f16" b="f18"/>
            <a:pathLst>
              <a:path w="21600" h="21600">
                <a:moveTo>
                  <a:pt x="f5" y="f11"/>
                </a:moveTo>
                <a:lnTo>
                  <a:pt x="f12" y="f11"/>
                </a:lnTo>
                <a:lnTo>
                  <a:pt x="f12" y="f4"/>
                </a:lnTo>
                <a:lnTo>
                  <a:pt x="f4" y="f6"/>
                </a:lnTo>
                <a:lnTo>
                  <a:pt x="f12" y="f5"/>
                </a:lnTo>
                <a:lnTo>
                  <a:pt x="f12" y="f13"/>
                </a:lnTo>
                <a:lnTo>
                  <a:pt x="f5" y="f13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7" name="フリーフォーム 6"/>
          <p:cNvSpPr/>
          <p:nvPr/>
        </p:nvSpPr>
        <p:spPr>
          <a:xfrm>
            <a:off x="2484000" y="5255999"/>
            <a:ext cx="611999" cy="324000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0 f7 1"/>
              <a:gd name="f17" fmla="+- 21600 0 f12"/>
              <a:gd name="f18" fmla="*/ f13 f8 1"/>
              <a:gd name="f19" fmla="*/ f11 f8 1"/>
              <a:gd name="f20" fmla="*/ f17 f11 1"/>
              <a:gd name="f21" fmla="*/ f20 1 10800"/>
              <a:gd name="f22" fmla="+- f12 f21 0"/>
              <a:gd name="f23" fmla="*/ f22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23" b="f18"/>
            <a:pathLst>
              <a:path w="21600" h="21600">
                <a:moveTo>
                  <a:pt x="f4" y="f11"/>
                </a:moveTo>
                <a:lnTo>
                  <a:pt x="f12" y="f11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3"/>
                </a:lnTo>
                <a:lnTo>
                  <a:pt x="f4" y="f13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8" name="フリーフォーム 7"/>
          <p:cNvSpPr/>
          <p:nvPr/>
        </p:nvSpPr>
        <p:spPr>
          <a:xfrm>
            <a:off x="1907999" y="5903999"/>
            <a:ext cx="360000" cy="648000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1 10800"/>
              <a:gd name="f10" fmla="pin 0 f0 21600"/>
              <a:gd name="f11" fmla="val f9"/>
              <a:gd name="f12" fmla="val f10"/>
              <a:gd name="f13" fmla="+- 21600 0 f9"/>
              <a:gd name="f14" fmla="*/ f9 f7 1"/>
              <a:gd name="f15" fmla="*/ f10 f8 1"/>
              <a:gd name="f16" fmla="*/ 0 f8 1"/>
              <a:gd name="f17" fmla="+- 21600 0 f12"/>
              <a:gd name="f18" fmla="*/ f11 f7 1"/>
              <a:gd name="f19" fmla="*/ f13 f7 1"/>
              <a:gd name="f20" fmla="*/ f17 f11 1"/>
              <a:gd name="f21" fmla="*/ f20 1 10800"/>
              <a:gd name="f22" fmla="+- f12 f21 0"/>
              <a:gd name="f23" fmla="*/ f22 f8 1"/>
            </a:gdLst>
            <a:ahLst>
              <a:ahXY gdRefX="f1" minX="f4" maxX="f6" gdRefY="f0" minY="f4" maxY="f5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16" r="f19" b="f23"/>
            <a:pathLst>
              <a:path w="21600" h="21600">
                <a:moveTo>
                  <a:pt x="f11" y="f4"/>
                </a:moveTo>
                <a:lnTo>
                  <a:pt x="f11" y="f12"/>
                </a:lnTo>
                <a:lnTo>
                  <a:pt x="f4" y="f12"/>
                </a:lnTo>
                <a:lnTo>
                  <a:pt x="f6" y="f5"/>
                </a:lnTo>
                <a:lnTo>
                  <a:pt x="f5" y="f12"/>
                </a:lnTo>
                <a:lnTo>
                  <a:pt x="f13" y="f12"/>
                </a:lnTo>
                <a:lnTo>
                  <a:pt x="f13" y="f4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9" name="フリーフォーム 8"/>
          <p:cNvSpPr/>
          <p:nvPr/>
        </p:nvSpPr>
        <p:spPr>
          <a:xfrm>
            <a:off x="1944000" y="4391999"/>
            <a:ext cx="288000" cy="648000"/>
          </a:xfrm>
          <a:custGeom>
            <a:avLst>
              <a:gd name="f0" fmla="val 54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1 10800"/>
              <a:gd name="f10" fmla="pin 0 f0 21600"/>
              <a:gd name="f11" fmla="val f9"/>
              <a:gd name="f12" fmla="val f10"/>
              <a:gd name="f13" fmla="+- 21600 0 f9"/>
              <a:gd name="f14" fmla="*/ f9 f7 1"/>
              <a:gd name="f15" fmla="*/ f10 f8 1"/>
              <a:gd name="f16" fmla="*/ 21600 f8 1"/>
              <a:gd name="f17" fmla="*/ f12 f11 1"/>
              <a:gd name="f18" fmla="*/ f11 f7 1"/>
              <a:gd name="f19" fmla="*/ f13 f7 1"/>
              <a:gd name="f20" fmla="*/ f17 1 10800"/>
              <a:gd name="f21" fmla="+- f12 0 f20"/>
              <a:gd name="f22" fmla="*/ f21 f8 1"/>
            </a:gdLst>
            <a:ahLst>
              <a:ahXY gdRefX="f1" minX="f4" maxX="f6" gdRefY="f0" minY="f4" maxY="f5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2" r="f19" b="f16"/>
            <a:pathLst>
              <a:path w="21600" h="21600">
                <a:moveTo>
                  <a:pt x="f11" y="f5"/>
                </a:moveTo>
                <a:lnTo>
                  <a:pt x="f11" y="f12"/>
                </a:lnTo>
                <a:lnTo>
                  <a:pt x="f4" y="f12"/>
                </a:lnTo>
                <a:lnTo>
                  <a:pt x="f6" y="f4"/>
                </a:lnTo>
                <a:lnTo>
                  <a:pt x="f5" y="f12"/>
                </a:lnTo>
                <a:lnTo>
                  <a:pt x="f13" y="f12"/>
                </a:lnTo>
                <a:lnTo>
                  <a:pt x="f13" y="f5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6480000" y="4175999"/>
            <a:ext cx="288000" cy="900000"/>
          </a:xfrm>
          <a:custGeom>
            <a:avLst>
              <a:gd name="f0" fmla="val 54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1 10800"/>
              <a:gd name="f10" fmla="pin 0 f0 21600"/>
              <a:gd name="f11" fmla="val f9"/>
              <a:gd name="f12" fmla="val f10"/>
              <a:gd name="f13" fmla="+- 21600 0 f9"/>
              <a:gd name="f14" fmla="*/ f9 f7 1"/>
              <a:gd name="f15" fmla="*/ f10 f8 1"/>
              <a:gd name="f16" fmla="*/ 21600 f8 1"/>
              <a:gd name="f17" fmla="*/ f12 f11 1"/>
              <a:gd name="f18" fmla="*/ f11 f7 1"/>
              <a:gd name="f19" fmla="*/ f13 f7 1"/>
              <a:gd name="f20" fmla="*/ f17 1 10800"/>
              <a:gd name="f21" fmla="+- f12 0 f20"/>
              <a:gd name="f22" fmla="*/ f21 f8 1"/>
            </a:gdLst>
            <a:ahLst>
              <a:ahXY gdRefX="f1" minX="f4" maxX="f6" gdRefY="f0" minY="f4" maxY="f5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22" r="f19" b="f16"/>
            <a:pathLst>
              <a:path w="21600" h="21600">
                <a:moveTo>
                  <a:pt x="f11" y="f5"/>
                </a:moveTo>
                <a:lnTo>
                  <a:pt x="f11" y="f12"/>
                </a:lnTo>
                <a:lnTo>
                  <a:pt x="f4" y="f12"/>
                </a:lnTo>
                <a:lnTo>
                  <a:pt x="f6" y="f4"/>
                </a:lnTo>
                <a:lnTo>
                  <a:pt x="f5" y="f12"/>
                </a:lnTo>
                <a:lnTo>
                  <a:pt x="f13" y="f12"/>
                </a:lnTo>
                <a:lnTo>
                  <a:pt x="f13" y="f5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1" name="フリーフォーム 10"/>
          <p:cNvSpPr/>
          <p:nvPr/>
        </p:nvSpPr>
        <p:spPr>
          <a:xfrm>
            <a:off x="7056000" y="5328000"/>
            <a:ext cx="2304000" cy="324000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0 f7 1"/>
              <a:gd name="f17" fmla="+- 21600 0 f12"/>
              <a:gd name="f18" fmla="*/ f13 f8 1"/>
              <a:gd name="f19" fmla="*/ f11 f8 1"/>
              <a:gd name="f20" fmla="*/ f17 f11 1"/>
              <a:gd name="f21" fmla="*/ f20 1 10800"/>
              <a:gd name="f22" fmla="+- f12 f21 0"/>
              <a:gd name="f23" fmla="*/ f22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6" t="f19" r="f23" b="f18"/>
            <a:pathLst>
              <a:path w="21600" h="21600">
                <a:moveTo>
                  <a:pt x="f4" y="f11"/>
                </a:moveTo>
                <a:lnTo>
                  <a:pt x="f12" y="f11"/>
                </a:lnTo>
                <a:lnTo>
                  <a:pt x="f12" y="f4"/>
                </a:lnTo>
                <a:lnTo>
                  <a:pt x="f5" y="f6"/>
                </a:lnTo>
                <a:lnTo>
                  <a:pt x="f12" y="f5"/>
                </a:lnTo>
                <a:lnTo>
                  <a:pt x="f12" y="f13"/>
                </a:lnTo>
                <a:lnTo>
                  <a:pt x="f4" y="f13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2" name="フリーフォーム 11"/>
          <p:cNvSpPr/>
          <p:nvPr/>
        </p:nvSpPr>
        <p:spPr>
          <a:xfrm flipV="1">
            <a:off x="3888000" y="5328000"/>
            <a:ext cx="2232000" cy="360000"/>
          </a:xfrm>
          <a:custGeom>
            <a:avLst>
              <a:gd name="f0" fmla="val 54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21600 f7 1"/>
              <a:gd name="f17" fmla="*/ f12 f11 1"/>
              <a:gd name="f18" fmla="*/ f13 f8 1"/>
              <a:gd name="f19" fmla="*/ f11 f8 1"/>
              <a:gd name="f20" fmla="*/ f17 1 10800"/>
              <a:gd name="f21" fmla="+- f12 0 f20"/>
              <a:gd name="f22" fmla="*/ f21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2" t="f19" r="f16" b="f18"/>
            <a:pathLst>
              <a:path w="21600" h="21600">
                <a:moveTo>
                  <a:pt x="f5" y="f11"/>
                </a:moveTo>
                <a:lnTo>
                  <a:pt x="f12" y="f11"/>
                </a:lnTo>
                <a:lnTo>
                  <a:pt x="f12" y="f4"/>
                </a:lnTo>
                <a:lnTo>
                  <a:pt x="f4" y="f6"/>
                </a:lnTo>
                <a:lnTo>
                  <a:pt x="f12" y="f5"/>
                </a:lnTo>
                <a:lnTo>
                  <a:pt x="f12" y="f13"/>
                </a:lnTo>
                <a:lnTo>
                  <a:pt x="f5" y="f13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6480000" y="5760000"/>
            <a:ext cx="288000" cy="863999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1 10800"/>
              <a:gd name="f10" fmla="pin 0 f0 21600"/>
              <a:gd name="f11" fmla="val f9"/>
              <a:gd name="f12" fmla="val f10"/>
              <a:gd name="f13" fmla="+- 21600 0 f9"/>
              <a:gd name="f14" fmla="*/ f9 f7 1"/>
              <a:gd name="f15" fmla="*/ f10 f8 1"/>
              <a:gd name="f16" fmla="*/ 0 f8 1"/>
              <a:gd name="f17" fmla="+- 21600 0 f12"/>
              <a:gd name="f18" fmla="*/ f11 f7 1"/>
              <a:gd name="f19" fmla="*/ f13 f7 1"/>
              <a:gd name="f20" fmla="*/ f17 f11 1"/>
              <a:gd name="f21" fmla="*/ f20 1 10800"/>
              <a:gd name="f22" fmla="+- f12 f21 0"/>
              <a:gd name="f23" fmla="*/ f22 f8 1"/>
            </a:gdLst>
            <a:ahLst>
              <a:ahXY gdRefX="f1" minX="f4" maxX="f6" gdRefY="f0" minY="f4" maxY="f5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16" r="f19" b="f23"/>
            <a:pathLst>
              <a:path w="21600" h="21600">
                <a:moveTo>
                  <a:pt x="f11" y="f4"/>
                </a:moveTo>
                <a:lnTo>
                  <a:pt x="f11" y="f12"/>
                </a:lnTo>
                <a:lnTo>
                  <a:pt x="f4" y="f12"/>
                </a:lnTo>
                <a:lnTo>
                  <a:pt x="f6" y="f5"/>
                </a:lnTo>
                <a:lnTo>
                  <a:pt x="f5" y="f12"/>
                </a:lnTo>
                <a:lnTo>
                  <a:pt x="f13" y="f12"/>
                </a:lnTo>
                <a:lnTo>
                  <a:pt x="f13" y="f4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23999" y="6758279"/>
            <a:ext cx="1703160" cy="5083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ja-JP" sz="36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経験者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640840" y="6758279"/>
            <a:ext cx="2063160" cy="5083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ja-JP" sz="36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未経験者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考察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endParaRPr lang="en-US"/>
          </a:p>
          <a:p>
            <a:pPr lvl="0">
              <a:buNone/>
            </a:pPr>
            <a:r>
              <a:rPr lang="en-US"/>
              <a:t> </a:t>
            </a:r>
            <a:r>
              <a:rPr lang="ja-JP" altLang="en-US"/>
              <a:t>　　　　　　　</a:t>
            </a:r>
            <a:r>
              <a:rPr lang="ja-JP" altLang="en-US" sz="2800">
                <a:solidFill>
                  <a:srgbClr val="6666FF"/>
                </a:solidFill>
              </a:rPr>
              <a:t>経験者　</a:t>
            </a:r>
            <a:r>
              <a:rPr lang="ja-JP" altLang="en-US" sz="2800"/>
              <a:t>　　　　</a:t>
            </a:r>
            <a:r>
              <a:rPr lang="ja-JP" altLang="en-US" sz="2800">
                <a:solidFill>
                  <a:srgbClr val="FF3333"/>
                </a:solidFill>
              </a:rPr>
              <a:t>未経験者</a:t>
            </a:r>
          </a:p>
          <a:p>
            <a:pPr lvl="0">
              <a:buNone/>
            </a:pPr>
            <a:r>
              <a:rPr lang="ja-JP" altLang="en-US" sz="2800"/>
              <a:t>回避行動　　　　</a:t>
            </a:r>
            <a:r>
              <a:rPr lang="ja-JP" altLang="en-US" sz="2800">
                <a:solidFill>
                  <a:srgbClr val="6666FF"/>
                </a:solidFill>
              </a:rPr>
              <a:t>弾道を予測</a:t>
            </a:r>
            <a:r>
              <a:rPr lang="ja-JP" altLang="en-US" sz="2800"/>
              <a:t>　　　</a:t>
            </a:r>
            <a:r>
              <a:rPr lang="ja-JP" altLang="en-US" sz="2800">
                <a:solidFill>
                  <a:srgbClr val="FF3333"/>
                </a:solidFill>
              </a:rPr>
              <a:t>都度に避ける</a:t>
            </a:r>
          </a:p>
          <a:p>
            <a:pPr lvl="0">
              <a:buNone/>
            </a:pPr>
            <a:endParaRPr lang="en-US" sz="2800"/>
          </a:p>
          <a:p>
            <a:pPr lvl="0">
              <a:buNone/>
            </a:pPr>
            <a:r>
              <a:rPr lang="ja-JP" altLang="en-US" sz="2800"/>
              <a:t>視野　　　　　　</a:t>
            </a:r>
            <a:r>
              <a:rPr lang="en-US" sz="2800">
                <a:solidFill>
                  <a:srgbClr val="3333FF"/>
                </a:solidFill>
              </a:rPr>
              <a:t>4</a:t>
            </a:r>
            <a:r>
              <a:rPr lang="ja-JP" altLang="en-US" sz="2800">
                <a:solidFill>
                  <a:srgbClr val="3333FF"/>
                </a:solidFill>
              </a:rPr>
              <a:t>方向広く</a:t>
            </a:r>
            <a:r>
              <a:rPr lang="ja-JP" altLang="en-US" sz="2800"/>
              <a:t>　　　　</a:t>
            </a:r>
            <a:r>
              <a:rPr lang="ja-JP" altLang="en-US" sz="2800">
                <a:solidFill>
                  <a:srgbClr val="FF3333"/>
                </a:solidFill>
              </a:rPr>
              <a:t>上側ばかり</a:t>
            </a:r>
          </a:p>
          <a:p>
            <a:pPr lvl="0">
              <a:buNone/>
            </a:pPr>
            <a:endParaRPr lang="en-US" sz="2800"/>
          </a:p>
          <a:p>
            <a:pPr lvl="0">
              <a:buNone/>
            </a:pPr>
            <a:r>
              <a:rPr lang="ja-JP" altLang="en-US" sz="2800"/>
              <a:t>移動キー　　　</a:t>
            </a:r>
            <a:r>
              <a:rPr lang="ja-JP" altLang="en-US" sz="2800">
                <a:solidFill>
                  <a:srgbClr val="3333FF"/>
                </a:solidFill>
              </a:rPr>
              <a:t>上下左右細かく</a:t>
            </a:r>
            <a:r>
              <a:rPr lang="ja-JP" altLang="en-US" sz="2800"/>
              <a:t>　　</a:t>
            </a:r>
            <a:r>
              <a:rPr lang="ja-JP" altLang="en-US" sz="2800">
                <a:solidFill>
                  <a:srgbClr val="FF3333"/>
                </a:solidFill>
              </a:rPr>
              <a:t>左右大きく</a:t>
            </a:r>
            <a:r>
              <a:rPr lang="ja-JP" altLang="en-US"/>
              <a:t>　　　　　　</a:t>
            </a:r>
          </a:p>
          <a:p>
            <a:pPr lvl="0"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まとめ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>
          <a:xfrm>
            <a:off x="503999" y="1706760"/>
            <a:ext cx="9071640" cy="29070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r>
              <a:rPr lang="ja-JP" altLang="en-US"/>
              <a:t>・未経験者向けの難易度とするためには</a:t>
            </a:r>
          </a:p>
          <a:p>
            <a:pPr lvl="0">
              <a:buNone/>
            </a:pPr>
            <a:r>
              <a:rPr lang="ja-JP" altLang="en-US"/>
              <a:t>　</a:t>
            </a:r>
          </a:p>
          <a:p>
            <a:pPr lvl="0">
              <a:buNone/>
            </a:pPr>
            <a:r>
              <a:rPr lang="en-US"/>
              <a:t>     </a:t>
            </a:r>
            <a:r>
              <a:rPr lang="ja-JP" altLang="en-US"/>
              <a:t>　</a:t>
            </a:r>
            <a:r>
              <a:rPr lang="ja-JP" altLang="en-US" sz="4400" b="1" u="sng"/>
              <a:t>一方向からのみの攻撃</a:t>
            </a:r>
          </a:p>
          <a:p>
            <a:pPr lvl="0">
              <a:buNone/>
            </a:pPr>
            <a:endParaRPr lang="en-US"/>
          </a:p>
          <a:p>
            <a:pPr lvl="0">
              <a:buNone/>
            </a:pPr>
            <a:endParaRPr 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20000" y="4104000"/>
            <a:ext cx="8783999" cy="2721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 hangingPunct="0">
              <a:buNone/>
              <a:tabLst/>
            </a:pPr>
            <a:r>
              <a:rPr lang="ja-JP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・経験者向けの難易度とするためには</a:t>
            </a:r>
          </a:p>
          <a:p>
            <a:pPr lvl="0" algn="ctr" rtl="0" hangingPunct="0">
              <a:buNone/>
              <a:tabLst/>
            </a:pPr>
            <a:endParaRPr lang="en-US" sz="44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  <a:p>
            <a:pPr lvl="0" algn="ctr" rtl="0" hangingPunct="0">
              <a:buNone/>
              <a:tabLst/>
            </a:pPr>
            <a:r>
              <a:rPr lang="ja-JP" sz="4400" b="1" i="0" u="sng" strike="noStrike" kern="1200">
                <a:ln>
                  <a:noFill/>
                </a:ln>
                <a:uFillTx/>
                <a:latin typeface="Arial" pitchFamily="18"/>
                <a:ea typeface="ヒラギノ明朝 ProN W3" pitchFamily="2"/>
                <a:cs typeface="Arial Unicode MS" pitchFamily="2"/>
              </a:rPr>
              <a:t>あらゆる方向からの攻撃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今後の課題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endParaRPr lang="en-US"/>
          </a:p>
          <a:p>
            <a:pPr lvl="0"/>
            <a:r>
              <a:rPr lang="ja-JP" altLang="en-US"/>
              <a:t>あらゆる項目での調査</a:t>
            </a:r>
          </a:p>
          <a:p>
            <a:pPr lvl="0"/>
            <a:endParaRPr lang="en-US"/>
          </a:p>
          <a:p>
            <a:pPr lvl="0"/>
            <a:r>
              <a:rPr lang="ja-JP" altLang="en-US"/>
              <a:t>ゲーム仕様を変更した場合</a:t>
            </a:r>
          </a:p>
          <a:p>
            <a:pPr lvl="0"/>
            <a:endParaRPr lang="en-US"/>
          </a:p>
          <a:p>
            <a:pPr lvl="0"/>
            <a:r>
              <a:rPr lang="ja-JP" altLang="en-US"/>
              <a:t>被験者の区分を細かくした場合　</a:t>
            </a:r>
            <a:r>
              <a:rPr lang="ja-JP" altLang="en-US" sz="2800"/>
              <a:t>など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参考文献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>
          <a:xfrm>
            <a:off x="503999" y="1769039"/>
            <a:ext cx="9071640" cy="5465159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r>
              <a:rPr lang="en-US" sz="2400"/>
              <a:t>(1)</a:t>
            </a:r>
            <a:r>
              <a:rPr lang="ja-JP" altLang="en-US" sz="2400">
                <a:solidFill>
                  <a:srgbClr val="000000"/>
                </a:solidFill>
                <a:latin typeface="ヒラギノ明朝 Pro W3" pitchFamily="2"/>
              </a:rPr>
              <a:t>筒井春也</a:t>
            </a: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:</a:t>
            </a:r>
            <a:r>
              <a:rPr lang="ja-JP" altLang="en-US" sz="2400">
                <a:solidFill>
                  <a:srgbClr val="000000"/>
                </a:solidFill>
                <a:latin typeface="ヒラギノ明朝 Pro W3" pitchFamily="2"/>
              </a:rPr>
              <a:t>シューティングゲームにおける弾道予測アルゴリズムの作成</a:t>
            </a: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,</a:t>
            </a:r>
            <a:r>
              <a:rPr lang="ja-JP" altLang="en-US" sz="2400">
                <a:solidFill>
                  <a:srgbClr val="000000"/>
                </a:solidFill>
                <a:latin typeface="ヒラギノ明朝 Pro W3" pitchFamily="2"/>
              </a:rPr>
              <a:t>情報学科 </a:t>
            </a: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2016</a:t>
            </a:r>
            <a:r>
              <a:rPr lang="ja-JP" altLang="en-US" sz="2400">
                <a:solidFill>
                  <a:srgbClr val="000000"/>
                </a:solidFill>
                <a:latin typeface="ヒラギノ明朝 Pro W3" pitchFamily="2"/>
              </a:rPr>
              <a:t>年度　卒業研究報告書</a:t>
            </a: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(2017)</a:t>
            </a:r>
          </a:p>
          <a:p>
            <a:pPr lvl="0">
              <a:buNone/>
            </a:pPr>
            <a:endParaRPr lang="en-US" sz="2400">
              <a:solidFill>
                <a:srgbClr val="000000"/>
              </a:solidFill>
              <a:latin typeface="ヒラギノ明朝 Pro W3" pitchFamily="2"/>
            </a:endParaRPr>
          </a:p>
          <a:p>
            <a:pPr lvl="0">
              <a:buNone/>
            </a:pP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(2)</a:t>
            </a:r>
            <a:r>
              <a:rPr lang="ja-JP" altLang="en-US" sz="2400">
                <a:solidFill>
                  <a:srgbClr val="000000"/>
                </a:solidFill>
                <a:latin typeface="ヒラギノ明朝 ProN W3" pitchFamily="2"/>
              </a:rPr>
              <a:t>大村平</a:t>
            </a:r>
            <a:r>
              <a:rPr lang="en-US" sz="2400">
                <a:solidFill>
                  <a:srgbClr val="000000"/>
                </a:solidFill>
                <a:latin typeface="ヒラギノ明朝 ProN W3" pitchFamily="2"/>
              </a:rPr>
              <a:t>:</a:t>
            </a:r>
            <a:r>
              <a:rPr lang="ja-JP" altLang="en-US" sz="2400">
                <a:solidFill>
                  <a:srgbClr val="000000"/>
                </a:solidFill>
                <a:latin typeface="ヒラギノ明朝 ProN W3" pitchFamily="2"/>
              </a:rPr>
              <a:t>統計のはなし</a:t>
            </a:r>
            <a:r>
              <a:rPr lang="en-US" sz="2400">
                <a:solidFill>
                  <a:srgbClr val="000000"/>
                </a:solidFill>
                <a:latin typeface="ヒラギノ明朝 ProN W3" pitchFamily="2"/>
              </a:rPr>
              <a:t>-</a:t>
            </a:r>
            <a:r>
              <a:rPr lang="ja-JP" altLang="en-US" sz="2400">
                <a:solidFill>
                  <a:srgbClr val="000000"/>
                </a:solidFill>
                <a:latin typeface="ヒラギノ明朝 ProN W3" pitchFamily="2"/>
              </a:rPr>
              <a:t>基礎・応用・娯楽</a:t>
            </a:r>
            <a:r>
              <a:rPr lang="en-US" sz="2400">
                <a:solidFill>
                  <a:srgbClr val="000000"/>
                </a:solidFill>
                <a:latin typeface="ヒラギノ明朝 ProN W3" pitchFamily="2"/>
              </a:rPr>
              <a:t>,</a:t>
            </a:r>
            <a:r>
              <a:rPr lang="ja-JP" altLang="en-US" sz="2400">
                <a:solidFill>
                  <a:srgbClr val="000000"/>
                </a:solidFill>
                <a:latin typeface="ヒラギノ明朝 ProN W3" pitchFamily="2"/>
              </a:rPr>
              <a:t>日科技連</a:t>
            </a:r>
            <a:r>
              <a:rPr lang="en-US" sz="2400">
                <a:solidFill>
                  <a:srgbClr val="000000"/>
                </a:solidFill>
                <a:latin typeface="ヒラギノ明朝 ProN W3" pitchFamily="2"/>
              </a:rPr>
              <a:t>, (2002)</a:t>
            </a:r>
          </a:p>
          <a:p>
            <a:pPr lvl="0">
              <a:buNone/>
            </a:pPr>
            <a:endParaRPr lang="en-US" sz="2400">
              <a:solidFill>
                <a:srgbClr val="000000"/>
              </a:solidFill>
              <a:latin typeface="ヒラギノ明朝 ProN W3" pitchFamily="2"/>
            </a:endParaRPr>
          </a:p>
          <a:p>
            <a:pPr lvl="0">
              <a:buNone/>
            </a:pPr>
            <a:r>
              <a:rPr lang="en-US" sz="2400">
                <a:solidFill>
                  <a:srgbClr val="000000"/>
                </a:solidFill>
                <a:latin typeface="ヒラギノ明朝 ProN W3" pitchFamily="2"/>
              </a:rPr>
              <a:t>(3)</a:t>
            </a:r>
            <a:r>
              <a:rPr lang="ja-JP" altLang="en-US" sz="2400">
                <a:solidFill>
                  <a:srgbClr val="000000"/>
                </a:solidFill>
                <a:latin typeface="ヒラギノ明朝 Pro W3" pitchFamily="2"/>
              </a:rPr>
              <a:t>川野洋</a:t>
            </a: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:</a:t>
            </a:r>
            <a:r>
              <a:rPr lang="ja-JP" altLang="en-US" sz="2400">
                <a:solidFill>
                  <a:srgbClr val="000000"/>
                </a:solidFill>
                <a:latin typeface="ヒラギノ明朝 Pro W3" pitchFamily="2"/>
              </a:rPr>
              <a:t>シューティングゲームの敵機攻撃弾発射アルゴリズム　に関する考察</a:t>
            </a: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, </a:t>
            </a:r>
            <a:r>
              <a:rPr lang="ja-JP" altLang="en-US" sz="2400">
                <a:solidFill>
                  <a:srgbClr val="000000"/>
                </a:solidFill>
                <a:latin typeface="ヒラギノ明朝 Pro W3" pitchFamily="2"/>
              </a:rPr>
              <a:t>研究報告 ゲーム情報学</a:t>
            </a: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, Vol.2006-GI-016, </a:t>
            </a:r>
            <a:r>
              <a:rPr lang="ja-JP" altLang="en-US" sz="2400">
                <a:solidFill>
                  <a:srgbClr val="000000"/>
                </a:solidFill>
                <a:latin typeface="ヒラギノ明朝 Pro W3" pitchFamily="2"/>
              </a:rPr>
              <a:t>　　</a:t>
            </a: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pp.61-68, </a:t>
            </a:r>
            <a:r>
              <a:rPr lang="ja-JP" altLang="en-US" sz="2400">
                <a:solidFill>
                  <a:srgbClr val="000000"/>
                </a:solidFill>
                <a:latin typeface="ヒラギノ明朝 Pro W3" pitchFamily="2"/>
              </a:rPr>
              <a:t>情報処理学会 </a:t>
            </a: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(2006)</a:t>
            </a:r>
          </a:p>
          <a:p>
            <a:pPr lvl="0">
              <a:buNone/>
            </a:pPr>
            <a:endParaRPr lang="en-US" sz="2400">
              <a:solidFill>
                <a:srgbClr val="000000"/>
              </a:solidFill>
              <a:latin typeface="ヒラギノ明朝 Pro W3" pitchFamily="2"/>
            </a:endParaRPr>
          </a:p>
          <a:p>
            <a:pPr lvl="0">
              <a:buNone/>
            </a:pP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(4)Java</a:t>
            </a:r>
            <a:r>
              <a:rPr lang="ja-JP" altLang="en-US" sz="2400">
                <a:solidFill>
                  <a:srgbClr val="000000"/>
                </a:solidFill>
                <a:latin typeface="ヒラギノ明朝 Pro W3" pitchFamily="2"/>
              </a:rPr>
              <a:t>でシューティング</a:t>
            </a: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, </a:t>
            </a:r>
            <a:r>
              <a:rPr lang="ja-JP" altLang="en-US" sz="2400">
                <a:solidFill>
                  <a:srgbClr val="000000"/>
                </a:solidFill>
                <a:latin typeface="ヒラギノ明朝 Pro W3" pitchFamily="2"/>
              </a:rPr>
              <a:t>株式会社アイプランニング</a:t>
            </a: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, (2007), </a:t>
            </a:r>
          </a:p>
          <a:p>
            <a:pPr lvl="0">
              <a:buNone/>
            </a:pPr>
            <a:r>
              <a:rPr lang="ja-JP" altLang="en-US" sz="2400">
                <a:solidFill>
                  <a:srgbClr val="000000"/>
                </a:solidFill>
                <a:latin typeface="ヒラギノ明朝 Pro W3" pitchFamily="2"/>
              </a:rPr>
              <a:t>　</a:t>
            </a:r>
            <a:r>
              <a:rPr lang="en-US" sz="2400">
                <a:solidFill>
                  <a:srgbClr val="000000"/>
                </a:solidFill>
                <a:latin typeface="ヒラギノ明朝 Pro W3" pitchFamily="2"/>
              </a:rPr>
              <a:t>https://www.ipl.co.jp/item/JavaShootingGame.html</a:t>
            </a:r>
          </a:p>
          <a:p>
            <a:pPr lvl="0">
              <a:buNone/>
            </a:pPr>
            <a:r>
              <a:rPr lang="ja-JP" altLang="en-US" sz="1000">
                <a:solidFill>
                  <a:srgbClr val="000000"/>
                </a:solidFill>
                <a:latin typeface="LucidaGrande"/>
              </a:rPr>
              <a:t>　　　</a:t>
            </a:r>
          </a:p>
          <a:p>
            <a:pPr lvl="0">
              <a:buNone/>
            </a:pPr>
            <a:endParaRPr lang="en-US" sz="2400">
              <a:solidFill>
                <a:srgbClr val="000000"/>
              </a:solidFill>
              <a:latin typeface="ヒラギノ明朝 Pro W3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研究背景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>
          <a:xfrm>
            <a:off x="503999" y="1769039"/>
            <a:ext cx="4426559" cy="4989240"/>
          </a:xfrm>
        </p:spPr>
        <p:txBody>
          <a:bodyPr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/>
            <a:r>
              <a:rPr lang="ja-JP" altLang="en-US" sz="2400"/>
              <a:t>固定画面シューティング</a:t>
            </a:r>
          </a:p>
        </p:txBody>
      </p:sp>
      <p:sp>
        <p:nvSpPr>
          <p:cNvPr id="4" name="テキスト プレースホルダ 3"/>
          <p:cNvSpPr txBox="1">
            <a:spLocks noGrp="1"/>
          </p:cNvSpPr>
          <p:nvPr>
            <p:ph type="body" idx="4294967295"/>
          </p:nvPr>
        </p:nvSpPr>
        <p:spPr>
          <a:xfrm>
            <a:off x="5151959" y="1769039"/>
            <a:ext cx="4426559" cy="49892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/>
            <a:r>
              <a:rPr lang="ja-JP" altLang="en-US" sz="2400"/>
              <a:t>横スクロールシューティング</a:t>
            </a:r>
          </a:p>
        </p:txBody>
      </p:sp>
      <p:pic>
        <p:nvPicPr>
          <p:cNvPr id="5" name="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503999" y="2520000"/>
            <a:ext cx="4017240" cy="32680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576000" y="5903999"/>
            <a:ext cx="3960000" cy="4849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スペースインベーダー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(http://spaceinvaders.jp</a:t>
            </a: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より引用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)</a:t>
            </a:r>
          </a:p>
        </p:txBody>
      </p:sp>
      <p:pic>
        <p:nvPicPr>
          <p:cNvPr id="7" name=""/>
          <p:cNvPicPr>
            <a:picLocks noChangeAspect="1"/>
          </p:cNvPicPr>
          <p:nvPr/>
        </p:nvPicPr>
        <p:blipFill>
          <a:blip r:embed="rId4" cstate="print">
            <a:alphaModFix/>
            <a:lum/>
          </a:blip>
          <a:srcRect/>
          <a:stretch>
            <a:fillRect/>
          </a:stretch>
        </p:blipFill>
        <p:spPr>
          <a:xfrm>
            <a:off x="5184000" y="2488319"/>
            <a:ext cx="4248000" cy="334367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テキスト ボックス 7"/>
          <p:cNvSpPr txBox="1"/>
          <p:nvPr/>
        </p:nvSpPr>
        <p:spPr>
          <a:xfrm>
            <a:off x="4930559" y="5951160"/>
            <a:ext cx="4680000" cy="428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  <a:tabLst/>
            </a:pP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グラディウス</a:t>
            </a:r>
          </a:p>
          <a:p>
            <a:pPr lvl="0" algn="ctr" rtl="0" hangingPunct="0">
              <a:buNone/>
              <a:tabLst/>
            </a:pPr>
            <a:r>
              <a:rPr lang="en-US" sz="1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(</a:t>
            </a:r>
            <a:r>
              <a:rPr lang="en-US" sz="1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http://www.hamster.co.jp/arcadearchives/gradius.htm</a:t>
            </a:r>
            <a:r>
              <a:rPr lang="ja-JP" sz="1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より引用</a:t>
            </a:r>
            <a:r>
              <a:rPr lang="en-US" sz="1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研究背景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endParaRPr lang="en-US"/>
          </a:p>
          <a:p>
            <a:pPr lvl="0"/>
            <a:r>
              <a:rPr lang="ja-JP" altLang="en-US"/>
              <a:t>クリア条件</a:t>
            </a:r>
          </a:p>
          <a:p>
            <a:pPr lvl="0"/>
            <a:r>
              <a:rPr lang="en-US"/>
              <a:t>- ボスキャラクターを倒す</a:t>
            </a:r>
          </a:p>
          <a:p>
            <a:pPr lvl="0"/>
            <a:r>
              <a:rPr lang="en-US"/>
              <a:t>- スコアを多く稼ぐ</a:t>
            </a:r>
          </a:p>
          <a:p>
            <a:pPr lvl="0"/>
            <a:r>
              <a:rPr lang="en-US"/>
              <a:t>- 生存時間を伸ばす </a:t>
            </a:r>
            <a:r>
              <a:rPr lang="ja-JP" altLang="en-US" sz="2400"/>
              <a:t>等</a:t>
            </a:r>
          </a:p>
          <a:p>
            <a:pPr lvl="0"/>
            <a:endParaRPr lang="en-US" sz="2400"/>
          </a:p>
          <a:p>
            <a:pPr lvl="0"/>
            <a:r>
              <a:rPr lang="en-US" sz="2400"/>
              <a:t> </a:t>
            </a:r>
            <a:r>
              <a:rPr lang="ja-JP" altLang="en-US" sz="4000" u="sng"/>
              <a:t>敵機、敵弾に衝突しない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研究目的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>
          <a:xfrm>
            <a:off x="503999" y="4535999"/>
            <a:ext cx="9071640" cy="2373479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endParaRPr lang="en-US" sz="3600"/>
          </a:p>
          <a:p>
            <a:pPr lvl="0"/>
            <a:r>
              <a:rPr lang="ja-JP" altLang="en-US"/>
              <a:t>プレイヤー視点の難易度設定</a:t>
            </a:r>
          </a:p>
          <a:p>
            <a:pPr lvl="0"/>
            <a:r>
              <a:rPr lang="en-US" sz="3600"/>
              <a:t> - </a:t>
            </a:r>
            <a:r>
              <a:rPr lang="ja-JP" altLang="en-US" sz="3600"/>
              <a:t>未経験者、経験者の特徴を理解</a:t>
            </a:r>
          </a:p>
          <a:p>
            <a:pPr lvl="0"/>
            <a:endParaRPr lang="en-US" sz="3600"/>
          </a:p>
        </p:txBody>
      </p:sp>
      <p:sp>
        <p:nvSpPr>
          <p:cNvPr id="4" name="テキスト プレースホルダ 3"/>
          <p:cNvSpPr txBox="1">
            <a:spLocks noGrp="1"/>
          </p:cNvSpPr>
          <p:nvPr>
            <p:ph type="body" idx="4294967295"/>
          </p:nvPr>
        </p:nvSpPr>
        <p:spPr>
          <a:xfrm>
            <a:off x="503999" y="1727999"/>
            <a:ext cx="9071640" cy="2589479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>
              <a:buNone/>
            </a:pPr>
            <a:endParaRPr lang="en-US" sz="3600"/>
          </a:p>
          <a:p>
            <a:pPr lvl="0"/>
            <a:r>
              <a:rPr lang="ja-JP" altLang="en-US"/>
              <a:t>未経験者、経験者のプレイングの差が大きい</a:t>
            </a:r>
          </a:p>
          <a:p>
            <a:pPr lvl="0"/>
            <a:r>
              <a:rPr lang="en-US" sz="3600"/>
              <a:t> - </a:t>
            </a:r>
            <a:r>
              <a:rPr lang="ja-JP" altLang="en-US" sz="3600"/>
              <a:t>作成者側とプレイヤー側に齟齬が生じる</a:t>
            </a:r>
          </a:p>
          <a:p>
            <a:pPr lvl="0"/>
            <a:endParaRPr 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研究内容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/>
            <a:r>
              <a:rPr lang="ja-JP" altLang="en-US" sz="3600"/>
              <a:t>シューティングゲームの内容</a:t>
            </a:r>
          </a:p>
          <a:p>
            <a:pPr lvl="0"/>
            <a:endParaRPr lang="en-US" sz="3600"/>
          </a:p>
          <a:p>
            <a:pPr lvl="0"/>
            <a:endParaRPr lang="en-US" sz="3600"/>
          </a:p>
          <a:p>
            <a:pPr lvl="0"/>
            <a:r>
              <a:rPr lang="ja-JP" altLang="en-US" sz="3600"/>
              <a:t>調査方法</a:t>
            </a:r>
          </a:p>
          <a:p>
            <a:pPr lvl="0"/>
            <a:endParaRPr lang="en-US" sz="3600"/>
          </a:p>
          <a:p>
            <a:pPr lvl="0"/>
            <a:endParaRPr lang="en-US" sz="3600"/>
          </a:p>
          <a:p>
            <a:pPr lvl="0"/>
            <a:r>
              <a:rPr lang="ja-JP" altLang="en-US" sz="3600"/>
              <a:t>調査項目・結果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シューティングゲームの内容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>
          <a:xfrm>
            <a:off x="503999" y="1441080"/>
            <a:ext cx="9071640" cy="583092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/>
            <a:r>
              <a:rPr lang="en-US"/>
              <a:t>80フレーム毎に敵機が出現</a:t>
            </a:r>
          </a:p>
          <a:p>
            <a:pPr lvl="0"/>
            <a:endParaRPr lang="en-US"/>
          </a:p>
          <a:p>
            <a:pPr lvl="0"/>
            <a:r>
              <a:rPr lang="ja-JP" altLang="en-US"/>
              <a:t>当たり判定</a:t>
            </a:r>
          </a:p>
          <a:p>
            <a:pPr lvl="0"/>
            <a:r>
              <a:rPr lang="en-US"/>
              <a:t>- 自機の中心が敵機、敵弾に対して距離8px未満</a:t>
            </a:r>
          </a:p>
          <a:p>
            <a:pPr lvl="0"/>
            <a:endParaRPr lang="en-US"/>
          </a:p>
          <a:p>
            <a:pPr lvl="0"/>
            <a:r>
              <a:rPr lang="ja-JP" altLang="en-US"/>
              <a:t>自機弾発射なし</a:t>
            </a:r>
          </a:p>
          <a:p>
            <a:pPr lvl="0"/>
            <a:endParaRPr lang="en-US"/>
          </a:p>
          <a:p>
            <a:pPr lvl="0"/>
            <a:r>
              <a:rPr lang="en-US"/>
              <a:t>500px 　×　500 px</a:t>
            </a:r>
          </a:p>
          <a:p>
            <a:pPr lvl="0"/>
            <a:endParaRPr lang="en-US"/>
          </a:p>
          <a:p>
            <a:pPr lvl="0"/>
            <a:r>
              <a:rPr lang="ja-JP" altLang="en-US"/>
              <a:t>固定画面シューティング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シューティングゲームの内容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/>
            <a:r>
              <a:rPr lang="en-US"/>
              <a:t>2種類の敵機</a:t>
            </a:r>
          </a:p>
          <a:p>
            <a:pPr lvl="0"/>
            <a:r>
              <a:rPr lang="en-US"/>
              <a:t>- </a:t>
            </a:r>
            <a:r>
              <a:rPr lang="ja-JP" altLang="en-US" sz="2600"/>
              <a:t>ゆらゆら前進しながら</a:t>
            </a:r>
            <a:r>
              <a:rPr lang="en-US" sz="2600"/>
              <a:t>6</a:t>
            </a:r>
            <a:r>
              <a:rPr lang="ja-JP" altLang="en-US" sz="2600"/>
              <a:t>方向に拡散弾</a:t>
            </a:r>
            <a:r>
              <a:rPr lang="en-US" sz="2600"/>
              <a:t>(</a:t>
            </a:r>
            <a:r>
              <a:rPr lang="ja-JP" altLang="en-US" sz="2600"/>
              <a:t>機体</a:t>
            </a:r>
            <a:r>
              <a:rPr lang="en-US" sz="2600"/>
              <a:t>A)</a:t>
            </a:r>
          </a:p>
          <a:p>
            <a:pPr lvl="0"/>
            <a:r>
              <a:rPr lang="en-US" sz="2600"/>
              <a:t>- </a:t>
            </a:r>
            <a:r>
              <a:rPr lang="ja-JP" altLang="en-US" sz="2600"/>
              <a:t>ある程度前進し、自機に向けた弾を発射し後退</a:t>
            </a:r>
            <a:r>
              <a:rPr lang="en-US" sz="2600"/>
              <a:t>(</a:t>
            </a:r>
            <a:r>
              <a:rPr lang="ja-JP" altLang="en-US" sz="2600"/>
              <a:t>機体</a:t>
            </a:r>
            <a:r>
              <a:rPr lang="en-US" sz="2600"/>
              <a:t>B)</a:t>
            </a:r>
          </a:p>
        </p:txBody>
      </p:sp>
      <p:sp>
        <p:nvSpPr>
          <p:cNvPr id="4" name="フリーフォーム 3"/>
          <p:cNvSpPr/>
          <p:nvPr/>
        </p:nvSpPr>
        <p:spPr>
          <a:xfrm rot="5413800">
            <a:off x="1756884" y="4138295"/>
            <a:ext cx="1573919" cy="666000"/>
          </a:xfrm>
          <a:custGeom>
            <a:avLst/>
            <a:gdLst>
              <a:gd name="f0" fmla="val 0"/>
              <a:gd name="f1" fmla="val 142"/>
              <a:gd name="f2" fmla="val 147"/>
              <a:gd name="f3" fmla="val 98"/>
              <a:gd name="f4" fmla="val 21"/>
              <a:gd name="f5" fmla="val 64"/>
              <a:gd name="f6" fmla="val 36"/>
              <a:gd name="f7" fmla="val 50"/>
              <a:gd name="f8" fmla="val 84"/>
              <a:gd name="f9" fmla="val 102"/>
              <a:gd name="f10" fmla="val 22"/>
              <a:gd name="f11" fmla="val 116"/>
              <a:gd name="f12" fmla="val 4"/>
              <a:gd name="f13" fmla="val 39"/>
              <a:gd name="f14" fmla="val 67"/>
              <a:gd name="f15" fmla="val 119"/>
              <a:gd name="f16" fmla="val 81"/>
              <a:gd name="f17" fmla="val 53"/>
              <a:gd name="f18" fmla="val 103"/>
              <a:gd name="f19" fmla="val 73"/>
              <a:gd name="f20" fmla="val 3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142" h="147">
                <a:moveTo>
                  <a:pt x="f3" y="f4"/>
                </a:moveTo>
                <a:cubicBezTo>
                  <a:pt x="f5" y="f4"/>
                  <a:pt x="f6" y="f7"/>
                  <a:pt x="f6" y="f8"/>
                </a:cubicBezTo>
                <a:cubicBezTo>
                  <a:pt x="f6" y="f9"/>
                  <a:pt x="f10" y="f11"/>
                  <a:pt x="f12" y="f11"/>
                </a:cubicBezTo>
                <a:cubicBezTo>
                  <a:pt x="f0" y="f11"/>
                  <a:pt x="f0" y="f11"/>
                  <a:pt x="f0" y="f11"/>
                </a:cubicBezTo>
                <a:cubicBezTo>
                  <a:pt x="f0" y="f2"/>
                  <a:pt x="f0" y="f2"/>
                  <a:pt x="f0" y="f2"/>
                </a:cubicBezTo>
                <a:cubicBezTo>
                  <a:pt x="f12" y="f2"/>
                  <a:pt x="f12" y="f2"/>
                  <a:pt x="f12" y="f2"/>
                </a:cubicBezTo>
                <a:cubicBezTo>
                  <a:pt x="f13" y="f2"/>
                  <a:pt x="f14" y="f15"/>
                  <a:pt x="f14" y="f8"/>
                </a:cubicBezTo>
                <a:cubicBezTo>
                  <a:pt x="f14" y="f14"/>
                  <a:pt x="f16" y="f17"/>
                  <a:pt x="f3" y="f17"/>
                </a:cubicBezTo>
                <a:cubicBezTo>
                  <a:pt x="f18" y="f17"/>
                  <a:pt x="f18" y="f17"/>
                  <a:pt x="f18" y="f17"/>
                </a:cubicBezTo>
                <a:cubicBezTo>
                  <a:pt x="f18" y="f19"/>
                  <a:pt x="f18" y="f19"/>
                  <a:pt x="f18" y="f19"/>
                </a:cubicBezTo>
                <a:cubicBezTo>
                  <a:pt x="f1" y="f20"/>
                  <a:pt x="f1" y="f20"/>
                  <a:pt x="f1" y="f20"/>
                </a:cubicBezTo>
                <a:cubicBezTo>
                  <a:pt x="f18" y="f0"/>
                  <a:pt x="f18" y="f0"/>
                  <a:pt x="f18" y="f0"/>
                </a:cubicBezTo>
                <a:cubicBezTo>
                  <a:pt x="f18" y="f4"/>
                  <a:pt x="f18" y="f4"/>
                  <a:pt x="f18" y="f4"/>
                </a:cubicBezTo>
                <a:lnTo>
                  <a:pt x="f3" y="f4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5" name="直線コネクタ 4"/>
          <p:cNvSpPr/>
          <p:nvPr/>
        </p:nvSpPr>
        <p:spPr>
          <a:xfrm>
            <a:off x="2880000" y="5832360"/>
            <a:ext cx="791999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6" name="直線コネクタ 5"/>
          <p:cNvSpPr/>
          <p:nvPr/>
        </p:nvSpPr>
        <p:spPr>
          <a:xfrm flipH="1">
            <a:off x="1658879" y="5832360"/>
            <a:ext cx="789481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448360" y="5616359"/>
            <a:ext cx="431640" cy="431999"/>
          </a:xfrm>
          <a:prstGeom prst="rect">
            <a:avLst/>
          </a:prstGeom>
          <a:solidFill>
            <a:srgbClr val="2323DC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8" name="直線コネクタ 7"/>
          <p:cNvSpPr/>
          <p:nvPr/>
        </p:nvSpPr>
        <p:spPr>
          <a:xfrm flipH="1" flipV="1">
            <a:off x="2088360" y="4968360"/>
            <a:ext cx="360000" cy="64799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9" name="直線コネクタ 8"/>
          <p:cNvSpPr/>
          <p:nvPr/>
        </p:nvSpPr>
        <p:spPr>
          <a:xfrm flipV="1">
            <a:off x="2880000" y="4968360"/>
            <a:ext cx="360000" cy="64799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0" name="直線コネクタ 9"/>
          <p:cNvSpPr/>
          <p:nvPr/>
        </p:nvSpPr>
        <p:spPr>
          <a:xfrm flipH="1">
            <a:off x="2088360" y="6048360"/>
            <a:ext cx="360000" cy="57599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1" name="直線コネクタ 10"/>
          <p:cNvSpPr/>
          <p:nvPr/>
        </p:nvSpPr>
        <p:spPr>
          <a:xfrm>
            <a:off x="2880000" y="6048360"/>
            <a:ext cx="360000" cy="57599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76359" y="6731280"/>
            <a:ext cx="935639" cy="396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機体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A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7167960" y="4824000"/>
            <a:ext cx="431999" cy="431999"/>
          </a:xfrm>
          <a:prstGeom prst="rect">
            <a:avLst/>
          </a:prstGeom>
          <a:solidFill>
            <a:srgbClr val="2323DC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4" name="フリーフォーム 13"/>
          <p:cNvSpPr/>
          <p:nvPr/>
        </p:nvSpPr>
        <p:spPr>
          <a:xfrm>
            <a:off x="6803279" y="6365519"/>
            <a:ext cx="170640" cy="278280"/>
          </a:xfrm>
          <a:custGeom>
            <a:avLst>
              <a:gd name="f0" fmla="val 108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0 f12 1"/>
              <a:gd name="f22" fmla="*/ f14 1 f3"/>
              <a:gd name="f23" fmla="*/ 0 f11 1"/>
              <a:gd name="f24" fmla="*/ 21600 f12 1"/>
              <a:gd name="f25" fmla="*/ 10800 f11 1"/>
              <a:gd name="f26" fmla="*/ 21600 f11 1"/>
              <a:gd name="f27" fmla="+- f16 10800 0"/>
              <a:gd name="f28" fmla="+- 21600 0 f15"/>
              <a:gd name="f29" fmla="*/ f16 f11 1"/>
              <a:gd name="f30" fmla="*/ f15 f11 1"/>
              <a:gd name="f31" fmla="+- f22 0 f2"/>
              <a:gd name="f32" fmla="*/ f28 1 2"/>
              <a:gd name="f33" fmla="*/ f27 f11 1"/>
              <a:gd name="f34" fmla="+- 21600 0 f32"/>
              <a:gd name="f35" fmla="*/ f34 f11 1"/>
            </a:gdLst>
            <a:ahLst>
              <a:ahXY gdRefX="f0" minX="f6" maxX="f7" gdRefY="" minY="0" maxY="0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30" y="f21"/>
              </a:cxn>
              <a:cxn ang="f31">
                <a:pos x="f29" y="f20"/>
              </a:cxn>
              <a:cxn ang="f31">
                <a:pos x="f23" y="f24"/>
              </a:cxn>
              <a:cxn ang="f31">
                <a:pos x="f25" y="f24"/>
              </a:cxn>
              <a:cxn ang="f31">
                <a:pos x="f26" y="f24"/>
              </a:cxn>
              <a:cxn ang="f31">
                <a:pos x="f35" y="f20"/>
              </a:cxn>
            </a:cxnLst>
            <a:rect l="f29" t="f20" r="f33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DC2300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5" name="直線コネクタ 14"/>
          <p:cNvSpPr/>
          <p:nvPr/>
        </p:nvSpPr>
        <p:spPr>
          <a:xfrm flipH="1">
            <a:off x="6983999" y="5278320"/>
            <a:ext cx="360000" cy="93599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6" name="直線コネクタ 15"/>
          <p:cNvSpPr/>
          <p:nvPr/>
        </p:nvSpPr>
        <p:spPr>
          <a:xfrm flipH="1">
            <a:off x="6623999" y="5278320"/>
            <a:ext cx="720000" cy="71999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7" name="直線コネクタ 16"/>
          <p:cNvSpPr/>
          <p:nvPr/>
        </p:nvSpPr>
        <p:spPr>
          <a:xfrm>
            <a:off x="7343999" y="5278320"/>
            <a:ext cx="0" cy="100799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8" name="直線コネクタ 17"/>
          <p:cNvSpPr/>
          <p:nvPr/>
        </p:nvSpPr>
        <p:spPr>
          <a:xfrm flipH="1">
            <a:off x="6408000" y="5278320"/>
            <a:ext cx="935999" cy="36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19" name="直線コネクタ 18"/>
          <p:cNvSpPr/>
          <p:nvPr/>
        </p:nvSpPr>
        <p:spPr>
          <a:xfrm>
            <a:off x="7343999" y="5278320"/>
            <a:ext cx="360000" cy="100799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872039" y="6797879"/>
            <a:ext cx="975959" cy="396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ja-JP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機体</a:t>
            </a: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rPr>
              <a:t>B</a:t>
            </a:r>
          </a:p>
        </p:txBody>
      </p:sp>
      <p:sp>
        <p:nvSpPr>
          <p:cNvPr id="21" name="フリーフォーム 20"/>
          <p:cNvSpPr/>
          <p:nvPr/>
        </p:nvSpPr>
        <p:spPr>
          <a:xfrm rot="10777200">
            <a:off x="6921073" y="2952014"/>
            <a:ext cx="866879" cy="1718280"/>
          </a:xfrm>
          <a:custGeom>
            <a:avLst>
              <a:gd name="f0" fmla="val 16200000"/>
              <a:gd name="f1" fmla="val 5400000"/>
              <a:gd name="f2" fmla="val 6003"/>
            </a:avLst>
            <a:gdLst>
              <a:gd name="f3" fmla="val 21600000"/>
              <a:gd name="f4" fmla="val 10800000"/>
              <a:gd name="f5" fmla="val 5400000"/>
              <a:gd name="f6" fmla="val 180"/>
              <a:gd name="f7" fmla="val w"/>
              <a:gd name="f8" fmla="val h"/>
              <a:gd name="f9" fmla="val 0"/>
              <a:gd name="f10" fmla="*/ 5419351 1 1725033"/>
              <a:gd name="f11" fmla="sqrt 2"/>
              <a:gd name="f12" fmla="*/ 10800 10800 1"/>
              <a:gd name="f13" fmla="val 10800"/>
              <a:gd name="f14" fmla="val 21599999"/>
              <a:gd name="f15" fmla="min 0 21600"/>
              <a:gd name="f16" fmla="max 0 21600"/>
              <a:gd name="f17" fmla="*/ f10 1 2"/>
              <a:gd name="f18" fmla="*/ f7 1 21600"/>
              <a:gd name="f19" fmla="*/ f8 1 21600"/>
              <a:gd name="f20" fmla="*/ f10 1 180"/>
              <a:gd name="f21" fmla="*/ f11 1 2"/>
              <a:gd name="f22" fmla="pin 0 f0 21599999"/>
              <a:gd name="f23" fmla="pin 0 f2 10800"/>
              <a:gd name="f24" fmla="pin 0 f1 21599999"/>
              <a:gd name="f25" fmla="+- f16 0 f15"/>
              <a:gd name="f26" fmla="+- 10800 f23 0"/>
              <a:gd name="f27" fmla="+- f23 0 2700"/>
              <a:gd name="f28" fmla="+- 0 0 f22"/>
              <a:gd name="f29" fmla="+- 0 0 f24"/>
              <a:gd name="f30" fmla="*/ f23 f23 1"/>
              <a:gd name="f31" fmla="*/ 0 f18 1"/>
              <a:gd name="f32" fmla="*/ 21600 f18 1"/>
              <a:gd name="f33" fmla="*/ 21600 f19 1"/>
              <a:gd name="f34" fmla="*/ 0 f19 1"/>
              <a:gd name="f35" fmla="*/ f25 1 2"/>
              <a:gd name="f36" fmla="+- 21600 0 f26"/>
              <a:gd name="f37" fmla="+- f28 f5 0"/>
              <a:gd name="f38" fmla="+- f29 f5 0"/>
              <a:gd name="f39" fmla="+- f15 f35 0"/>
              <a:gd name="f40" fmla="*/ f35 f35 1"/>
              <a:gd name="f41" fmla="*/ f37 f6 1"/>
              <a:gd name="f42" fmla="*/ f38 f6 1"/>
              <a:gd name="f43" fmla="min f26 f36"/>
              <a:gd name="f44" fmla="max f26 f36"/>
              <a:gd name="f45" fmla="*/ f41 1 f4"/>
              <a:gd name="f46" fmla="*/ f42 1 f4"/>
              <a:gd name="f47" fmla="+- f44 0 f43"/>
              <a:gd name="f48" fmla="+- 0 0 f45"/>
              <a:gd name="f49" fmla="+- 0 0 f46"/>
              <a:gd name="f50" fmla="*/ f47 1 2"/>
              <a:gd name="f51" fmla="val f48"/>
              <a:gd name="f52" fmla="val f49"/>
              <a:gd name="f53" fmla="+- f43 f50 0"/>
              <a:gd name="f54" fmla="*/ f50 f50 1"/>
              <a:gd name="f55" fmla="*/ f51 f20 1"/>
              <a:gd name="f56" fmla="*/ f52 f20 1"/>
              <a:gd name="f57" fmla="+- f52 45 0"/>
              <a:gd name="f58" fmla="*/ f51 f10 1"/>
              <a:gd name="f59" fmla="*/ f52 f10 1"/>
              <a:gd name="f60" fmla="+- 0 0 f55"/>
              <a:gd name="f61" fmla="+- 0 0 f56"/>
              <a:gd name="f62" fmla="*/ f57 f10 1"/>
              <a:gd name="f63" fmla="*/ f58 1 f6"/>
              <a:gd name="f64" fmla="*/ f59 1 f6"/>
              <a:gd name="f65" fmla="*/ f60 f4 1"/>
              <a:gd name="f66" fmla="*/ f61 f4 1"/>
              <a:gd name="f67" fmla="*/ f62 1 180"/>
              <a:gd name="f68" fmla="+- 0 0 f63"/>
              <a:gd name="f69" fmla="+- 0 0 f64"/>
              <a:gd name="f70" fmla="*/ f65 1 f10"/>
              <a:gd name="f71" fmla="*/ f66 1 f10"/>
              <a:gd name="f72" fmla="+- 0 0 f67"/>
              <a:gd name="f73" fmla="+- f68 f10 0"/>
              <a:gd name="f74" fmla="+- f69 f10 0"/>
              <a:gd name="f75" fmla="+- f70 0 f5"/>
              <a:gd name="f76" fmla="+- f71 0 f5"/>
              <a:gd name="f77" fmla="*/ f72 f4 1"/>
              <a:gd name="f78" fmla="+- f73 f17 0"/>
              <a:gd name="f79" fmla="+- f74 f17 0"/>
              <a:gd name="f80" fmla="cos 1 f75"/>
              <a:gd name="f81" fmla="sin 1 f75"/>
              <a:gd name="f82" fmla="cos 1 f76"/>
              <a:gd name="f83" fmla="sin 1 f76"/>
              <a:gd name="f84" fmla="*/ f77 1 f10"/>
              <a:gd name="f85" fmla="+- 0 0 f78"/>
              <a:gd name="f86" fmla="+- 0 0 f79"/>
              <a:gd name="f87" fmla="+- 0 0 f80"/>
              <a:gd name="f88" fmla="+- 0 0 f81"/>
              <a:gd name="f89" fmla="+- 0 0 f82"/>
              <a:gd name="f90" fmla="+- 0 0 f83"/>
              <a:gd name="f91" fmla="+- f84 0 f5"/>
              <a:gd name="f92" fmla="*/ f85 f4 1"/>
              <a:gd name="f93" fmla="*/ f86 f4 1"/>
              <a:gd name="f94" fmla="*/ 10800 f87 1"/>
              <a:gd name="f95" fmla="*/ 10800 f88 1"/>
              <a:gd name="f96" fmla="*/ 10800 f89 1"/>
              <a:gd name="f97" fmla="*/ 10800 f90 1"/>
              <a:gd name="f98" fmla="*/ f26 f87 1"/>
              <a:gd name="f99" fmla="*/ f26 f88 1"/>
              <a:gd name="f100" fmla="*/ f26 f89 1"/>
              <a:gd name="f101" fmla="*/ f26 f90 1"/>
              <a:gd name="f102" fmla="*/ 13500 f89 1"/>
              <a:gd name="f103" fmla="*/ 13500 f90 1"/>
              <a:gd name="f104" fmla="*/ f27 f89 1"/>
              <a:gd name="f105" fmla="*/ f27 f90 1"/>
              <a:gd name="f106" fmla="cos 1 f91"/>
              <a:gd name="f107" fmla="sin 1 f91"/>
              <a:gd name="f108" fmla="*/ f92 1 f10"/>
              <a:gd name="f109" fmla="*/ f93 1 f10"/>
              <a:gd name="f110" fmla="+- f94 10800 0"/>
              <a:gd name="f111" fmla="+- f95 10800 0"/>
              <a:gd name="f112" fmla="+- f96 10800 0"/>
              <a:gd name="f113" fmla="+- f97 10800 0"/>
              <a:gd name="f114" fmla="+- f98 10800 0"/>
              <a:gd name="f115" fmla="+- f99 10800 0"/>
              <a:gd name="f116" fmla="+- f100 10800 0"/>
              <a:gd name="f117" fmla="+- f101 10800 0"/>
              <a:gd name="f118" fmla="+- f102 10800 0"/>
              <a:gd name="f119" fmla="+- f103 10800 0"/>
              <a:gd name="f120" fmla="+- f104 10800 0"/>
              <a:gd name="f121" fmla="+- f105 10800 0"/>
              <a:gd name="f122" fmla="+- 0 0 f106"/>
              <a:gd name="f123" fmla="+- 0 0 f107"/>
              <a:gd name="f124" fmla="+- f108 0 f5"/>
              <a:gd name="f125" fmla="+- f109 0 f5"/>
              <a:gd name="f126" fmla="+- f121 0 f119"/>
              <a:gd name="f127" fmla="+- f120 0 f118"/>
              <a:gd name="f128" fmla="cos 1 f124"/>
              <a:gd name="f129" fmla="sin 1 f124"/>
              <a:gd name="f130" fmla="cos 1 f125"/>
              <a:gd name="f131" fmla="sin 1 f125"/>
              <a:gd name="f132" fmla="+- f117 0 f53"/>
              <a:gd name="f133" fmla="+- f116 0 f53"/>
              <a:gd name="f134" fmla="+- f115 0 f53"/>
              <a:gd name="f135" fmla="+- f114 0 f53"/>
              <a:gd name="f136" fmla="+- f111 0 f39"/>
              <a:gd name="f137" fmla="+- f110 0 f39"/>
              <a:gd name="f138" fmla="+- f113 0 f39"/>
              <a:gd name="f139" fmla="+- f112 0 f39"/>
              <a:gd name="f140" fmla="*/ f126 f126 1"/>
              <a:gd name="f141" fmla="*/ f127 f127 1"/>
              <a:gd name="f142" fmla="+- 0 0 f128"/>
              <a:gd name="f143" fmla="+- 0 0 f129"/>
              <a:gd name="f144" fmla="+- 0 0 f130"/>
              <a:gd name="f145" fmla="+- 0 0 f131"/>
              <a:gd name="f146" fmla="at2 f132 f133"/>
              <a:gd name="f147" fmla="at2 f134 f135"/>
              <a:gd name="f148" fmla="at2 f136 f137"/>
              <a:gd name="f149" fmla="at2 f138 f139"/>
              <a:gd name="f150" fmla="+- f140 f141 0"/>
              <a:gd name="f151" fmla="*/ 10800 f142 1"/>
              <a:gd name="f152" fmla="*/ 10800 f143 1"/>
              <a:gd name="f153" fmla="*/ f23 f144 1"/>
              <a:gd name="f154" fmla="*/ f23 f145 1"/>
              <a:gd name="f155" fmla="+- f146 f5 0"/>
              <a:gd name="f156" fmla="+- f147 f5 0"/>
              <a:gd name="f157" fmla="+- f148 f5 0"/>
              <a:gd name="f158" fmla="+- f149 f5 0"/>
              <a:gd name="f159" fmla="sqrt f150"/>
              <a:gd name="f160" fmla="*/ f151 f151 1"/>
              <a:gd name="f161" fmla="*/ f152 f152 1"/>
              <a:gd name="f162" fmla="*/ f153 f153 1"/>
              <a:gd name="f163" fmla="*/ f154 f154 1"/>
              <a:gd name="f164" fmla="*/ f155 f10 1"/>
              <a:gd name="f165" fmla="*/ f156 f10 1"/>
              <a:gd name="f166" fmla="*/ f157 f10 1"/>
              <a:gd name="f167" fmla="*/ f158 f10 1"/>
              <a:gd name="f168" fmla="*/ f21 f159 1"/>
              <a:gd name="f169" fmla="+- f160 f161 0"/>
              <a:gd name="f170" fmla="+- f162 f163 0"/>
              <a:gd name="f171" fmla="*/ f164 1 f4"/>
              <a:gd name="f172" fmla="*/ f165 1 f4"/>
              <a:gd name="f173" fmla="*/ f166 1 f4"/>
              <a:gd name="f174" fmla="*/ f167 1 f4"/>
              <a:gd name="f175" fmla="*/ f168 f122 1"/>
              <a:gd name="f176" fmla="*/ f168 f123 1"/>
              <a:gd name="f177" fmla="sqrt f169"/>
              <a:gd name="f178" fmla="sqrt f170"/>
              <a:gd name="f179" fmla="+- 0 0 f171"/>
              <a:gd name="f180" fmla="+- 0 0 f172"/>
              <a:gd name="f181" fmla="+- 0 0 f173"/>
              <a:gd name="f182" fmla="+- 0 0 f174"/>
              <a:gd name="f183" fmla="+- f120 f175 0"/>
              <a:gd name="f184" fmla="+- f121 f176 0"/>
              <a:gd name="f185" fmla="*/ f12 1 f177"/>
              <a:gd name="f186" fmla="*/ f30 1 f178"/>
              <a:gd name="f187" fmla="+- 0 0 f179"/>
              <a:gd name="f188" fmla="+- 0 0 f180"/>
              <a:gd name="f189" fmla="+- 0 0 f181"/>
              <a:gd name="f190" fmla="+- 0 0 f182"/>
              <a:gd name="f191" fmla="*/ f142 f185 1"/>
              <a:gd name="f192" fmla="*/ f143 f185 1"/>
              <a:gd name="f193" fmla="*/ f144 f186 1"/>
              <a:gd name="f194" fmla="*/ f145 f186 1"/>
              <a:gd name="f195" fmla="*/ f187 f4 1"/>
              <a:gd name="f196" fmla="*/ f188 f4 1"/>
              <a:gd name="f197" fmla="*/ f189 f4 1"/>
              <a:gd name="f198" fmla="*/ f190 f4 1"/>
              <a:gd name="f199" fmla="+- 10800 0 f191"/>
              <a:gd name="f200" fmla="+- 10800 0 f192"/>
              <a:gd name="f201" fmla="+- 10800 0 f193"/>
              <a:gd name="f202" fmla="+- 10800 0 f194"/>
              <a:gd name="f203" fmla="*/ f195 1 f10"/>
              <a:gd name="f204" fmla="*/ f196 1 f10"/>
              <a:gd name="f205" fmla="*/ f197 1 f10"/>
              <a:gd name="f206" fmla="*/ f198 1 f10"/>
              <a:gd name="f207" fmla="*/ f199 f18 1"/>
              <a:gd name="f208" fmla="*/ f200 f19 1"/>
              <a:gd name="f209" fmla="*/ f201 f18 1"/>
              <a:gd name="f210" fmla="*/ f202 f19 1"/>
              <a:gd name="f211" fmla="+- f203 0 f5"/>
              <a:gd name="f212" fmla="+- f204 0 f5"/>
              <a:gd name="f213" fmla="+- f205 0 f5"/>
              <a:gd name="f214" fmla="+- f206 0 f5"/>
              <a:gd name="f215" fmla="cos 1 f211"/>
              <a:gd name="f216" fmla="sin 1 f211"/>
              <a:gd name="f217" fmla="+- f212 0 f211"/>
              <a:gd name="f218" fmla="cos 1 f213"/>
              <a:gd name="f219" fmla="sin 1 f213"/>
              <a:gd name="f220" fmla="+- f214 0 f213"/>
              <a:gd name="f221" fmla="+- 0 0 f215"/>
              <a:gd name="f222" fmla="+- 0 0 f216"/>
              <a:gd name="f223" fmla="+- f217 0 f3"/>
              <a:gd name="f224" fmla="+- 0 0 f218"/>
              <a:gd name="f225" fmla="+- 0 0 f219"/>
              <a:gd name="f226" fmla="+- f220 f3 0"/>
              <a:gd name="f227" fmla="*/ f50 f221 1"/>
              <a:gd name="f228" fmla="*/ f50 f222 1"/>
              <a:gd name="f229" fmla="?: f217 f223 f217"/>
              <a:gd name="f230" fmla="*/ f35 f224 1"/>
              <a:gd name="f231" fmla="*/ f35 f225 1"/>
              <a:gd name="f232" fmla="?: f220 f220 f226"/>
              <a:gd name="f233" fmla="*/ f227 f227 1"/>
              <a:gd name="f234" fmla="*/ f228 f228 1"/>
              <a:gd name="f235" fmla="*/ f230 f230 1"/>
              <a:gd name="f236" fmla="*/ f231 f231 1"/>
              <a:gd name="f237" fmla="+- f233 f234 0"/>
              <a:gd name="f238" fmla="+- f235 f236 0"/>
              <a:gd name="f239" fmla="sqrt f237"/>
              <a:gd name="f240" fmla="sqrt f238"/>
              <a:gd name="f241" fmla="*/ f54 1 f239"/>
              <a:gd name="f242" fmla="*/ f40 1 f240"/>
              <a:gd name="f243" fmla="*/ f221 f241 1"/>
              <a:gd name="f244" fmla="*/ f222 f241 1"/>
              <a:gd name="f245" fmla="*/ f224 f242 1"/>
              <a:gd name="f246" fmla="*/ f225 f242 1"/>
              <a:gd name="f247" fmla="+- f53 0 f243"/>
              <a:gd name="f248" fmla="+- f53 0 f244"/>
              <a:gd name="f249" fmla="+- f39 0 f245"/>
              <a:gd name="f250" fmla="+- f39 0 f246"/>
            </a:gdLst>
            <a:ahLst>
              <a:ahPolar gdRefR="" minR="0" maxR="0" gdRefAng="f0" minAng="f9" maxAng="f14">
                <a:pos x="f207" y="f208"/>
              </a:ahPolar>
              <a:ahPolar gdRefR="f2" minR="f9" maxR="f13" gdRefAng="f1" minAng="f9" maxAng="f14">
                <a:pos x="f209" y="f210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247" y="f248"/>
                </a:moveTo>
                <a:arcTo wR="f50" hR="f50" stAng="f211" swAng="f229"/>
                <a:lnTo>
                  <a:pt x="f249" y="f250"/>
                </a:lnTo>
                <a:arcTo wR="f35" hR="f35" stAng="f213" swAng="f232"/>
                <a:lnTo>
                  <a:pt x="f119" y="f118"/>
                </a:lnTo>
                <a:lnTo>
                  <a:pt x="f184" y="f183"/>
                </a:lnTo>
                <a:lnTo>
                  <a:pt x="f121" y="f120"/>
                </a:lnTo>
                <a:close/>
              </a:path>
            </a:pathLst>
          </a:custGeom>
          <a:solidFill>
            <a:srgbClr val="CFE7F5"/>
          </a:solidFill>
          <a:ln w="0">
            <a:solidFill>
              <a:srgbClr val="808080"/>
            </a:solidFill>
            <a:prstDash val="solid"/>
          </a:ln>
        </p:spPr>
        <p:txBody>
          <a:bodyPr vert="horz" wrap="none" lIns="90000" tIns="45000" rIns="90000" bIns="45000" anchor="ctr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ヒラギノ明朝 ProN W3" pitchFamily="2"/>
              <a:cs typeface="Arial Unicode M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>
          <a:xfrm>
            <a:off x="792000" y="0"/>
            <a:ext cx="9071640" cy="126215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シューティングゲームの内容</a:t>
            </a:r>
          </a:p>
        </p:txBody>
      </p:sp>
      <p:pic>
        <p:nvPicPr>
          <p:cNvPr id="3" name="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1440000" y="1152000"/>
            <a:ext cx="6696000" cy="669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ja-JP" altLang="en-US"/>
              <a:t>調査方法</a:t>
            </a:r>
          </a:p>
        </p:txBody>
      </p:sp>
      <p:sp>
        <p:nvSpPr>
          <p:cNvPr id="3" name="テキスト プレースホルダ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5pPr>
            <a:lvl6pPr marL="2591999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6pPr>
            <a:lvl7pPr marL="3023999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ヒラギノ明朝 ProN W3" pitchFamily="2"/>
                <a:cs typeface="Arial Unicode MS" pitchFamily="2"/>
              </a:defRPr>
            </a:lvl9pPr>
          </a:lstStyle>
          <a:p>
            <a:pPr lvl="0"/>
            <a:r>
              <a:rPr lang="ja-JP" altLang="en-US"/>
              <a:t>「日常的にシューティングゲームをプレイしたことがあるか」</a:t>
            </a:r>
          </a:p>
          <a:p>
            <a:pPr lvl="0"/>
            <a:endParaRPr lang="en-US"/>
          </a:p>
          <a:p>
            <a:pPr lvl="0"/>
            <a:r>
              <a:rPr lang="ja-JP" altLang="en-US"/>
              <a:t>未経験者、経験者、それぞれ</a:t>
            </a:r>
            <a:r>
              <a:rPr lang="en-US" altLang="ja-JP"/>
              <a:t>10</a:t>
            </a:r>
            <a:r>
              <a:rPr lang="ja-JP" altLang="en-US"/>
              <a:t>人</a:t>
            </a:r>
          </a:p>
          <a:p>
            <a:pPr lvl="0"/>
            <a:endParaRPr lang="en-US"/>
          </a:p>
          <a:p>
            <a:pPr lvl="0"/>
            <a:r>
              <a:rPr lang="ja-JP" altLang="en-US"/>
              <a:t>一人</a:t>
            </a:r>
            <a:r>
              <a:rPr lang="en-US" altLang="ja-JP"/>
              <a:t>5</a:t>
            </a:r>
            <a:r>
              <a:rPr lang="ja-JP" altLang="en-US"/>
              <a:t>回ずつプレイ</a:t>
            </a:r>
          </a:p>
          <a:p>
            <a:pPr lvl="0"/>
            <a:endParaRPr lang="en-US"/>
          </a:p>
          <a:p>
            <a:pPr lvl="0"/>
            <a:r>
              <a:rPr lang="ja-JP" altLang="en-US"/>
              <a:t>計</a:t>
            </a:r>
            <a:r>
              <a:rPr lang="en-US" altLang="ja-JP"/>
              <a:t>100</a:t>
            </a:r>
            <a:r>
              <a:rPr lang="ja-JP" altLang="en-US"/>
              <a:t>個のデータ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</TotalTime>
  <Words>443</Words>
  <Application>Microsoft Office PowerPoint</Application>
  <PresentationFormat>画面に合わせる (4:3)</PresentationFormat>
  <Paragraphs>122</Paragraphs>
  <Slides>18</Slides>
  <Notes>18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標準</vt:lpstr>
      <vt:lpstr>シューティングゲームにおける 未経験者と経験者の差異の解析</vt:lpstr>
      <vt:lpstr>研究背景</vt:lpstr>
      <vt:lpstr>研究背景</vt:lpstr>
      <vt:lpstr>研究目的</vt:lpstr>
      <vt:lpstr>研究内容</vt:lpstr>
      <vt:lpstr>シューティングゲームの内容</vt:lpstr>
      <vt:lpstr>シューティングゲームの内容</vt:lpstr>
      <vt:lpstr>シューティングゲームの内容</vt:lpstr>
      <vt:lpstr>調査方法</vt:lpstr>
      <vt:lpstr>調査項目・結果</vt:lpstr>
      <vt:lpstr>調査項目・結果</vt:lpstr>
      <vt:lpstr>調査項目・結果</vt:lpstr>
      <vt:lpstr>調査項目・結果</vt:lpstr>
      <vt:lpstr>調査項目・結果</vt:lpstr>
      <vt:lpstr>考察</vt:lpstr>
      <vt:lpstr>まとめ</vt:lpstr>
      <vt:lpstr>今後の課題</vt:lpstr>
      <vt:lpstr>参考文献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シューティングゲームにおける 未経験者と経験者の差異の解析</dc:title>
  <dc:creator>松下 継</dc:creator>
  <cp:lastModifiedBy>takasi-i</cp:lastModifiedBy>
  <cp:revision>68</cp:revision>
  <dcterms:created xsi:type="dcterms:W3CDTF">2018-02-02T22:52:15Z</dcterms:created>
  <dcterms:modified xsi:type="dcterms:W3CDTF">2018-06-29T05:22:32Z</dcterms:modified>
</cp:coreProperties>
</file>