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80625" cy="7559675" type="screen4x3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0" y="-84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xMode val="edge"/>
          <c:yMode val="edge"/>
          <c:x val="4.9544531096402118E-2"/>
          <c:y val="0.10796694205108202"/>
          <c:w val="0.84271577429713596"/>
          <c:h val="0.83788958621423248"/>
        </c:manualLayout>
      </c:layout>
      <c:barChart>
        <c:barDir val="col"/>
        <c:grouping val="clustered"/>
        <c:ser>
          <c:idx val="0"/>
          <c:order val="0"/>
          <c:tx>
            <c:v>A</c:v>
          </c:tx>
          <c:spPr>
            <a:solidFill>
              <a:srgbClr val="FF420E"/>
            </a:solidFill>
            <a:ln>
              <a:noFill/>
            </a:ln>
          </c:spPr>
          <c:cat>
            <c:strLit>
              <c:ptCount val="2"/>
              <c:pt idx="0">
                <c:v>平均連鎖数（サポートなし）</c:v>
              </c:pt>
              <c:pt idx="1">
                <c:v>平均連鎖数（サポートあり）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1.2</c:v>
              </c:pt>
              <c:pt idx="1">
                <c:v>2</c:v>
              </c:pt>
            </c:numLit>
          </c:val>
        </c:ser>
        <c:ser>
          <c:idx val="1"/>
          <c:order val="1"/>
          <c:tx>
            <c:v>B</c:v>
          </c:tx>
          <c:spPr>
            <a:solidFill>
              <a:srgbClr val="004586"/>
            </a:solidFill>
            <a:ln>
              <a:noFill/>
            </a:ln>
          </c:spPr>
          <c:cat>
            <c:strLit>
              <c:ptCount val="2"/>
              <c:pt idx="0">
                <c:v>平均連鎖数（サポートなし）</c:v>
              </c:pt>
              <c:pt idx="1">
                <c:v>平均連鎖数（サポートあり）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1.4</c:v>
              </c:pt>
              <c:pt idx="1">
                <c:v>1.6</c:v>
              </c:pt>
            </c:numLit>
          </c:val>
        </c:ser>
        <c:ser>
          <c:idx val="2"/>
          <c:order val="2"/>
          <c:tx>
            <c:v>C</c:v>
          </c:tx>
          <c:spPr>
            <a:solidFill>
              <a:srgbClr val="579D1C"/>
            </a:solidFill>
            <a:ln>
              <a:noFill/>
            </a:ln>
          </c:spPr>
          <c:cat>
            <c:strLit>
              <c:ptCount val="2"/>
              <c:pt idx="0">
                <c:v>平均連鎖数（サポートなし）</c:v>
              </c:pt>
              <c:pt idx="1">
                <c:v>平均連鎖数（サポートあり）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2.4</c:v>
              </c:pt>
              <c:pt idx="1">
                <c:v>2</c:v>
              </c:pt>
            </c:numLit>
          </c:val>
        </c:ser>
        <c:ser>
          <c:idx val="3"/>
          <c:order val="3"/>
          <c:tx>
            <c:v>D</c:v>
          </c:tx>
          <c:spPr>
            <a:solidFill>
              <a:srgbClr val="FFD320"/>
            </a:solidFill>
            <a:ln>
              <a:noFill/>
            </a:ln>
          </c:spPr>
          <c:cat>
            <c:strLit>
              <c:ptCount val="2"/>
              <c:pt idx="0">
                <c:v>平均連鎖数（サポートなし）</c:v>
              </c:pt>
              <c:pt idx="1">
                <c:v>平均連鎖数（サポートあり）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3.1</c:v>
              </c:pt>
              <c:pt idx="1">
                <c:v>1.7000000000000002</c:v>
              </c:pt>
            </c:numLit>
          </c:val>
        </c:ser>
        <c:axId val="166507264"/>
        <c:axId val="166393728"/>
      </c:barChart>
      <c:valAx>
        <c:axId val="166393728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954" b="0"/>
            </a:pPr>
            <a:endParaRPr lang="ja-JP"/>
          </a:p>
        </c:txPr>
        <c:crossAx val="166507264"/>
        <c:crosses val="autoZero"/>
        <c:crossBetween val="between"/>
      </c:valAx>
      <c:catAx>
        <c:axId val="166507264"/>
        <c:scaling>
          <c:orientation val="minMax"/>
        </c:scaling>
        <c:axPos val="b"/>
        <c:numFmt formatCode="[$-1000411]yyyy/mm/dd" sourceLinked="0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954" b="0"/>
            </a:pPr>
            <a:endParaRPr lang="ja-JP"/>
          </a:p>
        </c:txPr>
        <c:crossAx val="166393728"/>
        <c:crosses val="autoZero"/>
        <c:auto val="1"/>
        <c:lblAlgn val="ctr"/>
        <c:lblOffset val="100"/>
      </c:catAx>
      <c:spPr>
        <a:noFill/>
        <a:ln>
          <a:solidFill>
            <a:srgbClr val="B3B3B3"/>
          </a:solidFill>
          <a:prstDash val="solid"/>
        </a:ln>
      </c:spPr>
    </c:plotArea>
    <c:legend>
      <c:legendPos val="r"/>
      <c:layout/>
      <c:spPr>
        <a:noFill/>
        <a:ln>
          <a:noFill/>
        </a:ln>
      </c:spPr>
      <c:txPr>
        <a:bodyPr/>
        <a:lstStyle/>
        <a:p>
          <a:pPr>
            <a:defRPr sz="954" b="0"/>
          </a:pPr>
          <a:endParaRPr lang="ja-JP"/>
        </a:p>
      </c:txPr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xMode val="edge"/>
          <c:yMode val="edge"/>
          <c:x val="6.1209777836031196E-2"/>
          <c:y val="9.2404781875303016E-2"/>
          <c:w val="0.80654040238547742"/>
          <c:h val="0.84401281131893291"/>
        </c:manualLayout>
      </c:layout>
      <c:barChart>
        <c:barDir val="col"/>
        <c:grouping val="clustered"/>
        <c:ser>
          <c:idx val="0"/>
          <c:order val="0"/>
          <c:tx>
            <c:v>A</c:v>
          </c:tx>
          <c:spPr>
            <a:solidFill>
              <a:srgbClr val="FF420E"/>
            </a:solidFill>
            <a:ln>
              <a:noFill/>
            </a:ln>
          </c:spPr>
          <c:cat>
            <c:strLit>
              <c:ptCount val="2"/>
              <c:pt idx="0">
                <c:v>最大連鎖数（サポートなし）</c:v>
              </c:pt>
              <c:pt idx="1">
                <c:v>最大連鎖数（サポートあり）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2</c:v>
              </c:pt>
              <c:pt idx="1">
                <c:v>3</c:v>
              </c:pt>
            </c:numLit>
          </c:val>
        </c:ser>
        <c:ser>
          <c:idx val="1"/>
          <c:order val="1"/>
          <c:tx>
            <c:v>B</c:v>
          </c:tx>
          <c:spPr>
            <a:solidFill>
              <a:srgbClr val="004586"/>
            </a:solidFill>
            <a:ln>
              <a:noFill/>
            </a:ln>
          </c:spPr>
          <c:cat>
            <c:strLit>
              <c:ptCount val="2"/>
              <c:pt idx="0">
                <c:v>最大連鎖数（サポートなし）</c:v>
              </c:pt>
              <c:pt idx="1">
                <c:v>最大連鎖数（サポートあり）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2</c:v>
              </c:pt>
              <c:pt idx="1">
                <c:v>3</c:v>
              </c:pt>
            </c:numLit>
          </c:val>
        </c:ser>
        <c:ser>
          <c:idx val="2"/>
          <c:order val="2"/>
          <c:tx>
            <c:v>C</c:v>
          </c:tx>
          <c:spPr>
            <a:solidFill>
              <a:srgbClr val="579D1C"/>
            </a:solidFill>
            <a:ln>
              <a:noFill/>
            </a:ln>
          </c:spPr>
          <c:cat>
            <c:strLit>
              <c:ptCount val="2"/>
              <c:pt idx="0">
                <c:v>最大連鎖数（サポートなし）</c:v>
              </c:pt>
              <c:pt idx="1">
                <c:v>最大連鎖数（サポートあり）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3</c:v>
              </c:pt>
              <c:pt idx="1">
                <c:v>3</c:v>
              </c:pt>
            </c:numLit>
          </c:val>
        </c:ser>
        <c:ser>
          <c:idx val="3"/>
          <c:order val="3"/>
          <c:tx>
            <c:v>D</c:v>
          </c:tx>
          <c:spPr>
            <a:solidFill>
              <a:srgbClr val="FFD320"/>
            </a:solidFill>
            <a:ln>
              <a:noFill/>
            </a:ln>
          </c:spPr>
          <c:cat>
            <c:strLit>
              <c:ptCount val="2"/>
              <c:pt idx="0">
                <c:v>最大連鎖数（サポートなし）</c:v>
              </c:pt>
              <c:pt idx="1">
                <c:v>最大連鎖数（サポートあり）</c:v>
              </c:pt>
            </c:strLit>
          </c:cat>
          <c:val>
            <c:numLit>
              <c:formatCode>General</c:formatCode>
              <c:ptCount val="2"/>
              <c:pt idx="0">
                <c:v>5</c:v>
              </c:pt>
              <c:pt idx="1">
                <c:v>3</c:v>
              </c:pt>
            </c:numLit>
          </c:val>
        </c:ser>
        <c:axId val="166738560"/>
        <c:axId val="166690176"/>
      </c:barChart>
      <c:valAx>
        <c:axId val="166690176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166738560"/>
        <c:crosses val="autoZero"/>
        <c:crossBetween val="between"/>
      </c:valAx>
      <c:catAx>
        <c:axId val="166738560"/>
        <c:scaling>
          <c:orientation val="minMax"/>
        </c:scaling>
        <c:axPos val="b"/>
        <c:numFmt formatCode="[$-1000411]yyyy/mm/dd" sourceLinked="0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166690176"/>
        <c:crosses val="autoZero"/>
        <c:auto val="1"/>
        <c:lblAlgn val="ctr"/>
        <c:lblOffset val="100"/>
      </c:catAx>
      <c:spPr>
        <a:noFill/>
        <a:ln>
          <a:solidFill>
            <a:srgbClr val="B3B3B3"/>
          </a:solidFill>
          <a:prstDash val="solid"/>
        </a:ln>
      </c:spPr>
    </c:plotArea>
    <c:legend>
      <c:legendPos val="r"/>
      <c:layout/>
      <c:spPr>
        <a:noFill/>
        <a:ln>
          <a:noFill/>
        </a:ln>
      </c:spPr>
      <c:txPr>
        <a:bodyPr/>
        <a:lstStyle/>
        <a:p>
          <a:pPr>
            <a:defRPr sz="1000" b="0"/>
          </a:pPr>
          <a:endParaRPr lang="ja-JP"/>
        </a:p>
      </c:txPr>
    </c:legend>
    <c:plotVisOnly val="1"/>
  </c:chart>
  <c:spPr>
    <a:noFill/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3" name="日付プレースホル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4" name="フッター プレースホル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5" name="スライド番号プレースホル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2028034-4FCE-41EF-805A-543BA7F5A615}" type="slidenum">
              <a:t>&lt;#&gt;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ja-JP"/>
          </a:p>
        </p:txBody>
      </p:sp>
      <p:sp>
        <p:nvSpPr>
          <p:cNvPr id="4" name="ヘッダー プレースホル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付プレースホル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フッター プレースホル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スライド番号プレースホル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fld id="{F5E3D3D6-8CCF-4618-963D-0689E66ABBE5}" type="slidenum"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ja-JP" sz="2000" b="0" i="0" u="none" strike="noStrike" kern="1200">
        <a:ln>
          <a:noFill/>
        </a:ln>
        <a:latin typeface="Arial" pitchFamily="18"/>
        <a:cs typeface="Arial Unicode MS" pitchFamily="2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7C192F-97EE-4097-8254-E3D2E4DF4B96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F7C085-E158-4A89-AB5C-CA9155227F05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5C04D7-AD1B-4830-8723-5737382EF90E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28B502-4227-44A8-8460-BFF65C68CE5D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E4B733-AE34-47ED-B25F-C785807A0C48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063A89-7E9B-4128-A981-3DB61CB9EE24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8978E3-07AB-4A39-8D97-20BDD539E240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F0FD4DD-FC81-414B-8703-83A320FCCC82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121C15-C118-49D9-A0B9-6D398A0E846A}" type="slidenum">
              <a:t>&lt;#&gt;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0E59C5-6EE6-40C1-ACFC-AB08B6DE6FC6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721F02-3C3B-4FE2-B477-551FEF71D534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altLang="ja-JP"/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fld id="{A9F57F25-1A87-4CEA-ACA0-1E299B3D6AFF}" type="slidenum"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en-US" altLang="ja-JP" sz="2400" b="0" i="0" u="none" strike="noStrike" kern="1200">
          <a:ln>
            <a:noFill/>
          </a:ln>
          <a:latin typeface="Arial" pitchFamily="18"/>
          <a:cs typeface="Arial Unicode MS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n-US" altLang="ja-JP" sz="2400" b="0" i="0" u="none" strike="noStrike" kern="1200">
          <a:ln>
            <a:noFill/>
          </a:ln>
          <a:latin typeface="Arial" pitchFamily="18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i.nii.ac.jp/naid/110002946575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18" Type="http://schemas.openxmlformats.org/officeDocument/2006/relationships/image" Target="NULL"/><Relationship Id="rId26" Type="http://schemas.openxmlformats.org/officeDocument/2006/relationships/image" Target="NULL"/><Relationship Id="rId39" Type="http://schemas.openxmlformats.org/officeDocument/2006/relationships/image" Target="../media/image23.png"/><Relationship Id="rId3" Type="http://schemas.openxmlformats.org/officeDocument/2006/relationships/image" Target="../media/image5.png"/><Relationship Id="rId21" Type="http://schemas.openxmlformats.org/officeDocument/2006/relationships/image" Target="../media/image14.png"/><Relationship Id="rId34" Type="http://schemas.openxmlformats.org/officeDocument/2006/relationships/image" Target="NULL"/><Relationship Id="rId42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33" Type="http://schemas.openxmlformats.org/officeDocument/2006/relationships/image" Target="../media/image20.png"/><Relationship Id="rId38" Type="http://schemas.openxmlformats.org/officeDocument/2006/relationships/image" Target="NULL"/><Relationship Id="rId46" Type="http://schemas.openxmlformats.org/officeDocument/2006/relationships/image" Target="NULL"/><Relationship Id="rId2" Type="http://schemas.openxmlformats.org/officeDocument/2006/relationships/notesSlide" Target="../notesSlides/notesSlide6.xml"/><Relationship Id="rId16" Type="http://schemas.openxmlformats.org/officeDocument/2006/relationships/image" Target="NULL"/><Relationship Id="rId20" Type="http://schemas.openxmlformats.org/officeDocument/2006/relationships/image" Target="NULL"/><Relationship Id="rId29" Type="http://schemas.openxmlformats.org/officeDocument/2006/relationships/image" Target="../media/image18.png"/><Relationship Id="rId41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9.png"/><Relationship Id="rId24" Type="http://schemas.openxmlformats.org/officeDocument/2006/relationships/image" Target="NULL"/><Relationship Id="rId32" Type="http://schemas.openxmlformats.org/officeDocument/2006/relationships/image" Target="NULL"/><Relationship Id="rId37" Type="http://schemas.openxmlformats.org/officeDocument/2006/relationships/image" Target="../media/image22.png"/><Relationship Id="rId40" Type="http://schemas.openxmlformats.org/officeDocument/2006/relationships/image" Target="NULL"/><Relationship Id="rId45" Type="http://schemas.openxmlformats.org/officeDocument/2006/relationships/image" Target="../media/image26.png"/><Relationship Id="rId5" Type="http://schemas.openxmlformats.org/officeDocument/2006/relationships/image" Target="NULL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28" Type="http://schemas.openxmlformats.org/officeDocument/2006/relationships/image" Target="NULL"/><Relationship Id="rId36" Type="http://schemas.openxmlformats.org/officeDocument/2006/relationships/image" Target="NULL"/><Relationship Id="rId10" Type="http://schemas.openxmlformats.org/officeDocument/2006/relationships/image" Target="NULL"/><Relationship Id="rId19" Type="http://schemas.openxmlformats.org/officeDocument/2006/relationships/image" Target="../media/image13.png"/><Relationship Id="rId31" Type="http://schemas.openxmlformats.org/officeDocument/2006/relationships/image" Target="../media/image19.png"/><Relationship Id="rId44" Type="http://schemas.openxmlformats.org/officeDocument/2006/relationships/image" Target="NULL"/><Relationship Id="rId4" Type="http://schemas.openxmlformats.org/officeDocument/2006/relationships/image" Target="../media/image6.png"/><Relationship Id="rId9" Type="http://schemas.openxmlformats.org/officeDocument/2006/relationships/image" Target="../media/image8.png"/><Relationship Id="rId14" Type="http://schemas.openxmlformats.org/officeDocument/2006/relationships/image" Target="NULL"/><Relationship Id="rId22" Type="http://schemas.openxmlformats.org/officeDocument/2006/relationships/image" Target="NULL"/><Relationship Id="rId27" Type="http://schemas.openxmlformats.org/officeDocument/2006/relationships/image" Target="../media/image17.png"/><Relationship Id="rId30" Type="http://schemas.openxmlformats.org/officeDocument/2006/relationships/image" Target="NULL"/><Relationship Id="rId35" Type="http://schemas.openxmlformats.org/officeDocument/2006/relationships/image" Target="../media/image21.png"/><Relationship Id="rId43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432000" y="537840"/>
            <a:ext cx="9071640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ぷよぷよにおけるサポート機能</a:t>
            </a:r>
            <a:r>
              <a:rPr lang="en-US"/>
              <a:t/>
            </a:r>
            <a:br>
              <a:rPr lang="en-US"/>
            </a:br>
            <a:r>
              <a:rPr lang="ja-JP" altLang="en-US" sz="4400"/>
              <a:t>の開発</a:t>
            </a:r>
          </a:p>
        </p:txBody>
      </p:sp>
      <p:sp>
        <p:nvSpPr>
          <p:cNvPr id="3" name="サブタイトル 2"/>
          <p:cNvSpPr txBox="1">
            <a:spLocks noGrp="1"/>
          </p:cNvSpPr>
          <p:nvPr>
            <p:ph type="subTitle" idx="4294967295"/>
          </p:nvPr>
        </p:nvSpPr>
        <p:spPr>
          <a:xfrm>
            <a:off x="5688000" y="4608000"/>
            <a:ext cx="3960000" cy="215028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r>
              <a:rPr lang="ja-JP" altLang="en-US" sz="3200"/>
              <a:t>情報論理工学研究室</a:t>
            </a:r>
          </a:p>
          <a:p>
            <a:pPr marL="0" lvl="0" indent="0" algn="l">
              <a:buNone/>
            </a:pPr>
            <a:r>
              <a:rPr lang="en-US"/>
              <a:t>13—1--037--0099</a:t>
            </a:r>
          </a:p>
          <a:p>
            <a:pPr marL="0" lvl="0" indent="0" algn="l">
              <a:buNone/>
            </a:pPr>
            <a:r>
              <a:rPr lang="ja-JP" altLang="en-US" sz="3200"/>
              <a:t>前田　友輝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検証結果</a:t>
            </a:r>
          </a:p>
        </p:txBody>
      </p:sp>
      <p:graphicFrame>
        <p:nvGraphicFramePr>
          <p:cNvPr id="3" name="グラフ 2"/>
          <p:cNvGraphicFramePr/>
          <p:nvPr/>
        </p:nvGraphicFramePr>
        <p:xfrm>
          <a:off x="2355120" y="1080000"/>
          <a:ext cx="5492880" cy="33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グラフ 3"/>
          <p:cNvGraphicFramePr/>
          <p:nvPr/>
        </p:nvGraphicFramePr>
        <p:xfrm>
          <a:off x="2448000" y="4392000"/>
          <a:ext cx="5492880" cy="2909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直線コネクタ 4"/>
          <p:cNvSpPr/>
          <p:nvPr/>
        </p:nvSpPr>
        <p:spPr>
          <a:xfrm>
            <a:off x="2880000" y="1872000"/>
            <a:ext cx="4392000" cy="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6" name="直線コネクタ 5"/>
          <p:cNvSpPr/>
          <p:nvPr/>
        </p:nvSpPr>
        <p:spPr>
          <a:xfrm>
            <a:off x="2951999" y="6192000"/>
            <a:ext cx="4248001" cy="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7" name="直線コネクタ 6"/>
          <p:cNvSpPr/>
          <p:nvPr/>
        </p:nvSpPr>
        <p:spPr>
          <a:xfrm>
            <a:off x="2951999" y="6192000"/>
            <a:ext cx="4248001" cy="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8" name="直線コネクタ 7"/>
          <p:cNvSpPr/>
          <p:nvPr/>
        </p:nvSpPr>
        <p:spPr>
          <a:xfrm>
            <a:off x="2951999" y="5832000"/>
            <a:ext cx="4248001" cy="0"/>
          </a:xfrm>
          <a:prstGeom prst="line">
            <a:avLst/>
          </a:prstGeom>
          <a:noFill/>
          <a:ln w="36000">
            <a:solidFill>
              <a:srgbClr val="008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9" name="直線コネクタ 8"/>
          <p:cNvSpPr/>
          <p:nvPr/>
        </p:nvSpPr>
        <p:spPr>
          <a:xfrm>
            <a:off x="2951999" y="5112000"/>
            <a:ext cx="4248001" cy="0"/>
          </a:xfrm>
          <a:prstGeom prst="line">
            <a:avLst/>
          </a:prstGeom>
          <a:noFill/>
          <a:ln w="36000">
            <a:solidFill>
              <a:srgbClr val="FFFF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考察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1771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ja-JP" altLang="en-US"/>
              <a:t>目標１：平均３連鎖以上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ja-JP" altLang="en-US"/>
              <a:t>結果：平均は１</a:t>
            </a:r>
            <a:r>
              <a:rPr lang="en-US" altLang="ja-JP"/>
              <a:t>.</a:t>
            </a:r>
            <a:r>
              <a:rPr lang="ja-JP" altLang="en-US"/>
              <a:t>８連鎖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ja-JP" altLang="en-US"/>
              <a:t>目標２：サポートありの場合がサポートなしを上回る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ja-JP" altLang="en-US"/>
              <a:t>結果：４人のサポート時と比較をした場合、初心者である</a:t>
            </a:r>
            <a:r>
              <a:rPr lang="en-US" altLang="ja-JP"/>
              <a:t>A</a:t>
            </a:r>
            <a:r>
              <a:rPr lang="ja-JP" altLang="en-US"/>
              <a:t>と</a:t>
            </a:r>
            <a:r>
              <a:rPr lang="en-US" altLang="ja-JP"/>
              <a:t>B</a:t>
            </a:r>
            <a:r>
              <a:rPr lang="ja-JP" altLang="en-US"/>
              <a:t>には効果的であったが、</a:t>
            </a:r>
            <a:r>
              <a:rPr lang="en-US" altLang="ja-JP"/>
              <a:t>C</a:t>
            </a:r>
            <a:r>
              <a:rPr lang="ja-JP" altLang="en-US"/>
              <a:t>と</a:t>
            </a:r>
            <a:r>
              <a:rPr lang="en-US" altLang="ja-JP"/>
              <a:t>D</a:t>
            </a:r>
            <a:r>
              <a:rPr lang="ja-JP" altLang="en-US"/>
              <a:t>には逆効果だった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まとめ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850760"/>
            <a:ext cx="907164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ja-JP" altLang="en-US"/>
              <a:t>ぷよぷよのサポート機能の作成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ja-JP" altLang="en-US"/>
              <a:t>目標を達成する事ができなかった</a:t>
            </a:r>
          </a:p>
          <a:p>
            <a:pPr lvl="0">
              <a:buNone/>
            </a:pPr>
            <a:r>
              <a:rPr lang="en-US"/>
              <a:t>↓</a:t>
            </a:r>
          </a:p>
          <a:p>
            <a:pPr lvl="0">
              <a:buNone/>
            </a:pPr>
            <a:r>
              <a:rPr lang="ja-JP" altLang="en-US"/>
              <a:t>改良が必要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今後の課題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4359" y="1563480"/>
            <a:ext cx="907164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オススメ位置を見やすいようにする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二手読み、連鎖し易い積み方パターンを保持</a:t>
            </a:r>
          </a:p>
          <a:p>
            <a:pPr lvl="0"/>
            <a:r>
              <a:rPr lang="en-US"/>
              <a:t>↓</a:t>
            </a:r>
          </a:p>
          <a:p>
            <a:pPr lvl="0"/>
            <a:r>
              <a:rPr lang="en-US"/>
              <a:t>mayah(AI)がぷよぷよ界では最強</a:t>
            </a:r>
          </a:p>
          <a:p>
            <a:pPr lvl="0"/>
            <a:r>
              <a:rPr lang="en-US"/>
              <a:t>*2：ぷよぷよ AI mayah(AI)の実装(2015)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参考文献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360359" y="1296000"/>
            <a:ext cx="9071640" cy="65991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村山要司：楽しく学べる</a:t>
            </a:r>
            <a:r>
              <a:rPr lang="en-US" altLang="ja-JP"/>
              <a:t>Java</a:t>
            </a:r>
            <a:r>
              <a:rPr lang="ja-JP" altLang="en-US"/>
              <a:t>ゲーム・アプレット、工学社</a:t>
            </a:r>
            <a:r>
              <a:rPr lang="en-US" altLang="ja-JP"/>
              <a:t>(2002)</a:t>
            </a:r>
          </a:p>
          <a:p>
            <a:pPr lvl="0"/>
            <a:r>
              <a:rPr lang="ja-JP" altLang="en-US"/>
              <a:t>長久勝：</a:t>
            </a:r>
            <a:r>
              <a:rPr lang="en-US" altLang="ja-JP"/>
              <a:t>Java</a:t>
            </a:r>
            <a:r>
              <a:rPr lang="ja-JP" altLang="en-US"/>
              <a:t>ゲームプログラミング、</a:t>
            </a:r>
            <a:r>
              <a:rPr lang="en-US" altLang="ja-JP"/>
              <a:t>SB</a:t>
            </a:r>
            <a:r>
              <a:rPr lang="ja-JP" altLang="en-US"/>
              <a:t>クリエイティブ</a:t>
            </a:r>
            <a:r>
              <a:rPr lang="en-US" altLang="ja-JP"/>
              <a:t>(2007)</a:t>
            </a:r>
          </a:p>
          <a:p>
            <a:pPr lvl="0"/>
            <a:r>
              <a:rPr lang="ja-JP" altLang="en-US"/>
              <a:t>中山亮士</a:t>
            </a:r>
            <a:r>
              <a:rPr lang="en-US" altLang="ja-JP"/>
              <a:t>, </a:t>
            </a:r>
            <a:r>
              <a:rPr lang="ja-JP" altLang="en-US"/>
              <a:t>平原誠</a:t>
            </a:r>
            <a:r>
              <a:rPr lang="en-US" altLang="ja-JP"/>
              <a:t>, </a:t>
            </a:r>
            <a:r>
              <a:rPr lang="ja-JP" altLang="en-US"/>
              <a:t>遺伝的アルゴリズムを用いたテトリスの解法</a:t>
            </a:r>
            <a:r>
              <a:rPr lang="en-US" altLang="ja-JP"/>
              <a:t>, </a:t>
            </a:r>
            <a:r>
              <a:rPr lang="ja-JP" altLang="en-US"/>
              <a:t>電子情報通信学会</a:t>
            </a:r>
            <a:r>
              <a:rPr lang="en-US" altLang="ja-JP"/>
              <a:t>2015</a:t>
            </a:r>
            <a:r>
              <a:rPr lang="ja-JP" altLang="en-US"/>
              <a:t>年総合大会</a:t>
            </a:r>
            <a:r>
              <a:rPr lang="en-US" altLang="ja-JP"/>
              <a:t>,</a:t>
            </a:r>
            <a:r>
              <a:rPr lang="ja-JP" altLang="en-US"/>
              <a:t>、情報・システムソサイエティ特別企画 学生ポスターセッション予稿集</a:t>
            </a:r>
            <a:r>
              <a:rPr lang="en-US" altLang="ja-JP"/>
              <a:t>, p.51, </a:t>
            </a:r>
            <a:r>
              <a:rPr lang="ja-JP" altLang="en-US"/>
              <a:t>電子情報通信学会</a:t>
            </a:r>
            <a:r>
              <a:rPr lang="en-US" altLang="ja-JP"/>
              <a:t>, (2015)https://www.ieice.org/iss/jpn/Publications/issposter_2015/data/pdf/ISS-P-51.pdf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 1"/>
          <p:cNvSpPr txBox="1">
            <a:spLocks noGrp="1"/>
          </p:cNvSpPr>
          <p:nvPr>
            <p:ph type="body" idx="4294967295"/>
          </p:nvPr>
        </p:nvSpPr>
        <p:spPr>
          <a:xfrm>
            <a:off x="432000" y="482760"/>
            <a:ext cx="907164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宮崎真奈実</a:t>
            </a:r>
            <a:r>
              <a:rPr lang="en-US" altLang="ja-JP"/>
              <a:t>, </a:t>
            </a:r>
            <a:r>
              <a:rPr lang="ja-JP" altLang="en-US"/>
              <a:t>荒川正幹</a:t>
            </a:r>
            <a:r>
              <a:rPr lang="en-US" altLang="ja-JP"/>
              <a:t>, </a:t>
            </a:r>
            <a:r>
              <a:rPr lang="ja-JP" altLang="en-US"/>
              <a:t>ニューラルネットワークと遺伝的アルゴリズムを用いたテトリスコントローラの開発</a:t>
            </a:r>
            <a:r>
              <a:rPr lang="en-US" altLang="ja-JP"/>
              <a:t>, </a:t>
            </a:r>
            <a:r>
              <a:rPr lang="ja-JP" altLang="en-US"/>
              <a:t>第</a:t>
            </a:r>
            <a:r>
              <a:rPr lang="en-US" altLang="ja-JP"/>
              <a:t>74</a:t>
            </a:r>
            <a:r>
              <a:rPr lang="ja-JP" altLang="en-US"/>
              <a:t>回全国大会講演論文集</a:t>
            </a:r>
            <a:r>
              <a:rPr lang="en-US" altLang="ja-JP"/>
              <a:t>, </a:t>
            </a:r>
            <a:r>
              <a:rPr lang="en-US"/>
              <a:t> Vol.2012, No.1, pp.539-540, 情報処理学会,  (2012), http://id.nii.ac.jp/1001/00109944/</a:t>
            </a:r>
          </a:p>
          <a:p>
            <a:pPr lvl="0"/>
            <a:endParaRPr lang="en-US"/>
          </a:p>
          <a:p>
            <a:pPr lvl="0"/>
            <a:r>
              <a:rPr lang="en-US"/>
              <a:t>Erik D. Demaine, Susan Hohenberger, David Liben-Nowell, Tetris is Hard, Even to Approximate, Computer Science Vol.2002, No.20 pp, 1-56, Cornell Univesity Lbrary(2002),  https://arxiv.org/abs/cs/0210020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 1"/>
          <p:cNvSpPr txBox="1">
            <a:spLocks noGrp="1"/>
          </p:cNvSpPr>
          <p:nvPr>
            <p:ph type="body" idx="4294967295"/>
          </p:nvPr>
        </p:nvSpPr>
        <p:spPr>
          <a:xfrm>
            <a:off x="503999" y="576000"/>
            <a:ext cx="9071640" cy="61822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田伏未来</a:t>
            </a:r>
            <a:r>
              <a:rPr lang="en-US" altLang="ja-JP"/>
              <a:t>, </a:t>
            </a:r>
            <a:r>
              <a:rPr lang="ja-JP" altLang="en-US"/>
              <a:t>萩原将文</a:t>
            </a:r>
            <a:r>
              <a:rPr lang="en-US" altLang="ja-JP"/>
              <a:t>, </a:t>
            </a:r>
            <a:r>
              <a:rPr lang="ja-JP" altLang="en-US"/>
              <a:t>ファジィ推論ニューラルネットワークを用いたテトリスのスキル獲得のための自動学習</a:t>
            </a:r>
            <a:r>
              <a:rPr lang="en-US" altLang="ja-JP"/>
              <a:t>, </a:t>
            </a:r>
            <a:r>
              <a:rPr lang="ja-JP" altLang="en-US"/>
              <a:t>日本ファジィ学会誌 </a:t>
            </a:r>
            <a:r>
              <a:rPr lang="en-US" altLang="ja-JP"/>
              <a:t>Vol.11, No,6, pp.1089-1097, </a:t>
            </a:r>
            <a:r>
              <a:rPr lang="ja-JP" altLang="en-US"/>
              <a:t>日本ファジィ学会</a:t>
            </a:r>
            <a:r>
              <a:rPr lang="en-US" altLang="ja-JP"/>
              <a:t>, (1999),</a:t>
            </a:r>
          </a:p>
          <a:p>
            <a:pPr lvl="0"/>
            <a:r>
              <a:rPr lang="en-US">
                <a:solidFill>
                  <a:srgbClr val="000000"/>
                </a:solidFill>
                <a:hlinkClick r:id="rId3"/>
              </a:rPr>
              <a:t>http://ci.nii.ac.jp/naid/110002946575</a:t>
            </a:r>
          </a:p>
          <a:p>
            <a:pPr lvl="0"/>
            <a:endParaRPr lang="en-US"/>
          </a:p>
          <a:p>
            <a:pPr lvl="0"/>
            <a:r>
              <a:rPr lang="en-US"/>
              <a:t>Heidi Burgiel, How to lose at Tetris, The Mathematical Gazette, Vol.81, No.491, pp.194-200(1997),http://www.geom.uiuc.edu/java/tetris/tetris.ps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 1"/>
          <p:cNvSpPr txBox="1">
            <a:spLocks noGrp="1"/>
          </p:cNvSpPr>
          <p:nvPr>
            <p:ph type="body" idx="4294967295"/>
          </p:nvPr>
        </p:nvSpPr>
        <p:spPr>
          <a:xfrm>
            <a:off x="503999" y="648000"/>
            <a:ext cx="9071640" cy="61102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遠城秀和</a:t>
            </a:r>
            <a:r>
              <a:rPr lang="en-US" altLang="ja-JP"/>
              <a:t>, </a:t>
            </a:r>
            <a:r>
              <a:rPr lang="ja-JP" altLang="en-US"/>
              <a:t>実時間知識処理をめざした制約推論のレスポンスタイム推定法</a:t>
            </a:r>
            <a:r>
              <a:rPr lang="en-US" altLang="ja-JP"/>
              <a:t>, </a:t>
            </a:r>
            <a:r>
              <a:rPr lang="ja-JP" altLang="en-US"/>
              <a:t>全国大会講演論文集</a:t>
            </a:r>
            <a:r>
              <a:rPr lang="en-US" altLang="ja-JP"/>
              <a:t>, </a:t>
            </a:r>
            <a:r>
              <a:rPr lang="ja-JP" altLang="en-US"/>
              <a:t>第</a:t>
            </a:r>
            <a:r>
              <a:rPr lang="en-US" altLang="ja-JP"/>
              <a:t>44</a:t>
            </a:r>
            <a:r>
              <a:rPr lang="ja-JP" altLang="en-US"/>
              <a:t>回</a:t>
            </a:r>
            <a:r>
              <a:rPr lang="en-US" altLang="ja-JP"/>
              <a:t>(</a:t>
            </a:r>
            <a:r>
              <a:rPr lang="ja-JP" altLang="en-US"/>
              <a:t>人工知能及び認知科学</a:t>
            </a:r>
            <a:r>
              <a:rPr lang="en-US" altLang="ja-JP"/>
              <a:t>), pp.7-8, </a:t>
            </a:r>
            <a:r>
              <a:rPr lang="ja-JP" altLang="en-US"/>
              <a:t>情報処理学会</a:t>
            </a:r>
            <a:r>
              <a:rPr lang="en-US" altLang="ja-JP"/>
              <a:t>,(1992),http://id.nii.ac.jp/1001/00121333/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目次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368000"/>
            <a:ext cx="9071640" cy="5098680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一般化ぷよぷよの定義</a:t>
            </a:r>
          </a:p>
          <a:p>
            <a:pPr lvl="0"/>
            <a:r>
              <a:rPr lang="ja-JP" altLang="en-US"/>
              <a:t>研究の目的と背景</a:t>
            </a:r>
          </a:p>
          <a:p>
            <a:pPr lvl="0"/>
            <a:r>
              <a:rPr lang="ja-JP" altLang="en-US"/>
              <a:t>サポート機能の探索方法</a:t>
            </a:r>
          </a:p>
          <a:p>
            <a:pPr lvl="0"/>
            <a:r>
              <a:rPr lang="ja-JP" altLang="en-US"/>
              <a:t>サポート機能の性能を検査する実験</a:t>
            </a:r>
          </a:p>
          <a:p>
            <a:pPr lvl="0"/>
            <a:r>
              <a:rPr lang="ja-JP" altLang="en-US"/>
              <a:t>検証結果</a:t>
            </a:r>
          </a:p>
          <a:p>
            <a:pPr lvl="0"/>
            <a:r>
              <a:rPr lang="ja-JP" altLang="en-US"/>
              <a:t>考察</a:t>
            </a:r>
          </a:p>
          <a:p>
            <a:pPr lvl="0"/>
            <a:r>
              <a:rPr lang="ja-JP" altLang="en-US"/>
              <a:t>まとめと今後の課題</a:t>
            </a:r>
          </a:p>
          <a:p>
            <a:pPr lvl="0"/>
            <a:r>
              <a:rPr lang="ja-JP" altLang="en-US"/>
              <a:t>参考文献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研究の背景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440000"/>
            <a:ext cx="9071640" cy="4557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/>
              <a:t>ぷよぷよは１９９１年にコンパイルで開発された落ち物パズルゲーム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944000" y="2574719"/>
            <a:ext cx="6120000" cy="41212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3311999" y="6840000"/>
            <a:ext cx="4968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http://vc.sega.jp/vc_puyo/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一般化ぷよぷよの定義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671999" y="1728000"/>
            <a:ext cx="2352600" cy="46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直線コネクタ 3"/>
          <p:cNvSpPr/>
          <p:nvPr/>
        </p:nvSpPr>
        <p:spPr>
          <a:xfrm>
            <a:off x="3168000" y="6768000"/>
            <a:ext cx="3528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X座標</a:t>
            </a:r>
          </a:p>
        </p:txBody>
      </p:sp>
      <p:sp>
        <p:nvSpPr>
          <p:cNvPr id="5" name="直線コネクタ 4"/>
          <p:cNvSpPr/>
          <p:nvPr/>
        </p:nvSpPr>
        <p:spPr>
          <a:xfrm flipV="1">
            <a:off x="3168000" y="1655999"/>
            <a:ext cx="0" cy="489600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48000" y="3384000"/>
            <a:ext cx="580320" cy="2232000"/>
          </a:xfrm>
          <a:prstGeom prst="rect">
            <a:avLst/>
          </a:prstGeom>
          <a:noFill/>
          <a:ln>
            <a:noFill/>
          </a:ln>
        </p:spPr>
        <p:txBody>
          <a:bodyPr vert="eaVert" wrap="none" lIns="90000" tIns="45000" rIns="90000" bIns="45000" anchor="t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Y座標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52000" y="2594160"/>
            <a:ext cx="2951999" cy="2175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・盤面の一番左下を(1,1)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・色ぷよだけ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・色は赤、黄、緑、青、桃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52000" y="2880000"/>
            <a:ext cx="2880000" cy="10069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・2個繋がったぷよを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ピースと呼ぶ</a:t>
            </a:r>
          </a:p>
        </p:txBody>
      </p:sp>
      <p:pic>
        <p:nvPicPr>
          <p:cNvPr id="9" name="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2441160" y="2304000"/>
            <a:ext cx="4902840" cy="3326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3671999" y="1728000"/>
            <a:ext cx="2524680" cy="46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直線コネクタ 10"/>
          <p:cNvSpPr/>
          <p:nvPr/>
        </p:nvSpPr>
        <p:spPr>
          <a:xfrm>
            <a:off x="4536000" y="3384000"/>
            <a:ext cx="0" cy="1152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96000" y="3600000"/>
            <a:ext cx="936000" cy="318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落下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272000" y="3240000"/>
            <a:ext cx="2238120" cy="318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・空白があれば落下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Class="entr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2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研究の目的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初心者にぷよぷよの置き方を理解してもらうサポート機能の開発</a:t>
            </a:r>
          </a:p>
          <a:p>
            <a:pPr lvl="0"/>
            <a:endParaRPr lang="en-US"/>
          </a:p>
          <a:p>
            <a:pPr lvl="0"/>
            <a:r>
              <a:rPr lang="ja-JP" altLang="en-US" b="1"/>
              <a:t>ぷよぷよは</a:t>
            </a:r>
            <a:r>
              <a:rPr lang="en-US" b="1"/>
              <a:t>NP</a:t>
            </a:r>
            <a:r>
              <a:rPr lang="ja-JP" altLang="en-US" b="1"/>
              <a:t>完全</a:t>
            </a:r>
          </a:p>
          <a:p>
            <a:pPr lvl="0"/>
            <a:r>
              <a:rPr lang="en-US"/>
              <a:t>*1：一般化ぷよぷよのNP完全性(2005)</a:t>
            </a:r>
          </a:p>
          <a:p>
            <a:pPr lvl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20000" y="216000"/>
            <a:ext cx="8607960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サポート機能の探索方法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20000" y="1383480"/>
            <a:ext cx="2951999" cy="588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720000" y="1383480"/>
            <a:ext cx="2951999" cy="588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45159" y="3217679"/>
            <a:ext cx="5954400" cy="20685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45159" y="3217679"/>
            <a:ext cx="5954400" cy="20685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7" name="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44440" y="3227040"/>
            <a:ext cx="5954400" cy="20685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8" name="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720000" y="1413720"/>
            <a:ext cx="2951999" cy="5858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>
            <a:off x="720000" y="1383480"/>
            <a:ext cx="2951999" cy="588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5159" y="3217679"/>
            <a:ext cx="5954400" cy="20685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11" name=""/>
          <p:cNvPicPr>
            <a:picLocks noChangeAspect="1"/>
          </p:cNvPicPr>
          <p:nvPr/>
        </p:nvPicPr>
        <p:blipFill>
          <a:blip r:embed="rId11" cstate="print">
            <a:alphaModFix/>
            <a:lum/>
          </a:blip>
          <a:srcRect/>
          <a:stretch>
            <a:fillRect/>
          </a:stretch>
        </p:blipFill>
        <p:spPr>
          <a:xfrm>
            <a:off x="720000" y="1413720"/>
            <a:ext cx="2951999" cy="5858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845159" y="3217679"/>
            <a:ext cx="5954400" cy="20811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13" name="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720000" y="1366920"/>
            <a:ext cx="2951999" cy="5905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44800" y="3217679"/>
            <a:ext cx="5954400" cy="20811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15" name=""/>
          <p:cNvPicPr>
            <a:picLocks noChangeAspect="1"/>
          </p:cNvPicPr>
          <p:nvPr/>
        </p:nvPicPr>
        <p:blipFill>
          <a:blip r:embed="rId15" cstate="print">
            <a:alphaModFix/>
            <a:lum/>
          </a:blip>
          <a:srcRect/>
          <a:stretch>
            <a:fillRect/>
          </a:stretch>
        </p:blipFill>
        <p:spPr>
          <a:xfrm>
            <a:off x="720000" y="1341720"/>
            <a:ext cx="2951999" cy="593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844800" y="3217679"/>
            <a:ext cx="5954400" cy="20811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17" name=""/>
          <p:cNvPicPr>
            <a:picLocks noChangeAspect="1"/>
          </p:cNvPicPr>
          <p:nvPr/>
        </p:nvPicPr>
        <p:blipFill>
          <a:blip r:embed="rId17" cstate="print">
            <a:alphaModFix/>
            <a:lum/>
          </a:blip>
          <a:srcRect/>
          <a:stretch>
            <a:fillRect/>
          </a:stretch>
        </p:blipFill>
        <p:spPr>
          <a:xfrm>
            <a:off x="720000" y="1341720"/>
            <a:ext cx="2951999" cy="593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862439" y="3204720"/>
            <a:ext cx="5954400" cy="20811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19" name=""/>
          <p:cNvPicPr>
            <a:picLocks noChangeAspect="1"/>
          </p:cNvPicPr>
          <p:nvPr/>
        </p:nvPicPr>
        <p:blipFill>
          <a:blip r:embed="rId19" cstate="print">
            <a:alphaModFix/>
            <a:lum/>
          </a:blip>
          <a:srcRect/>
          <a:stretch>
            <a:fillRect/>
          </a:stretch>
        </p:blipFill>
        <p:spPr>
          <a:xfrm>
            <a:off x="720000" y="1341720"/>
            <a:ext cx="2951999" cy="5917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875039" y="3231000"/>
            <a:ext cx="5954400" cy="20811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21" name=""/>
          <p:cNvPicPr>
            <a:picLocks noChangeAspect="1"/>
          </p:cNvPicPr>
          <p:nvPr/>
        </p:nvPicPr>
        <p:blipFill>
          <a:blip r:embed="rId21" cstate="print">
            <a:alphaModFix/>
            <a:lum/>
          </a:blip>
          <a:srcRect/>
          <a:stretch>
            <a:fillRect/>
          </a:stretch>
        </p:blipFill>
        <p:spPr>
          <a:xfrm>
            <a:off x="720000" y="1328760"/>
            <a:ext cx="2951999" cy="5943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879360" y="3231360"/>
            <a:ext cx="5954400" cy="20811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23" name=""/>
          <p:cNvPicPr>
            <a:picLocks noChangeAspect="1"/>
          </p:cNvPicPr>
          <p:nvPr/>
        </p:nvPicPr>
        <p:blipFill>
          <a:blip r:embed="rId23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3875039" y="3232080"/>
            <a:ext cx="5946840" cy="207756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25" name=""/>
          <p:cNvPicPr>
            <a:picLocks noChangeAspect="1"/>
          </p:cNvPicPr>
          <p:nvPr/>
        </p:nvPicPr>
        <p:blipFill>
          <a:blip r:embed="rId25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3879360" y="3223440"/>
            <a:ext cx="5947560" cy="207828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27" name=""/>
          <p:cNvPicPr>
            <a:picLocks noChangeAspect="1"/>
          </p:cNvPicPr>
          <p:nvPr/>
        </p:nvPicPr>
        <p:blipFill>
          <a:blip r:embed="rId27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6002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3849120" y="3250440"/>
            <a:ext cx="5954400" cy="208692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29" name=""/>
          <p:cNvPicPr>
            <a:picLocks noChangeAspect="1"/>
          </p:cNvPicPr>
          <p:nvPr/>
        </p:nvPicPr>
        <p:blipFill>
          <a:blip r:embed="rId29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3830759" y="3242520"/>
            <a:ext cx="5947560" cy="207828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31" name=""/>
          <p:cNvPicPr>
            <a:picLocks noChangeAspect="1"/>
          </p:cNvPicPr>
          <p:nvPr/>
        </p:nvPicPr>
        <p:blipFill>
          <a:blip r:embed="rId31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3854160" y="3243959"/>
            <a:ext cx="5948280" cy="2079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33" name=""/>
          <p:cNvPicPr>
            <a:picLocks noChangeAspect="1"/>
          </p:cNvPicPr>
          <p:nvPr/>
        </p:nvPicPr>
        <p:blipFill>
          <a:blip r:embed="rId33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3865679" y="3256560"/>
            <a:ext cx="5948280" cy="2079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35" name=""/>
          <p:cNvPicPr>
            <a:picLocks noChangeAspect="1"/>
          </p:cNvPicPr>
          <p:nvPr/>
        </p:nvPicPr>
        <p:blipFill>
          <a:blip r:embed="rId35" cstate="print">
            <a:alphaModFix/>
            <a:lum/>
          </a:blip>
          <a:srcRect/>
          <a:stretch>
            <a:fillRect/>
          </a:stretch>
        </p:blipFill>
        <p:spPr>
          <a:xfrm>
            <a:off x="720000" y="1269720"/>
            <a:ext cx="2951999" cy="604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"/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3845520" y="3201120"/>
            <a:ext cx="5948999" cy="207972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37" name=""/>
          <p:cNvPicPr>
            <a:picLocks noChangeAspect="1"/>
          </p:cNvPicPr>
          <p:nvPr/>
        </p:nvPicPr>
        <p:blipFill>
          <a:blip r:embed="rId37" cstate="print">
            <a:alphaModFix/>
            <a:lum/>
          </a:blip>
          <a:srcRect/>
          <a:stretch>
            <a:fillRect/>
          </a:stretch>
        </p:blipFill>
        <p:spPr>
          <a:xfrm>
            <a:off x="720000" y="132876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"/>
          <p:cNvPicPr>
            <a:picLocks noChangeAspect="1"/>
          </p:cNvPicPr>
          <p:nvPr/>
        </p:nvPicPr>
        <p:blipFill>
          <a:blip r:embed="rId38" cstate="print"/>
          <a:stretch>
            <a:fillRect/>
          </a:stretch>
        </p:blipFill>
        <p:spPr>
          <a:xfrm>
            <a:off x="3844800" y="3229200"/>
            <a:ext cx="5949720" cy="208044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39" name=""/>
          <p:cNvPicPr>
            <a:picLocks noChangeAspect="1"/>
          </p:cNvPicPr>
          <p:nvPr/>
        </p:nvPicPr>
        <p:blipFill>
          <a:blip r:embed="rId39" cstate="print">
            <a:alphaModFix/>
            <a:lum/>
          </a:blip>
          <a:srcRect/>
          <a:stretch>
            <a:fillRect/>
          </a:stretch>
        </p:blipFill>
        <p:spPr>
          <a:xfrm>
            <a:off x="720000" y="132876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"/>
          <p:cNvPicPr>
            <a:picLocks noChangeAspect="1"/>
          </p:cNvPicPr>
          <p:nvPr/>
        </p:nvPicPr>
        <p:blipFill>
          <a:blip r:embed="rId40" cstate="print"/>
          <a:stretch>
            <a:fillRect/>
          </a:stretch>
        </p:blipFill>
        <p:spPr>
          <a:xfrm>
            <a:off x="3865679" y="3217320"/>
            <a:ext cx="5949720" cy="208044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41" name=""/>
          <p:cNvPicPr>
            <a:picLocks noChangeAspect="1"/>
          </p:cNvPicPr>
          <p:nvPr/>
        </p:nvPicPr>
        <p:blipFill>
          <a:blip r:embed="rId41" cstate="print">
            <a:alphaModFix/>
            <a:lum/>
          </a:blip>
          <a:srcRect/>
          <a:stretch>
            <a:fillRect/>
          </a:stretch>
        </p:blipFill>
        <p:spPr>
          <a:xfrm>
            <a:off x="720000" y="1328760"/>
            <a:ext cx="2951999" cy="5989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"/>
          <p:cNvPicPr>
            <a:picLocks noChangeAspect="1"/>
          </p:cNvPicPr>
          <p:nvPr/>
        </p:nvPicPr>
        <p:blipFill>
          <a:blip r:embed="rId42" cstate="print"/>
          <a:stretch>
            <a:fillRect/>
          </a:stretch>
        </p:blipFill>
        <p:spPr>
          <a:xfrm>
            <a:off x="3872520" y="3254399"/>
            <a:ext cx="5949720" cy="208044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43" name=""/>
          <p:cNvPicPr>
            <a:picLocks noChangeAspect="1"/>
          </p:cNvPicPr>
          <p:nvPr/>
        </p:nvPicPr>
        <p:blipFill>
          <a:blip r:embed="rId43" cstate="print">
            <a:alphaModFix/>
            <a:lum/>
          </a:blip>
          <a:srcRect/>
          <a:stretch>
            <a:fillRect/>
          </a:stretch>
        </p:blipFill>
        <p:spPr>
          <a:xfrm>
            <a:off x="720000" y="1328760"/>
            <a:ext cx="2951999" cy="5943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"/>
          <p:cNvPicPr>
            <a:picLocks noChangeAspect="1"/>
          </p:cNvPicPr>
          <p:nvPr/>
        </p:nvPicPr>
        <p:blipFill>
          <a:blip r:embed="rId44" cstate="print"/>
          <a:stretch>
            <a:fillRect/>
          </a:stretch>
        </p:blipFill>
        <p:spPr>
          <a:xfrm>
            <a:off x="3881880" y="3243959"/>
            <a:ext cx="5949720" cy="208044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pic>
        <p:nvPicPr>
          <p:cNvPr id="45" name=""/>
          <p:cNvPicPr>
            <a:picLocks noChangeAspect="1"/>
          </p:cNvPicPr>
          <p:nvPr/>
        </p:nvPicPr>
        <p:blipFill>
          <a:blip r:embed="rId45" cstate="print">
            <a:alphaModFix/>
            <a:lum/>
          </a:blip>
          <a:srcRect/>
          <a:stretch>
            <a:fillRect/>
          </a:stretch>
        </p:blipFill>
        <p:spPr>
          <a:xfrm>
            <a:off x="720000" y="1328760"/>
            <a:ext cx="2951999" cy="5943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"/>
          <p:cNvPicPr>
            <a:picLocks noChangeAspect="1"/>
          </p:cNvPicPr>
          <p:nvPr/>
        </p:nvPicPr>
        <p:blipFill>
          <a:blip r:embed="rId46" cstate="print"/>
          <a:stretch>
            <a:fillRect/>
          </a:stretch>
        </p:blipFill>
        <p:spPr>
          <a:xfrm>
            <a:off x="3881880" y="3235680"/>
            <a:ext cx="5949720" cy="208044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サポート機能の探索方法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346120" y="1768680"/>
            <a:ext cx="5387040" cy="498924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サポート機能の性能を検査する実験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20000" y="1893240"/>
            <a:ext cx="8928000" cy="5378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目標１：平均連鎖数が３連鎖を超える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目標２：サポートがプレイヤーを上回る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実験：被験者４人に各１０回プレイ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１：自力でプレイ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２：サポートに従ってプレイ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 sz="4400"/>
              <a:t>サポート機能の性能を検査する実験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562760"/>
            <a:ext cx="9071640" cy="5160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/>
              <a:t>プレイヤーの詳細</a:t>
            </a:r>
          </a:p>
          <a:p>
            <a:pPr lvl="0"/>
            <a:endParaRPr lang="en-US"/>
          </a:p>
          <a:p>
            <a:pPr lvl="0"/>
            <a:r>
              <a:rPr lang="en-US"/>
              <a:t>A：完全な初心者</a:t>
            </a:r>
          </a:p>
          <a:p>
            <a:pPr lvl="0"/>
            <a:endParaRPr lang="en-US"/>
          </a:p>
          <a:p>
            <a:pPr lvl="0"/>
            <a:r>
              <a:rPr lang="en-US"/>
              <a:t>B：経験自体はあるが、初心者レベル</a:t>
            </a:r>
          </a:p>
          <a:p>
            <a:pPr lvl="0"/>
            <a:endParaRPr lang="en-US"/>
          </a:p>
          <a:p>
            <a:pPr lvl="0"/>
            <a:r>
              <a:rPr lang="en-US"/>
              <a:t>C：中級者、階段積みができるレベル</a:t>
            </a:r>
          </a:p>
          <a:p>
            <a:pPr lvl="0"/>
            <a:endParaRPr lang="en-US"/>
          </a:p>
          <a:p>
            <a:pPr lvl="0"/>
            <a:r>
              <a:rPr lang="en-US"/>
              <a:t>D：上級者、５連差以上組むこともできる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36840</TotalTime>
  <Words>584</Words>
  <Application>Microsoft Office PowerPoint</Application>
  <PresentationFormat>画面に合わせる (4:3)</PresentationFormat>
  <Paragraphs>111</Paragraphs>
  <Slides>17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標準</vt:lpstr>
      <vt:lpstr>ぷよぷよにおけるサポート機能 の開発</vt:lpstr>
      <vt:lpstr>目次</vt:lpstr>
      <vt:lpstr>研究の背景</vt:lpstr>
      <vt:lpstr>一般化ぷよぷよの定義</vt:lpstr>
      <vt:lpstr>研究の目的</vt:lpstr>
      <vt:lpstr>サポート機能の探索方法</vt:lpstr>
      <vt:lpstr>サポート機能の探索方法</vt:lpstr>
      <vt:lpstr>サポート機能の性能を検査する実験</vt:lpstr>
      <vt:lpstr>サポート機能の性能を検査する実験</vt:lpstr>
      <vt:lpstr>検証結果</vt:lpstr>
      <vt:lpstr>考察</vt:lpstr>
      <vt:lpstr>まとめ</vt:lpstr>
      <vt:lpstr>今後の課題</vt:lpstr>
      <vt:lpstr>参考文献</vt:lpstr>
      <vt:lpstr>スライド 15</vt:lpstr>
      <vt:lpstr>スライド 16</vt:lpstr>
      <vt:lpstr>スライド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ぷよぷよにおけるサポート機能 の開発</dc:title>
  <dc:creator>takasi-i</dc:creator>
  <cp:lastModifiedBy>takasi-i</cp:lastModifiedBy>
  <cp:revision>112</cp:revision>
  <dcterms:created xsi:type="dcterms:W3CDTF">2017-02-03T16:15:31Z</dcterms:created>
  <dcterms:modified xsi:type="dcterms:W3CDTF">2018-06-29T05:15:11Z</dcterms:modified>
</cp:coreProperties>
</file>