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720263" cy="6480175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列 3</c:v>
          </c:tx>
          <c:spPr>
            <a:solidFill>
              <a:srgbClr val="FFD320"/>
            </a:solidFill>
            <a:ln>
              <a:noFill/>
            </a:ln>
          </c:spPr>
          <c:invertIfNegative val="0"/>
          <c:cat>
            <c:strLit>
              <c:ptCount val="4"/>
              <c:pt idx="0">
                <c:v>積み込み無し</c:v>
              </c:pt>
              <c:pt idx="1">
                <c:v>么九牌９個</c:v>
              </c:pt>
              <c:pt idx="2">
                <c:v>么九牌10個</c:v>
              </c:pt>
              <c:pt idx="3">
                <c:v>么九牌11個</c:v>
              </c:pt>
            </c:strLit>
          </c:cat>
          <c:val>
            <c:numLit>
              <c:formatCode>General</c:formatCode>
              <c:ptCount val="4"/>
              <c:pt idx="0">
                <c:v>7.0000000000000007E-2</c:v>
              </c:pt>
              <c:pt idx="1">
                <c:v>0.43</c:v>
              </c:pt>
              <c:pt idx="2">
                <c:v>0.83</c:v>
              </c:pt>
              <c:pt idx="3">
                <c:v>8.9700000000000006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129712"/>
        <c:axId val="336979472"/>
      </c:barChart>
      <c:valAx>
        <c:axId val="336979472"/>
        <c:scaling>
          <c:orientation val="minMax"/>
        </c:scaling>
        <c:delete val="0"/>
        <c:axPos val="l"/>
        <c:majorGridlines>
          <c:spPr>
            <a:ln>
              <a:solidFill>
                <a:srgbClr val="B3B3B3"/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ja-JP"/>
          </a:p>
        </c:txPr>
        <c:crossAx val="338129712"/>
        <c:crossesAt val="0"/>
        <c:crossBetween val="between"/>
      </c:valAx>
      <c:catAx>
        <c:axId val="338129712"/>
        <c:scaling>
          <c:orientation val="minMax"/>
        </c:scaling>
        <c:delete val="0"/>
        <c:axPos val="b"/>
        <c:numFmt formatCode="[$-1000411]yyyy/mm/dd" sourceLinked="0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ja-JP"/>
          </a:p>
        </c:txPr>
        <c:crossAx val="336979472"/>
        <c:crossesAt val="0"/>
        <c:auto val="1"/>
        <c:lblAlgn val="ctr"/>
        <c:lblOffset val="100"/>
        <c:noMultiLvlLbl val="0"/>
      </c:catAx>
      <c:spPr>
        <a:noFill/>
        <a:ln>
          <a:solidFill>
            <a:srgbClr val="B3B3B3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列 3</c:v>
          </c:tx>
          <c:spPr>
            <a:solidFill>
              <a:srgbClr val="FFD320"/>
            </a:solidFill>
            <a:ln>
              <a:noFill/>
            </a:ln>
          </c:spPr>
          <c:invertIfNegative val="0"/>
          <c:cat>
            <c:strLit>
              <c:ptCount val="11"/>
              <c:pt idx="0">
                <c:v>積み込み無し</c:v>
              </c:pt>
              <c:pt idx="1">
                <c:v>暗刻1</c:v>
              </c:pt>
              <c:pt idx="2">
                <c:v>暗刻1,対子1</c:v>
              </c:pt>
              <c:pt idx="3">
                <c:v>暗刻1,対子2</c:v>
              </c:pt>
              <c:pt idx="4">
                <c:v>暗刻1,対子3</c:v>
              </c:pt>
              <c:pt idx="5">
                <c:v>暗刻1,対子4</c:v>
              </c:pt>
              <c:pt idx="6">
                <c:v>暗刻2</c:v>
              </c:pt>
              <c:pt idx="7">
                <c:v>暗刻2,対子1</c:v>
              </c:pt>
              <c:pt idx="8">
                <c:v>暗刻2,対子2</c:v>
              </c:pt>
              <c:pt idx="9">
                <c:v>暗刻3</c:v>
              </c:pt>
              <c:pt idx="10">
                <c:v>暗刻3,対子1</c:v>
              </c:pt>
            </c:strLit>
          </c:cat>
          <c:val>
            <c:numLit>
              <c:formatCode>General</c:formatCode>
              <c:ptCount val="11"/>
              <c:pt idx="0">
                <c:v>0.129</c:v>
              </c:pt>
              <c:pt idx="1">
                <c:v>0.19</c:v>
              </c:pt>
              <c:pt idx="2">
                <c:v>0.31</c:v>
              </c:pt>
              <c:pt idx="3">
                <c:v>0.2913</c:v>
              </c:pt>
              <c:pt idx="4">
                <c:v>0.59060000000000001</c:v>
              </c:pt>
              <c:pt idx="5">
                <c:v>0.60399999999999998</c:v>
              </c:pt>
              <c:pt idx="6">
                <c:v>0.36299999999999999</c:v>
              </c:pt>
              <c:pt idx="7">
                <c:v>0.72160000000000002</c:v>
              </c:pt>
              <c:pt idx="8">
                <c:v>1.0203</c:v>
              </c:pt>
              <c:pt idx="9">
                <c:v>1.83</c:v>
              </c:pt>
              <c:pt idx="10">
                <c:v>2.8919999999999999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767712"/>
        <c:axId val="338742848"/>
      </c:barChart>
      <c:valAx>
        <c:axId val="338742848"/>
        <c:scaling>
          <c:orientation val="minMax"/>
        </c:scaling>
        <c:delete val="0"/>
        <c:axPos val="l"/>
        <c:majorGridlines>
          <c:spPr>
            <a:ln>
              <a:solidFill>
                <a:srgbClr val="B3B3B3"/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ja-JP"/>
          </a:p>
        </c:txPr>
        <c:crossAx val="338767712"/>
        <c:crossesAt val="0"/>
        <c:crossBetween val="between"/>
      </c:valAx>
      <c:catAx>
        <c:axId val="338767712"/>
        <c:scaling>
          <c:orientation val="minMax"/>
        </c:scaling>
        <c:delete val="0"/>
        <c:axPos val="b"/>
        <c:numFmt formatCode="[$-1000411]yyyy/mm/dd" sourceLinked="0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ja-JP"/>
          </a:p>
        </c:txPr>
        <c:crossAx val="338742848"/>
        <c:crossesAt val="0"/>
        <c:auto val="1"/>
        <c:lblAlgn val="ctr"/>
        <c:lblOffset val="100"/>
        <c:noMultiLvlLbl val="0"/>
      </c:catAx>
      <c:spPr>
        <a:noFill/>
        <a:ln>
          <a:solidFill>
            <a:srgbClr val="B3B3B3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列 3</c:v>
          </c:tx>
          <c:spPr>
            <a:solidFill>
              <a:srgbClr val="FFD320"/>
            </a:solidFill>
            <a:ln>
              <a:noFill/>
            </a:ln>
          </c:spPr>
          <c:invertIfNegative val="0"/>
          <c:cat>
            <c:strLit>
              <c:ptCount val="9"/>
              <c:pt idx="0">
                <c:v>積み込み無し</c:v>
              </c:pt>
              <c:pt idx="1">
                <c:v>白1,發1，中1</c:v>
              </c:pt>
              <c:pt idx="2">
                <c:v>白2,發1，中1</c:v>
              </c:pt>
              <c:pt idx="3">
                <c:v>白2,發2，中1</c:v>
              </c:pt>
              <c:pt idx="4">
                <c:v>白2,發2，中2</c:v>
              </c:pt>
              <c:pt idx="5">
                <c:v>白3,發1，中1</c:v>
              </c:pt>
              <c:pt idx="6">
                <c:v>白3,發2，中1</c:v>
              </c:pt>
              <c:pt idx="7">
                <c:v>白3,發2，中2</c:v>
              </c:pt>
              <c:pt idx="8">
                <c:v>白3,發3，中2</c:v>
              </c:pt>
            </c:strLit>
          </c:cat>
          <c:val>
            <c:numLit>
              <c:formatCode>General</c:formatCode>
              <c:ptCount val="9"/>
              <c:pt idx="0">
                <c:v>6.3E-2</c:v>
              </c:pt>
              <c:pt idx="1">
                <c:v>9.06E-2</c:v>
              </c:pt>
              <c:pt idx="2">
                <c:v>0.48199999999999998</c:v>
              </c:pt>
              <c:pt idx="3">
                <c:v>2.1</c:v>
              </c:pt>
              <c:pt idx="4">
                <c:v>3.2303000000000002</c:v>
              </c:pt>
              <c:pt idx="5">
                <c:v>0.63859999999999995</c:v>
              </c:pt>
              <c:pt idx="6">
                <c:v>3.2109999999999999</c:v>
              </c:pt>
              <c:pt idx="7">
                <c:v>5.89</c:v>
              </c:pt>
              <c:pt idx="8">
                <c:v>7.66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697144"/>
        <c:axId val="338696760"/>
      </c:barChart>
      <c:valAx>
        <c:axId val="338696760"/>
        <c:scaling>
          <c:orientation val="minMax"/>
        </c:scaling>
        <c:delete val="0"/>
        <c:axPos val="l"/>
        <c:majorGridlines>
          <c:spPr>
            <a:ln>
              <a:solidFill>
                <a:srgbClr val="B3B3B3"/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ja-JP"/>
          </a:p>
        </c:txPr>
        <c:crossAx val="338697144"/>
        <c:crossesAt val="0"/>
        <c:crossBetween val="between"/>
      </c:valAx>
      <c:catAx>
        <c:axId val="338697144"/>
        <c:scaling>
          <c:orientation val="minMax"/>
        </c:scaling>
        <c:delete val="0"/>
        <c:axPos val="b"/>
        <c:numFmt formatCode="[$-1000411]yyyy/mm/dd" sourceLinked="0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ja-JP"/>
          </a:p>
        </c:txPr>
        <c:crossAx val="338696760"/>
        <c:crossesAt val="0"/>
        <c:auto val="1"/>
        <c:lblAlgn val="ctr"/>
        <c:lblOffset val="100"/>
        <c:noMultiLvlLbl val="0"/>
      </c:catAx>
      <c:spPr>
        <a:noFill/>
        <a:ln>
          <a:solidFill>
            <a:srgbClr val="B3B3B3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925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 idx="2"/>
          </p:nvPr>
        </p:nvSpPr>
        <p:spPr>
          <a:xfrm>
            <a:off x="1312920" y="1027079"/>
            <a:ext cx="4933800" cy="370044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3"/>
          </p:nvPr>
        </p:nvSpPr>
        <p:spPr>
          <a:xfrm>
            <a:off x="1169640" y="5086800"/>
            <a:ext cx="5226120" cy="4107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7813184"/>
      </p:ext>
    </p:extLst>
  </p:cSld>
  <p:clrMap bg1="lt1" tx1="dk1" bg2="lt2" tx2="dk2" accent1="accent1" accent2="accent2" accent3="accent3" accent4="accent4" accent5="accent5" accent6="accent6" hlink="hlink" folHlink="folHlink"/>
  <p:notesStyle>
    <a:lvl1pPr rtl="0" hangingPunct="0">
      <a:tabLst/>
      <a:defRPr lang="ja-JP" altLang="en-US" sz="2400" b="0" i="0" u="none" strike="noStrike">
        <a:ln>
          <a:noFill/>
        </a:ln>
        <a:solidFill>
          <a:srgbClr val="000000"/>
        </a:solidFill>
        <a:latin typeface="HG-MinchoL-Sun" pitchFamily="49"/>
        <a:cs typeface="Simplified Arabic" pitchFamily="2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1893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12920" y="1027079"/>
            <a:ext cx="4933800" cy="370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4336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12920" y="1027079"/>
            <a:ext cx="4933800" cy="370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6036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12920" y="1027079"/>
            <a:ext cx="4933800" cy="370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8770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12920" y="1027079"/>
            <a:ext cx="4933800" cy="370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1868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2786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12920" y="1027079"/>
            <a:ext cx="4933800" cy="370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1198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12920" y="1027079"/>
            <a:ext cx="4933800" cy="370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2209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5036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8662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004888" y="1027113"/>
            <a:ext cx="554990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3361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004888" y="1027113"/>
            <a:ext cx="554990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0216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004888" y="1027113"/>
            <a:ext cx="554990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2498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14438" y="1060450"/>
            <a:ext cx="7291387" cy="2255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14438" y="3403600"/>
            <a:ext cx="7291387" cy="1565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226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542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40550" y="600075"/>
            <a:ext cx="2074863" cy="531495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14375" y="600075"/>
            <a:ext cx="6073775" cy="531495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74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14438" y="1060450"/>
            <a:ext cx="7291387" cy="2255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14438" y="3403600"/>
            <a:ext cx="7291387" cy="1565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08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863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3575" y="1616075"/>
            <a:ext cx="8383588" cy="26955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3575" y="4337050"/>
            <a:ext cx="8383588" cy="14176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07040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14375" y="1801813"/>
            <a:ext cx="4073525" cy="408146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40300" y="1801813"/>
            <a:ext cx="4075113" cy="408146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470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9925" y="344488"/>
            <a:ext cx="8383588" cy="125253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9925" y="1589088"/>
            <a:ext cx="4111625" cy="77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69925" y="2366963"/>
            <a:ext cx="4111625" cy="348138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921250" y="1589088"/>
            <a:ext cx="4132263" cy="77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921250" y="2366963"/>
            <a:ext cx="4132263" cy="348138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673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123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8909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9925" y="431800"/>
            <a:ext cx="3135313" cy="151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32263" y="933450"/>
            <a:ext cx="4921250" cy="4605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69925" y="1944688"/>
            <a:ext cx="3135313" cy="3600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95571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473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9925" y="431800"/>
            <a:ext cx="3135313" cy="151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132263" y="933450"/>
            <a:ext cx="4921250" cy="4605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69925" y="1944688"/>
            <a:ext cx="3135313" cy="3600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32788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092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40550" y="476250"/>
            <a:ext cx="2074863" cy="54070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14375" y="476250"/>
            <a:ext cx="6073775" cy="54070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798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3575" y="1616075"/>
            <a:ext cx="8383588" cy="26955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3575" y="4337050"/>
            <a:ext cx="8383588" cy="14176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48438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93750" y="1831975"/>
            <a:ext cx="3981450" cy="408305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27600" y="1831975"/>
            <a:ext cx="3983038" cy="408305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537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9925" y="344488"/>
            <a:ext cx="8383588" cy="125253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9925" y="1589088"/>
            <a:ext cx="4111625" cy="77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69925" y="2366963"/>
            <a:ext cx="4111625" cy="348138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921250" y="1589088"/>
            <a:ext cx="4132263" cy="77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921250" y="2366963"/>
            <a:ext cx="4132263" cy="348138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310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164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0155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9925" y="431800"/>
            <a:ext cx="3135313" cy="151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32263" y="933450"/>
            <a:ext cx="4921250" cy="4605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69925" y="1944688"/>
            <a:ext cx="3135313" cy="3600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58103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9925" y="431800"/>
            <a:ext cx="3135313" cy="151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132263" y="933450"/>
            <a:ext cx="4921250" cy="4605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69925" y="1944688"/>
            <a:ext cx="3135313" cy="3600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91212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13">
            <a:lum bright="-50000"/>
            <a:alphaModFix/>
          </a:blip>
          <a:srcRect/>
          <a:stretch>
            <a:fillRect/>
          </a:stretch>
        </p:blipFill>
        <p:spPr>
          <a:xfrm>
            <a:off x="0" y="0"/>
            <a:ext cx="97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タイトル プレースホルダー 2"/>
          <p:cNvSpPr txBox="1">
            <a:spLocks noGrp="1"/>
          </p:cNvSpPr>
          <p:nvPr>
            <p:ph type="title"/>
          </p:nvPr>
        </p:nvSpPr>
        <p:spPr>
          <a:xfrm>
            <a:off x="714240" y="599400"/>
            <a:ext cx="8300520" cy="108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4" name="テキスト プレースホルダー 3"/>
          <p:cNvSpPr txBox="1">
            <a:spLocks noGrp="1"/>
          </p:cNvSpPr>
          <p:nvPr>
            <p:ph type="body" idx="1"/>
          </p:nvPr>
        </p:nvSpPr>
        <p:spPr>
          <a:xfrm>
            <a:off x="793080" y="1832040"/>
            <a:ext cx="8117640" cy="4082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ja-JP" altLang="en-US" sz="3430" b="1" i="1" u="none" strike="noStrike">
          <a:ln>
            <a:noFill/>
          </a:ln>
          <a:solidFill>
            <a:srgbClr val="99284C"/>
          </a:solidFill>
          <a:latin typeface="HG-MinchoL-Sun" pitchFamily="49"/>
          <a:cs typeface="Simplified Arabic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ja-JP" altLang="en-US" sz="580" b="0" i="0" u="none" strike="noStrike">
          <a:ln>
            <a:noFill/>
          </a:ln>
          <a:solidFill>
            <a:srgbClr val="333333"/>
          </a:solidFill>
          <a:latin typeface="HG-MinchoL-Sun" pitchFamily="49"/>
          <a:cs typeface="Simplified Arabic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90600" y="1623240"/>
            <a:ext cx="9329040" cy="4856400"/>
          </a:xfrm>
          <a:prstGeom prst="rect">
            <a:avLst/>
          </a:prstGeom>
          <a:solidFill>
            <a:srgbClr val="DDDDDD"/>
          </a:solidFill>
          <a:ln w="25400">
            <a:solidFill>
              <a:srgbClr val="C0C0C0"/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ja-JP" sz="2400">
              <a:solidFill>
                <a:srgbClr val="000000"/>
              </a:solidFill>
              <a:latin typeface="HG-MinchoL-Sun" pitchFamily="49"/>
              <a:ea typeface="HG-MinchoL-Sun" pitchFamily="49"/>
              <a:cs typeface="Simplified Arabic" pitchFamily="2"/>
            </a:endParaRPr>
          </a:p>
        </p:txBody>
      </p:sp>
      <p:sp>
        <p:nvSpPr>
          <p:cNvPr id="3" name="タイトル プレースホルダー 2"/>
          <p:cNvSpPr txBox="1">
            <a:spLocks noGrp="1"/>
          </p:cNvSpPr>
          <p:nvPr>
            <p:ph type="title"/>
          </p:nvPr>
        </p:nvSpPr>
        <p:spPr>
          <a:xfrm>
            <a:off x="714240" y="475920"/>
            <a:ext cx="8300520" cy="108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4" name="テキスト プレースホルダー 3"/>
          <p:cNvSpPr txBox="1">
            <a:spLocks noGrp="1"/>
          </p:cNvSpPr>
          <p:nvPr>
            <p:ph type="body" idx="1"/>
          </p:nvPr>
        </p:nvSpPr>
        <p:spPr>
          <a:xfrm>
            <a:off x="714240" y="1801439"/>
            <a:ext cx="8300520" cy="4082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60" y="360"/>
            <a:ext cx="174960" cy="786960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ja-JP" sz="2400">
              <a:solidFill>
                <a:srgbClr val="000000"/>
              </a:solidFill>
              <a:latin typeface="HG-MinchoL-Sun" pitchFamily="49"/>
              <a:ea typeface="HG-MinchoL-Sun" pitchFamily="49"/>
              <a:cs typeface="Simplified Arabic" pitchFamily="2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60" y="2041200"/>
            <a:ext cx="174960" cy="786960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ja-JP" sz="2400">
              <a:solidFill>
                <a:srgbClr val="000000"/>
              </a:solidFill>
              <a:latin typeface="HG-MinchoL-Sun" pitchFamily="49"/>
              <a:ea typeface="HG-MinchoL-Sun" pitchFamily="49"/>
              <a:cs typeface="Simplified Arabic" pitchFamily="2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60" y="1001520"/>
            <a:ext cx="174960" cy="786960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ja-JP" sz="2400">
              <a:solidFill>
                <a:srgbClr val="000000"/>
              </a:solidFill>
              <a:latin typeface="HG-MinchoL-Sun" pitchFamily="49"/>
              <a:ea typeface="HG-MinchoL-Sun" pitchFamily="49"/>
              <a:cs typeface="Simplified Arabic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ja-JP" altLang="en-US" sz="580" b="1" i="0" u="none" strike="noStrike">
          <a:ln>
            <a:noFill/>
          </a:ln>
          <a:solidFill>
            <a:srgbClr val="333333"/>
          </a:solidFill>
          <a:latin typeface="HG-MinchoL-Sun" pitchFamily="49"/>
          <a:cs typeface="Simplified Arabic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ja-JP" altLang="en-US" sz="2060" b="0" i="0" u="none" strike="noStrike">
          <a:ln>
            <a:noFill/>
          </a:ln>
          <a:solidFill>
            <a:srgbClr val="000000"/>
          </a:solidFill>
          <a:latin typeface="HG-MinchoL-Sun" pitchFamily="49"/>
          <a:cs typeface="Simplified Arabic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jcly.com/yaku/syutugenn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>
          <a:xfrm>
            <a:off x="714240" y="457200"/>
            <a:ext cx="8300520" cy="1119240"/>
          </a:xfrm>
        </p:spPr>
        <p:txBody>
          <a:bodyPr/>
          <a:lstStyle/>
          <a:p>
            <a:pPr marL="216000" lvl="0" indent="-360000"/>
            <a:r>
              <a:rPr lang="ja-JP" sz="4400"/>
              <a:t>配牌時の役満和了率</a:t>
            </a:r>
            <a:r>
              <a:rPr lang="ja-JP"/>
              <a:t/>
            </a:r>
            <a:br>
              <a:rPr lang="ja-JP"/>
            </a:br>
            <a:r>
              <a:rPr lang="ja-JP" sz="4400"/>
              <a:t>を考慮した麻雀AIの開発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endParaRPr lang="ja-JP"/>
          </a:p>
          <a:p>
            <a:pPr lvl="0"/>
            <a:endParaRPr lang="ja-JP"/>
          </a:p>
          <a:p>
            <a:pPr lvl="0"/>
            <a:endParaRPr lang="ja-JP"/>
          </a:p>
          <a:p>
            <a:pPr lvl="0"/>
            <a:endParaRPr lang="ja-JP"/>
          </a:p>
          <a:p>
            <a:pPr lvl="0" algn="ctr"/>
            <a:r>
              <a:rPr lang="ja-JP" sz="2740"/>
              <a:t>情報論理工学研究室</a:t>
            </a:r>
          </a:p>
          <a:p>
            <a:pPr lvl="0" algn="ctr"/>
            <a:r>
              <a:rPr lang="ja-JP" sz="2740"/>
              <a:t>豊山力登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消費者からの要望につい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>
          <a:xfrm>
            <a:off x="714240" y="599400"/>
            <a:ext cx="8300520" cy="1082160"/>
          </a:xfrm>
        </p:spPr>
        <p:txBody>
          <a:bodyPr>
            <a:spAutoFit/>
          </a:bodyPr>
          <a:lstStyle/>
          <a:p>
            <a:pPr marL="216000" lvl="0" indent="-360000"/>
            <a:r>
              <a:rPr lang="ja-JP" sz="4400"/>
              <a:t>結論および考察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>
          <a:xfrm>
            <a:off x="897119" y="1801439"/>
            <a:ext cx="8117640" cy="4874759"/>
          </a:xfrm>
        </p:spPr>
        <p:txBody>
          <a:bodyPr/>
          <a:lstStyle/>
          <a:p>
            <a:pPr lvl="0" algn="ctr"/>
            <a:endParaRPr lang="ja-JP"/>
          </a:p>
          <a:p>
            <a:pPr lvl="0" algn="ctr"/>
            <a:r>
              <a:rPr lang="ja-JP" sz="4000"/>
              <a:t>現実的にあり得る範囲の</a:t>
            </a:r>
          </a:p>
          <a:p>
            <a:pPr lvl="0" algn="ctr"/>
            <a:r>
              <a:rPr lang="ja-JP" sz="4000"/>
              <a:t>配牌時の手牌</a:t>
            </a:r>
          </a:p>
          <a:p>
            <a:pPr lvl="0" algn="ctr"/>
            <a:endParaRPr lang="ja-JP" sz="4000"/>
          </a:p>
          <a:p>
            <a:pPr lvl="0" algn="ctr"/>
            <a:r>
              <a:rPr lang="ja-JP" sz="4000"/>
              <a:t>かつ</a:t>
            </a:r>
          </a:p>
          <a:p>
            <a:pPr lvl="0" algn="ctr"/>
            <a:endParaRPr lang="ja-JP" sz="4000"/>
          </a:p>
          <a:p>
            <a:pPr lvl="0" algn="ctr"/>
            <a:r>
              <a:rPr lang="ja-JP" sz="4000"/>
              <a:t>和了率を考慮した和了しやすい</a:t>
            </a:r>
          </a:p>
          <a:p>
            <a:pPr lvl="0" algn="ctr"/>
            <a:r>
              <a:rPr lang="ja-JP" sz="4000"/>
              <a:t>配牌時の手牌</a:t>
            </a:r>
          </a:p>
          <a:p>
            <a:pPr lvl="0" algn="ctr"/>
            <a:endParaRPr lang="ja-JP" sz="4000"/>
          </a:p>
          <a:p>
            <a:pPr lvl="0" algn="ctr"/>
            <a:endParaRPr lang="ja-JP"/>
          </a:p>
        </p:txBody>
      </p:sp>
      <p:sp>
        <p:nvSpPr>
          <p:cNvPr id="4" name="フリーフォーム 3"/>
          <p:cNvSpPr/>
          <p:nvPr/>
        </p:nvSpPr>
        <p:spPr>
          <a:xfrm>
            <a:off x="360000" y="576000"/>
            <a:ext cx="4031999" cy="288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00FF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algn="l" rtl="0" hangingPunct="0">
              <a:lnSpc>
                <a:spcPct val="100000"/>
              </a:lnSpc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ja-JP" sz="3200" b="0" i="0" u="none" strike="noStrike">
              <a:ln>
                <a:noFill/>
              </a:ln>
              <a:solidFill>
                <a:srgbClr val="000000"/>
              </a:solidFill>
              <a:latin typeface="Helvetica" pitchFamily="33"/>
              <a:ea typeface="Helvetica" pitchFamily="33"/>
              <a:cs typeface="Helvetica" pitchFamily="34"/>
            </a:endParaRPr>
          </a:p>
          <a:p>
            <a:pPr marL="0" marR="0" lvl="0" indent="0" algn="ctr" rtl="0" hangingPunct="0">
              <a:lnSpc>
                <a:spcPct val="100000"/>
              </a:lnSpc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ja-JP" sz="3200" b="0" i="0" u="none" strike="noStrike">
                <a:ln>
                  <a:noFill/>
                </a:ln>
                <a:solidFill>
                  <a:srgbClr val="000000"/>
                </a:solidFill>
                <a:latin typeface="Helvetica" pitchFamily="33"/>
                <a:ea typeface="Helvetica" pitchFamily="33"/>
                <a:cs typeface="Helvetica" pitchFamily="34"/>
              </a:rPr>
              <a:t>同じ種類の牌は無く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ja-JP" sz="3200" b="0" i="0" u="none" strike="noStrike">
                <a:ln>
                  <a:noFill/>
                </a:ln>
                <a:solidFill>
                  <a:srgbClr val="FF0000"/>
                </a:solidFill>
                <a:latin typeface="Helvetica" pitchFamily="33"/>
                <a:ea typeface="Helvetica" pitchFamily="33"/>
                <a:cs typeface="Helvetica" pitchFamily="34"/>
              </a:rPr>
              <a:t>全て違う種類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ja-JP" sz="3200" b="0" i="0" u="none" strike="noStrike">
                <a:ln>
                  <a:noFill/>
                </a:ln>
                <a:solidFill>
                  <a:srgbClr val="FF0000"/>
                </a:solidFill>
                <a:latin typeface="Helvetica" pitchFamily="33"/>
                <a:ea typeface="Helvetica" pitchFamily="33"/>
                <a:cs typeface="Helvetica" pitchFamily="34"/>
              </a:rPr>
              <a:t>10個</a:t>
            </a:r>
            <a:r>
              <a:rPr lang="ja-JP" sz="3200" b="0" i="0" u="none" strike="noStrike">
                <a:ln>
                  <a:noFill/>
                </a:ln>
                <a:solidFill>
                  <a:srgbClr val="000000"/>
                </a:solidFill>
                <a:latin typeface="Helvetica" pitchFamily="33"/>
                <a:ea typeface="Helvetica" pitchFamily="33"/>
                <a:cs typeface="Helvetica" pitchFamily="34"/>
              </a:rPr>
              <a:t>以上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ja-JP" sz="3200" b="0" i="0" u="none" strike="noStrike">
                <a:ln>
                  <a:noFill/>
                </a:ln>
                <a:solidFill>
                  <a:srgbClr val="000000"/>
                </a:solidFill>
                <a:latin typeface="Helvetica" pitchFamily="33"/>
                <a:ea typeface="Helvetica" pitchFamily="33"/>
                <a:cs typeface="Helvetica" pitchFamily="34"/>
              </a:rPr>
              <a:t>10倍の和了率</a:t>
            </a:r>
          </a:p>
          <a:p>
            <a:pPr marL="0" marR="0" lvl="0" indent="0" algn="l" rtl="0" hangingPunct="0">
              <a:lnSpc>
                <a:spcPct val="100000"/>
              </a:lnSpc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ja-JP" sz="3200" b="0" i="0" u="none" strike="noStrike">
              <a:ln>
                <a:noFill/>
              </a:ln>
              <a:solidFill>
                <a:srgbClr val="000000"/>
              </a:solidFill>
              <a:latin typeface="Helvetica" pitchFamily="33"/>
              <a:ea typeface="Helvetica" pitchFamily="33"/>
              <a:cs typeface="Helvetica" pitchFamily="34"/>
            </a:endParaRPr>
          </a:p>
        </p:txBody>
      </p:sp>
      <p:sp>
        <p:nvSpPr>
          <p:cNvPr id="5" name="フリーフォーム 4"/>
          <p:cNvSpPr/>
          <p:nvPr/>
        </p:nvSpPr>
        <p:spPr>
          <a:xfrm>
            <a:off x="2520000" y="3096000"/>
            <a:ext cx="5382720" cy="3311999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00FF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algn="l" rtl="0" hangingPunct="0">
              <a:lnSpc>
                <a:spcPct val="100000"/>
              </a:lnSpc>
              <a:buNone/>
              <a:tabLst/>
            </a:pPr>
            <a:r>
              <a:rPr lang="ja-JP" sz="24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　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3200" b="0" i="0" u="none" strike="noStrike">
                <a:ln>
                  <a:noFill/>
                </a:ln>
                <a:solidFill>
                  <a:srgbClr val="000000"/>
                </a:solidFill>
                <a:latin typeface="Helvetica" pitchFamily="34"/>
                <a:ea typeface="Helvetica" pitchFamily="34"/>
                <a:cs typeface="Simplified Arabic" pitchFamily="2"/>
              </a:rPr>
              <a:t>積み込み無し時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3200" b="0" i="0" u="none" strike="noStrike">
                <a:ln>
                  <a:noFill/>
                </a:ln>
                <a:solidFill>
                  <a:srgbClr val="FF0000"/>
                </a:solidFill>
                <a:latin typeface="Helvetica" pitchFamily="34"/>
                <a:ea typeface="Helvetica" pitchFamily="34"/>
                <a:cs typeface="Simplified Arabic" pitchFamily="2"/>
              </a:rPr>
              <a:t>他の役満よりも和了率が高い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3200" b="0" i="0" u="none" strike="noStrike">
                <a:ln>
                  <a:noFill/>
                </a:ln>
                <a:solidFill>
                  <a:srgbClr val="000000"/>
                </a:solidFill>
                <a:latin typeface="Helvetica" pitchFamily="34"/>
                <a:ea typeface="Helvetica" pitchFamily="34"/>
                <a:cs typeface="Simplified Arabic" pitchFamily="2"/>
              </a:rPr>
              <a:t>暗刻・対子が合わせて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3200" b="0" i="0" u="none" strike="noStrike">
                <a:ln>
                  <a:noFill/>
                </a:ln>
                <a:solidFill>
                  <a:srgbClr val="FF0000"/>
                </a:solidFill>
                <a:latin typeface="Helvetica" pitchFamily="34"/>
                <a:ea typeface="Helvetica" pitchFamily="34"/>
                <a:cs typeface="Simplified Arabic" pitchFamily="2"/>
              </a:rPr>
              <a:t>２個</a:t>
            </a:r>
            <a:r>
              <a:rPr lang="ja-JP" sz="3200" b="0" i="0" u="none" strike="noStrike">
                <a:ln>
                  <a:noFill/>
                </a:ln>
                <a:solidFill>
                  <a:srgbClr val="000000"/>
                </a:solidFill>
                <a:latin typeface="Helvetica" pitchFamily="34"/>
                <a:ea typeface="Helvetica" pitchFamily="34"/>
                <a:cs typeface="Simplified Arabic" pitchFamily="2"/>
              </a:rPr>
              <a:t>以上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3200" b="0" i="0" u="none" strike="noStrike">
                <a:ln>
                  <a:noFill/>
                </a:ln>
                <a:solidFill>
                  <a:srgbClr val="000000"/>
                </a:solidFill>
                <a:latin typeface="Helvetica" pitchFamily="34"/>
                <a:ea typeface="Helvetica" pitchFamily="34"/>
                <a:cs typeface="Simplified Arabic" pitchFamily="2"/>
              </a:rPr>
              <a:t>嶺上開花と同じ和了率</a:t>
            </a:r>
          </a:p>
          <a:p>
            <a:pPr marL="0" marR="0" lvl="0" indent="0" algn="l" rtl="0" hangingPunct="0">
              <a:lnSpc>
                <a:spcPct val="100000"/>
              </a:lnSpc>
              <a:buNone/>
              <a:tabLst/>
            </a:pPr>
            <a:endParaRPr lang="ja-JP" sz="2400" b="0" i="0" u="none" strike="noStrike">
              <a:ln>
                <a:noFill/>
              </a:ln>
              <a:solidFill>
                <a:srgbClr val="000000"/>
              </a:solidFill>
              <a:latin typeface="HG-MinchoL-Sun" pitchFamily="49"/>
              <a:ea typeface="HG-MinchoL-Sun" pitchFamily="49"/>
              <a:cs typeface="Simplified Arabic" pitchFamily="2"/>
            </a:endParaRPr>
          </a:p>
          <a:p>
            <a:pPr marL="0" marR="0" lvl="0" indent="0" algn="l" rtl="0" hangingPunct="0">
              <a:lnSpc>
                <a:spcPct val="100000"/>
              </a:lnSpc>
              <a:buNone/>
              <a:tabLst/>
            </a:pPr>
            <a:endParaRPr lang="ja-JP" sz="2400" b="0" i="0" u="none" strike="noStrike">
              <a:ln>
                <a:noFill/>
              </a:ln>
              <a:solidFill>
                <a:srgbClr val="000000"/>
              </a:solidFill>
              <a:latin typeface="HG-MinchoL-Sun" pitchFamily="49"/>
              <a:ea typeface="HG-MinchoL-Sun" pitchFamily="49"/>
              <a:cs typeface="Simplified Arabic" pitchFamily="2"/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4521240" y="216000"/>
            <a:ext cx="5054759" cy="288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00FF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algn="l" rtl="0" hangingPunct="0">
              <a:lnSpc>
                <a:spcPct val="100000"/>
              </a:lnSpc>
              <a:buNone/>
              <a:tabLst/>
            </a:pPr>
            <a:endParaRPr lang="ja-JP" sz="3200" b="0" i="0" u="none" strike="noStrike">
              <a:ln>
                <a:noFill/>
              </a:ln>
              <a:solidFill>
                <a:srgbClr val="000000"/>
              </a:solidFill>
              <a:latin typeface="HG-MinchoL-Sun" pitchFamily="49"/>
              <a:ea typeface="HG-MinchoL-Sun" pitchFamily="49"/>
              <a:cs typeface="Simplified Arabic" pitchFamily="2"/>
            </a:endParaRPr>
          </a:p>
          <a:p>
            <a:pPr marL="0" marR="0" lvl="0" indent="0" algn="l" rtl="0" hangingPunct="0">
              <a:lnSpc>
                <a:spcPct val="100000"/>
              </a:lnSpc>
              <a:buNone/>
              <a:tabLst/>
            </a:pPr>
            <a:r>
              <a:rPr lang="ja-JP" sz="3200" b="0" i="0" u="none" strike="noStrike">
                <a:ln>
                  <a:noFill/>
                </a:ln>
                <a:solidFill>
                  <a:srgbClr val="000000"/>
                </a:solidFill>
                <a:latin typeface="Helvetica" pitchFamily="34"/>
                <a:ea typeface="Helvetica" pitchFamily="34"/>
                <a:cs typeface="Simplified Arabic" pitchFamily="2"/>
              </a:rPr>
              <a:t>唯一副露が許された役満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3200" b="0" i="0" u="none" strike="noStrike">
                <a:ln>
                  <a:noFill/>
                </a:ln>
                <a:solidFill>
                  <a:srgbClr val="FF0000"/>
                </a:solidFill>
                <a:latin typeface="Helvetica" pitchFamily="34"/>
                <a:ea typeface="Helvetica" pitchFamily="34"/>
                <a:cs typeface="Simplified Arabic" pitchFamily="2"/>
              </a:rPr>
              <a:t>暗刻・対子関係なし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3200" b="0" i="0" u="none" strike="noStrike">
                <a:ln>
                  <a:noFill/>
                </a:ln>
                <a:solidFill>
                  <a:srgbClr val="000000"/>
                </a:solidFill>
                <a:latin typeface="Helvetica" pitchFamily="34"/>
                <a:ea typeface="Helvetica" pitchFamily="34"/>
                <a:cs typeface="Simplified Arabic" pitchFamily="2"/>
              </a:rPr>
              <a:t>三元牌が</a:t>
            </a:r>
            <a:r>
              <a:rPr lang="ja-JP" sz="3200" b="0" i="0" u="none" strike="noStrike">
                <a:ln>
                  <a:noFill/>
                </a:ln>
                <a:solidFill>
                  <a:srgbClr val="FF0000"/>
                </a:solidFill>
                <a:latin typeface="Helvetica" pitchFamily="34"/>
                <a:ea typeface="Helvetica" pitchFamily="34"/>
                <a:cs typeface="Simplified Arabic" pitchFamily="2"/>
              </a:rPr>
              <a:t>5個</a:t>
            </a:r>
            <a:r>
              <a:rPr lang="ja-JP" sz="3200" b="0" i="0" u="none" strike="noStrike">
                <a:ln>
                  <a:noFill/>
                </a:ln>
                <a:solidFill>
                  <a:srgbClr val="000000"/>
                </a:solidFill>
                <a:latin typeface="Helvetica" pitchFamily="34"/>
                <a:ea typeface="Helvetica" pitchFamily="34"/>
                <a:cs typeface="Simplified Arabic" pitchFamily="2"/>
              </a:rPr>
              <a:t>以上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endParaRPr lang="ja-JP" sz="3200" b="0" i="0" u="none" strike="noStrike">
              <a:ln>
                <a:noFill/>
              </a:ln>
              <a:solidFill>
                <a:srgbClr val="000000"/>
              </a:solidFill>
              <a:latin typeface="Helvetica" pitchFamily="34"/>
              <a:ea typeface="Helvetica" pitchFamily="34"/>
              <a:cs typeface="Simplified Arabic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コストの分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>
          <a:xfrm>
            <a:off x="714240" y="599400"/>
            <a:ext cx="8300520" cy="1082160"/>
          </a:xfrm>
        </p:spPr>
        <p:txBody>
          <a:bodyPr>
            <a:spAutoFit/>
          </a:bodyPr>
          <a:lstStyle/>
          <a:p>
            <a:pPr marL="216000" lvl="0" indent="-360000"/>
            <a:r>
              <a:rPr lang="ja-JP" sz="4400"/>
              <a:t>今後の課題 ①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>
          <a:xfrm>
            <a:off x="793080" y="1832040"/>
            <a:ext cx="8117640" cy="4514759"/>
          </a:xfrm>
        </p:spPr>
        <p:txBody>
          <a:bodyPr>
            <a:spAutoFit/>
          </a:bodyPr>
          <a:lstStyle/>
          <a:p>
            <a:pPr lvl="0">
              <a:spcAft>
                <a:spcPts val="1417"/>
              </a:spcAft>
            </a:pPr>
            <a:endParaRPr lang="ja-JP"/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他の役満の</a:t>
            </a:r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配牌時の手牌ごとの和了率を求める</a:t>
            </a:r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役満狙いの途中での</a:t>
            </a:r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手替えのしやすさも考慮</a:t>
            </a:r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>
          <a:xfrm>
            <a:off x="714240" y="599400"/>
            <a:ext cx="8300520" cy="1082160"/>
          </a:xfrm>
        </p:spPr>
        <p:txBody>
          <a:bodyPr>
            <a:spAutoFit/>
          </a:bodyPr>
          <a:lstStyle/>
          <a:p>
            <a:pPr marL="216000" lvl="0" indent="-360000"/>
            <a:r>
              <a:rPr lang="ja-JP" sz="4400"/>
              <a:t>今後の課題 ②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>
          <a:xfrm>
            <a:off x="793080" y="1832040"/>
            <a:ext cx="8117640" cy="4514759"/>
          </a:xfrm>
        </p:spPr>
        <p:txBody>
          <a:bodyPr>
            <a:spAutoFit/>
          </a:bodyPr>
          <a:lstStyle/>
          <a:p>
            <a:pPr lvl="0">
              <a:spcAft>
                <a:spcPts val="1417"/>
              </a:spcAft>
            </a:pPr>
            <a:endParaRPr lang="ja-JP"/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役満以外の</a:t>
            </a:r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配牌時の手牌ごとの和了率も考慮</a:t>
            </a:r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実際に和了率を考慮した戦術を</a:t>
            </a:r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用いた麻雀AIを作成</a:t>
            </a:r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  <a:p>
            <a:pPr lvl="0"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優れている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>
          <a:xfrm>
            <a:off x="714240" y="599400"/>
            <a:ext cx="8300520" cy="1082160"/>
          </a:xfrm>
        </p:spPr>
        <p:txBody>
          <a:bodyPr>
            <a:spAutoFit/>
          </a:bodyPr>
          <a:lstStyle/>
          <a:p>
            <a:pPr marL="216000" lvl="0" indent="-360000"/>
            <a:r>
              <a:rPr lang="ja-JP" sz="4400"/>
              <a:t>参考文献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>
          <a:xfrm>
            <a:off x="897119" y="1801439"/>
            <a:ext cx="8117640" cy="4991040"/>
          </a:xfrm>
        </p:spPr>
        <p:txBody>
          <a:bodyPr/>
          <a:lstStyle/>
          <a:p>
            <a:pPr lvl="0"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ja-JP" sz="3200" baseline="-9000">
                <a:latin typeface="HG-Minchol-Sun" pitchFamily="49"/>
                <a:cs typeface="Helvetica" pitchFamily="34"/>
              </a:rPr>
              <a:t>[1] </a:t>
            </a:r>
            <a:r>
              <a:rPr lang="ja-JP" sz="3200">
                <a:latin typeface="HG-Minchol-Sun" pitchFamily="49"/>
                <a:cs typeface="Helvetica" pitchFamily="34"/>
              </a:rPr>
              <a:t>石畑恭平 著:コンピュータ麻雀のアルゴリズム, IO-Books, 工学社(2007).</a:t>
            </a:r>
          </a:p>
          <a:p>
            <a:pPr lvl="0"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ja-JP" sz="3200">
              <a:latin typeface="HG-Minchol-Sun" pitchFamily="49"/>
              <a:cs typeface="Helvetica" pitchFamily="34"/>
            </a:endParaRPr>
          </a:p>
          <a:p>
            <a:pPr lvl="0"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ja-JP" sz="3200" baseline="-9000">
                <a:latin typeface="HG-Minchol-Sun" pitchFamily="49"/>
                <a:cs typeface="Helvetica" pitchFamily="34"/>
              </a:rPr>
              <a:t>[2] </a:t>
            </a:r>
            <a:r>
              <a:rPr lang="ja-JP" sz="3200">
                <a:latin typeface="HG-Minchol-Sun" pitchFamily="49"/>
                <a:cs typeface="Helvetica" pitchFamily="34"/>
              </a:rPr>
              <a:t>とつげき東北 著, 福地誠 編:おしえて!科学する麻雀, 洋泉社(2009).</a:t>
            </a:r>
          </a:p>
          <a:p>
            <a:pPr lvl="0"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ja-JP" sz="3200">
              <a:latin typeface="HG-Minchol-Sun" pitchFamily="49"/>
              <a:cs typeface="Helvetica" pitchFamily="34"/>
            </a:endParaRPr>
          </a:p>
          <a:p>
            <a:pPr lvl="0"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ja-JP" sz="3200" baseline="-9000">
                <a:latin typeface="HG-Minchol-Sun" pitchFamily="49"/>
                <a:cs typeface="Helvetica" pitchFamily="34"/>
              </a:rPr>
              <a:t>[3] </a:t>
            </a:r>
            <a:r>
              <a:rPr lang="ja-JP" sz="3200">
                <a:latin typeface="HG-Minchol-Sun" pitchFamily="49"/>
                <a:cs typeface="Helvetica" pitchFamily="34"/>
              </a:rPr>
              <a:t>とつげき東北 著:科学する麻雀, 講談社現代新書(2004).</a:t>
            </a:r>
          </a:p>
          <a:p>
            <a:pPr lvl="0"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ja-JP" sz="3200">
              <a:latin typeface="HG-Minchol-Sun" pitchFamily="49"/>
              <a:cs typeface="Helvetica" pitchFamily="34"/>
            </a:endParaRPr>
          </a:p>
          <a:p>
            <a:pPr lvl="0"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ja-JP" sz="3200">
                <a:latin typeface="HG-Minchol-Sun" pitchFamily="49"/>
                <a:cs typeface="Helvetica" pitchFamily="34"/>
              </a:rPr>
              <a:t>[4]星,麻雀役の一覧(出現確率),麻雀%(2016)</a:t>
            </a:r>
          </a:p>
          <a:p>
            <a:pPr lvl="0"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ja-JP" sz="3200">
                <a:latin typeface="HG-Minchol-Sun" pitchFamily="49"/>
                <a:cs typeface="Helvetica" pitchFamily="34"/>
                <a:hlinkClick r:id="rId3"/>
              </a:rPr>
              <a:t>http://mjcly.com/yaku/syutugenn.html</a:t>
            </a:r>
          </a:p>
          <a:p>
            <a:pPr lvl="0"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ja-JP" sz="3200">
              <a:latin typeface="HG-Minchol-Sun" pitchFamily="49"/>
              <a:cs typeface="Helvetica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sz="4400"/>
              <a:t>目次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endParaRPr lang="ja-JP"/>
          </a:p>
          <a:p>
            <a:pPr lvl="0"/>
            <a:endParaRPr lang="ja-JP"/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研究の背景と研究の目的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研究内容・研究結果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考察と今後の課題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参考文献の紹介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長期目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>
          <a:xfrm>
            <a:off x="714240" y="599400"/>
            <a:ext cx="8300520" cy="1082160"/>
          </a:xfrm>
        </p:spPr>
        <p:txBody>
          <a:bodyPr>
            <a:spAutoFit/>
          </a:bodyPr>
          <a:lstStyle/>
          <a:p>
            <a:pPr marL="216000" lvl="0" indent="-360000"/>
            <a:r>
              <a:rPr lang="ja-JP" sz="4400"/>
              <a:t>研究背景 ①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>
          <a:xfrm>
            <a:off x="793080" y="1832040"/>
            <a:ext cx="8117640" cy="4182479"/>
          </a:xfrm>
        </p:spPr>
        <p:txBody>
          <a:bodyPr>
            <a:spAutoFit/>
          </a:bodyPr>
          <a:lstStyle/>
          <a:p>
            <a:pPr lvl="0">
              <a:spcAft>
                <a:spcPts val="1417"/>
              </a:spcAft>
            </a:pPr>
            <a:endParaRPr lang="ja-JP"/>
          </a:p>
          <a:p>
            <a:pPr lvl="0">
              <a:spcAft>
                <a:spcPts val="1417"/>
              </a:spcAft>
            </a:pPr>
            <a:r>
              <a:rPr lang="ja-JP" sz="3200"/>
              <a:t>賭け事や勝負事</a:t>
            </a:r>
          </a:p>
          <a:p>
            <a:pPr marL="0" lvl="1" indent="0" hangingPunct="0">
              <a:spcBef>
                <a:spcPts val="0"/>
              </a:spcBef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ja-JP" altLang="en-US" sz="2600">
                <a:solidFill>
                  <a:srgbClr val="000000"/>
                </a:solidFill>
                <a:latin typeface="HG-MinchoL-Sun" pitchFamily="49"/>
                <a:cs typeface="Simplified Arabic" pitchFamily="2"/>
              </a:rPr>
              <a:t>流れ論・精神論（運・ジンクス）</a:t>
            </a:r>
          </a:p>
          <a:p>
            <a:pPr marL="0" lvl="1" indent="0" hangingPunct="0">
              <a:spcBef>
                <a:spcPts val="0"/>
              </a:spcBef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ja-JP" altLang="en-US" sz="2600">
                <a:solidFill>
                  <a:srgbClr val="000000"/>
                </a:solidFill>
                <a:latin typeface="HG-MinchoL-Sun" pitchFamily="49"/>
                <a:cs typeface="Simplified Arabic" pitchFamily="2"/>
              </a:rPr>
              <a:t>デジタル論・確率論（数値・統計）</a:t>
            </a:r>
          </a:p>
          <a:p>
            <a:pPr lvl="0"/>
            <a:endParaRPr lang="ja-JP"/>
          </a:p>
          <a:p>
            <a:pPr lvl="0"/>
            <a:r>
              <a:rPr lang="ja-JP" sz="3200"/>
              <a:t>麻雀は多人数零和不完全情報ゲーム</a:t>
            </a:r>
          </a:p>
          <a:p>
            <a:pPr marL="0" lvl="1" indent="0" hangingPunct="0">
              <a:spcBef>
                <a:spcPts val="0"/>
              </a:spcBef>
              <a:buNone/>
            </a:pPr>
            <a:endParaRPr lang="ja-JP" altLang="en-US" sz="2060">
              <a:solidFill>
                <a:srgbClr val="000000"/>
              </a:solidFill>
              <a:latin typeface="HG-MinchoL-Sun" pitchFamily="49"/>
              <a:cs typeface="Simplified Arabic" pitchFamily="2"/>
            </a:endParaRPr>
          </a:p>
          <a:p>
            <a:pPr marL="0" lvl="1" indent="0" hangingPunct="0">
              <a:spcBef>
                <a:spcPts val="0"/>
              </a:spcBef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ja-JP" altLang="en-US" sz="2600">
                <a:solidFill>
                  <a:srgbClr val="000000"/>
                </a:solidFill>
                <a:latin typeface="HG-MinchoL-Sun" pitchFamily="49"/>
                <a:cs typeface="Simplified Arabic" pitchFamily="2"/>
              </a:rPr>
              <a:t>不確定要素が多い</a:t>
            </a:r>
          </a:p>
          <a:p>
            <a:pPr marL="0" lvl="1" indent="0" hangingPunct="0">
              <a:spcBef>
                <a:spcPts val="0"/>
              </a:spcBef>
              <a:buClr>
                <a:srgbClr val="99284C"/>
              </a:buClr>
              <a:buSzPct val="75000"/>
              <a:buFont typeface="StarSymbol" pitchFamily="2"/>
              <a:buChar char=""/>
            </a:pPr>
            <a:endParaRPr lang="ja-JP" altLang="en-US" sz="2600">
              <a:solidFill>
                <a:srgbClr val="000000"/>
              </a:solidFill>
              <a:latin typeface="HG-MinchoL-Sun" pitchFamily="49"/>
              <a:cs typeface="Simplified Arabic" pitchFamily="2"/>
            </a:endParaRPr>
          </a:p>
          <a:p>
            <a:pPr marL="0" lvl="1" indent="0" hangingPunct="0">
              <a:spcBef>
                <a:spcPts val="0"/>
              </a:spcBef>
              <a:buClr>
                <a:srgbClr val="99284C"/>
              </a:buClr>
              <a:buSzPct val="75000"/>
              <a:buFont typeface="StarSymbol" pitchFamily="2"/>
              <a:buChar char=""/>
            </a:pPr>
            <a:r>
              <a:rPr lang="ja-JP" altLang="en-US" sz="4800" b="1">
                <a:solidFill>
                  <a:srgbClr val="000000"/>
                </a:solidFill>
                <a:latin typeface="HG-MinchoL-Sun" pitchFamily="49"/>
                <a:cs typeface="Simplified Arabic" pitchFamily="2"/>
              </a:rPr>
              <a:t>➡ </a:t>
            </a:r>
            <a:r>
              <a:rPr lang="en-US" altLang="ja-JP" sz="4800" b="1" i="1" u="sng">
                <a:solidFill>
                  <a:srgbClr val="000000"/>
                </a:solidFill>
                <a:latin typeface="HG-MinchoL-Sun" pitchFamily="49"/>
                <a:cs typeface="Simplified Arabic" pitchFamily="2"/>
              </a:rPr>
              <a:t>AI</a:t>
            </a:r>
            <a:r>
              <a:rPr lang="ja-JP" altLang="en-US" sz="4800" b="1" i="1" u="sng">
                <a:solidFill>
                  <a:srgbClr val="000000"/>
                </a:solidFill>
                <a:latin typeface="HG-MinchoL-Sun" pitchFamily="49"/>
                <a:cs typeface="Simplified Arabic" pitchFamily="2"/>
              </a:rPr>
              <a:t>開発が困難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消費者からの要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>
          <a:xfrm>
            <a:off x="688679" y="497160"/>
            <a:ext cx="8300520" cy="1082160"/>
          </a:xfrm>
        </p:spPr>
        <p:txBody>
          <a:bodyPr>
            <a:spAutoFit/>
          </a:bodyPr>
          <a:lstStyle/>
          <a:p>
            <a:pPr marL="216000" lvl="0" indent="-360000"/>
            <a:r>
              <a:rPr lang="ja-JP" sz="4400"/>
              <a:t>研究背景 ②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>
          <a:xfrm>
            <a:off x="858599" y="1839960"/>
            <a:ext cx="8117640" cy="4082759"/>
          </a:xfrm>
        </p:spPr>
        <p:txBody>
          <a:bodyPr/>
          <a:lstStyle/>
          <a:p>
            <a:pPr lvl="0"/>
            <a:endParaRPr lang="ja-JP"/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一昔前までのイメージ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現在の麻雀のイメージ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麻雀において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>
                <a:solidFill>
                  <a:srgbClr val="FF0000"/>
                </a:solidFill>
              </a:rPr>
              <a:t>役満</a:t>
            </a:r>
            <a:r>
              <a:rPr lang="ja-JP" sz="3200"/>
              <a:t>とは？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  <a:p>
            <a:pPr marL="0" lvl="1" indent="0" hangingPunct="0">
              <a:spcBef>
                <a:spcPts val="0"/>
              </a:spcBef>
              <a:buNone/>
            </a:pPr>
            <a:endParaRPr lang="ja-JP" altLang="en-US" sz="2060">
              <a:solidFill>
                <a:srgbClr val="000000"/>
              </a:solidFill>
              <a:latin typeface="HG-MinchoL-Sun" pitchFamily="49"/>
              <a:cs typeface="Simplified Arabic" pitchFamily="2"/>
            </a:endParaRPr>
          </a:p>
        </p:txBody>
      </p:sp>
      <p:sp>
        <p:nvSpPr>
          <p:cNvPr id="4" name="フリーフォーム 3"/>
          <p:cNvSpPr/>
          <p:nvPr/>
        </p:nvSpPr>
        <p:spPr>
          <a:xfrm rot="30600">
            <a:off x="6477158" y="2233698"/>
            <a:ext cx="2976120" cy="1353240"/>
          </a:xfrm>
          <a:custGeom>
            <a:avLst>
              <a:gd name="f0" fmla="val -5828"/>
              <a:gd name="f1" fmla="val 3446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*/ 5419351 1 1725033"/>
              <a:gd name="f10" fmla="val -2147483647"/>
              <a:gd name="f11" fmla="val 2147483647"/>
              <a:gd name="f12" fmla="val 1930"/>
              <a:gd name="f13" fmla="val 7160"/>
              <a:gd name="f14" fmla="val 1530"/>
              <a:gd name="f15" fmla="val 4490"/>
              <a:gd name="f16" fmla="val 3400"/>
              <a:gd name="f17" fmla="val 1970"/>
              <a:gd name="f18" fmla="val 5270"/>
              <a:gd name="f19" fmla="val 5860"/>
              <a:gd name="f20" fmla="val 1950"/>
              <a:gd name="f21" fmla="val 6470"/>
              <a:gd name="f22" fmla="val 2210"/>
              <a:gd name="f23" fmla="val 6970"/>
              <a:gd name="f24" fmla="val 2600"/>
              <a:gd name="f25" fmla="val 7450"/>
              <a:gd name="f26" fmla="val 1390"/>
              <a:gd name="f27" fmla="val 8340"/>
              <a:gd name="f28" fmla="val 650"/>
              <a:gd name="f29" fmla="val 9340"/>
              <a:gd name="f30" fmla="val 10004"/>
              <a:gd name="f31" fmla="val 690"/>
              <a:gd name="f32" fmla="val 10710"/>
              <a:gd name="f33" fmla="val 1050"/>
              <a:gd name="f34" fmla="val 11210"/>
              <a:gd name="f35" fmla="val 1700"/>
              <a:gd name="f36" fmla="val 11570"/>
              <a:gd name="f37" fmla="val 630"/>
              <a:gd name="f38" fmla="val 12330"/>
              <a:gd name="f39" fmla="val 13150"/>
              <a:gd name="f40" fmla="val 13840"/>
              <a:gd name="f41" fmla="val 14470"/>
              <a:gd name="f42" fmla="val 460"/>
              <a:gd name="f43" fmla="val 14870"/>
              <a:gd name="f44" fmla="val 1160"/>
              <a:gd name="f45" fmla="val 15330"/>
              <a:gd name="f46" fmla="val 440"/>
              <a:gd name="f47" fmla="val 16020"/>
              <a:gd name="f48" fmla="val 16740"/>
              <a:gd name="f49" fmla="val 17910"/>
              <a:gd name="f50" fmla="val 18900"/>
              <a:gd name="f51" fmla="val 1130"/>
              <a:gd name="f52" fmla="val 19110"/>
              <a:gd name="f53" fmla="val 2710"/>
              <a:gd name="f54" fmla="val 20240"/>
              <a:gd name="f55" fmla="val 3150"/>
              <a:gd name="f56" fmla="val 21060"/>
              <a:gd name="f57" fmla="val 4580"/>
              <a:gd name="f58" fmla="val 6220"/>
              <a:gd name="f59" fmla="val 6720"/>
              <a:gd name="f60" fmla="val 21000"/>
              <a:gd name="f61" fmla="val 7200"/>
              <a:gd name="f62" fmla="val 20830"/>
              <a:gd name="f63" fmla="val 7660"/>
              <a:gd name="f64" fmla="val 21310"/>
              <a:gd name="f65" fmla="val 8460"/>
              <a:gd name="f66" fmla="val 9450"/>
              <a:gd name="f67" fmla="val 10460"/>
              <a:gd name="f68" fmla="val 12750"/>
              <a:gd name="f69" fmla="val 20310"/>
              <a:gd name="f70" fmla="val 14680"/>
              <a:gd name="f71" fmla="val 18650"/>
              <a:gd name="f72" fmla="val 15010"/>
              <a:gd name="f73" fmla="val 17200"/>
              <a:gd name="f74" fmla="val 17370"/>
              <a:gd name="f75" fmla="val 18920"/>
              <a:gd name="f76" fmla="val 15770"/>
              <a:gd name="f77" fmla="val 15220"/>
              <a:gd name="f78" fmla="val 14700"/>
              <a:gd name="f79" fmla="val 18710"/>
              <a:gd name="f80" fmla="val 14240"/>
              <a:gd name="f81" fmla="val 18310"/>
              <a:gd name="f82" fmla="val 13820"/>
              <a:gd name="f83" fmla="val 12490"/>
              <a:gd name="f84" fmla="val 11000"/>
              <a:gd name="f85" fmla="val 9890"/>
              <a:gd name="f86" fmla="val 8840"/>
              <a:gd name="f87" fmla="val 20790"/>
              <a:gd name="f88" fmla="val 8210"/>
              <a:gd name="f89" fmla="val 19510"/>
              <a:gd name="f90" fmla="val 7620"/>
              <a:gd name="f91" fmla="val 20000"/>
              <a:gd name="f92" fmla="val 7930"/>
              <a:gd name="f93" fmla="val 20290"/>
              <a:gd name="f94" fmla="val 6240"/>
              <a:gd name="f95" fmla="val 4850"/>
              <a:gd name="f96" fmla="val 3570"/>
              <a:gd name="f97" fmla="val 19280"/>
              <a:gd name="f98" fmla="val 2900"/>
              <a:gd name="f99" fmla="val 17640"/>
              <a:gd name="f100" fmla="val 1300"/>
              <a:gd name="f101" fmla="val 17600"/>
              <a:gd name="f102" fmla="val 480"/>
              <a:gd name="f103" fmla="val 16300"/>
              <a:gd name="f104" fmla="val 14660"/>
              <a:gd name="f105" fmla="val 13900"/>
              <a:gd name="f106" fmla="val 13210"/>
              <a:gd name="f107" fmla="val 1070"/>
              <a:gd name="f108" fmla="val 12640"/>
              <a:gd name="f109" fmla="val 380"/>
              <a:gd name="f110" fmla="val 12160"/>
              <a:gd name="f111" fmla="val 10120"/>
              <a:gd name="f112" fmla="val 8590"/>
              <a:gd name="f113" fmla="val 840"/>
              <a:gd name="f114" fmla="val 7330"/>
              <a:gd name="f115" fmla="val 7410"/>
              <a:gd name="f116" fmla="val 2040"/>
              <a:gd name="f117" fmla="val 7690"/>
              <a:gd name="f118" fmla="val 2090"/>
              <a:gd name="f119" fmla="val 7920"/>
              <a:gd name="f120" fmla="val 2790"/>
              <a:gd name="f121" fmla="val 7480"/>
              <a:gd name="f122" fmla="val 3050"/>
              <a:gd name="f123" fmla="val 7670"/>
              <a:gd name="f124" fmla="val 3310"/>
              <a:gd name="f125" fmla="val 11130"/>
              <a:gd name="f126" fmla="val 1910"/>
              <a:gd name="f127" fmla="val 11080"/>
              <a:gd name="f128" fmla="val 2160"/>
              <a:gd name="f129" fmla="val 11030"/>
              <a:gd name="f130" fmla="val 2400"/>
              <a:gd name="f131" fmla="val 14720"/>
              <a:gd name="f132" fmla="val 1400"/>
              <a:gd name="f133" fmla="val 14640"/>
              <a:gd name="f134" fmla="val 1720"/>
              <a:gd name="f135" fmla="val 14540"/>
              <a:gd name="f136" fmla="val 2010"/>
              <a:gd name="f137" fmla="val 19130"/>
              <a:gd name="f138" fmla="val 2890"/>
              <a:gd name="f139" fmla="val 19230"/>
              <a:gd name="f140" fmla="val 3290"/>
              <a:gd name="f141" fmla="val 19190"/>
              <a:gd name="f142" fmla="val 3380"/>
              <a:gd name="f143" fmla="val 20660"/>
              <a:gd name="f144" fmla="val 8170"/>
              <a:gd name="f145" fmla="val 20430"/>
              <a:gd name="f146" fmla="val 8620"/>
              <a:gd name="f147" fmla="val 20110"/>
              <a:gd name="f148" fmla="val 8990"/>
              <a:gd name="f149" fmla="val 18660"/>
              <a:gd name="f150" fmla="val 18740"/>
              <a:gd name="f151" fmla="val 14200"/>
              <a:gd name="f152" fmla="val 18280"/>
              <a:gd name="f153" fmla="val 12200"/>
              <a:gd name="f154" fmla="val 17000"/>
              <a:gd name="f155" fmla="val 11450"/>
              <a:gd name="f156" fmla="val 14320"/>
              <a:gd name="f157" fmla="val 17980"/>
              <a:gd name="f158" fmla="val 14350"/>
              <a:gd name="f159" fmla="val 17680"/>
              <a:gd name="f160" fmla="val 14370"/>
              <a:gd name="f161" fmla="val 17360"/>
              <a:gd name="f162" fmla="val 8220"/>
              <a:gd name="f163" fmla="val 8060"/>
              <a:gd name="f164" fmla="val 19250"/>
              <a:gd name="f165" fmla="val 7960"/>
              <a:gd name="f166" fmla="val 18950"/>
              <a:gd name="f167" fmla="val 7860"/>
              <a:gd name="f168" fmla="val 18640"/>
              <a:gd name="f169" fmla="val 3090"/>
              <a:gd name="f170" fmla="val 3280"/>
              <a:gd name="f171" fmla="val 17540"/>
              <a:gd name="f172" fmla="val 3460"/>
              <a:gd name="f173" fmla="val 17450"/>
              <a:gd name="f174" fmla="val 12900"/>
              <a:gd name="f175" fmla="val 1780"/>
              <a:gd name="f176" fmla="val 13130"/>
              <a:gd name="f177" fmla="val 2330"/>
              <a:gd name="f178" fmla="val 13040"/>
              <a:gd name="f179" fmla="*/ 1800 1800 1"/>
              <a:gd name="f180" fmla="+- 0 0 0"/>
              <a:gd name="f181" fmla="+- 0 0 23592960"/>
              <a:gd name="f182" fmla="val 1800"/>
              <a:gd name="f183" fmla="*/ 1200 1200 1"/>
              <a:gd name="f184" fmla="val 1200"/>
              <a:gd name="f185" fmla="*/ 700 700 1"/>
              <a:gd name="f186" fmla="val 700"/>
              <a:gd name="f187" fmla="*/ f5 1 21600"/>
              <a:gd name="f188" fmla="*/ f6 1 21600"/>
              <a:gd name="f189" fmla="*/ f9 1 180"/>
              <a:gd name="f190" fmla="pin -2147483647 f0 2147483647"/>
              <a:gd name="f191" fmla="pin -2147483647 f1 2147483647"/>
              <a:gd name="f192" fmla="*/ 0 f9 1"/>
              <a:gd name="f193" fmla="*/ f180 f2 1"/>
              <a:gd name="f194" fmla="*/ f181 f2 1"/>
              <a:gd name="f195" fmla="+- f190 0 10800"/>
              <a:gd name="f196" fmla="+- f191 0 10800"/>
              <a:gd name="f197" fmla="val f190"/>
              <a:gd name="f198" fmla="val f191"/>
              <a:gd name="f199" fmla="*/ f190 f187 1"/>
              <a:gd name="f200" fmla="*/ f191 f188 1"/>
              <a:gd name="f201" fmla="*/ 3000 f187 1"/>
              <a:gd name="f202" fmla="*/ 17110 f187 1"/>
              <a:gd name="f203" fmla="*/ 17330 f188 1"/>
              <a:gd name="f204" fmla="*/ 3320 f188 1"/>
              <a:gd name="f205" fmla="*/ f192 1 f4"/>
              <a:gd name="f206" fmla="*/ f193 1 f4"/>
              <a:gd name="f207" fmla="*/ f194 1 f4"/>
              <a:gd name="f208" fmla="+- 0 0 f196"/>
              <a:gd name="f209" fmla="+- 0 0 f195"/>
              <a:gd name="f210" fmla="+- 0 0 f205"/>
              <a:gd name="f211" fmla="+- f206 0 f3"/>
              <a:gd name="f212" fmla="+- f207 0 f3"/>
              <a:gd name="f213" fmla="at2 f208 f209"/>
              <a:gd name="f214" fmla="*/ f210 f2 1"/>
              <a:gd name="f215" fmla="+- f212 0 f211"/>
              <a:gd name="f216" fmla="+- f213 f3 0"/>
              <a:gd name="f217" fmla="*/ f214 1 f9"/>
              <a:gd name="f218" fmla="*/ f216 f9 1"/>
              <a:gd name="f219" fmla="+- f217 0 f3"/>
              <a:gd name="f220" fmla="*/ f218 1 f2"/>
              <a:gd name="f221" fmla="cos 1 f219"/>
              <a:gd name="f222" fmla="sin 1 f219"/>
              <a:gd name="f223" fmla="+- 0 0 f220"/>
              <a:gd name="f224" fmla="+- 0 0 f221"/>
              <a:gd name="f225" fmla="+- 0 0 f222"/>
              <a:gd name="f226" fmla="val f223"/>
              <a:gd name="f227" fmla="*/ 1800 f224 1"/>
              <a:gd name="f228" fmla="*/ 1800 f225 1"/>
              <a:gd name="f229" fmla="*/ 1200 f224 1"/>
              <a:gd name="f230" fmla="*/ 1200 f225 1"/>
              <a:gd name="f231" fmla="*/ 700 f224 1"/>
              <a:gd name="f232" fmla="*/ 700 f225 1"/>
              <a:gd name="f233" fmla="*/ f226 1 f189"/>
              <a:gd name="f234" fmla="*/ f227 f227 1"/>
              <a:gd name="f235" fmla="*/ f228 f228 1"/>
              <a:gd name="f236" fmla="*/ f229 f229 1"/>
              <a:gd name="f237" fmla="*/ f230 f230 1"/>
              <a:gd name="f238" fmla="*/ f231 f231 1"/>
              <a:gd name="f239" fmla="*/ f232 f232 1"/>
              <a:gd name="f240" fmla="*/ f233 f189 1"/>
              <a:gd name="f241" fmla="+- f234 f235 0"/>
              <a:gd name="f242" fmla="+- f236 f237 0"/>
              <a:gd name="f243" fmla="+- f238 f239 0"/>
              <a:gd name="f244" fmla="+- 0 0 f240"/>
              <a:gd name="f245" fmla="sqrt f241"/>
              <a:gd name="f246" fmla="sqrt f242"/>
              <a:gd name="f247" fmla="sqrt f243"/>
              <a:gd name="f248" fmla="*/ f244 f2 1"/>
              <a:gd name="f249" fmla="*/ f179 1 f245"/>
              <a:gd name="f250" fmla="*/ f183 1 f246"/>
              <a:gd name="f251" fmla="*/ f185 1 f247"/>
              <a:gd name="f252" fmla="*/ f248 1 f9"/>
              <a:gd name="f253" fmla="*/ f224 f249 1"/>
              <a:gd name="f254" fmla="*/ f225 f249 1"/>
              <a:gd name="f255" fmla="*/ f224 f250 1"/>
              <a:gd name="f256" fmla="*/ f225 f250 1"/>
              <a:gd name="f257" fmla="*/ f224 f251 1"/>
              <a:gd name="f258" fmla="*/ f225 f251 1"/>
              <a:gd name="f259" fmla="+- f252 0 f3"/>
              <a:gd name="f260" fmla="+- f197 0 f257"/>
              <a:gd name="f261" fmla="+- f198 0 f258"/>
              <a:gd name="f262" fmla="sin 1 f259"/>
              <a:gd name="f263" fmla="cos 1 f259"/>
              <a:gd name="f264" fmla="+- 0 0 f262"/>
              <a:gd name="f265" fmla="+- 0 0 f263"/>
              <a:gd name="f266" fmla="*/ 10800 f264 1"/>
              <a:gd name="f267" fmla="*/ 10800 f265 1"/>
              <a:gd name="f268" fmla="+- f266 10800 0"/>
              <a:gd name="f269" fmla="+- f267 10800 0"/>
              <a:gd name="f270" fmla="*/ f266 1 12"/>
              <a:gd name="f271" fmla="*/ f267 1 12"/>
              <a:gd name="f272" fmla="+- f190 0 f268"/>
              <a:gd name="f273" fmla="+- f191 0 f269"/>
              <a:gd name="f274" fmla="*/ f272 1 3"/>
              <a:gd name="f275" fmla="*/ f273 1 3"/>
              <a:gd name="f276" fmla="*/ f272 2 1"/>
              <a:gd name="f277" fmla="*/ f273 2 1"/>
              <a:gd name="f278" fmla="*/ f276 1 3"/>
              <a:gd name="f279" fmla="*/ f277 1 3"/>
              <a:gd name="f280" fmla="+- f274 f268 0"/>
              <a:gd name="f281" fmla="+- f275 f269 0"/>
              <a:gd name="f282" fmla="+- f280 0 f270"/>
              <a:gd name="f283" fmla="+- f281 0 f271"/>
              <a:gd name="f284" fmla="+- f278 f268 0"/>
              <a:gd name="f285" fmla="+- f279 f269 0"/>
              <a:gd name="f286" fmla="+- f282 0 f253"/>
              <a:gd name="f287" fmla="+- f283 0 f254"/>
              <a:gd name="f288" fmla="+- f284 0 f255"/>
              <a:gd name="f289" fmla="+- f285 0 f256"/>
            </a:gdLst>
            <a:ahLst>
              <a:ahXY gdRefX="f0" minX="f10" maxX="f11" gdRefY="f1" minY="f10" maxY="f11">
                <a:pos x="f199" y="f20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1" t="f204" r="f202" b="f203"/>
            <a:pathLst>
              <a:path w="21600" h="21600">
                <a:moveTo>
                  <a:pt x="f12" y="f13"/>
                </a:moveTo>
                <a:cubicBezTo>
                  <a:pt x="f14" y="f15"/>
                  <a:pt x="f16" y="f17"/>
                  <a:pt x="f18" y="f17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28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7"/>
                  <a:pt x="f39" y="f7"/>
                </a:cubicBezTo>
                <a:cubicBezTo>
                  <a:pt x="f40" y="f7"/>
                  <a:pt x="f41" y="f42"/>
                  <a:pt x="f43" y="f44"/>
                </a:cubicBezTo>
                <a:cubicBezTo>
                  <a:pt x="f45" y="f46"/>
                  <a:pt x="f47" y="f7"/>
                  <a:pt x="f48" y="f7"/>
                </a:cubicBezTo>
                <a:cubicBezTo>
                  <a:pt x="f49" y="f7"/>
                  <a:pt x="f50" y="f51"/>
                  <a:pt x="f52" y="f53"/>
                </a:cubicBezTo>
                <a:cubicBezTo>
                  <a:pt x="f54" y="f55"/>
                  <a:pt x="f56" y="f57"/>
                  <a:pt x="f56" y="f58"/>
                </a:cubicBezTo>
                <a:cubicBezTo>
                  <a:pt x="f56" y="f59"/>
                  <a:pt x="f60" y="f61"/>
                  <a:pt x="f62" y="f63"/>
                </a:cubicBezTo>
                <a:cubicBezTo>
                  <a:pt x="f64" y="f65"/>
                  <a:pt x="f8" y="f66"/>
                  <a:pt x="f8" y="f67"/>
                </a:cubicBezTo>
                <a:cubicBezTo>
                  <a:pt x="f8" y="f68"/>
                  <a:pt x="f69" y="f70"/>
                  <a:pt x="f71" y="f72"/>
                </a:cubicBezTo>
                <a:cubicBezTo>
                  <a:pt x="f71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54"/>
                  <a:pt x="f83" y="f8"/>
                  <a:pt x="f84" y="f8"/>
                </a:cubicBezTo>
                <a:cubicBezTo>
                  <a:pt x="f85" y="f8"/>
                  <a:pt x="f86" y="f87"/>
                  <a:pt x="f88" y="f89"/>
                </a:cubicBezTo>
                <a:cubicBezTo>
                  <a:pt x="f90" y="f91"/>
                  <a:pt x="f92" y="f93"/>
                  <a:pt x="f94" y="f93"/>
                </a:cubicBezTo>
                <a:cubicBezTo>
                  <a:pt x="f95" y="f93"/>
                  <a:pt x="f96" y="f97"/>
                  <a:pt x="f98" y="f99"/>
                </a:cubicBezTo>
                <a:cubicBezTo>
                  <a:pt x="f100" y="f101"/>
                  <a:pt x="f102" y="f103"/>
                  <a:pt x="f102" y="f104"/>
                </a:cubicBezTo>
                <a:cubicBezTo>
                  <a:pt x="f102" y="f105"/>
                  <a:pt x="f31" y="f106"/>
                  <a:pt x="f107" y="f108"/>
                </a:cubicBezTo>
                <a:cubicBezTo>
                  <a:pt x="f109" y="f110"/>
                  <a:pt x="f7" y="f34"/>
                  <a:pt x="f7" y="f111"/>
                </a:cubicBezTo>
                <a:cubicBezTo>
                  <a:pt x="f7" y="f112"/>
                  <a:pt x="f113" y="f114"/>
                  <a:pt x="f12" y="f13"/>
                </a:cubicBezTo>
                <a:close/>
              </a:path>
              <a:path w="21600" h="21600" fill="none">
                <a:moveTo>
                  <a:pt x="f12" y="f13"/>
                </a:moveTo>
                <a:cubicBezTo>
                  <a:pt x="f20" y="f115"/>
                  <a:pt x="f116" y="f117"/>
                  <a:pt x="f118" y="f119"/>
                </a:cubicBezTo>
              </a:path>
              <a:path w="21600" h="21600" fill="none">
                <a:moveTo>
                  <a:pt x="f23" y="f24"/>
                </a:moveTo>
                <a:cubicBezTo>
                  <a:pt x="f61" y="f120"/>
                  <a:pt x="f121" y="f122"/>
                  <a:pt x="f123" y="f124"/>
                </a:cubicBezTo>
              </a:path>
              <a:path w="21600" h="21600" fill="none">
                <a:moveTo>
                  <a:pt x="f34" y="f35"/>
                </a:moveTo>
                <a:cubicBezTo>
                  <a:pt x="f125" y="f126"/>
                  <a:pt x="f127" y="f128"/>
                  <a:pt x="f129" y="f130"/>
                </a:cubicBezTo>
              </a:path>
              <a:path w="21600" h="21600" fill="none">
                <a:moveTo>
                  <a:pt x="f43" y="f44"/>
                </a:moveTo>
                <a:cubicBezTo>
                  <a:pt x="f131" y="f132"/>
                  <a:pt x="f133" y="f134"/>
                  <a:pt x="f135" y="f136"/>
                </a:cubicBezTo>
              </a:path>
              <a:path w="21600" h="21600" fill="none">
                <a:moveTo>
                  <a:pt x="f52" y="f53"/>
                </a:moveTo>
                <a:cubicBezTo>
                  <a:pt x="f137" y="f138"/>
                  <a:pt x="f139" y="f140"/>
                  <a:pt x="f141" y="f142"/>
                </a:cubicBezTo>
              </a:path>
              <a:path w="21600" h="21600" fill="none">
                <a:moveTo>
                  <a:pt x="f62" y="f63"/>
                </a:moveTo>
                <a:cubicBezTo>
                  <a:pt x="f143" y="f144"/>
                  <a:pt x="f145" y="f146"/>
                  <a:pt x="f147" y="f148"/>
                </a:cubicBezTo>
              </a:path>
              <a:path w="21600" h="21600" fill="none">
                <a:moveTo>
                  <a:pt x="f149" y="f72"/>
                </a:moveTo>
                <a:cubicBezTo>
                  <a:pt x="f150" y="f151"/>
                  <a:pt x="f152" y="f153"/>
                  <a:pt x="f154" y="f155"/>
                </a:cubicBezTo>
              </a:path>
              <a:path w="21600" h="21600" fill="none">
                <a:moveTo>
                  <a:pt x="f80" y="f81"/>
                </a:moveTo>
                <a:cubicBezTo>
                  <a:pt x="f156" y="f157"/>
                  <a:pt x="f158" y="f159"/>
                  <a:pt x="f160" y="f161"/>
                </a:cubicBezTo>
              </a:path>
              <a:path w="21600" h="21600" fill="none">
                <a:moveTo>
                  <a:pt x="f162" y="f89"/>
                </a:moveTo>
                <a:cubicBezTo>
                  <a:pt x="f163" y="f164"/>
                  <a:pt x="f165" y="f166"/>
                  <a:pt x="f167" y="f168"/>
                </a:cubicBezTo>
              </a:path>
              <a:path w="21600" h="21600" fill="none">
                <a:moveTo>
                  <a:pt x="f98" y="f99"/>
                </a:moveTo>
                <a:cubicBezTo>
                  <a:pt x="f169" y="f101"/>
                  <a:pt x="f170" y="f171"/>
                  <a:pt x="f172" y="f173"/>
                </a:cubicBezTo>
              </a:path>
              <a:path w="21600" h="21600" fill="none">
                <a:moveTo>
                  <a:pt x="f107" y="f108"/>
                </a:moveTo>
                <a:cubicBezTo>
                  <a:pt x="f132" y="f174"/>
                  <a:pt x="f175" y="f176"/>
                  <a:pt x="f177" y="f178"/>
                </a:cubicBezTo>
              </a:path>
              <a:path w="21600" h="21600">
                <a:moveTo>
                  <a:pt x="f286" y="f287"/>
                </a:moveTo>
                <a:arcTo wR="f182" hR="f182" stAng="f211" swAng="f215"/>
                <a:close/>
              </a:path>
              <a:path w="21600" h="21600">
                <a:moveTo>
                  <a:pt x="f288" y="f289"/>
                </a:moveTo>
                <a:arcTo wR="f184" hR="f184" stAng="f211" swAng="f215"/>
                <a:close/>
              </a:path>
              <a:path w="21600" h="21600">
                <a:moveTo>
                  <a:pt x="f260" y="f261"/>
                </a:moveTo>
                <a:arcTo wR="f186" hR="f186" stAng="f211" swAng="f215"/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8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 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8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 </a:t>
            </a:r>
            <a:r>
              <a:rPr lang="ja-JP" sz="2800" b="1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博打・悪い？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endParaRPr lang="ja-JP" sz="2400" b="0" i="0" u="none" strike="noStrike">
              <a:ln>
                <a:noFill/>
              </a:ln>
              <a:solidFill>
                <a:srgbClr val="000000"/>
              </a:solidFill>
              <a:latin typeface="HG-MinchoL-Sun" pitchFamily="49"/>
              <a:ea typeface="HG-MinchoL-Sun" pitchFamily="49"/>
              <a:cs typeface="Simplified Arabic" pitchFamily="2"/>
            </a:endParaRPr>
          </a:p>
        </p:txBody>
      </p:sp>
      <p:sp>
        <p:nvSpPr>
          <p:cNvPr id="5" name="フリーフォーム 4"/>
          <p:cNvSpPr/>
          <p:nvPr/>
        </p:nvSpPr>
        <p:spPr>
          <a:xfrm>
            <a:off x="6408000" y="3744000"/>
            <a:ext cx="3311999" cy="2304000"/>
          </a:xfrm>
          <a:custGeom>
            <a:avLst>
              <a:gd name="f0" fmla="val -6098"/>
              <a:gd name="f1" fmla="val -3526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*/ 5419351 1 1725033"/>
              <a:gd name="f10" fmla="val -2147483647"/>
              <a:gd name="f11" fmla="val 2147483647"/>
              <a:gd name="f12" fmla="val 1930"/>
              <a:gd name="f13" fmla="val 7160"/>
              <a:gd name="f14" fmla="val 1530"/>
              <a:gd name="f15" fmla="val 4490"/>
              <a:gd name="f16" fmla="val 3400"/>
              <a:gd name="f17" fmla="val 1970"/>
              <a:gd name="f18" fmla="val 5270"/>
              <a:gd name="f19" fmla="val 5860"/>
              <a:gd name="f20" fmla="val 1950"/>
              <a:gd name="f21" fmla="val 6470"/>
              <a:gd name="f22" fmla="val 2210"/>
              <a:gd name="f23" fmla="val 6970"/>
              <a:gd name="f24" fmla="val 2600"/>
              <a:gd name="f25" fmla="val 7450"/>
              <a:gd name="f26" fmla="val 1390"/>
              <a:gd name="f27" fmla="val 8340"/>
              <a:gd name="f28" fmla="val 650"/>
              <a:gd name="f29" fmla="val 9340"/>
              <a:gd name="f30" fmla="val 10004"/>
              <a:gd name="f31" fmla="val 690"/>
              <a:gd name="f32" fmla="val 10710"/>
              <a:gd name="f33" fmla="val 1050"/>
              <a:gd name="f34" fmla="val 11210"/>
              <a:gd name="f35" fmla="val 1700"/>
              <a:gd name="f36" fmla="val 11570"/>
              <a:gd name="f37" fmla="val 630"/>
              <a:gd name="f38" fmla="val 12330"/>
              <a:gd name="f39" fmla="val 13150"/>
              <a:gd name="f40" fmla="val 13840"/>
              <a:gd name="f41" fmla="val 14470"/>
              <a:gd name="f42" fmla="val 460"/>
              <a:gd name="f43" fmla="val 14870"/>
              <a:gd name="f44" fmla="val 1160"/>
              <a:gd name="f45" fmla="val 15330"/>
              <a:gd name="f46" fmla="val 440"/>
              <a:gd name="f47" fmla="val 16020"/>
              <a:gd name="f48" fmla="val 16740"/>
              <a:gd name="f49" fmla="val 17910"/>
              <a:gd name="f50" fmla="val 18900"/>
              <a:gd name="f51" fmla="val 1130"/>
              <a:gd name="f52" fmla="val 19110"/>
              <a:gd name="f53" fmla="val 2710"/>
              <a:gd name="f54" fmla="val 20240"/>
              <a:gd name="f55" fmla="val 3150"/>
              <a:gd name="f56" fmla="val 21060"/>
              <a:gd name="f57" fmla="val 4580"/>
              <a:gd name="f58" fmla="val 6220"/>
              <a:gd name="f59" fmla="val 6720"/>
              <a:gd name="f60" fmla="val 21000"/>
              <a:gd name="f61" fmla="val 7200"/>
              <a:gd name="f62" fmla="val 20830"/>
              <a:gd name="f63" fmla="val 7660"/>
              <a:gd name="f64" fmla="val 21310"/>
              <a:gd name="f65" fmla="val 8460"/>
              <a:gd name="f66" fmla="val 9450"/>
              <a:gd name="f67" fmla="val 10460"/>
              <a:gd name="f68" fmla="val 12750"/>
              <a:gd name="f69" fmla="val 20310"/>
              <a:gd name="f70" fmla="val 14680"/>
              <a:gd name="f71" fmla="val 18650"/>
              <a:gd name="f72" fmla="val 15010"/>
              <a:gd name="f73" fmla="val 17200"/>
              <a:gd name="f74" fmla="val 17370"/>
              <a:gd name="f75" fmla="val 18920"/>
              <a:gd name="f76" fmla="val 15770"/>
              <a:gd name="f77" fmla="val 15220"/>
              <a:gd name="f78" fmla="val 14700"/>
              <a:gd name="f79" fmla="val 18710"/>
              <a:gd name="f80" fmla="val 14240"/>
              <a:gd name="f81" fmla="val 18310"/>
              <a:gd name="f82" fmla="val 13820"/>
              <a:gd name="f83" fmla="val 12490"/>
              <a:gd name="f84" fmla="val 11000"/>
              <a:gd name="f85" fmla="val 9890"/>
              <a:gd name="f86" fmla="val 8840"/>
              <a:gd name="f87" fmla="val 20790"/>
              <a:gd name="f88" fmla="val 8210"/>
              <a:gd name="f89" fmla="val 19510"/>
              <a:gd name="f90" fmla="val 7620"/>
              <a:gd name="f91" fmla="val 20000"/>
              <a:gd name="f92" fmla="val 7930"/>
              <a:gd name="f93" fmla="val 20290"/>
              <a:gd name="f94" fmla="val 6240"/>
              <a:gd name="f95" fmla="val 4850"/>
              <a:gd name="f96" fmla="val 3570"/>
              <a:gd name="f97" fmla="val 19280"/>
              <a:gd name="f98" fmla="val 2900"/>
              <a:gd name="f99" fmla="val 17640"/>
              <a:gd name="f100" fmla="val 1300"/>
              <a:gd name="f101" fmla="val 17600"/>
              <a:gd name="f102" fmla="val 480"/>
              <a:gd name="f103" fmla="val 16300"/>
              <a:gd name="f104" fmla="val 14660"/>
              <a:gd name="f105" fmla="val 13900"/>
              <a:gd name="f106" fmla="val 13210"/>
              <a:gd name="f107" fmla="val 1070"/>
              <a:gd name="f108" fmla="val 12640"/>
              <a:gd name="f109" fmla="val 380"/>
              <a:gd name="f110" fmla="val 12160"/>
              <a:gd name="f111" fmla="val 10120"/>
              <a:gd name="f112" fmla="val 8590"/>
              <a:gd name="f113" fmla="val 840"/>
              <a:gd name="f114" fmla="val 7330"/>
              <a:gd name="f115" fmla="val 7410"/>
              <a:gd name="f116" fmla="val 2040"/>
              <a:gd name="f117" fmla="val 7690"/>
              <a:gd name="f118" fmla="val 2090"/>
              <a:gd name="f119" fmla="val 7920"/>
              <a:gd name="f120" fmla="val 2790"/>
              <a:gd name="f121" fmla="val 7480"/>
              <a:gd name="f122" fmla="val 3050"/>
              <a:gd name="f123" fmla="val 7670"/>
              <a:gd name="f124" fmla="val 3310"/>
              <a:gd name="f125" fmla="val 11130"/>
              <a:gd name="f126" fmla="val 1910"/>
              <a:gd name="f127" fmla="val 11080"/>
              <a:gd name="f128" fmla="val 2160"/>
              <a:gd name="f129" fmla="val 11030"/>
              <a:gd name="f130" fmla="val 2400"/>
              <a:gd name="f131" fmla="val 14720"/>
              <a:gd name="f132" fmla="val 1400"/>
              <a:gd name="f133" fmla="val 14640"/>
              <a:gd name="f134" fmla="val 1720"/>
              <a:gd name="f135" fmla="val 14540"/>
              <a:gd name="f136" fmla="val 2010"/>
              <a:gd name="f137" fmla="val 19130"/>
              <a:gd name="f138" fmla="val 2890"/>
              <a:gd name="f139" fmla="val 19230"/>
              <a:gd name="f140" fmla="val 3290"/>
              <a:gd name="f141" fmla="val 19190"/>
              <a:gd name="f142" fmla="val 3380"/>
              <a:gd name="f143" fmla="val 20660"/>
              <a:gd name="f144" fmla="val 8170"/>
              <a:gd name="f145" fmla="val 20430"/>
              <a:gd name="f146" fmla="val 8620"/>
              <a:gd name="f147" fmla="val 20110"/>
              <a:gd name="f148" fmla="val 8990"/>
              <a:gd name="f149" fmla="val 18660"/>
              <a:gd name="f150" fmla="val 18740"/>
              <a:gd name="f151" fmla="val 14200"/>
              <a:gd name="f152" fmla="val 18280"/>
              <a:gd name="f153" fmla="val 12200"/>
              <a:gd name="f154" fmla="val 17000"/>
              <a:gd name="f155" fmla="val 11450"/>
              <a:gd name="f156" fmla="val 14320"/>
              <a:gd name="f157" fmla="val 17980"/>
              <a:gd name="f158" fmla="val 14350"/>
              <a:gd name="f159" fmla="val 17680"/>
              <a:gd name="f160" fmla="val 14370"/>
              <a:gd name="f161" fmla="val 17360"/>
              <a:gd name="f162" fmla="val 8220"/>
              <a:gd name="f163" fmla="val 8060"/>
              <a:gd name="f164" fmla="val 19250"/>
              <a:gd name="f165" fmla="val 7960"/>
              <a:gd name="f166" fmla="val 18950"/>
              <a:gd name="f167" fmla="val 7860"/>
              <a:gd name="f168" fmla="val 18640"/>
              <a:gd name="f169" fmla="val 3090"/>
              <a:gd name="f170" fmla="val 3280"/>
              <a:gd name="f171" fmla="val 17540"/>
              <a:gd name="f172" fmla="val 3460"/>
              <a:gd name="f173" fmla="val 17450"/>
              <a:gd name="f174" fmla="val 12900"/>
              <a:gd name="f175" fmla="val 1780"/>
              <a:gd name="f176" fmla="val 13130"/>
              <a:gd name="f177" fmla="val 2330"/>
              <a:gd name="f178" fmla="val 13040"/>
              <a:gd name="f179" fmla="*/ 1800 1800 1"/>
              <a:gd name="f180" fmla="+- 0 0 0"/>
              <a:gd name="f181" fmla="+- 0 0 23592960"/>
              <a:gd name="f182" fmla="val 1800"/>
              <a:gd name="f183" fmla="*/ 1200 1200 1"/>
              <a:gd name="f184" fmla="val 1200"/>
              <a:gd name="f185" fmla="*/ 700 700 1"/>
              <a:gd name="f186" fmla="val 700"/>
              <a:gd name="f187" fmla="*/ f5 1 21600"/>
              <a:gd name="f188" fmla="*/ f6 1 21600"/>
              <a:gd name="f189" fmla="*/ f9 1 180"/>
              <a:gd name="f190" fmla="pin -2147483647 f0 2147483647"/>
              <a:gd name="f191" fmla="pin -2147483647 f1 2147483647"/>
              <a:gd name="f192" fmla="*/ 0 f9 1"/>
              <a:gd name="f193" fmla="*/ f180 f2 1"/>
              <a:gd name="f194" fmla="*/ f181 f2 1"/>
              <a:gd name="f195" fmla="+- f190 0 10800"/>
              <a:gd name="f196" fmla="+- f191 0 10800"/>
              <a:gd name="f197" fmla="val f190"/>
              <a:gd name="f198" fmla="val f191"/>
              <a:gd name="f199" fmla="*/ f190 f187 1"/>
              <a:gd name="f200" fmla="*/ f191 f188 1"/>
              <a:gd name="f201" fmla="*/ 3000 f187 1"/>
              <a:gd name="f202" fmla="*/ 17110 f187 1"/>
              <a:gd name="f203" fmla="*/ 17330 f188 1"/>
              <a:gd name="f204" fmla="*/ 3320 f188 1"/>
              <a:gd name="f205" fmla="*/ f192 1 f4"/>
              <a:gd name="f206" fmla="*/ f193 1 f4"/>
              <a:gd name="f207" fmla="*/ f194 1 f4"/>
              <a:gd name="f208" fmla="+- 0 0 f196"/>
              <a:gd name="f209" fmla="+- 0 0 f195"/>
              <a:gd name="f210" fmla="+- 0 0 f205"/>
              <a:gd name="f211" fmla="+- f206 0 f3"/>
              <a:gd name="f212" fmla="+- f207 0 f3"/>
              <a:gd name="f213" fmla="at2 f208 f209"/>
              <a:gd name="f214" fmla="*/ f210 f2 1"/>
              <a:gd name="f215" fmla="+- f212 0 f211"/>
              <a:gd name="f216" fmla="+- f213 f3 0"/>
              <a:gd name="f217" fmla="*/ f214 1 f9"/>
              <a:gd name="f218" fmla="*/ f216 f9 1"/>
              <a:gd name="f219" fmla="+- f217 0 f3"/>
              <a:gd name="f220" fmla="*/ f218 1 f2"/>
              <a:gd name="f221" fmla="cos 1 f219"/>
              <a:gd name="f222" fmla="sin 1 f219"/>
              <a:gd name="f223" fmla="+- 0 0 f220"/>
              <a:gd name="f224" fmla="+- 0 0 f221"/>
              <a:gd name="f225" fmla="+- 0 0 f222"/>
              <a:gd name="f226" fmla="val f223"/>
              <a:gd name="f227" fmla="*/ 1800 f224 1"/>
              <a:gd name="f228" fmla="*/ 1800 f225 1"/>
              <a:gd name="f229" fmla="*/ 1200 f224 1"/>
              <a:gd name="f230" fmla="*/ 1200 f225 1"/>
              <a:gd name="f231" fmla="*/ 700 f224 1"/>
              <a:gd name="f232" fmla="*/ 700 f225 1"/>
              <a:gd name="f233" fmla="*/ f226 1 f189"/>
              <a:gd name="f234" fmla="*/ f227 f227 1"/>
              <a:gd name="f235" fmla="*/ f228 f228 1"/>
              <a:gd name="f236" fmla="*/ f229 f229 1"/>
              <a:gd name="f237" fmla="*/ f230 f230 1"/>
              <a:gd name="f238" fmla="*/ f231 f231 1"/>
              <a:gd name="f239" fmla="*/ f232 f232 1"/>
              <a:gd name="f240" fmla="*/ f233 f189 1"/>
              <a:gd name="f241" fmla="+- f234 f235 0"/>
              <a:gd name="f242" fmla="+- f236 f237 0"/>
              <a:gd name="f243" fmla="+- f238 f239 0"/>
              <a:gd name="f244" fmla="+- 0 0 f240"/>
              <a:gd name="f245" fmla="sqrt f241"/>
              <a:gd name="f246" fmla="sqrt f242"/>
              <a:gd name="f247" fmla="sqrt f243"/>
              <a:gd name="f248" fmla="*/ f244 f2 1"/>
              <a:gd name="f249" fmla="*/ f179 1 f245"/>
              <a:gd name="f250" fmla="*/ f183 1 f246"/>
              <a:gd name="f251" fmla="*/ f185 1 f247"/>
              <a:gd name="f252" fmla="*/ f248 1 f9"/>
              <a:gd name="f253" fmla="*/ f224 f249 1"/>
              <a:gd name="f254" fmla="*/ f225 f249 1"/>
              <a:gd name="f255" fmla="*/ f224 f250 1"/>
              <a:gd name="f256" fmla="*/ f225 f250 1"/>
              <a:gd name="f257" fmla="*/ f224 f251 1"/>
              <a:gd name="f258" fmla="*/ f225 f251 1"/>
              <a:gd name="f259" fmla="+- f252 0 f3"/>
              <a:gd name="f260" fmla="+- f197 0 f257"/>
              <a:gd name="f261" fmla="+- f198 0 f258"/>
              <a:gd name="f262" fmla="sin 1 f259"/>
              <a:gd name="f263" fmla="cos 1 f259"/>
              <a:gd name="f264" fmla="+- 0 0 f262"/>
              <a:gd name="f265" fmla="+- 0 0 f263"/>
              <a:gd name="f266" fmla="*/ 10800 f264 1"/>
              <a:gd name="f267" fmla="*/ 10800 f265 1"/>
              <a:gd name="f268" fmla="+- f266 10800 0"/>
              <a:gd name="f269" fmla="+- f267 10800 0"/>
              <a:gd name="f270" fmla="*/ f266 1 12"/>
              <a:gd name="f271" fmla="*/ f267 1 12"/>
              <a:gd name="f272" fmla="+- f190 0 f268"/>
              <a:gd name="f273" fmla="+- f191 0 f269"/>
              <a:gd name="f274" fmla="*/ f272 1 3"/>
              <a:gd name="f275" fmla="*/ f273 1 3"/>
              <a:gd name="f276" fmla="*/ f272 2 1"/>
              <a:gd name="f277" fmla="*/ f273 2 1"/>
              <a:gd name="f278" fmla="*/ f276 1 3"/>
              <a:gd name="f279" fmla="*/ f277 1 3"/>
              <a:gd name="f280" fmla="+- f274 f268 0"/>
              <a:gd name="f281" fmla="+- f275 f269 0"/>
              <a:gd name="f282" fmla="+- f280 0 f270"/>
              <a:gd name="f283" fmla="+- f281 0 f271"/>
              <a:gd name="f284" fmla="+- f278 f268 0"/>
              <a:gd name="f285" fmla="+- f279 f269 0"/>
              <a:gd name="f286" fmla="+- f282 0 f253"/>
              <a:gd name="f287" fmla="+- f283 0 f254"/>
              <a:gd name="f288" fmla="+- f284 0 f255"/>
              <a:gd name="f289" fmla="+- f285 0 f256"/>
            </a:gdLst>
            <a:ahLst>
              <a:ahXY gdRefX="f0" minX="f10" maxX="f11" gdRefY="f1" minY="f10" maxY="f11">
                <a:pos x="f199" y="f20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1" t="f204" r="f202" b="f203"/>
            <a:pathLst>
              <a:path w="21600" h="21600">
                <a:moveTo>
                  <a:pt x="f12" y="f13"/>
                </a:moveTo>
                <a:cubicBezTo>
                  <a:pt x="f14" y="f15"/>
                  <a:pt x="f16" y="f17"/>
                  <a:pt x="f18" y="f17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28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7"/>
                  <a:pt x="f39" y="f7"/>
                </a:cubicBezTo>
                <a:cubicBezTo>
                  <a:pt x="f40" y="f7"/>
                  <a:pt x="f41" y="f42"/>
                  <a:pt x="f43" y="f44"/>
                </a:cubicBezTo>
                <a:cubicBezTo>
                  <a:pt x="f45" y="f46"/>
                  <a:pt x="f47" y="f7"/>
                  <a:pt x="f48" y="f7"/>
                </a:cubicBezTo>
                <a:cubicBezTo>
                  <a:pt x="f49" y="f7"/>
                  <a:pt x="f50" y="f51"/>
                  <a:pt x="f52" y="f53"/>
                </a:cubicBezTo>
                <a:cubicBezTo>
                  <a:pt x="f54" y="f55"/>
                  <a:pt x="f56" y="f57"/>
                  <a:pt x="f56" y="f58"/>
                </a:cubicBezTo>
                <a:cubicBezTo>
                  <a:pt x="f56" y="f59"/>
                  <a:pt x="f60" y="f61"/>
                  <a:pt x="f62" y="f63"/>
                </a:cubicBezTo>
                <a:cubicBezTo>
                  <a:pt x="f64" y="f65"/>
                  <a:pt x="f8" y="f66"/>
                  <a:pt x="f8" y="f67"/>
                </a:cubicBezTo>
                <a:cubicBezTo>
                  <a:pt x="f8" y="f68"/>
                  <a:pt x="f69" y="f70"/>
                  <a:pt x="f71" y="f72"/>
                </a:cubicBezTo>
                <a:cubicBezTo>
                  <a:pt x="f71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54"/>
                  <a:pt x="f83" y="f8"/>
                  <a:pt x="f84" y="f8"/>
                </a:cubicBezTo>
                <a:cubicBezTo>
                  <a:pt x="f85" y="f8"/>
                  <a:pt x="f86" y="f87"/>
                  <a:pt x="f88" y="f89"/>
                </a:cubicBezTo>
                <a:cubicBezTo>
                  <a:pt x="f90" y="f91"/>
                  <a:pt x="f92" y="f93"/>
                  <a:pt x="f94" y="f93"/>
                </a:cubicBezTo>
                <a:cubicBezTo>
                  <a:pt x="f95" y="f93"/>
                  <a:pt x="f96" y="f97"/>
                  <a:pt x="f98" y="f99"/>
                </a:cubicBezTo>
                <a:cubicBezTo>
                  <a:pt x="f100" y="f101"/>
                  <a:pt x="f102" y="f103"/>
                  <a:pt x="f102" y="f104"/>
                </a:cubicBezTo>
                <a:cubicBezTo>
                  <a:pt x="f102" y="f105"/>
                  <a:pt x="f31" y="f106"/>
                  <a:pt x="f107" y="f108"/>
                </a:cubicBezTo>
                <a:cubicBezTo>
                  <a:pt x="f109" y="f110"/>
                  <a:pt x="f7" y="f34"/>
                  <a:pt x="f7" y="f111"/>
                </a:cubicBezTo>
                <a:cubicBezTo>
                  <a:pt x="f7" y="f112"/>
                  <a:pt x="f113" y="f114"/>
                  <a:pt x="f12" y="f13"/>
                </a:cubicBezTo>
                <a:close/>
              </a:path>
              <a:path w="21600" h="21600" fill="none">
                <a:moveTo>
                  <a:pt x="f12" y="f13"/>
                </a:moveTo>
                <a:cubicBezTo>
                  <a:pt x="f20" y="f115"/>
                  <a:pt x="f116" y="f117"/>
                  <a:pt x="f118" y="f119"/>
                </a:cubicBezTo>
              </a:path>
              <a:path w="21600" h="21600" fill="none">
                <a:moveTo>
                  <a:pt x="f23" y="f24"/>
                </a:moveTo>
                <a:cubicBezTo>
                  <a:pt x="f61" y="f120"/>
                  <a:pt x="f121" y="f122"/>
                  <a:pt x="f123" y="f124"/>
                </a:cubicBezTo>
              </a:path>
              <a:path w="21600" h="21600" fill="none">
                <a:moveTo>
                  <a:pt x="f34" y="f35"/>
                </a:moveTo>
                <a:cubicBezTo>
                  <a:pt x="f125" y="f126"/>
                  <a:pt x="f127" y="f128"/>
                  <a:pt x="f129" y="f130"/>
                </a:cubicBezTo>
              </a:path>
              <a:path w="21600" h="21600" fill="none">
                <a:moveTo>
                  <a:pt x="f43" y="f44"/>
                </a:moveTo>
                <a:cubicBezTo>
                  <a:pt x="f131" y="f132"/>
                  <a:pt x="f133" y="f134"/>
                  <a:pt x="f135" y="f136"/>
                </a:cubicBezTo>
              </a:path>
              <a:path w="21600" h="21600" fill="none">
                <a:moveTo>
                  <a:pt x="f52" y="f53"/>
                </a:moveTo>
                <a:cubicBezTo>
                  <a:pt x="f137" y="f138"/>
                  <a:pt x="f139" y="f140"/>
                  <a:pt x="f141" y="f142"/>
                </a:cubicBezTo>
              </a:path>
              <a:path w="21600" h="21600" fill="none">
                <a:moveTo>
                  <a:pt x="f62" y="f63"/>
                </a:moveTo>
                <a:cubicBezTo>
                  <a:pt x="f143" y="f144"/>
                  <a:pt x="f145" y="f146"/>
                  <a:pt x="f147" y="f148"/>
                </a:cubicBezTo>
              </a:path>
              <a:path w="21600" h="21600" fill="none">
                <a:moveTo>
                  <a:pt x="f149" y="f72"/>
                </a:moveTo>
                <a:cubicBezTo>
                  <a:pt x="f150" y="f151"/>
                  <a:pt x="f152" y="f153"/>
                  <a:pt x="f154" y="f155"/>
                </a:cubicBezTo>
              </a:path>
              <a:path w="21600" h="21600" fill="none">
                <a:moveTo>
                  <a:pt x="f80" y="f81"/>
                </a:moveTo>
                <a:cubicBezTo>
                  <a:pt x="f156" y="f157"/>
                  <a:pt x="f158" y="f159"/>
                  <a:pt x="f160" y="f161"/>
                </a:cubicBezTo>
              </a:path>
              <a:path w="21600" h="21600" fill="none">
                <a:moveTo>
                  <a:pt x="f162" y="f89"/>
                </a:moveTo>
                <a:cubicBezTo>
                  <a:pt x="f163" y="f164"/>
                  <a:pt x="f165" y="f166"/>
                  <a:pt x="f167" y="f168"/>
                </a:cubicBezTo>
              </a:path>
              <a:path w="21600" h="21600" fill="none">
                <a:moveTo>
                  <a:pt x="f98" y="f99"/>
                </a:moveTo>
                <a:cubicBezTo>
                  <a:pt x="f169" y="f101"/>
                  <a:pt x="f170" y="f171"/>
                  <a:pt x="f172" y="f173"/>
                </a:cubicBezTo>
              </a:path>
              <a:path w="21600" h="21600" fill="none">
                <a:moveTo>
                  <a:pt x="f107" y="f108"/>
                </a:moveTo>
                <a:cubicBezTo>
                  <a:pt x="f132" y="f174"/>
                  <a:pt x="f175" y="f176"/>
                  <a:pt x="f177" y="f178"/>
                </a:cubicBezTo>
              </a:path>
              <a:path w="21600" h="21600">
                <a:moveTo>
                  <a:pt x="f286" y="f287"/>
                </a:moveTo>
                <a:arcTo wR="f182" hR="f182" stAng="f211" swAng="f215"/>
                <a:close/>
              </a:path>
              <a:path w="21600" h="21600">
                <a:moveTo>
                  <a:pt x="f288" y="f289"/>
                </a:moveTo>
                <a:arcTo wR="f184" hR="f184" stAng="f211" swAng="f215"/>
                <a:close/>
              </a:path>
              <a:path w="21600" h="21600">
                <a:moveTo>
                  <a:pt x="f260" y="f261"/>
                </a:moveTo>
                <a:arcTo wR="f186" hR="f186" stAng="f211" swAng="f215"/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4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数値・確率論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4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デジタルなゲーム</a:t>
            </a:r>
          </a:p>
        </p:txBody>
      </p:sp>
      <p:sp>
        <p:nvSpPr>
          <p:cNvPr id="6" name="フリーフォーム 5"/>
          <p:cNvSpPr/>
          <p:nvPr/>
        </p:nvSpPr>
        <p:spPr>
          <a:xfrm>
            <a:off x="2880000" y="5040000"/>
            <a:ext cx="2304000" cy="1079639"/>
          </a:xfrm>
          <a:custGeom>
            <a:avLst>
              <a:gd name="f0" fmla="val -9418"/>
              <a:gd name="f1" fmla="val 0"/>
              <a:gd name="f2" fmla="val -4608"/>
              <a:gd name="f3" fmla="val -3600"/>
              <a:gd name="f4" fmla="val 4000"/>
              <a:gd name="f5" fmla="val -846"/>
              <a:gd name="f6" fmla="val 3996"/>
              <a:gd name="f7" fmla="val 0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66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4400" b="0" i="0" u="none" strike="noStrike">
                <a:ln>
                  <a:noFill/>
                </a:ln>
                <a:solidFill>
                  <a:srgbClr val="FF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最高役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sz="4400"/>
              <a:t>研究の目的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endParaRPr lang="ja-JP"/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麻雀の</a:t>
            </a:r>
            <a:r>
              <a:rPr lang="ja-JP" sz="3200">
                <a:solidFill>
                  <a:srgbClr val="FF0000"/>
                </a:solidFill>
              </a:rPr>
              <a:t>戦略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役満を効率良く和了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できれば勝率が上がる？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endParaRPr lang="ja-JP"/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背景①背景②をまとめて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>
                <a:solidFill>
                  <a:srgbClr val="FF0000"/>
                </a:solidFill>
              </a:rPr>
              <a:t>役満を効率良く和了する事の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>
                <a:solidFill>
                  <a:srgbClr val="FF0000"/>
                </a:solidFill>
              </a:rPr>
              <a:t>できる手牌を調査する</a:t>
            </a:r>
          </a:p>
        </p:txBody>
      </p:sp>
      <p:sp>
        <p:nvSpPr>
          <p:cNvPr id="4" name="フリーフォーム 3"/>
          <p:cNvSpPr/>
          <p:nvPr/>
        </p:nvSpPr>
        <p:spPr>
          <a:xfrm>
            <a:off x="6336000" y="2232000"/>
            <a:ext cx="2573640" cy="1584000"/>
          </a:xfrm>
          <a:custGeom>
            <a:avLst>
              <a:gd name="f0" fmla="val -23690"/>
              <a:gd name="f1" fmla="val 0"/>
              <a:gd name="f2" fmla="val 3249"/>
              <a:gd name="f3" fmla="val -755"/>
              <a:gd name="f4" fmla="val 2719"/>
              <a:gd name="f5" fmla="val 0"/>
              <a:gd name="f6" fmla="val 0"/>
              <a:gd name="f7" fmla="val 0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val f16"/>
              <a:gd name="f21" fmla="val f17"/>
              <a:gd name="f22" fmla="val f18"/>
              <a:gd name="f23" fmla="val f19"/>
              <a:gd name="f24" fmla="*/ f16 f14 1"/>
              <a:gd name="f25" fmla="*/ f17 f15 1"/>
              <a:gd name="f26" fmla="*/ f18 f14 1"/>
              <a:gd name="f27" fmla="*/ f19 f15 1"/>
            </a:gdLst>
            <a:ahLst>
              <a:ahXY gdRefX="f0" minX="f12" maxX="f13" gdRefY="f2" minY="f12" maxY="f13">
                <a:pos x="f24" y="f25"/>
              </a:ahXY>
              <a:ahXY gdRefX="f3" minX="f12" maxX="f13" gdRefY="f4" minY="f12" maxY="f13">
                <a:pos x="f26" y="f2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0" y="f21"/>
                </a:moveTo>
                <a:lnTo>
                  <a:pt x="f22" y="f23"/>
                </a:lnTo>
              </a:path>
            </a:pathLst>
          </a:custGeom>
          <a:solidFill>
            <a:srgbClr val="FFFF00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800" b="1" i="0" u="none" strike="noStrike">
                <a:ln>
                  <a:noFill/>
                </a:ln>
                <a:solidFill>
                  <a:srgbClr val="FF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筋切り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800" b="1" i="0" u="none" strike="noStrike">
                <a:ln>
                  <a:noFill/>
                </a:ln>
                <a:solidFill>
                  <a:srgbClr val="FF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現物切り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800" b="1" i="0" u="none" strike="noStrike">
                <a:ln>
                  <a:noFill/>
                </a:ln>
                <a:solidFill>
                  <a:srgbClr val="FF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ダマテン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800" b="1" i="0" u="none" strike="noStrike">
                <a:ln>
                  <a:noFill/>
                </a:ln>
                <a:solidFill>
                  <a:srgbClr val="FF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etc...</a:t>
            </a:r>
          </a:p>
        </p:txBody>
      </p:sp>
      <p:sp>
        <p:nvSpPr>
          <p:cNvPr id="5" name="フリーフォーム 4"/>
          <p:cNvSpPr/>
          <p:nvPr/>
        </p:nvSpPr>
        <p:spPr>
          <a:xfrm>
            <a:off x="1079639" y="431640"/>
            <a:ext cx="3816000" cy="360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CCFF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4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世の中には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4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「それは偶然である」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4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という説明以上に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4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正しい説明ができない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4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ものが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4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いくらでも存在する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endParaRPr lang="ja-JP" sz="2400" b="0" i="0" u="none" strike="noStrike">
              <a:ln>
                <a:noFill/>
              </a:ln>
              <a:solidFill>
                <a:srgbClr val="000000"/>
              </a:solidFill>
              <a:latin typeface="HG-MinchoL-Sun" pitchFamily="49"/>
              <a:ea typeface="HG-MinchoL-Sun" pitchFamily="49"/>
              <a:cs typeface="Simplified Arabic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4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とつげき東北</a:t>
            </a:r>
          </a:p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4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参考文献[3]より</a:t>
            </a:r>
          </a:p>
        </p:txBody>
      </p:sp>
      <p:sp>
        <p:nvSpPr>
          <p:cNvPr id="6" name="フリーフォーム 5"/>
          <p:cNvSpPr/>
          <p:nvPr/>
        </p:nvSpPr>
        <p:spPr>
          <a:xfrm>
            <a:off x="6911640" y="5256000"/>
            <a:ext cx="1872000" cy="1007999"/>
          </a:xfrm>
          <a:custGeom>
            <a:avLst>
              <a:gd name="f0" fmla="val 54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88"/>
              <a:gd name="f8" fmla="val 21600"/>
              <a:gd name="f9" fmla="val 44"/>
              <a:gd name="f10" fmla="val -2147483647"/>
              <a:gd name="f11" fmla="val 2147483647"/>
              <a:gd name="f12" fmla="val 10800"/>
              <a:gd name="f13" fmla="val 20"/>
              <a:gd name="f14" fmla="val 68"/>
              <a:gd name="f15" fmla="+- 0 0 0"/>
              <a:gd name="f16" fmla="*/ f4 1 88"/>
              <a:gd name="f17" fmla="*/ f5 1 21600"/>
              <a:gd name="f18" fmla="pin 0 f0 10800"/>
              <a:gd name="f19" fmla="*/ f15 f1 1"/>
              <a:gd name="f20" fmla="*/ f18 2 1"/>
              <a:gd name="f21" fmla="*/ f9 f16 1"/>
              <a:gd name="f22" fmla="*/ f18 f17 1"/>
              <a:gd name="f23" fmla="*/ 0 f16 1"/>
              <a:gd name="f24" fmla="*/ 88 f16 1"/>
              <a:gd name="f25" fmla="*/ 44 f16 1"/>
              <a:gd name="f26" fmla="*/ f19 1 f3"/>
              <a:gd name="f27" fmla="*/ 0 f17 1"/>
              <a:gd name="f28" fmla="*/ 10800 f17 1"/>
              <a:gd name="f29" fmla="*/ 21600 f17 1"/>
              <a:gd name="f30" fmla="*/ f20 1 4"/>
              <a:gd name="f31" fmla="*/ f20 1 2"/>
              <a:gd name="f32" fmla="+- f26 0 f2"/>
              <a:gd name="f33" fmla="*/ f30 6 1"/>
              <a:gd name="f34" fmla="+- 21600 0 f30"/>
              <a:gd name="f35" fmla="*/ f31 f17 1"/>
              <a:gd name="f36" fmla="*/ f33 1 11"/>
              <a:gd name="f37" fmla="*/ f34 f17 1"/>
              <a:gd name="f38" fmla="+- f30 0 f36"/>
              <a:gd name="f39" fmla="+- f34 f36 0"/>
              <a:gd name="f40" fmla="+- f30 f36 0"/>
            </a:gdLst>
            <a:ahLst>
              <a:ahXY gdRefY="f0" minY="f6" maxY="f12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5" y="f35"/>
              </a:cxn>
              <a:cxn ang="f32">
                <a:pos x="f25" y="f27"/>
              </a:cxn>
              <a:cxn ang="f32">
                <a:pos x="f23" y="f28"/>
              </a:cxn>
              <a:cxn ang="f32">
                <a:pos x="f25" y="f29"/>
              </a:cxn>
              <a:cxn ang="f32">
                <a:pos x="f24" y="f28"/>
              </a:cxn>
            </a:cxnLst>
            <a:rect l="f23" t="f35" r="f24" b="f37"/>
            <a:pathLst>
              <a:path w="88" h="21600">
                <a:moveTo>
                  <a:pt x="f9" y="f6"/>
                </a:moveTo>
                <a:cubicBezTo>
                  <a:pt x="f13" y="f6"/>
                  <a:pt x="f6" y="f38"/>
                  <a:pt x="f6" y="f30"/>
                </a:cubicBezTo>
                <a:lnTo>
                  <a:pt x="f6" y="f34"/>
                </a:lnTo>
                <a:cubicBezTo>
                  <a:pt x="f6" y="f39"/>
                  <a:pt x="f13" y="f8"/>
                  <a:pt x="f9" y="f8"/>
                </a:cubicBezTo>
                <a:cubicBezTo>
                  <a:pt x="f14" y="f8"/>
                  <a:pt x="f7" y="f39"/>
                  <a:pt x="f7" y="f34"/>
                </a:cubicBezTo>
                <a:lnTo>
                  <a:pt x="f7" y="f30"/>
                </a:lnTo>
                <a:cubicBezTo>
                  <a:pt x="f7" y="f38"/>
                  <a:pt x="f14" y="f6"/>
                  <a:pt x="f9" y="f6"/>
                </a:cubicBezTo>
                <a:close/>
              </a:path>
              <a:path w="88" h="21600">
                <a:moveTo>
                  <a:pt x="f9" y="f6"/>
                </a:moveTo>
                <a:cubicBezTo>
                  <a:pt x="f13" y="f6"/>
                  <a:pt x="f6" y="f38"/>
                  <a:pt x="f6" y="f30"/>
                </a:cubicBezTo>
                <a:cubicBezTo>
                  <a:pt x="f6" y="f40"/>
                  <a:pt x="f13" y="f31"/>
                  <a:pt x="f9" y="f31"/>
                </a:cubicBezTo>
                <a:cubicBezTo>
                  <a:pt x="f14" y="f31"/>
                  <a:pt x="f7" y="f40"/>
                  <a:pt x="f7" y="f30"/>
                </a:cubicBezTo>
                <a:cubicBezTo>
                  <a:pt x="f7" y="f38"/>
                  <a:pt x="f14" y="f6"/>
                  <a:pt x="f9" y="f6"/>
                </a:cubicBezTo>
                <a:close/>
              </a:path>
            </a:pathLst>
          </a:custGeom>
          <a:solidFill>
            <a:srgbClr val="00FF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400" b="1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確率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6911640" y="4608000"/>
            <a:ext cx="1872000" cy="1007999"/>
          </a:xfrm>
          <a:custGeom>
            <a:avLst>
              <a:gd name="f0" fmla="val 54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88"/>
              <a:gd name="f8" fmla="val 21600"/>
              <a:gd name="f9" fmla="val 44"/>
              <a:gd name="f10" fmla="val -2147483647"/>
              <a:gd name="f11" fmla="val 2147483647"/>
              <a:gd name="f12" fmla="val 10800"/>
              <a:gd name="f13" fmla="val 20"/>
              <a:gd name="f14" fmla="val 68"/>
              <a:gd name="f15" fmla="+- 0 0 0"/>
              <a:gd name="f16" fmla="*/ f4 1 88"/>
              <a:gd name="f17" fmla="*/ f5 1 21600"/>
              <a:gd name="f18" fmla="pin 0 f0 10800"/>
              <a:gd name="f19" fmla="*/ f15 f1 1"/>
              <a:gd name="f20" fmla="*/ f18 2 1"/>
              <a:gd name="f21" fmla="*/ f9 f16 1"/>
              <a:gd name="f22" fmla="*/ f18 f17 1"/>
              <a:gd name="f23" fmla="*/ 0 f16 1"/>
              <a:gd name="f24" fmla="*/ 88 f16 1"/>
              <a:gd name="f25" fmla="*/ 44 f16 1"/>
              <a:gd name="f26" fmla="*/ f19 1 f3"/>
              <a:gd name="f27" fmla="*/ 0 f17 1"/>
              <a:gd name="f28" fmla="*/ 10800 f17 1"/>
              <a:gd name="f29" fmla="*/ 21600 f17 1"/>
              <a:gd name="f30" fmla="*/ f20 1 4"/>
              <a:gd name="f31" fmla="*/ f20 1 2"/>
              <a:gd name="f32" fmla="+- f26 0 f2"/>
              <a:gd name="f33" fmla="*/ f30 6 1"/>
              <a:gd name="f34" fmla="+- 21600 0 f30"/>
              <a:gd name="f35" fmla="*/ f31 f17 1"/>
              <a:gd name="f36" fmla="*/ f33 1 11"/>
              <a:gd name="f37" fmla="*/ f34 f17 1"/>
              <a:gd name="f38" fmla="+- f30 0 f36"/>
              <a:gd name="f39" fmla="+- f34 f36 0"/>
              <a:gd name="f40" fmla="+- f30 f36 0"/>
            </a:gdLst>
            <a:ahLst>
              <a:ahXY gdRefY="f0" minY="f6" maxY="f12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5" y="f35"/>
              </a:cxn>
              <a:cxn ang="f32">
                <a:pos x="f25" y="f27"/>
              </a:cxn>
              <a:cxn ang="f32">
                <a:pos x="f23" y="f28"/>
              </a:cxn>
              <a:cxn ang="f32">
                <a:pos x="f25" y="f29"/>
              </a:cxn>
              <a:cxn ang="f32">
                <a:pos x="f24" y="f28"/>
              </a:cxn>
            </a:cxnLst>
            <a:rect l="f23" t="f35" r="f24" b="f37"/>
            <a:pathLst>
              <a:path w="88" h="21600">
                <a:moveTo>
                  <a:pt x="f9" y="f6"/>
                </a:moveTo>
                <a:cubicBezTo>
                  <a:pt x="f13" y="f6"/>
                  <a:pt x="f6" y="f38"/>
                  <a:pt x="f6" y="f30"/>
                </a:cubicBezTo>
                <a:lnTo>
                  <a:pt x="f6" y="f34"/>
                </a:lnTo>
                <a:cubicBezTo>
                  <a:pt x="f6" y="f39"/>
                  <a:pt x="f13" y="f8"/>
                  <a:pt x="f9" y="f8"/>
                </a:cubicBezTo>
                <a:cubicBezTo>
                  <a:pt x="f14" y="f8"/>
                  <a:pt x="f7" y="f39"/>
                  <a:pt x="f7" y="f34"/>
                </a:cubicBezTo>
                <a:lnTo>
                  <a:pt x="f7" y="f30"/>
                </a:lnTo>
                <a:cubicBezTo>
                  <a:pt x="f7" y="f38"/>
                  <a:pt x="f14" y="f6"/>
                  <a:pt x="f9" y="f6"/>
                </a:cubicBezTo>
                <a:close/>
              </a:path>
              <a:path w="88" h="21600">
                <a:moveTo>
                  <a:pt x="f9" y="f6"/>
                </a:moveTo>
                <a:cubicBezTo>
                  <a:pt x="f13" y="f6"/>
                  <a:pt x="f6" y="f38"/>
                  <a:pt x="f6" y="f30"/>
                </a:cubicBezTo>
                <a:cubicBezTo>
                  <a:pt x="f6" y="f40"/>
                  <a:pt x="f13" y="f31"/>
                  <a:pt x="f9" y="f31"/>
                </a:cubicBezTo>
                <a:cubicBezTo>
                  <a:pt x="f14" y="f31"/>
                  <a:pt x="f7" y="f40"/>
                  <a:pt x="f7" y="f30"/>
                </a:cubicBezTo>
                <a:cubicBezTo>
                  <a:pt x="f7" y="f38"/>
                  <a:pt x="f14" y="f6"/>
                  <a:pt x="f9" y="f6"/>
                </a:cubicBezTo>
                <a:close/>
              </a:path>
            </a:pathLst>
          </a:custGeom>
          <a:solidFill>
            <a:srgbClr val="23FF23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buNone/>
              <a:tabLst/>
            </a:pPr>
            <a:r>
              <a:rPr lang="ja-JP" sz="2400" b="1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運・引き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sz="4400"/>
              <a:t>研究内容</a:t>
            </a:r>
          </a:p>
        </p:txBody>
      </p:sp>
      <p:sp>
        <p:nvSpPr>
          <p:cNvPr id="3" name="テキスト プレースホルダー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endParaRPr lang="ja-JP"/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国士無双・四暗刻・大三元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のみを各々狙い続ける麻雀AIを開発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endParaRPr lang="ja-JP" sz="3200"/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配牌時の手牌を変えながら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手牌毎に30万局づつ</a:t>
            </a:r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endParaRPr lang="ja-JP" sz="3200"/>
          </a:p>
          <a:p>
            <a:pPr lvl="0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ja-JP" sz="3200"/>
              <a:t>和了回数から各々の和了率を求める</a:t>
            </a: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144000" y="72000"/>
            <a:ext cx="9360000" cy="6336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220680" y="6120000"/>
            <a:ext cx="1651320" cy="30528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buNone/>
              <a:tabLst/>
            </a:pPr>
            <a:r>
              <a:rPr lang="ja-JP" sz="2400" b="0" i="0" u="none" strike="noStrike">
                <a:ln>
                  <a:noFill/>
                </a:ln>
                <a:solidFill>
                  <a:srgbClr val="000000"/>
                </a:solidFill>
                <a:latin typeface="HG-MinchoL-Sun" pitchFamily="49"/>
                <a:ea typeface="HG-MinchoL-Sun" pitchFamily="49"/>
                <a:cs typeface="Simplified Arabic" pitchFamily="2"/>
              </a:rPr>
              <a:t>参考文献[4]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sz="4400"/>
              <a:t>研究結果・国士無双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2088000" y="2233080"/>
            <a:ext cx="5760000" cy="3598920"/>
          </a:xfrm>
        </p:spPr>
      </p:pic>
      <p:graphicFrame>
        <p:nvGraphicFramePr>
          <p:cNvPr id="4" name="グラフ 3"/>
          <p:cNvGraphicFramePr/>
          <p:nvPr/>
        </p:nvGraphicFramePr>
        <p:xfrm>
          <a:off x="1368000" y="1654200"/>
          <a:ext cx="7128000" cy="46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sz="4400"/>
              <a:t>研究結果・四暗刻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2664000" y="1801080"/>
            <a:ext cx="4752000" cy="4534920"/>
          </a:xfrm>
        </p:spPr>
      </p:pic>
      <p:graphicFrame>
        <p:nvGraphicFramePr>
          <p:cNvPr id="4" name="グラフ 3"/>
          <p:cNvGraphicFramePr/>
          <p:nvPr/>
        </p:nvGraphicFramePr>
        <p:xfrm>
          <a:off x="1692720" y="1655999"/>
          <a:ext cx="673128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ja-JP" sz="4400"/>
              <a:t>研究結果・大三元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2232000" y="1801080"/>
            <a:ext cx="5472000" cy="4534920"/>
          </a:xfrm>
        </p:spPr>
      </p:pic>
      <p:graphicFrame>
        <p:nvGraphicFramePr>
          <p:cNvPr id="4" name="グラフ 3"/>
          <p:cNvGraphicFramePr/>
          <p:nvPr/>
        </p:nvGraphicFramePr>
        <p:xfrm>
          <a:off x="1296000" y="1654200"/>
          <a:ext cx="7416000" cy="46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s-novelt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-coo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../../../../Applications/OpenOffice.org.app/Contents/basis-link/share/template/ja/presnt/prs-novelty.otp</Template>
  <TotalTime>5363</TotalTime>
  <Words>467</Words>
  <Application>Microsoft Office PowerPoint</Application>
  <PresentationFormat>ワイド画面</PresentationFormat>
  <Paragraphs>126</Paragraphs>
  <Slides>13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23" baseType="lpstr">
      <vt:lpstr>HG-Minchol-Sun</vt:lpstr>
      <vt:lpstr>HG-Minchol-Sun</vt:lpstr>
      <vt:lpstr>ＭＳ Ｐゴシック</vt:lpstr>
      <vt:lpstr>StarSymbol</vt:lpstr>
      <vt:lpstr>Arial</vt:lpstr>
      <vt:lpstr>Calibri</vt:lpstr>
      <vt:lpstr>Helvetica</vt:lpstr>
      <vt:lpstr>Simplified Arabic</vt:lpstr>
      <vt:lpstr>prs-novelty</vt:lpstr>
      <vt:lpstr>lyt-cool</vt:lpstr>
      <vt:lpstr>配牌時の役満和了率 を考慮した麻雀AIの開発</vt:lpstr>
      <vt:lpstr>目次</vt:lpstr>
      <vt:lpstr>研究背景 ①</vt:lpstr>
      <vt:lpstr>研究背景 ②</vt:lpstr>
      <vt:lpstr>研究の目的</vt:lpstr>
      <vt:lpstr>研究内容</vt:lpstr>
      <vt:lpstr>研究結果・国士無双</vt:lpstr>
      <vt:lpstr>研究結果・四暗刻</vt:lpstr>
      <vt:lpstr>研究結果・大三元</vt:lpstr>
      <vt:lpstr>結論および考察</vt:lpstr>
      <vt:lpstr>今後の課題 ①</vt:lpstr>
      <vt:lpstr>今後の課題 ②</vt:lpstr>
      <vt:lpstr>参考文献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新商品の紹介</dc:title>
  <dc:creator>takasi-i</dc:creator>
  <dc:description>消費者からの要望を念頭に置いた、一般的な新商品の紹介。</dc:description>
  <cp:lastModifiedBy>takasi-i</cp:lastModifiedBy>
  <cp:revision>51</cp:revision>
  <dcterms:created xsi:type="dcterms:W3CDTF">2017-02-04T06:22:13Z</dcterms:created>
  <dcterms:modified xsi:type="dcterms:W3CDTF">2017-02-17T03:43:38Z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0">
    <vt:lpwstr/>
  </property>
  <property fmtid="{D5CDD505-2E9C-101B-9397-08002B2CF9AE}" pid="3" name="Info 1">
    <vt:lpwstr/>
  </property>
  <property fmtid="{D5CDD505-2E9C-101B-9397-08002B2CF9AE}" pid="4" name="Info 2">
    <vt:lpwstr/>
  </property>
  <property fmtid="{D5CDD505-2E9C-101B-9397-08002B2CF9AE}" pid="5" name="Info 3">
    <vt:lpwstr/>
  </property>
</Properties>
</file>