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7559675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c:style val="2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v>勝率</c:v>
          </c:tx>
          <c:spPr>
            <a:solidFill>
              <a:srgbClr val="FF420E"/>
            </a:solidFill>
          </c:spPr>
          <c:invertIfNegative val="0"/>
          <c:cat>
            <c:strLit>
              <c:ptCount val="6"/>
              <c:pt idx="0">
                <c:v>戦略A</c:v>
              </c:pt>
              <c:pt idx="1">
                <c:v>戦略B</c:v>
              </c:pt>
              <c:pt idx="2">
                <c:v>戦略C</c:v>
              </c:pt>
              <c:pt idx="3">
                <c:v>戦略D</c:v>
              </c:pt>
              <c:pt idx="4">
                <c:v>戦略E</c:v>
              </c:pt>
              <c:pt idx="5">
                <c:v>戦略F</c:v>
              </c:pt>
            </c:strLit>
          </c:cat>
          <c:val>
            <c:numLit>
              <c:formatCode>General</c:formatCode>
              <c:ptCount val="6"/>
              <c:pt idx="0">
                <c:v>35.5</c:v>
              </c:pt>
              <c:pt idx="1">
                <c:v>38.700000000000003</c:v>
              </c:pt>
              <c:pt idx="2">
                <c:v>34.299999999999997</c:v>
              </c:pt>
              <c:pt idx="3">
                <c:v>33.799999999999997</c:v>
              </c:pt>
              <c:pt idx="4">
                <c:v>33.5</c:v>
              </c:pt>
              <c:pt idx="5">
                <c:v>35.5</c:v>
              </c:pt>
            </c:numLit>
          </c:val>
        </c:ser>
        <c:ser>
          <c:idx val="1"/>
          <c:order val="1"/>
          <c:tx>
            <c:v>敗率</c:v>
          </c:tx>
          <c:spPr>
            <a:solidFill>
              <a:srgbClr val="FFD320"/>
            </a:solidFill>
          </c:spPr>
          <c:invertIfNegative val="0"/>
          <c:cat>
            <c:strLit>
              <c:ptCount val="6"/>
              <c:pt idx="0">
                <c:v>戦略A</c:v>
              </c:pt>
              <c:pt idx="1">
                <c:v>戦略B</c:v>
              </c:pt>
              <c:pt idx="2">
                <c:v>戦略C</c:v>
              </c:pt>
              <c:pt idx="3">
                <c:v>戦略D</c:v>
              </c:pt>
              <c:pt idx="4">
                <c:v>戦略E</c:v>
              </c:pt>
              <c:pt idx="5">
                <c:v>戦略F</c:v>
              </c:pt>
            </c:strLit>
          </c:cat>
          <c:val>
            <c:numLit>
              <c:formatCode>General</c:formatCode>
              <c:ptCount val="6"/>
              <c:pt idx="0">
                <c:v>34</c:v>
              </c:pt>
              <c:pt idx="1">
                <c:v>33.700000000000003</c:v>
              </c:pt>
              <c:pt idx="2">
                <c:v>39.799999999999997</c:v>
              </c:pt>
              <c:pt idx="3">
                <c:v>35.200000000000003</c:v>
              </c:pt>
              <c:pt idx="4">
                <c:v>35.5</c:v>
              </c:pt>
              <c:pt idx="5">
                <c:v>34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023024"/>
        <c:axId val="333135032"/>
      </c:barChart>
      <c:valAx>
        <c:axId val="333135032"/>
        <c:scaling>
          <c:orientation val="minMax"/>
          <c:max val="0.60000000000000009"/>
          <c:min val="0.4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0%" sourceLinked="1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4000" b="0"/>
            </a:pPr>
            <a:endParaRPr lang="ja-JP"/>
          </a:p>
        </c:txPr>
        <c:crossAx val="225023024"/>
        <c:crossesAt val="1"/>
        <c:crossBetween val="between"/>
      </c:valAx>
      <c:catAx>
        <c:axId val="22502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4000" b="0"/>
            </a:pPr>
            <a:endParaRPr lang="ja-JP"/>
          </a:p>
        </c:txPr>
        <c:crossAx val="333135032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r"/>
      <c:layout/>
      <c:overlay val="0"/>
      <c:spPr>
        <a:noFill/>
        <a:ln>
          <a:noFill/>
        </a:ln>
      </c:spPr>
      <c:txPr>
        <a:bodyPr/>
        <a:lstStyle/>
        <a:p>
          <a:pPr>
            <a:defRPr sz="800" b="0"/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c:style val="2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v>勝率</c:v>
          </c:tx>
          <c:spPr>
            <a:solidFill>
              <a:srgbClr val="FF420E"/>
            </a:solidFill>
          </c:spPr>
          <c:invertIfNegative val="0"/>
          <c:cat>
            <c:strLit>
              <c:ptCount val="6"/>
              <c:pt idx="0">
                <c:v>A</c:v>
              </c:pt>
              <c:pt idx="1">
                <c:v>B</c:v>
              </c:pt>
              <c:pt idx="2">
                <c:v>C</c:v>
              </c:pt>
              <c:pt idx="3">
                <c:v>D</c:v>
              </c:pt>
              <c:pt idx="4">
                <c:v>E</c:v>
              </c:pt>
              <c:pt idx="5">
                <c:v>F</c:v>
              </c:pt>
            </c:strLit>
          </c:cat>
          <c:val>
            <c:numLit>
              <c:formatCode>General</c:formatCode>
              <c:ptCount val="6"/>
              <c:pt idx="0">
                <c:v>35.5</c:v>
              </c:pt>
              <c:pt idx="1">
                <c:v>38.700000000000003</c:v>
              </c:pt>
              <c:pt idx="2">
                <c:v>34.299999999999997</c:v>
              </c:pt>
              <c:pt idx="3">
                <c:v>33.799999999999997</c:v>
              </c:pt>
              <c:pt idx="4">
                <c:v>33.5</c:v>
              </c:pt>
              <c:pt idx="5">
                <c:v>35.5</c:v>
              </c:pt>
            </c:numLit>
          </c:val>
        </c:ser>
        <c:ser>
          <c:idx val="1"/>
          <c:order val="1"/>
          <c:tx>
            <c:v>敗率</c:v>
          </c:tx>
          <c:spPr>
            <a:solidFill>
              <a:srgbClr val="FFD320"/>
            </a:solidFill>
          </c:spPr>
          <c:invertIfNegative val="0"/>
          <c:cat>
            <c:strLit>
              <c:ptCount val="6"/>
              <c:pt idx="0">
                <c:v>A</c:v>
              </c:pt>
              <c:pt idx="1">
                <c:v>B</c:v>
              </c:pt>
              <c:pt idx="2">
                <c:v>C</c:v>
              </c:pt>
              <c:pt idx="3">
                <c:v>D</c:v>
              </c:pt>
              <c:pt idx="4">
                <c:v>E</c:v>
              </c:pt>
              <c:pt idx="5">
                <c:v>F</c:v>
              </c:pt>
            </c:strLit>
          </c:cat>
          <c:val>
            <c:numLit>
              <c:formatCode>General</c:formatCode>
              <c:ptCount val="6"/>
              <c:pt idx="0">
                <c:v>34</c:v>
              </c:pt>
              <c:pt idx="1">
                <c:v>33.700000000000003</c:v>
              </c:pt>
              <c:pt idx="2">
                <c:v>39.799999999999997</c:v>
              </c:pt>
              <c:pt idx="3">
                <c:v>35.200000000000003</c:v>
              </c:pt>
              <c:pt idx="4">
                <c:v>35.5</c:v>
              </c:pt>
              <c:pt idx="5">
                <c:v>34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3712720"/>
        <c:axId val="333672912"/>
      </c:barChart>
      <c:valAx>
        <c:axId val="333672912"/>
        <c:scaling>
          <c:orientation val="minMax"/>
          <c:max val="0.60000000000000009"/>
          <c:min val="0.4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[$-1000411]0%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4000" b="0"/>
            </a:pPr>
            <a:endParaRPr lang="ja-JP"/>
          </a:p>
        </c:txPr>
        <c:crossAx val="333712720"/>
        <c:crossesAt val="0"/>
        <c:crossBetween val="between"/>
      </c:valAx>
      <c:catAx>
        <c:axId val="333712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4000" b="0"/>
            </a:pPr>
            <a:endParaRPr lang="ja-JP"/>
          </a:p>
        </c:txPr>
        <c:crossAx val="333672912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r"/>
      <c:layout/>
      <c:overlay val="0"/>
      <c:spPr>
        <a:noFill/>
        <a:ln>
          <a:noFill/>
        </a:ln>
      </c:spPr>
      <c:txPr>
        <a:bodyPr/>
        <a:lstStyle/>
        <a:p>
          <a:pPr>
            <a:defRPr sz="800" b="0"/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ヒラギノ明朝 ProN W3" pitchFamily="2"/>
              <a:cs typeface="Arial Unicode MS" pitchFamily="2"/>
            </a:endParaRPr>
          </a:p>
        </p:txBody>
      </p:sp>
      <p:sp>
        <p:nvSpPr>
          <p:cNvPr id="3" name="日付プレースホルダー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ヒラギノ明朝 ProN W3" pitchFamily="2"/>
              <a:cs typeface="Arial Unicode MS" pitchFamily="2"/>
            </a:endParaRPr>
          </a:p>
        </p:txBody>
      </p:sp>
      <p:sp>
        <p:nvSpPr>
          <p:cNvPr id="4" name="フッター プレースホルダー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ヒラギノ明朝 ProN W3" pitchFamily="2"/>
              <a:cs typeface="Arial Unicode MS" pitchFamily="2"/>
            </a:endParaRPr>
          </a:p>
        </p:txBody>
      </p:sp>
      <p:sp>
        <p:nvSpPr>
          <p:cNvPr id="5" name="スライド番号プレースホルダー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4E4B8EB2-967D-432D-A26A-EF4C81A7778A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ヒラギノ明朝 ProN W3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92038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ja-JP"/>
          </a:p>
        </p:txBody>
      </p:sp>
      <p:sp>
        <p:nvSpPr>
          <p:cNvPr id="4" name="ヘッダー プレースホルダー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付プレースホルダー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フッター プレースホルダー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fld id="{D684BDCF-2323-428B-9203-1F9FD15573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4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ja-JP" sz="2000" b="0" i="0" u="none" strike="noStrike" kern="1200">
        <a:ln>
          <a:noFill/>
        </a:ln>
        <a:latin typeface="Arial" pitchFamily="18"/>
        <a:cs typeface="Arial Unicode MS" pitchFamily="2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CF676F7-8480-4A95-8F8D-16BDD8849B2B}" type="slidenum">
              <a:t>1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600"/>
          </a:xfrm>
        </p:spPr>
        <p:txBody>
          <a:bodyPr>
            <a:spAutoFit/>
          </a:bodyPr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18519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C39D4C1-2490-4C49-83EF-9EDC141F8939}" type="slidenum">
              <a:t>2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13607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D759E59-6BBE-4ADF-A28D-B58F4F96A1C8}" type="slidenum">
              <a:t>3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56350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7AB2A41-384A-41C1-B7D5-C5600BF282EC}" type="slidenum">
              <a:t>4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14703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F134CA8-196B-4B57-9C76-26C2D35BEF69}" type="slidenum">
              <a:t>5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29179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B5E437A-B3B0-462A-9D69-07E4D695BBC4}" type="slidenum">
              <a:t>6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23590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F984930-6253-4CD5-BB36-6CE386E16A3B}" type="slidenum">
              <a:t>7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258313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8DDD38-CC00-469D-83EB-C470DAAEE63F}" type="slidenum">
              <a:t>8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52623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6B08EFA-8BD8-4A6A-9991-627D38541EF6}" type="slidenum">
              <a:t>9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017240"/>
          </a:xfrm>
        </p:spPr>
        <p:txBody>
          <a:bodyPr/>
          <a:lstStyle/>
          <a:p>
            <a:endParaRPr lang="en-US" altLang="ja-JP" sz="2400">
              <a:solidFill>
                <a:srgbClr val="000000"/>
              </a:solidFill>
              <a:latin typeface="HG-MinchoL-Sun" pitchFamily="49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3030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4AEE5C-6AEB-4B31-803F-8112F98D94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24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A70427-F533-4937-85B0-FF898760C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39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2F7302-C512-4BB5-8413-C3FBB3B8DC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99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33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536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6654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250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250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313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718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68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9758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50986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0CBE824-016A-4A51-B6D3-2BDDF74A442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60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64890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24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87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87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733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BBA8C5A-1494-4BDF-A6B3-B697469F72E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54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228B50-8265-47D5-90BC-64D02C5CE8B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5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B66C27-8D30-475C-847B-F957BBCEFB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0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E6BD21-8958-47BB-82F1-D9B8E56A232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11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99D5DA-5B86-463A-97BC-42642D3373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41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0E5A1D-CB75-43FB-A67D-0EB669126DC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6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FBFA57-E51B-499C-8820-3D08B59CCF9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82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ja-JP"/>
          </a:p>
        </p:txBody>
      </p:sp>
      <p:sp>
        <p:nvSpPr>
          <p:cNvPr id="3" name="テキスト プレースホルダー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/>
          </a:p>
        </p:txBody>
      </p:sp>
      <p:sp>
        <p:nvSpPr>
          <p:cNvPr id="4" name="日付プレースホルダー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フッター プレースホルダー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スライド番号プレースホルダー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ヒラギノ明朝 ProN W3" pitchFamily="2"/>
                <a:cs typeface="Tahoma" pitchFamily="2"/>
              </a:defRPr>
            </a:lvl1pPr>
          </a:lstStyle>
          <a:p>
            <a:pPr lvl="0"/>
            <a:fld id="{6EB5284D-E30A-4CC8-999E-E69072B42D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altLang="ja-JP" sz="4400" b="0" i="0" u="none" strike="noStrike" kern="1200">
          <a:ln>
            <a:noFill/>
          </a:ln>
          <a:latin typeface="Arial" pitchFamily="18"/>
          <a:cs typeface="Arial Unicode MS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en-US" altLang="ja-JP" sz="3200" b="0" i="0" u="none" strike="noStrike" kern="1200">
          <a:ln>
            <a:noFill/>
          </a:ln>
          <a:latin typeface="Arial" pitchFamily="18"/>
          <a:cs typeface="Arial Unicode MS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05360" y="1893960"/>
            <a:ext cx="9674640" cy="5666040"/>
          </a:xfrm>
          <a:prstGeom prst="rect">
            <a:avLst/>
          </a:prstGeom>
          <a:solidFill>
            <a:srgbClr val="DDDDDD"/>
          </a:solidFill>
          <a:ln w="25400">
            <a:solidFill>
              <a:srgbClr val="C0C0C0"/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en-US" sz="2400">
              <a:latin typeface="HG-MinchoL-Sun" pitchFamily="49"/>
              <a:ea typeface="HG-MinchoL-Sun" pitchFamily="49"/>
              <a:cs typeface="Tahoma" pitchFamily="2"/>
            </a:endParaRPr>
          </a:p>
        </p:txBody>
      </p:sp>
      <p:sp>
        <p:nvSpPr>
          <p:cNvPr id="3" name="タイトル プレースホルダー 2"/>
          <p:cNvSpPr txBox="1">
            <a:spLocks noGrp="1"/>
          </p:cNvSpPr>
          <p:nvPr>
            <p:ph type="title"/>
          </p:nvPr>
        </p:nvSpPr>
        <p:spPr>
          <a:xfrm>
            <a:off x="740879" y="555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ja-JP"/>
          </a:p>
        </p:txBody>
      </p:sp>
      <p:sp>
        <p:nvSpPr>
          <p:cNvPr id="4" name="テキスト プレースホルダー 3"/>
          <p:cNvSpPr txBox="1">
            <a:spLocks noGrp="1"/>
          </p:cNvSpPr>
          <p:nvPr>
            <p:ph type="body" idx="1"/>
          </p:nvPr>
        </p:nvSpPr>
        <p:spPr>
          <a:xfrm>
            <a:off x="740879" y="2101680"/>
            <a:ext cx="8607960" cy="4762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en-US" sz="2400">
              <a:latin typeface="HG-MinchoL-Sun" pitchFamily="49"/>
              <a:ea typeface="HG-MinchoL-Sun" pitchFamily="49"/>
              <a:cs typeface="Tahoma" pitchFamily="2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0" y="2381399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en-US" sz="2400">
              <a:latin typeface="HG-MinchoL-Sun" pitchFamily="49"/>
              <a:ea typeface="HG-MinchoL-Sun" pitchFamily="49"/>
              <a:cs typeface="Tahoma" pitchFamily="2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116856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en-US" sz="2400">
              <a:latin typeface="HG-MinchoL-Sun" pitchFamily="49"/>
              <a:ea typeface="HG-MinchoL-Sun" pitchFamily="49"/>
              <a:cs typeface="Tahoma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altLang="ja-JP" sz="4400" b="1" i="0" u="none" strike="noStrike">
          <a:ln>
            <a:noFill/>
          </a:ln>
          <a:solidFill>
            <a:srgbClr val="333333"/>
          </a:solidFill>
          <a:latin typeface="HG-MinchoL-Sun" pitchFamily="49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en-US" altLang="ja-JP" sz="3200" b="0" i="0" u="none" strike="noStrike">
          <a:ln>
            <a:noFill/>
          </a:ln>
          <a:solidFill>
            <a:srgbClr val="000000"/>
          </a:solidFill>
          <a:latin typeface="HG-MinchoL-Sun" pitchFamily="49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 txBox="1">
            <a:spLocks noGrp="1"/>
          </p:cNvSpPr>
          <p:nvPr>
            <p:ph type="subTitle" idx="4294967295"/>
          </p:nvPr>
        </p:nvSpPr>
        <p:spPr>
          <a:xfrm>
            <a:off x="740879" y="555480"/>
            <a:ext cx="8607960" cy="6308640"/>
          </a:xfrm>
        </p:spPr>
        <p:txBody>
          <a:bodyPr anchor="ctr">
            <a:spAutoFit/>
          </a:bodyPr>
          <a:lstStyle/>
          <a:p>
            <a:pPr lvl="0" indent="-216000" algn="ctr"/>
            <a:r>
              <a:rPr lang="ja-JP" altLang="en-US" sz="4400"/>
              <a:t>限定ジャンケンの必勝法について</a:t>
            </a:r>
          </a:p>
          <a:p>
            <a:pPr lvl="0" indent="-216000" algn="ctr"/>
            <a:endParaRPr lang="en-US"/>
          </a:p>
          <a:p>
            <a:pPr lvl="0" indent="-216000" algn="ctr"/>
            <a:endParaRPr lang="en-US"/>
          </a:p>
          <a:p>
            <a:pPr lvl="0" indent="-216000" algn="ctr"/>
            <a:r>
              <a:rPr lang="ja-JP" altLang="en-US"/>
              <a:t>情報論理工学研究室</a:t>
            </a:r>
          </a:p>
          <a:p>
            <a:pPr lvl="0" indent="-216000" algn="ctr"/>
            <a:r>
              <a:rPr lang="en-US"/>
              <a:t>12-1-037-0083　佐藤 立康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555480"/>
            <a:ext cx="8607960" cy="1262520"/>
          </a:xfrm>
        </p:spPr>
        <p:txBody>
          <a:bodyPr>
            <a:spAutoFit/>
          </a:bodyPr>
          <a:lstStyle/>
          <a:p>
            <a:pPr lvl="0"/>
            <a:r>
              <a:rPr lang="ja-JP" altLang="en-US"/>
              <a:t>目次</a:t>
            </a:r>
          </a:p>
        </p:txBody>
      </p:sp>
      <p:sp>
        <p:nvSpPr>
          <p:cNvPr id="3" name="サブタイトル 2"/>
          <p:cNvSpPr txBox="1">
            <a:spLocks noGrp="1"/>
          </p:cNvSpPr>
          <p:nvPr>
            <p:ph type="subTitle" idx="4294967295"/>
          </p:nvPr>
        </p:nvSpPr>
        <p:spPr>
          <a:xfrm>
            <a:off x="740879" y="2146680"/>
            <a:ext cx="8607960" cy="4672440"/>
          </a:xfrm>
        </p:spPr>
        <p:txBody>
          <a:bodyPr anchor="ctr"/>
          <a:lstStyle/>
          <a:p>
            <a:pPr lvl="0" indent="-216000"/>
            <a:r>
              <a:rPr lang="ja-JP" altLang="en-US" sz="4400"/>
              <a:t>・様々なジャンケンに関する</a:t>
            </a:r>
          </a:p>
          <a:p>
            <a:pPr lvl="0" indent="-216000"/>
            <a:r>
              <a:rPr lang="ja-JP" altLang="en-US" sz="4400"/>
              <a:t>　研究結果</a:t>
            </a:r>
          </a:p>
          <a:p>
            <a:pPr lvl="0" indent="-216000"/>
            <a:r>
              <a:rPr lang="ja-JP" altLang="en-US" sz="4400"/>
              <a:t>・限定ジャンケンについて</a:t>
            </a:r>
          </a:p>
          <a:p>
            <a:pPr lvl="0" indent="-216000"/>
            <a:r>
              <a:rPr lang="ja-JP" altLang="en-US" sz="4400"/>
              <a:t>・研究内容</a:t>
            </a:r>
          </a:p>
          <a:p>
            <a:pPr lvl="0" indent="-216000"/>
            <a:r>
              <a:rPr lang="ja-JP" altLang="en-US" sz="4400"/>
              <a:t>・今後の課題</a:t>
            </a:r>
          </a:p>
          <a:p>
            <a:pPr lvl="0" indent="-216000"/>
            <a:r>
              <a:rPr lang="ja-JP" altLang="en-US" sz="4400"/>
              <a:t>・参考文献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555480"/>
            <a:ext cx="8607960" cy="1262520"/>
          </a:xfrm>
        </p:spPr>
        <p:txBody>
          <a:bodyPr>
            <a:spAutoFit/>
          </a:bodyPr>
          <a:lstStyle/>
          <a:p>
            <a:pPr lvl="0"/>
            <a:r>
              <a:rPr lang="ja-JP" altLang="en-US" sz="4000"/>
              <a:t>様々なジャンケンに関する研究結果</a:t>
            </a:r>
          </a:p>
        </p:txBody>
      </p:sp>
      <p:sp>
        <p:nvSpPr>
          <p:cNvPr id="3" name="サブタイトル 2"/>
          <p:cNvSpPr txBox="1">
            <a:spLocks noGrp="1"/>
          </p:cNvSpPr>
          <p:nvPr>
            <p:ph type="subTitle" idx="4294967295"/>
          </p:nvPr>
        </p:nvSpPr>
        <p:spPr>
          <a:xfrm>
            <a:off x="740879" y="2101680"/>
            <a:ext cx="8607960" cy="4762799"/>
          </a:xfrm>
        </p:spPr>
        <p:txBody>
          <a:bodyPr anchor="ctr">
            <a:spAutoFit/>
          </a:bodyPr>
          <a:lstStyle/>
          <a:p>
            <a:pPr lvl="0" indent="-216000"/>
            <a:r>
              <a:rPr lang="ja-JP" altLang="en-US" sz="4000"/>
              <a:t>・サザエさんジャンケン研究所</a:t>
            </a:r>
          </a:p>
          <a:p>
            <a:pPr lvl="0" indent="-216000"/>
            <a:r>
              <a:rPr lang="ja-JP" altLang="en-US" sz="4000"/>
              <a:t>・ジャンケンの遺伝アルゴリズム</a:t>
            </a:r>
          </a:p>
          <a:p>
            <a:pPr lvl="0" indent="-216000"/>
            <a:endParaRPr lang="en-US" sz="4000"/>
          </a:p>
          <a:p>
            <a:pPr lvl="0" indent="-216000"/>
            <a:endParaRPr lang="en-US" sz="4000"/>
          </a:p>
          <a:p>
            <a:pPr lvl="0" indent="-216000"/>
            <a:r>
              <a:rPr lang="en-US" sz="4000"/>
              <a:t>                                                         ?</a:t>
            </a:r>
          </a:p>
          <a:p>
            <a:pPr lvl="0" indent="-216000"/>
            <a:endParaRPr lang="en-US" sz="4000"/>
          </a:p>
          <a:p>
            <a:pPr lvl="0" indent="-216000"/>
            <a:endParaRPr lang="en-US" sz="4000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916559" y="442044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Id4">
            <a:lum bright="-50000"/>
            <a:alphaModFix/>
          </a:blip>
          <a:srcRect/>
          <a:stretch>
            <a:fillRect/>
          </a:stretch>
        </p:blipFill>
        <p:spPr>
          <a:xfrm>
            <a:off x="1800000" y="435636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2880000" y="4500000"/>
            <a:ext cx="68364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"/>
          <p:cNvPicPr>
            <a:picLocks noChangeAspect="1"/>
          </p:cNvPicPr>
          <p:nvPr/>
        </p:nvPicPr>
        <p:blipFill>
          <a:blip r:embed="rId4">
            <a:lum bright="-50000"/>
            <a:alphaModFix/>
          </a:blip>
          <a:srcRect/>
          <a:stretch>
            <a:fillRect/>
          </a:stretch>
        </p:blipFill>
        <p:spPr>
          <a:xfrm>
            <a:off x="7761960" y="446364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4536360" y="4500000"/>
            <a:ext cx="68364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6062400" y="456012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6861960" y="464364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"/>
          <p:cNvPicPr>
            <a:picLocks noChangeAspect="1"/>
          </p:cNvPicPr>
          <p:nvPr/>
        </p:nvPicPr>
        <p:blipFill>
          <a:blip r:embed="rId4">
            <a:lum bright="-50000"/>
            <a:alphaModFix/>
          </a:blip>
          <a:srcRect/>
          <a:stretch>
            <a:fillRect/>
          </a:stretch>
        </p:blipFill>
        <p:spPr>
          <a:xfrm>
            <a:off x="3621960" y="435636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"/>
          <p:cNvPicPr>
            <a:picLocks noChangeAspect="1"/>
          </p:cNvPicPr>
          <p:nvPr/>
        </p:nvPicPr>
        <p:blipFill>
          <a:blip r:embed="rId4">
            <a:lum bright="-50000"/>
            <a:alphaModFix/>
          </a:blip>
          <a:srcRect/>
          <a:stretch>
            <a:fillRect/>
          </a:stretch>
        </p:blipFill>
        <p:spPr>
          <a:xfrm>
            <a:off x="5241960" y="4463640"/>
            <a:ext cx="878039" cy="1043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555480"/>
            <a:ext cx="8607960" cy="1262520"/>
          </a:xfrm>
        </p:spPr>
        <p:txBody>
          <a:bodyPr>
            <a:spAutoFit/>
          </a:bodyPr>
          <a:lstStyle/>
          <a:p>
            <a:pPr lvl="0"/>
            <a:r>
              <a:rPr lang="ja-JP" altLang="en-US"/>
              <a:t>限定ジャンケンについて</a:t>
            </a:r>
          </a:p>
        </p:txBody>
      </p:sp>
      <p:sp>
        <p:nvSpPr>
          <p:cNvPr id="3" name="テキスト プレースホルダー 2"/>
          <p:cNvSpPr txBox="1">
            <a:spLocks noGrp="1"/>
          </p:cNvSpPr>
          <p:nvPr>
            <p:ph type="body" idx="4294967295"/>
          </p:nvPr>
        </p:nvSpPr>
        <p:spPr>
          <a:xfrm>
            <a:off x="740879" y="2101680"/>
            <a:ext cx="4659120" cy="4899240"/>
          </a:xfrm>
        </p:spPr>
        <p:txBody>
          <a:bodyPr>
            <a:spAutoFit/>
          </a:bodyPr>
          <a:lstStyle/>
          <a:p>
            <a:pPr lvl="0"/>
            <a:r>
              <a:rPr lang="ja-JP" altLang="en-US"/>
              <a:t>・２人で対戦</a:t>
            </a:r>
          </a:p>
          <a:p>
            <a:pPr lvl="0"/>
            <a:r>
              <a:rPr lang="ja-JP" altLang="en-US"/>
              <a:t>・グー、チョキ、パーが出せる残り回数は４回</a:t>
            </a:r>
          </a:p>
          <a:p>
            <a:pPr lvl="0"/>
            <a:r>
              <a:rPr lang="ja-JP" altLang="en-US"/>
              <a:t>・持ち点３を所持</a:t>
            </a:r>
          </a:p>
          <a:p>
            <a:pPr lvl="0"/>
            <a:r>
              <a:rPr lang="ja-JP" altLang="en-US"/>
              <a:t>・勝てば</a:t>
            </a:r>
            <a:r>
              <a:rPr lang="en-US"/>
              <a:t>+</a:t>
            </a:r>
            <a:r>
              <a:rPr lang="ja-JP" altLang="en-US"/>
              <a:t>１点、負ければ</a:t>
            </a:r>
            <a:r>
              <a:rPr lang="en-US"/>
              <a:t>-1</a:t>
            </a:r>
            <a:r>
              <a:rPr lang="ja-JP" altLang="en-US"/>
              <a:t>点</a:t>
            </a:r>
          </a:p>
          <a:p>
            <a:pPr lvl="0"/>
            <a:r>
              <a:rPr lang="ja-JP" altLang="en-US"/>
              <a:t>・何れかの人が</a:t>
            </a:r>
            <a:r>
              <a:rPr lang="en-US"/>
              <a:t>0</a:t>
            </a:r>
            <a:r>
              <a:rPr lang="ja-JP" altLang="en-US"/>
              <a:t>点かジャンケン</a:t>
            </a:r>
            <a:r>
              <a:rPr lang="en-US"/>
              <a:t>12</a:t>
            </a:r>
            <a:r>
              <a:rPr lang="ja-JP" altLang="en-US"/>
              <a:t>回で終了、持ち点が多い方の勝利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6120000" y="2196360"/>
            <a:ext cx="1223639" cy="122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Id4">
            <a:lum bright="-50000"/>
            <a:alphaModFix/>
          </a:blip>
          <a:srcRect/>
          <a:stretch>
            <a:fillRect/>
          </a:stretch>
        </p:blipFill>
        <p:spPr>
          <a:xfrm>
            <a:off x="7740000" y="2196360"/>
            <a:ext cx="1223639" cy="122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5400000" y="432000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"/>
          <p:cNvPicPr>
            <a:picLocks noChangeAspect="1"/>
          </p:cNvPicPr>
          <p:nvPr/>
        </p:nvPicPr>
        <p:blipFill>
          <a:blip r:embed="rId6">
            <a:lum bright="-50000"/>
            <a:alphaModFix/>
          </a:blip>
          <a:srcRect/>
          <a:stretch>
            <a:fillRect/>
          </a:stretch>
        </p:blipFill>
        <p:spPr>
          <a:xfrm>
            <a:off x="5436360" y="5400000"/>
            <a:ext cx="68364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"/>
          <p:cNvPicPr>
            <a:picLocks noChangeAspect="1"/>
          </p:cNvPicPr>
          <p:nvPr/>
        </p:nvPicPr>
        <p:blipFill>
          <a:blip r:embed="rId7">
            <a:lum bright="-50000"/>
            <a:alphaModFix/>
          </a:blip>
          <a:srcRect/>
          <a:stretch>
            <a:fillRect/>
          </a:stretch>
        </p:blipFill>
        <p:spPr>
          <a:xfrm>
            <a:off x="5400000" y="342000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"/>
          <p:cNvPicPr>
            <a:picLocks noChangeAspect="1"/>
          </p:cNvPicPr>
          <p:nvPr/>
        </p:nvPicPr>
        <p:blipFill>
          <a:blip r:embed="rId7">
            <a:lum bright="-50000"/>
            <a:alphaModFix/>
          </a:blip>
          <a:srcRect/>
          <a:stretch>
            <a:fillRect/>
          </a:stretch>
        </p:blipFill>
        <p:spPr>
          <a:xfrm>
            <a:off x="6300000" y="342000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"/>
          <p:cNvPicPr>
            <a:picLocks noChangeAspect="1"/>
          </p:cNvPicPr>
          <p:nvPr/>
        </p:nvPicPr>
        <p:blipFill>
          <a:blip r:embed="rId7">
            <a:lum bright="-50000"/>
            <a:alphaModFix/>
          </a:blip>
          <a:srcRect/>
          <a:stretch>
            <a:fillRect/>
          </a:stretch>
        </p:blipFill>
        <p:spPr>
          <a:xfrm>
            <a:off x="7200000" y="342000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"/>
          <p:cNvPicPr>
            <a:picLocks noChangeAspect="1"/>
          </p:cNvPicPr>
          <p:nvPr/>
        </p:nvPicPr>
        <p:blipFill>
          <a:blip r:embed="rId7">
            <a:lum bright="-50000"/>
            <a:alphaModFix/>
          </a:blip>
          <a:srcRect/>
          <a:stretch>
            <a:fillRect/>
          </a:stretch>
        </p:blipFill>
        <p:spPr>
          <a:xfrm>
            <a:off x="8100000" y="3420000"/>
            <a:ext cx="72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6300000" y="435636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7200000" y="435636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8121960" y="4320000"/>
            <a:ext cx="878039" cy="1043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"/>
          <p:cNvPicPr>
            <a:picLocks noChangeAspect="1"/>
          </p:cNvPicPr>
          <p:nvPr/>
        </p:nvPicPr>
        <p:blipFill>
          <a:blip r:embed="rId6">
            <a:lum bright="-50000"/>
            <a:alphaModFix/>
          </a:blip>
          <a:srcRect/>
          <a:stretch>
            <a:fillRect/>
          </a:stretch>
        </p:blipFill>
        <p:spPr>
          <a:xfrm>
            <a:off x="6336360" y="5400000"/>
            <a:ext cx="68364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"/>
          <p:cNvPicPr>
            <a:picLocks noChangeAspect="1"/>
          </p:cNvPicPr>
          <p:nvPr/>
        </p:nvPicPr>
        <p:blipFill>
          <a:blip r:embed="rId6">
            <a:lum bright="-50000"/>
            <a:alphaModFix/>
          </a:blip>
          <a:srcRect/>
          <a:stretch>
            <a:fillRect/>
          </a:stretch>
        </p:blipFill>
        <p:spPr>
          <a:xfrm>
            <a:off x="7236360" y="5400000"/>
            <a:ext cx="68364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"/>
          <p:cNvPicPr>
            <a:picLocks noChangeAspect="1"/>
          </p:cNvPicPr>
          <p:nvPr/>
        </p:nvPicPr>
        <p:blipFill>
          <a:blip r:embed="rId6">
            <a:lum bright="-50000"/>
            <a:alphaModFix/>
          </a:blip>
          <a:srcRect/>
          <a:stretch>
            <a:fillRect/>
          </a:stretch>
        </p:blipFill>
        <p:spPr>
          <a:xfrm>
            <a:off x="8136360" y="5400000"/>
            <a:ext cx="68364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"/>
          <p:cNvPicPr>
            <a:picLocks noChangeAspect="1"/>
          </p:cNvPicPr>
          <p:nvPr/>
        </p:nvPicPr>
        <p:blipFill>
          <a:blip r:embed="rId8">
            <a:lum bright="-50000"/>
            <a:alphaModFix/>
          </a:blip>
          <a:srcRect/>
          <a:stretch>
            <a:fillRect/>
          </a:stretch>
        </p:blipFill>
        <p:spPr>
          <a:xfrm>
            <a:off x="5483520" y="6387119"/>
            <a:ext cx="636480" cy="812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"/>
          <p:cNvPicPr>
            <a:picLocks noChangeAspect="1"/>
          </p:cNvPicPr>
          <p:nvPr/>
        </p:nvPicPr>
        <p:blipFill>
          <a:blip r:embed="rId8">
            <a:lum bright="-50000"/>
            <a:alphaModFix/>
          </a:blip>
          <a:srcRect/>
          <a:stretch>
            <a:fillRect/>
          </a:stretch>
        </p:blipFill>
        <p:spPr>
          <a:xfrm>
            <a:off x="6383520" y="6387119"/>
            <a:ext cx="636480" cy="812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"/>
          <p:cNvPicPr>
            <a:picLocks noChangeAspect="1"/>
          </p:cNvPicPr>
          <p:nvPr/>
        </p:nvPicPr>
        <p:blipFill>
          <a:blip r:embed="rId8">
            <a:lum bright="-50000"/>
            <a:alphaModFix/>
          </a:blip>
          <a:srcRect/>
          <a:stretch>
            <a:fillRect/>
          </a:stretch>
        </p:blipFill>
        <p:spPr>
          <a:xfrm>
            <a:off x="7200000" y="6387119"/>
            <a:ext cx="636480" cy="812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555480"/>
            <a:ext cx="8607960" cy="1262520"/>
          </a:xfrm>
        </p:spPr>
        <p:txBody>
          <a:bodyPr>
            <a:spAutoFit/>
          </a:bodyPr>
          <a:lstStyle/>
          <a:p>
            <a:pPr lvl="0"/>
            <a:r>
              <a:rPr lang="ja-JP" altLang="en-US"/>
              <a:t>研究内容</a:t>
            </a:r>
            <a:r>
              <a:rPr lang="en-US" altLang="ja-JP"/>
              <a:t>(1)…AI</a:t>
            </a:r>
            <a:r>
              <a:rPr lang="ja-JP" altLang="en-US"/>
              <a:t>一覧</a:t>
            </a:r>
          </a:p>
        </p:txBody>
      </p:sp>
      <p:sp>
        <p:nvSpPr>
          <p:cNvPr id="3" name="サブタイトル 2"/>
          <p:cNvSpPr txBox="1">
            <a:spLocks noGrp="1"/>
          </p:cNvSpPr>
          <p:nvPr>
            <p:ph type="subTitle" idx="4294967295"/>
          </p:nvPr>
        </p:nvSpPr>
        <p:spPr>
          <a:xfrm>
            <a:off x="740879" y="2146680"/>
            <a:ext cx="8607960" cy="4672440"/>
          </a:xfrm>
        </p:spPr>
        <p:txBody>
          <a:bodyPr anchor="ctr"/>
          <a:lstStyle/>
          <a:p>
            <a:pPr lvl="0" indent="-216000"/>
            <a:r>
              <a:rPr lang="ja-JP" altLang="en-US" sz="3600"/>
              <a:t>・戦略</a:t>
            </a:r>
            <a:r>
              <a:rPr lang="en-US" sz="3600"/>
              <a:t>A…</a:t>
            </a:r>
            <a:r>
              <a:rPr lang="ja-JP" altLang="en-US" sz="3600"/>
              <a:t>カード枚数関係なくランダム</a:t>
            </a:r>
          </a:p>
          <a:p>
            <a:pPr lvl="0" indent="-216000"/>
            <a:r>
              <a:rPr lang="ja-JP" altLang="en-US" sz="3600"/>
              <a:t>・戦略</a:t>
            </a:r>
            <a:r>
              <a:rPr lang="en-US" sz="3600"/>
              <a:t>B…</a:t>
            </a:r>
            <a:r>
              <a:rPr lang="ja-JP" altLang="en-US" sz="3600"/>
              <a:t>相手の出せる手が</a:t>
            </a:r>
            <a:r>
              <a:rPr lang="en-US" sz="3600"/>
              <a:t>2</a:t>
            </a:r>
            <a:r>
              <a:rPr lang="ja-JP" altLang="en-US" sz="3600"/>
              <a:t>種類の時</a:t>
            </a:r>
          </a:p>
          <a:p>
            <a:pPr lvl="0" indent="-216000"/>
            <a:r>
              <a:rPr lang="ja-JP" altLang="en-US" sz="3600"/>
              <a:t>・戦略</a:t>
            </a:r>
            <a:r>
              <a:rPr lang="en-US" sz="3600"/>
              <a:t>C…</a:t>
            </a:r>
            <a:r>
              <a:rPr lang="ja-JP" altLang="en-US" sz="3600"/>
              <a:t>戦略</a:t>
            </a:r>
            <a:r>
              <a:rPr lang="en-US" sz="3600"/>
              <a:t>B+</a:t>
            </a:r>
            <a:r>
              <a:rPr lang="ja-JP" altLang="en-US" sz="3600"/>
              <a:t>自分の手を均等に出す</a:t>
            </a:r>
          </a:p>
          <a:p>
            <a:pPr lvl="0" indent="-216000"/>
            <a:r>
              <a:rPr lang="ja-JP" altLang="en-US" sz="3600"/>
              <a:t>・戦略</a:t>
            </a:r>
            <a:r>
              <a:rPr lang="en-US" sz="3600"/>
              <a:t>D…</a:t>
            </a:r>
            <a:r>
              <a:rPr lang="ja-JP" altLang="en-US" sz="3600"/>
              <a:t>自分のカード枚数に比例</a:t>
            </a:r>
          </a:p>
          <a:p>
            <a:pPr lvl="0" indent="-216000"/>
            <a:r>
              <a:rPr lang="ja-JP" altLang="en-US" sz="3600"/>
              <a:t>・戦略</a:t>
            </a:r>
            <a:r>
              <a:rPr lang="en-US" sz="3600"/>
              <a:t>E…</a:t>
            </a:r>
            <a:r>
              <a:rPr lang="ja-JP" altLang="en-US" sz="3600"/>
              <a:t>戦略</a:t>
            </a:r>
            <a:r>
              <a:rPr lang="en-US" sz="3600"/>
              <a:t>D+</a:t>
            </a:r>
            <a:r>
              <a:rPr lang="ja-JP" altLang="en-US" sz="3600"/>
              <a:t>勝てる手を出しやすく</a:t>
            </a:r>
          </a:p>
          <a:p>
            <a:pPr lvl="0" indent="-216000"/>
            <a:r>
              <a:rPr lang="ja-JP" altLang="en-US" sz="3600"/>
              <a:t>・戦略</a:t>
            </a:r>
            <a:r>
              <a:rPr lang="en-US" sz="3600"/>
              <a:t>F…</a:t>
            </a:r>
            <a:r>
              <a:rPr lang="ja-JP" altLang="en-US" sz="3600"/>
              <a:t>戦略</a:t>
            </a:r>
            <a:r>
              <a:rPr lang="en-US" sz="3600"/>
              <a:t>E+</a:t>
            </a:r>
            <a:r>
              <a:rPr lang="ja-JP" altLang="en-US" sz="3600"/>
              <a:t>負ける手を出しにくく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555480"/>
            <a:ext cx="8607960" cy="1262520"/>
          </a:xfrm>
        </p:spPr>
        <p:txBody>
          <a:bodyPr>
            <a:spAutoFit/>
          </a:bodyPr>
          <a:lstStyle/>
          <a:p>
            <a:pPr lvl="0"/>
            <a:r>
              <a:rPr lang="ja-JP" altLang="en-US"/>
              <a:t>研究内容</a:t>
            </a:r>
            <a:r>
              <a:rPr lang="en-US" altLang="ja-JP"/>
              <a:t>(2)…</a:t>
            </a:r>
            <a:r>
              <a:rPr lang="ja-JP" altLang="en-US"/>
              <a:t>実験結果</a:t>
            </a:r>
          </a:p>
        </p:txBody>
      </p:sp>
      <p:graphicFrame>
        <p:nvGraphicFramePr>
          <p:cNvPr id="3" name="Object 1"/>
          <p:cNvGraphicFramePr>
            <a:graphicFrameLocks noGrp="1"/>
          </p:cNvGraphicFramePr>
          <p:nvPr>
            <p:ph type="chart" idx="4294967295"/>
          </p:nvPr>
        </p:nvGraphicFramePr>
        <p:xfrm>
          <a:off x="740879" y="2101680"/>
          <a:ext cx="8799119" cy="4762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600480"/>
            <a:ext cx="8607960" cy="1172160"/>
          </a:xfrm>
        </p:spPr>
        <p:txBody>
          <a:bodyPr/>
          <a:lstStyle/>
          <a:p>
            <a:pPr lvl="0"/>
            <a:r>
              <a:rPr lang="ja-JP" altLang="en-US"/>
              <a:t>研究内容</a:t>
            </a:r>
            <a:r>
              <a:rPr lang="en-US" altLang="ja-JP"/>
              <a:t>(3)…</a:t>
            </a:r>
            <a:r>
              <a:rPr lang="ja-JP" altLang="en-US"/>
              <a:t>考察</a:t>
            </a:r>
          </a:p>
        </p:txBody>
      </p:sp>
      <p:sp>
        <p:nvSpPr>
          <p:cNvPr id="3" name="サブタイトル 2"/>
          <p:cNvSpPr txBox="1">
            <a:spLocks noGrp="1"/>
          </p:cNvSpPr>
          <p:nvPr>
            <p:ph type="subTitle" idx="4294967295"/>
          </p:nvPr>
        </p:nvSpPr>
        <p:spPr>
          <a:xfrm>
            <a:off x="740879" y="2146680"/>
            <a:ext cx="4299120" cy="4672440"/>
          </a:xfrm>
        </p:spPr>
        <p:txBody>
          <a:bodyPr anchor="ctr"/>
          <a:lstStyle/>
          <a:p>
            <a:pPr lvl="0" indent="-216000"/>
            <a:r>
              <a:rPr lang="ja-JP" altLang="en-US"/>
              <a:t>・戦略</a:t>
            </a:r>
            <a:r>
              <a:rPr lang="en-US" altLang="ja-JP"/>
              <a:t>B…</a:t>
            </a:r>
            <a:r>
              <a:rPr lang="ja-JP" altLang="en-US"/>
              <a:t>特に中盤で最も強いと考えられる</a:t>
            </a:r>
          </a:p>
          <a:p>
            <a:pPr lvl="0" indent="-216000"/>
            <a:r>
              <a:rPr lang="ja-JP" altLang="en-US"/>
              <a:t>・戦略</a:t>
            </a:r>
            <a:r>
              <a:rPr lang="en-US" altLang="ja-JP"/>
              <a:t>C…</a:t>
            </a:r>
            <a:r>
              <a:rPr lang="ja-JP" altLang="en-US"/>
              <a:t>終盤で勝ちにくく裏目に出た</a:t>
            </a:r>
          </a:p>
          <a:p>
            <a:pPr lvl="0" indent="-216000"/>
            <a:r>
              <a:rPr lang="ja-JP" altLang="en-US"/>
              <a:t>・戦略</a:t>
            </a:r>
            <a:r>
              <a:rPr lang="en-US" altLang="ja-JP"/>
              <a:t>D…</a:t>
            </a:r>
            <a:r>
              <a:rPr lang="ja-JP" altLang="en-US"/>
              <a:t>戦略</a:t>
            </a:r>
            <a:r>
              <a:rPr lang="en-US" altLang="ja-JP"/>
              <a:t>A</a:t>
            </a:r>
            <a:r>
              <a:rPr lang="ja-JP" altLang="en-US"/>
              <a:t>同様にランダム性が高い</a:t>
            </a:r>
          </a:p>
          <a:p>
            <a:pPr lvl="0" indent="-216000"/>
            <a:r>
              <a:rPr lang="ja-JP" altLang="en-US"/>
              <a:t>・戦略</a:t>
            </a:r>
            <a:r>
              <a:rPr lang="en-US" altLang="ja-JP"/>
              <a:t>E,F…</a:t>
            </a:r>
            <a:r>
              <a:rPr lang="ja-JP" altLang="en-US"/>
              <a:t>戦略</a:t>
            </a:r>
            <a:r>
              <a:rPr lang="en-US" altLang="ja-JP"/>
              <a:t>C</a:t>
            </a:r>
            <a:r>
              <a:rPr lang="ja-JP" altLang="en-US"/>
              <a:t>の内容を踏襲したため弱い</a:t>
            </a:r>
          </a:p>
        </p:txBody>
      </p:sp>
      <p:graphicFrame>
        <p:nvGraphicFramePr>
          <p:cNvPr id="4" name="Object 1"/>
          <p:cNvGraphicFramePr/>
          <p:nvPr/>
        </p:nvGraphicFramePr>
        <p:xfrm>
          <a:off x="5060880" y="2149560"/>
          <a:ext cx="4659120" cy="4762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600480"/>
            <a:ext cx="8607960" cy="1172160"/>
          </a:xfrm>
        </p:spPr>
        <p:txBody>
          <a:bodyPr/>
          <a:lstStyle/>
          <a:p>
            <a:pPr lvl="0"/>
            <a:r>
              <a:rPr lang="ja-JP" altLang="en-US"/>
              <a:t>今後の課題</a:t>
            </a:r>
          </a:p>
        </p:txBody>
      </p:sp>
      <p:sp>
        <p:nvSpPr>
          <p:cNvPr id="3" name="サブタイトル 2"/>
          <p:cNvSpPr txBox="1">
            <a:spLocks noGrp="1"/>
          </p:cNvSpPr>
          <p:nvPr>
            <p:ph type="subTitle" idx="4294967295"/>
          </p:nvPr>
        </p:nvSpPr>
        <p:spPr>
          <a:xfrm>
            <a:off x="740879" y="2146680"/>
            <a:ext cx="8607960" cy="4672440"/>
          </a:xfrm>
        </p:spPr>
        <p:txBody>
          <a:bodyPr anchor="ctr"/>
          <a:lstStyle/>
          <a:p>
            <a:pPr lvl="0" indent="-216000"/>
            <a:r>
              <a:rPr lang="ja-JP" altLang="en-US" sz="4400"/>
              <a:t>・より勝率の高い戦略を作ること</a:t>
            </a:r>
          </a:p>
          <a:p>
            <a:pPr lvl="0" indent="-216000"/>
            <a:r>
              <a:rPr lang="ja-JP" altLang="en-US" sz="4400"/>
              <a:t>・対人間で実践する</a:t>
            </a:r>
          </a:p>
          <a:p>
            <a:pPr lvl="0" indent="-216000"/>
            <a:r>
              <a:rPr lang="ja-JP" altLang="en-US" sz="4400"/>
              <a:t>・追加ルールについての検証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 idx="4294967295"/>
          </p:nvPr>
        </p:nvSpPr>
        <p:spPr>
          <a:xfrm>
            <a:off x="740879" y="600480"/>
            <a:ext cx="8607960" cy="1172160"/>
          </a:xfrm>
        </p:spPr>
        <p:txBody>
          <a:bodyPr/>
          <a:lstStyle/>
          <a:p>
            <a:pPr lvl="0"/>
            <a:r>
              <a:rPr lang="ja-JP" altLang="en-US"/>
              <a:t>参考文献</a:t>
            </a:r>
          </a:p>
        </p:txBody>
      </p:sp>
      <p:sp>
        <p:nvSpPr>
          <p:cNvPr id="3" name="サブタイトル 2"/>
          <p:cNvSpPr txBox="1">
            <a:spLocks noGrp="1"/>
          </p:cNvSpPr>
          <p:nvPr>
            <p:ph type="subTitle" idx="4294967295"/>
          </p:nvPr>
        </p:nvSpPr>
        <p:spPr>
          <a:xfrm>
            <a:off x="740879" y="2103840"/>
            <a:ext cx="8607960" cy="4758120"/>
          </a:xfrm>
        </p:spPr>
        <p:txBody>
          <a:bodyPr anchor="ctr"/>
          <a:lstStyle/>
          <a:p>
            <a:pPr lvl="0" indent="-216000">
              <a:tabLst>
                <a:tab pos="355680" algn="l"/>
                <a:tab pos="711360" algn="l"/>
                <a:tab pos="1066680" algn="l"/>
                <a:tab pos="1422359" algn="l"/>
                <a:tab pos="1778040" algn="l"/>
                <a:tab pos="2133720" algn="l"/>
                <a:tab pos="2489040" algn="l"/>
                <a:tab pos="2844720" algn="l"/>
                <a:tab pos="3200400" algn="l"/>
                <a:tab pos="3556080" algn="l"/>
                <a:tab pos="3911760" algn="l"/>
                <a:tab pos="4267080" algn="l"/>
              </a:tabLst>
            </a:pPr>
            <a:r>
              <a:rPr lang="ja-JP" altLang="en-US" sz="4000"/>
              <a:t>・福本信行</a:t>
            </a:r>
            <a:r>
              <a:rPr lang="en-US" sz="4000"/>
              <a:t>:</a:t>
            </a:r>
            <a:r>
              <a:rPr lang="ja-JP" altLang="en-US" sz="4000"/>
              <a:t>賭博黙示録カイジ</a:t>
            </a:r>
            <a:r>
              <a:rPr lang="en-US" sz="4000"/>
              <a:t>, </a:t>
            </a:r>
            <a:r>
              <a:rPr lang="ja-JP" altLang="en-US" sz="4000"/>
              <a:t>講談社 </a:t>
            </a:r>
            <a:r>
              <a:rPr lang="en-US" sz="4000"/>
              <a:t>(1996)</a:t>
            </a:r>
          </a:p>
          <a:p>
            <a:pPr lvl="0" indent="-216000">
              <a:tabLst>
                <a:tab pos="355680" algn="l"/>
                <a:tab pos="711360" algn="l"/>
                <a:tab pos="1066680" algn="l"/>
                <a:tab pos="1422359" algn="l"/>
                <a:tab pos="1778040" algn="l"/>
                <a:tab pos="2133720" algn="l"/>
                <a:tab pos="2489040" algn="l"/>
                <a:tab pos="2844720" algn="l"/>
                <a:tab pos="3200400" algn="l"/>
                <a:tab pos="3556080" algn="l"/>
                <a:tab pos="3911760" algn="l"/>
                <a:tab pos="4267080" algn="l"/>
              </a:tabLst>
            </a:pPr>
            <a:r>
              <a:rPr lang="ja-JP" altLang="en-US" sz="4000"/>
              <a:t>・サザエさんジャンケン研究所</a:t>
            </a:r>
          </a:p>
          <a:p>
            <a:pPr lvl="0" indent="-216000">
              <a:tabLst>
                <a:tab pos="355680" algn="l"/>
                <a:tab pos="711360" algn="l"/>
                <a:tab pos="1066680" algn="l"/>
                <a:tab pos="1422359" algn="l"/>
                <a:tab pos="1778040" algn="l"/>
                <a:tab pos="2133720" algn="l"/>
                <a:tab pos="2489040" algn="l"/>
                <a:tab pos="2844720" algn="l"/>
                <a:tab pos="3200400" algn="l"/>
                <a:tab pos="3556080" algn="l"/>
                <a:tab pos="3911760" algn="l"/>
                <a:tab pos="4267080" algn="l"/>
              </a:tabLst>
            </a:pPr>
            <a:r>
              <a:rPr lang="ja-JP" altLang="en-US" sz="4000"/>
              <a:t>・山下将臣</a:t>
            </a:r>
            <a:r>
              <a:rPr lang="en-US" sz="4000"/>
              <a:t>, </a:t>
            </a:r>
            <a:r>
              <a:rPr lang="ja-JP" altLang="en-US" sz="4000"/>
              <a:t>じゃんけんゲームに対する遺伝的アプローチ</a:t>
            </a:r>
            <a:r>
              <a:rPr lang="en-US" sz="4000"/>
              <a:t>, </a:t>
            </a:r>
            <a:r>
              <a:rPr lang="ja-JP" altLang="en-US" sz="4000"/>
              <a:t>高知工科大学 情報システム工学科 平成 </a:t>
            </a:r>
            <a:r>
              <a:rPr lang="en-US" sz="4000"/>
              <a:t>20 </a:t>
            </a:r>
            <a:r>
              <a:rPr lang="ja-JP" altLang="en-US" sz="4000"/>
              <a:t>年度 学士学位論文</a:t>
            </a:r>
            <a:r>
              <a:rPr lang="en-US" sz="4000"/>
              <a:t>, 2009,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標準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-coo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304</Words>
  <Application>Microsoft Office PowerPoint</Application>
  <PresentationFormat>ワイド画面</PresentationFormat>
  <Paragraphs>54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9" baseType="lpstr">
      <vt:lpstr>Arial Unicode MS</vt:lpstr>
      <vt:lpstr>HG-MinchoL-Sun</vt:lpstr>
      <vt:lpstr>ＭＳ Ｐゴシック</vt:lpstr>
      <vt:lpstr>ヒラギノ明朝 ProN W3</vt:lpstr>
      <vt:lpstr>Arial</vt:lpstr>
      <vt:lpstr>Calibri</vt:lpstr>
      <vt:lpstr>Tahoma</vt:lpstr>
      <vt:lpstr>Times New Roman</vt:lpstr>
      <vt:lpstr>標準</vt:lpstr>
      <vt:lpstr>lyt-cool</vt:lpstr>
      <vt:lpstr>PowerPoint プレゼンテーション</vt:lpstr>
      <vt:lpstr>目次</vt:lpstr>
      <vt:lpstr>様々なジャンケンに関する研究結果</vt:lpstr>
      <vt:lpstr>限定ジャンケンについて</vt:lpstr>
      <vt:lpstr>研究内容(1)…AI一覧</vt:lpstr>
      <vt:lpstr>研究内容(2)…実験結果</vt:lpstr>
      <vt:lpstr>研究内容(3)…考察</vt:lpstr>
      <vt:lpstr>今後の課題</vt:lpstr>
      <vt:lpstr>参考文献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takasi-i</dc:creator>
  <cp:lastModifiedBy>takasi-i</cp:lastModifiedBy>
  <cp:revision>11</cp:revision>
  <dcterms:created xsi:type="dcterms:W3CDTF">2017-02-07T13:01:25Z</dcterms:created>
  <dcterms:modified xsi:type="dcterms:W3CDTF">2017-02-17T06:58:40Z</dcterms:modified>
</cp:coreProperties>
</file>