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0080625" cy="7559675"/>
  <p:notesSz cx="7559675" cy="10691813"/>
  <p:custShowLst>
    <p:custShow name="新しい目的別スライドショー" id="0">
      <p:sldLst>
        <p:sld r:id="rId4"/>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c:style val="2"/>
  <c:chart>
    <c:autoTitleDeleted val="1"/>
    <c:plotArea>
      <c:layout/>
      <c:barChart>
        <c:barDir val="col"/>
        <c:grouping val="clustered"/>
        <c:varyColors val="0"/>
        <c:ser>
          <c:idx val="0"/>
          <c:order val="0"/>
          <c:tx>
            <c:v>１位回数</c:v>
          </c:tx>
          <c:spPr>
            <a:solidFill>
              <a:srgbClr val="579D1C"/>
            </a:solidFill>
            <a:ln>
              <a:noFill/>
            </a:ln>
          </c:spPr>
          <c:invertIfNegative val="0"/>
          <c:cat>
            <c:strLit>
              <c:ptCount val="5"/>
              <c:pt idx="0">
                <c:v>Self</c:v>
              </c:pt>
              <c:pt idx="1">
                <c:v>Right</c:v>
              </c:pt>
              <c:pt idx="2">
                <c:v>Opposite</c:v>
              </c:pt>
              <c:pt idx="3">
                <c:v>Left</c:v>
              </c:pt>
              <c:pt idx="4">
                <c:v>Normal</c:v>
              </c:pt>
            </c:strLit>
          </c:cat>
          <c:val>
            <c:numLit>
              <c:formatCode>General</c:formatCode>
              <c:ptCount val="5"/>
              <c:pt idx="0">
                <c:v>32</c:v>
              </c:pt>
              <c:pt idx="1">
                <c:v>19</c:v>
              </c:pt>
              <c:pt idx="2">
                <c:v>22</c:v>
              </c:pt>
              <c:pt idx="3">
                <c:v>27</c:v>
              </c:pt>
              <c:pt idx="4">
                <c:v>30</c:v>
              </c:pt>
            </c:numLit>
          </c:val>
        </c:ser>
        <c:dLbls>
          <c:showLegendKey val="0"/>
          <c:showVal val="0"/>
          <c:showCatName val="0"/>
          <c:showSerName val="0"/>
          <c:showPercent val="0"/>
          <c:showBubbleSize val="0"/>
        </c:dLbls>
        <c:gapWidth val="150"/>
        <c:axId val="176370456"/>
        <c:axId val="178573624"/>
      </c:barChart>
      <c:valAx>
        <c:axId val="178573624"/>
        <c:scaling>
          <c:orientation val="minMax"/>
        </c:scaling>
        <c:delete val="0"/>
        <c:axPos val="l"/>
        <c:majorGridlines>
          <c:spPr>
            <a:ln>
              <a:solidFill>
                <a:srgbClr val="B3B3B3"/>
              </a:solidFill>
            </a:ln>
          </c:spPr>
        </c:majorGridlines>
        <c:numFmt formatCode="General" sourceLinked="0"/>
        <c:majorTickMark val="none"/>
        <c:minorTickMark val="none"/>
        <c:tickLblPos val="nextTo"/>
        <c:spPr>
          <a:ln>
            <a:solidFill>
              <a:srgbClr val="B3B3B3"/>
            </a:solidFill>
          </a:ln>
        </c:spPr>
        <c:txPr>
          <a:bodyPr/>
          <a:lstStyle/>
          <a:p>
            <a:pPr>
              <a:defRPr sz="1000" b="0"/>
            </a:pPr>
            <a:endParaRPr lang="ja-JP"/>
          </a:p>
        </c:txPr>
        <c:crossAx val="176370456"/>
        <c:crossesAt val="0"/>
        <c:crossBetween val="between"/>
      </c:valAx>
      <c:catAx>
        <c:axId val="176370456"/>
        <c:scaling>
          <c:orientation val="minMax"/>
        </c:scaling>
        <c:delete val="0"/>
        <c:axPos val="b"/>
        <c:numFmt formatCode="[$-1000411]yyyy/mm/dd" sourceLinked="0"/>
        <c:majorTickMark val="none"/>
        <c:minorTickMark val="none"/>
        <c:tickLblPos val="nextTo"/>
        <c:spPr>
          <a:ln>
            <a:solidFill>
              <a:srgbClr val="B3B3B3"/>
            </a:solidFill>
          </a:ln>
        </c:spPr>
        <c:txPr>
          <a:bodyPr/>
          <a:lstStyle/>
          <a:p>
            <a:pPr>
              <a:defRPr sz="1000" b="0"/>
            </a:pPr>
            <a:endParaRPr lang="ja-JP"/>
          </a:p>
        </c:txPr>
        <c:crossAx val="178573624"/>
        <c:crossesAt val="0"/>
        <c:auto val="1"/>
        <c:lblAlgn val="ctr"/>
        <c:lblOffset val="100"/>
        <c:noMultiLvlLbl val="0"/>
      </c:catAx>
      <c:spPr>
        <a:noFill/>
        <a:ln>
          <a:solidFill>
            <a:srgbClr val="B3B3B3"/>
          </a:solidFill>
          <a:prstDash val="solid"/>
        </a:ln>
      </c:spPr>
    </c:plotArea>
    <c:legend>
      <c:legendPos val="r"/>
      <c:overlay val="0"/>
      <c:spPr>
        <a:noFill/>
        <a:ln>
          <a:noFill/>
        </a:ln>
      </c:spPr>
      <c:txPr>
        <a:bodyPr/>
        <a:lstStyle/>
        <a:p>
          <a:pPr>
            <a:defRPr sz="1000" b="0"/>
          </a:pPr>
          <a:endParaRPr lang="ja-JP"/>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c:style val="2"/>
  <c:chart>
    <c:autoTitleDeleted val="1"/>
    <c:plotArea>
      <c:layout/>
      <c:barChart>
        <c:barDir val="col"/>
        <c:grouping val="clustered"/>
        <c:varyColors val="0"/>
        <c:ser>
          <c:idx val="0"/>
          <c:order val="0"/>
          <c:tx>
            <c:v>平均順位</c:v>
          </c:tx>
          <c:spPr>
            <a:solidFill>
              <a:srgbClr val="FF420E"/>
            </a:solidFill>
            <a:ln>
              <a:noFill/>
            </a:ln>
          </c:spPr>
          <c:invertIfNegative val="0"/>
          <c:cat>
            <c:strLit>
              <c:ptCount val="5"/>
              <c:pt idx="0">
                <c:v>Self</c:v>
              </c:pt>
              <c:pt idx="1">
                <c:v>Right</c:v>
              </c:pt>
              <c:pt idx="2">
                <c:v>Opposite</c:v>
              </c:pt>
              <c:pt idx="3">
                <c:v>Left</c:v>
              </c:pt>
              <c:pt idx="4">
                <c:v>Normal</c:v>
              </c:pt>
            </c:strLit>
          </c:cat>
          <c:val>
            <c:numLit>
              <c:formatCode>General</c:formatCode>
              <c:ptCount val="5"/>
              <c:pt idx="0">
                <c:v>2.2000000000000002</c:v>
              </c:pt>
              <c:pt idx="1">
                <c:v>2.8</c:v>
              </c:pt>
              <c:pt idx="2">
                <c:v>2.4</c:v>
              </c:pt>
              <c:pt idx="3">
                <c:v>2.6</c:v>
              </c:pt>
              <c:pt idx="4">
                <c:v>2.5</c:v>
              </c:pt>
            </c:numLit>
          </c:val>
        </c:ser>
        <c:dLbls>
          <c:showLegendKey val="0"/>
          <c:showVal val="0"/>
          <c:showCatName val="0"/>
          <c:showSerName val="0"/>
          <c:showPercent val="0"/>
          <c:showBubbleSize val="0"/>
        </c:dLbls>
        <c:gapWidth val="150"/>
        <c:axId val="179617840"/>
        <c:axId val="243467432"/>
      </c:barChart>
      <c:valAx>
        <c:axId val="243467432"/>
        <c:scaling>
          <c:orientation val="minMax"/>
        </c:scaling>
        <c:delete val="0"/>
        <c:axPos val="l"/>
        <c:majorGridlines>
          <c:spPr>
            <a:ln>
              <a:solidFill>
                <a:srgbClr val="B3B3B3"/>
              </a:solidFill>
            </a:ln>
          </c:spPr>
        </c:majorGridlines>
        <c:numFmt formatCode="General" sourceLinked="0"/>
        <c:majorTickMark val="none"/>
        <c:minorTickMark val="none"/>
        <c:tickLblPos val="nextTo"/>
        <c:spPr>
          <a:ln>
            <a:solidFill>
              <a:srgbClr val="B3B3B3"/>
            </a:solidFill>
          </a:ln>
        </c:spPr>
        <c:txPr>
          <a:bodyPr/>
          <a:lstStyle/>
          <a:p>
            <a:pPr>
              <a:defRPr sz="1000" b="0"/>
            </a:pPr>
            <a:endParaRPr lang="ja-JP"/>
          </a:p>
        </c:txPr>
        <c:crossAx val="179617840"/>
        <c:crossesAt val="0"/>
        <c:crossBetween val="between"/>
      </c:valAx>
      <c:catAx>
        <c:axId val="179617840"/>
        <c:scaling>
          <c:orientation val="minMax"/>
        </c:scaling>
        <c:delete val="0"/>
        <c:axPos val="b"/>
        <c:numFmt formatCode="[$-1000411]yyyy/mm/dd" sourceLinked="0"/>
        <c:majorTickMark val="none"/>
        <c:minorTickMark val="none"/>
        <c:tickLblPos val="nextTo"/>
        <c:spPr>
          <a:ln>
            <a:solidFill>
              <a:srgbClr val="B3B3B3"/>
            </a:solidFill>
          </a:ln>
        </c:spPr>
        <c:txPr>
          <a:bodyPr/>
          <a:lstStyle/>
          <a:p>
            <a:pPr>
              <a:defRPr sz="1000" b="0"/>
            </a:pPr>
            <a:endParaRPr lang="ja-JP"/>
          </a:p>
        </c:txPr>
        <c:crossAx val="243467432"/>
        <c:crossesAt val="0"/>
        <c:auto val="1"/>
        <c:lblAlgn val="ctr"/>
        <c:lblOffset val="100"/>
        <c:noMultiLvlLbl val="0"/>
      </c:catAx>
      <c:spPr>
        <a:noFill/>
        <a:ln>
          <a:solidFill>
            <a:srgbClr val="B3B3B3"/>
          </a:solidFill>
          <a:prstDash val="solid"/>
        </a:ln>
      </c:spPr>
    </c:plotArea>
    <c:legend>
      <c:legendPos val="r"/>
      <c:overlay val="0"/>
      <c:spPr>
        <a:noFill/>
        <a:ln>
          <a:noFill/>
        </a:ln>
      </c:spPr>
      <c:txPr>
        <a:bodyPr/>
        <a:lstStyle/>
        <a:p>
          <a:pPr>
            <a:defRPr sz="1000" b="0"/>
          </a:pPr>
          <a:endParaRPr lang="ja-JP"/>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c:style val="2"/>
  <c:chart>
    <c:autoTitleDeleted val="1"/>
    <c:plotArea>
      <c:layout/>
      <c:barChart>
        <c:barDir val="col"/>
        <c:grouping val="clustered"/>
        <c:varyColors val="0"/>
        <c:ser>
          <c:idx val="0"/>
          <c:order val="0"/>
          <c:tx>
            <c:v>１位回数</c:v>
          </c:tx>
          <c:spPr>
            <a:solidFill>
              <a:srgbClr val="579D1C"/>
            </a:solidFill>
            <a:ln>
              <a:noFill/>
            </a:ln>
          </c:spPr>
          <c:invertIfNegative val="0"/>
          <c:cat>
            <c:strLit>
              <c:ptCount val="4"/>
              <c:pt idx="0">
                <c:v>1番目</c:v>
              </c:pt>
              <c:pt idx="1">
                <c:v>2番目</c:v>
              </c:pt>
              <c:pt idx="2">
                <c:v>3番目</c:v>
              </c:pt>
              <c:pt idx="3">
                <c:v>4番目</c:v>
              </c:pt>
            </c:strLit>
          </c:cat>
          <c:val>
            <c:numLit>
              <c:formatCode>General</c:formatCode>
              <c:ptCount val="4"/>
              <c:pt idx="0">
                <c:v>32</c:v>
              </c:pt>
              <c:pt idx="1">
                <c:v>35</c:v>
              </c:pt>
              <c:pt idx="2">
                <c:v>36</c:v>
              </c:pt>
              <c:pt idx="3">
                <c:v>31</c:v>
              </c:pt>
            </c:numLit>
          </c:val>
        </c:ser>
        <c:dLbls>
          <c:showLegendKey val="0"/>
          <c:showVal val="0"/>
          <c:showCatName val="0"/>
          <c:showSerName val="0"/>
          <c:showPercent val="0"/>
          <c:showBubbleSize val="0"/>
        </c:dLbls>
        <c:gapWidth val="150"/>
        <c:axId val="243526672"/>
        <c:axId val="243526288"/>
      </c:barChart>
      <c:valAx>
        <c:axId val="243526288"/>
        <c:scaling>
          <c:orientation val="minMax"/>
        </c:scaling>
        <c:delete val="0"/>
        <c:axPos val="l"/>
        <c:majorGridlines>
          <c:spPr>
            <a:ln>
              <a:solidFill>
                <a:srgbClr val="B3B3B3"/>
              </a:solidFill>
            </a:ln>
          </c:spPr>
        </c:majorGridlines>
        <c:numFmt formatCode="General" sourceLinked="0"/>
        <c:majorTickMark val="none"/>
        <c:minorTickMark val="none"/>
        <c:tickLblPos val="nextTo"/>
        <c:spPr>
          <a:ln>
            <a:solidFill>
              <a:srgbClr val="B3B3B3"/>
            </a:solidFill>
          </a:ln>
        </c:spPr>
        <c:txPr>
          <a:bodyPr/>
          <a:lstStyle/>
          <a:p>
            <a:pPr>
              <a:defRPr sz="1000" b="0"/>
            </a:pPr>
            <a:endParaRPr lang="ja-JP"/>
          </a:p>
        </c:txPr>
        <c:crossAx val="243526672"/>
        <c:crossesAt val="0"/>
        <c:crossBetween val="between"/>
      </c:valAx>
      <c:catAx>
        <c:axId val="243526672"/>
        <c:scaling>
          <c:orientation val="minMax"/>
        </c:scaling>
        <c:delete val="0"/>
        <c:axPos val="b"/>
        <c:numFmt formatCode="[$-1000411]yyyy/mm/dd" sourceLinked="0"/>
        <c:majorTickMark val="none"/>
        <c:minorTickMark val="none"/>
        <c:tickLblPos val="nextTo"/>
        <c:spPr>
          <a:ln>
            <a:solidFill>
              <a:srgbClr val="B3B3B3"/>
            </a:solidFill>
          </a:ln>
        </c:spPr>
        <c:txPr>
          <a:bodyPr/>
          <a:lstStyle/>
          <a:p>
            <a:pPr>
              <a:defRPr sz="1000" b="0"/>
            </a:pPr>
            <a:endParaRPr lang="ja-JP"/>
          </a:p>
        </c:txPr>
        <c:crossAx val="243526288"/>
        <c:crossesAt val="0"/>
        <c:auto val="1"/>
        <c:lblAlgn val="ctr"/>
        <c:lblOffset val="100"/>
        <c:noMultiLvlLbl val="0"/>
      </c:catAx>
      <c:spPr>
        <a:noFill/>
        <a:ln>
          <a:solidFill>
            <a:srgbClr val="B3B3B3"/>
          </a:solidFill>
          <a:prstDash val="solid"/>
        </a:ln>
      </c:spPr>
    </c:plotArea>
    <c:legend>
      <c:legendPos val="r"/>
      <c:overlay val="0"/>
      <c:spPr>
        <a:noFill/>
        <a:ln>
          <a:noFill/>
        </a:ln>
      </c:spPr>
      <c:txPr>
        <a:bodyPr/>
        <a:lstStyle/>
        <a:p>
          <a:pPr>
            <a:defRPr sz="1000" b="0"/>
          </a:pPr>
          <a:endParaRPr lang="ja-JP"/>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c:style val="2"/>
  <c:chart>
    <c:autoTitleDeleted val="1"/>
    <c:plotArea>
      <c:layout/>
      <c:barChart>
        <c:barDir val="col"/>
        <c:grouping val="clustered"/>
        <c:varyColors val="0"/>
        <c:ser>
          <c:idx val="0"/>
          <c:order val="0"/>
          <c:tx>
            <c:v>平均順位</c:v>
          </c:tx>
          <c:spPr>
            <a:solidFill>
              <a:srgbClr val="FF420E"/>
            </a:solidFill>
            <a:ln>
              <a:noFill/>
            </a:ln>
          </c:spPr>
          <c:invertIfNegative val="0"/>
          <c:cat>
            <c:strLit>
              <c:ptCount val="4"/>
              <c:pt idx="0">
                <c:v>1番目</c:v>
              </c:pt>
              <c:pt idx="1">
                <c:v>2番目</c:v>
              </c:pt>
              <c:pt idx="2">
                <c:v>3番目</c:v>
              </c:pt>
              <c:pt idx="3">
                <c:v>4番目</c:v>
              </c:pt>
            </c:strLit>
          </c:cat>
          <c:val>
            <c:numLit>
              <c:formatCode>General</c:formatCode>
              <c:ptCount val="4"/>
              <c:pt idx="0">
                <c:v>2.4</c:v>
              </c:pt>
              <c:pt idx="1">
                <c:v>2.1</c:v>
              </c:pt>
              <c:pt idx="2">
                <c:v>2.1</c:v>
              </c:pt>
              <c:pt idx="3">
                <c:v>2.5</c:v>
              </c:pt>
            </c:numLit>
          </c:val>
        </c:ser>
        <c:dLbls>
          <c:showLegendKey val="0"/>
          <c:showVal val="0"/>
          <c:showCatName val="0"/>
          <c:showSerName val="0"/>
          <c:showPercent val="0"/>
          <c:showBubbleSize val="0"/>
        </c:dLbls>
        <c:gapWidth val="150"/>
        <c:axId val="243401208"/>
        <c:axId val="243524608"/>
      </c:barChart>
      <c:valAx>
        <c:axId val="243524608"/>
        <c:scaling>
          <c:orientation val="minMax"/>
          <c:max val="3"/>
          <c:min val="0"/>
        </c:scaling>
        <c:delete val="0"/>
        <c:axPos val="l"/>
        <c:majorGridlines>
          <c:spPr>
            <a:ln>
              <a:solidFill>
                <a:srgbClr val="B3B3B3"/>
              </a:solidFill>
            </a:ln>
          </c:spPr>
        </c:majorGridlines>
        <c:numFmt formatCode="General" sourceLinked="0"/>
        <c:majorTickMark val="none"/>
        <c:minorTickMark val="none"/>
        <c:tickLblPos val="nextTo"/>
        <c:spPr>
          <a:ln>
            <a:solidFill>
              <a:srgbClr val="B3B3B3"/>
            </a:solidFill>
          </a:ln>
        </c:spPr>
        <c:txPr>
          <a:bodyPr/>
          <a:lstStyle/>
          <a:p>
            <a:pPr>
              <a:defRPr sz="1000" b="0"/>
            </a:pPr>
            <a:endParaRPr lang="ja-JP"/>
          </a:p>
        </c:txPr>
        <c:crossAx val="243401208"/>
        <c:crossesAt val="1"/>
        <c:crossBetween val="between"/>
        <c:majorUnit val="0.5"/>
      </c:valAx>
      <c:catAx>
        <c:axId val="243401208"/>
        <c:scaling>
          <c:orientation val="minMax"/>
        </c:scaling>
        <c:delete val="0"/>
        <c:axPos val="b"/>
        <c:numFmt formatCode="[$-1000411]yyyy/mm/dd" sourceLinked="0"/>
        <c:majorTickMark val="none"/>
        <c:minorTickMark val="none"/>
        <c:tickLblPos val="nextTo"/>
        <c:spPr>
          <a:ln>
            <a:solidFill>
              <a:srgbClr val="B3B3B3"/>
            </a:solidFill>
          </a:ln>
        </c:spPr>
        <c:txPr>
          <a:bodyPr/>
          <a:lstStyle/>
          <a:p>
            <a:pPr>
              <a:defRPr sz="1000" b="0"/>
            </a:pPr>
            <a:endParaRPr lang="ja-JP"/>
          </a:p>
        </c:txPr>
        <c:crossAx val="243524608"/>
        <c:crossesAt val="0"/>
        <c:auto val="1"/>
        <c:lblAlgn val="ctr"/>
        <c:lblOffset val="100"/>
        <c:noMultiLvlLbl val="0"/>
      </c:catAx>
      <c:spPr>
        <a:noFill/>
        <a:ln>
          <a:solidFill>
            <a:srgbClr val="B3B3B3"/>
          </a:solidFill>
          <a:prstDash val="solid"/>
        </a:ln>
      </c:spPr>
    </c:plotArea>
    <c:legend>
      <c:legendPos val="r"/>
      <c:overlay val="0"/>
      <c:spPr>
        <a:noFill/>
        <a:ln>
          <a:noFill/>
        </a:ln>
      </c:spPr>
      <c:txPr>
        <a:bodyPr/>
        <a:lstStyle/>
        <a:p>
          <a:pPr>
            <a:defRPr sz="1000" b="0"/>
          </a:pPr>
          <a:endParaRPr lang="ja-JP"/>
        </a:p>
      </c:txPr>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ヘッダー プレースホルダー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ヒラギノ明朝 ProN W3" pitchFamily="2"/>
              <a:cs typeface="Arial Unicode MS" pitchFamily="2"/>
            </a:endParaRPr>
          </a:p>
        </p:txBody>
      </p:sp>
      <p:sp>
        <p:nvSpPr>
          <p:cNvPr id="3" name="日付プレースホルダー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Arial" pitchFamily="18"/>
              <a:ea typeface="ヒラギノ明朝 ProN W3" pitchFamily="2"/>
              <a:cs typeface="Arial Unicode MS" pitchFamily="2"/>
            </a:endParaRPr>
          </a:p>
        </p:txBody>
      </p:sp>
      <p:sp>
        <p:nvSpPr>
          <p:cNvPr id="4" name="フッター プレースホルダー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ヒラギノ明朝 ProN W3" pitchFamily="2"/>
              <a:cs typeface="Arial Unicode MS" pitchFamily="2"/>
            </a:endParaRPr>
          </a:p>
        </p:txBody>
      </p:sp>
      <p:sp>
        <p:nvSpPr>
          <p:cNvPr id="5" name="スライド番号プレースホルダー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FC654ED9-35CB-4276-9B8B-B23E2559B994}" type="slidenum">
              <a:t>‹#›</a:t>
            </a:fld>
            <a:endParaRPr lang="en-US" sz="1400" b="0" i="0" u="none" strike="noStrike" kern="1200">
              <a:ln>
                <a:noFill/>
              </a:ln>
              <a:latin typeface="Arial" pitchFamily="18"/>
              <a:ea typeface="ヒラギノ明朝 ProN W3" pitchFamily="2"/>
              <a:cs typeface="Arial Unicode MS" pitchFamily="2"/>
            </a:endParaRPr>
          </a:p>
        </p:txBody>
      </p:sp>
    </p:spTree>
    <p:extLst>
      <p:ext uri="{BB962C8B-B14F-4D97-AF65-F5344CB8AC3E}">
        <p14:creationId xmlns:p14="http://schemas.microsoft.com/office/powerpoint/2010/main" val="1643766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ノート プレースホルダー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ltLang="ja-JP"/>
          </a:p>
        </p:txBody>
      </p:sp>
      <p:sp>
        <p:nvSpPr>
          <p:cNvPr id="4" name="ヘッダー プレースホルダー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en-US" sz="1400" kern="1200">
                <a:latin typeface="Times New Roman" pitchFamily="18"/>
                <a:ea typeface="ヒラギノ明朝 ProN W3" pitchFamily="2"/>
                <a:cs typeface="Tahoma" pitchFamily="2"/>
              </a:defRPr>
            </a:lvl1pPr>
          </a:lstStyle>
          <a:p>
            <a:pPr lvl="0"/>
            <a:endParaRPr lang="en-US"/>
          </a:p>
        </p:txBody>
      </p:sp>
      <p:sp>
        <p:nvSpPr>
          <p:cNvPr id="5" name="日付プレースホルダー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en-US" sz="1400" kern="1200">
                <a:latin typeface="Times New Roman" pitchFamily="18"/>
                <a:ea typeface="ヒラギノ明朝 ProN W3" pitchFamily="2"/>
                <a:cs typeface="Tahoma" pitchFamily="2"/>
              </a:defRPr>
            </a:lvl1pPr>
          </a:lstStyle>
          <a:p>
            <a:pPr lvl="0"/>
            <a:endParaRPr lang="en-US"/>
          </a:p>
        </p:txBody>
      </p:sp>
      <p:sp>
        <p:nvSpPr>
          <p:cNvPr id="6" name="フッター プレースホルダー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en-US" sz="1400" kern="1200">
                <a:latin typeface="Times New Roman" pitchFamily="18"/>
                <a:ea typeface="ヒラギノ明朝 ProN W3" pitchFamily="2"/>
                <a:cs typeface="Tahoma" pitchFamily="2"/>
              </a:defRPr>
            </a:lvl1pPr>
          </a:lstStyle>
          <a:p>
            <a:pPr lvl="0"/>
            <a:endParaRPr lang="en-US"/>
          </a:p>
        </p:txBody>
      </p:sp>
      <p:sp>
        <p:nvSpPr>
          <p:cNvPr id="7" name="スライド番号プレースホルダー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en-US" sz="1400" kern="1200">
                <a:latin typeface="Times New Roman" pitchFamily="18"/>
                <a:ea typeface="ヒラギノ明朝 ProN W3" pitchFamily="2"/>
                <a:cs typeface="Tahoma" pitchFamily="2"/>
              </a:defRPr>
            </a:lvl1pPr>
          </a:lstStyle>
          <a:p>
            <a:pPr lvl="0"/>
            <a:fld id="{690AAB78-F796-4BFB-9B1A-7EE6D25DCDBF}" type="slidenum">
              <a:t>‹#›</a:t>
            </a:fld>
            <a:endParaRPr lang="en-US"/>
          </a:p>
        </p:txBody>
      </p:sp>
    </p:spTree>
    <p:extLst>
      <p:ext uri="{BB962C8B-B14F-4D97-AF65-F5344CB8AC3E}">
        <p14:creationId xmlns:p14="http://schemas.microsoft.com/office/powerpoint/2010/main" val="2868297347"/>
      </p:ext>
    </p:extLst>
  </p:cSld>
  <p:clrMap bg1="lt1" tx1="dk1" bg2="lt2" tx2="dk2" accent1="accent1" accent2="accent2" accent3="accent3" accent4="accent4" accent5="accent5" accent6="accent6" hlink="hlink" folHlink="folHlink"/>
  <p:notesStyle>
    <a:lvl1pPr marL="216000" marR="0" indent="-216000" rtl="0" hangingPunct="0">
      <a:tabLst/>
      <a:defRPr lang="en-US" altLang="ja-JP" sz="2000" b="0" i="0" u="none" strike="noStrike" kern="1200">
        <a:ln>
          <a:noFill/>
        </a:ln>
        <a:latin typeface="Arial" pitchFamily="18"/>
        <a:cs typeface="Arial Unicode MS" pitchFamily="2"/>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D731027B-D42F-4A0E-9A54-175D3C9E0AEE}" type="slidenum">
              <a:t>1</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spAutoFit/>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2464212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8ED84465-DDA4-4F45-B5E2-F73823AF013F}" type="slidenum">
              <a:t>10</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81880" y="4859640"/>
            <a:ext cx="5226120" cy="5830560"/>
          </a:xfrm>
        </p:spPr>
        <p:txBody>
          <a:bodyPr/>
          <a:lstStyle/>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ja-JP" altLang="en-US" sz="1600">
                <a:solidFill>
                  <a:srgbClr val="000000"/>
                </a:solidFill>
                <a:latin typeface="HiraMinProN-W3" pitchFamily="49"/>
              </a:rPr>
              <a:t>局面の評価：石の位置、石同士の繋がり具合等を数値化し、有利不利を点数化する方法 である。</a:t>
            </a: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1600">
              <a:solidFill>
                <a:srgbClr val="000000"/>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ja-JP" altLang="en-US" sz="1600">
                <a:solidFill>
                  <a:srgbClr val="000000"/>
                </a:solidFill>
                <a:latin typeface="HiraMinProN-W3" pitchFamily="49"/>
              </a:rPr>
              <a:t>一定手数の先読み：可能な範囲で一定数の先の手を読み、その手から作られる局面の評価値を求め、最も評</a:t>
            </a:r>
          </a:p>
          <a:p>
            <a:pPr lvl="0"/>
            <a:r>
              <a:rPr lang="ja-JP" altLang="en-US" sz="1600">
                <a:solidFill>
                  <a:srgbClr val="000000"/>
                </a:solidFill>
                <a:latin typeface="HiraMinProN-W3" pitchFamily="49"/>
              </a:rPr>
              <a:t>価値が高い手を採用することである。</a:t>
            </a:r>
          </a:p>
          <a:p>
            <a:pPr lvl="0"/>
            <a:endParaRPr lang="en-US" sz="1600">
              <a:solidFill>
                <a:srgbClr val="000000"/>
              </a:solidFill>
              <a:latin typeface="HiraMinProN-W3" pitchFamily="49"/>
            </a:endParaRPr>
          </a:p>
          <a:p>
            <a:pPr lvl="0"/>
            <a:r>
              <a:rPr lang="ja-JP" altLang="en-US" sz="1600">
                <a:solidFill>
                  <a:srgbClr val="000000"/>
                </a:solidFill>
                <a:latin typeface="HiraMinProN-W3" pitchFamily="49"/>
              </a:rPr>
              <a:t>定石データベース：リバーシの定石をデータベース化し、各局面で有効な定石があればそれに従って打つという手法である</a:t>
            </a:r>
          </a:p>
          <a:p>
            <a:pPr lvl="0"/>
            <a:endParaRPr lang="en-US" sz="1600">
              <a:solidFill>
                <a:srgbClr val="000000"/>
              </a:solidFill>
              <a:latin typeface="HiraMinProN-W3" pitchFamily="49"/>
            </a:endParaRPr>
          </a:p>
          <a:p>
            <a:pPr lvl="0"/>
            <a:endParaRPr lang="en-US" sz="1600">
              <a:solidFill>
                <a:srgbClr val="000000"/>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ja-JP" altLang="en-US" sz="1600">
                <a:solidFill>
                  <a:srgbClr val="000000"/>
                </a:solidFill>
                <a:latin typeface="HiraMinProN-W3" pitchFamily="49"/>
              </a:rPr>
              <a:t>対戦データベース：過去の対戦において、その手が有効であったかどうかを対戦結果から判定し、 データベースに蓄える。</a:t>
            </a: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1600">
              <a:solidFill>
                <a:srgbClr val="000000"/>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1600">
              <a:solidFill>
                <a:srgbClr val="000000"/>
              </a:solidFill>
              <a:latin typeface="HiraMinProN-W3" pitchFamily="49"/>
            </a:endParaRPr>
          </a:p>
          <a:p>
            <a:pPr lvl="0"/>
            <a:r>
              <a:rPr lang="ja-JP" altLang="en-US" sz="1600">
                <a:solidFill>
                  <a:srgbClr val="000000"/>
                </a:solidFill>
                <a:latin typeface="HiraMinProN-W3" pitchFamily="49"/>
              </a:rPr>
              <a:t>終盤での完全読み：ゲーム終盤になるとそこから勝負が付くまでの手数が少なくなり、また指せる手が限定されてくるため、読み切ることが可能となる。</a:t>
            </a: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ja-JP" altLang="en-US" sz="1600">
                <a:solidFill>
                  <a:srgbClr val="000000"/>
                </a:solidFill>
                <a:latin typeface="HiraMinProN-W3" pitchFamily="49"/>
              </a:rPr>
              <a:t>終盤から得られる全ての局面を</a:t>
            </a:r>
          </a:p>
          <a:p>
            <a:pPr lvl="0"/>
            <a:r>
              <a:rPr lang="ja-JP" altLang="en-US" sz="1600">
                <a:solidFill>
                  <a:srgbClr val="000000"/>
                </a:solidFill>
                <a:latin typeface="HiraMinProN-W3" pitchFamily="49"/>
              </a:rPr>
              <a:t>読み、最も点数の高くなる手を指すのが完全読みである</a:t>
            </a: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1600">
              <a:solidFill>
                <a:srgbClr val="000000"/>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1600">
              <a:solidFill>
                <a:srgbClr val="000000"/>
              </a:solidFill>
              <a:latin typeface="HiraMinProN-W3" pitchFamily="49"/>
            </a:endParaRPr>
          </a:p>
          <a:p>
            <a:pPr lvl="0"/>
            <a:endParaRPr lang="en-US" sz="1600">
              <a:solidFill>
                <a:srgbClr val="000000"/>
              </a:solidFill>
              <a:latin typeface="HiraMinProN-W3" pitchFamily="49"/>
            </a:endParaRPr>
          </a:p>
          <a:p>
            <a:pPr lvl="0"/>
            <a:endParaRPr lang="en-US" sz="1500">
              <a:solidFill>
                <a:srgbClr val="000000"/>
              </a:solidFill>
              <a:latin typeface="HiraMinProN-W3" pitchFamily="49"/>
            </a:endParaRPr>
          </a:p>
          <a:p>
            <a:pPr lvl="0"/>
            <a:endParaRPr lang="en-US" sz="900">
              <a:solidFill>
                <a:srgbClr val="000000"/>
              </a:solidFill>
              <a:latin typeface="HiraMinProN-W3" pitchFamily="49"/>
            </a:endParaRPr>
          </a:p>
          <a:p>
            <a:pPr lvl="0"/>
            <a:endParaRPr lang="en-US" sz="900">
              <a:solidFill>
                <a:srgbClr val="000000"/>
              </a:solidFill>
              <a:latin typeface="HiraMinProN-W3" pitchFamily="49"/>
            </a:endParaRPr>
          </a:p>
          <a:p>
            <a:pPr lvl="0"/>
            <a:endParaRPr lang="en-US" sz="900">
              <a:solidFill>
                <a:srgbClr val="000000"/>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900">
              <a:solidFill>
                <a:srgbClr val="000000"/>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900">
              <a:solidFill>
                <a:srgbClr val="000000"/>
              </a:solidFill>
              <a:latin typeface="HiraMinProN-W3" pitchFamily="49"/>
            </a:endParaRPr>
          </a:p>
        </p:txBody>
      </p:sp>
    </p:spTree>
    <p:extLst>
      <p:ext uri="{BB962C8B-B14F-4D97-AF65-F5344CB8AC3E}">
        <p14:creationId xmlns:p14="http://schemas.microsoft.com/office/powerpoint/2010/main" val="277137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206C0F8C-10A5-463C-B20D-69D394FC660A}" type="slidenum">
              <a:t>11</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347988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DE72C8C0-6BAD-499A-94B0-03309E08C6A6}" type="slidenum">
              <a:t>12</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3923677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D89467F5-763F-421D-90D3-A4750EEC22F6}" type="slidenum">
              <a:t>13</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3518399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4CE81855-0274-4C45-8E9F-022D6B1AAC8F}" type="slidenum">
              <a:t>14</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3734134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D9DD5182-233D-42D9-8EFC-98B6CCB72F82}" type="slidenum">
              <a:t>15</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704320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13ABEC88-48B8-4B29-A595-61CDE40FC3E7}" type="slidenum">
              <a:t>16</a:t>
            </a:fld>
            <a:endParaRPr lang="en-US"/>
          </a:p>
        </p:txBody>
      </p:sp>
      <p:sp>
        <p:nvSpPr>
          <p:cNvPr id="2" name="スライド イメージ プレースホルダー 1"/>
          <p:cNvSpPr>
            <a:spLocks noGrp="1" noRot="1" noChangeAspect="1" noResize="1"/>
          </p:cNvSpPr>
          <p:nvPr>
            <p:ph type="sldImg"/>
          </p:nvPr>
        </p:nvSpPr>
        <p:spPr>
          <a:xfrm>
            <a:off x="1312863" y="1027113"/>
            <a:ext cx="4933950" cy="3700462"/>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pPr lvl="0"/>
            <a:endParaRPr lang="en-US" sz="2400">
              <a:solidFill>
                <a:srgbClr val="000000"/>
              </a:solidFill>
              <a:latin typeface="HG-MinchoL-Sun" pitchFamily="49"/>
              <a:cs typeface="Tahoma" pitchFamily="2"/>
            </a:endParaRPr>
          </a:p>
          <a:p>
            <a:pPr lvl="0"/>
            <a:endParaRPr lang="en-US"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893525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68FC9423-1A4E-483A-9160-803E93DB02AF}" type="slidenum">
              <a:t>17</a:t>
            </a:fld>
            <a:endParaRPr lang="en-US"/>
          </a:p>
        </p:txBody>
      </p:sp>
      <p:sp>
        <p:nvSpPr>
          <p:cNvPr id="2" name="スライド イメージ プレースホルダー 1"/>
          <p:cNvSpPr>
            <a:spLocks noGrp="1" noRot="1" noChangeAspect="1" noResize="1"/>
          </p:cNvSpPr>
          <p:nvPr>
            <p:ph type="sldImg"/>
          </p:nvPr>
        </p:nvSpPr>
        <p:spPr>
          <a:xfrm>
            <a:off x="1312863" y="1027113"/>
            <a:ext cx="4933950" cy="3700462"/>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2640779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3AE1865D-FCA8-4ACF-A86D-6D45C80E876A}" type="slidenum">
              <a:t>18</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ja-JP" altLang="en-US" sz="3200">
                <a:solidFill>
                  <a:srgbClr val="000000"/>
                </a:solidFill>
                <a:latin typeface="HiraMinProN-W3" pitchFamily="49"/>
              </a:rPr>
              <a:t>自らの利益を最大化するためには、対面のプレイヤと自然と協調関係が構築されることを考慮していかな ければならない。そしてこれが </a:t>
            </a:r>
            <a:r>
              <a:rPr lang="en-US" sz="3200">
                <a:solidFill>
                  <a:srgbClr val="000000"/>
                </a:solidFill>
                <a:latin typeface="Times-Roman" pitchFamily="17"/>
              </a:rPr>
              <a:t>4 </a:t>
            </a:r>
            <a:r>
              <a:rPr lang="ja-JP" altLang="en-US" sz="3200">
                <a:solidFill>
                  <a:srgbClr val="000000"/>
                </a:solidFill>
                <a:latin typeface="HiraMinProN-W3" pitchFamily="49"/>
              </a:rPr>
              <a:t>人版リバーシ </a:t>
            </a:r>
            <a:r>
              <a:rPr lang="en-US" sz="3200">
                <a:solidFill>
                  <a:srgbClr val="000000"/>
                </a:solidFill>
                <a:latin typeface="Times-Roman" pitchFamily="17"/>
              </a:rPr>
              <a:t>Yonin </a:t>
            </a:r>
            <a:r>
              <a:rPr lang="ja-JP" altLang="en-US" sz="3200">
                <a:solidFill>
                  <a:srgbClr val="000000"/>
                </a:solidFill>
                <a:latin typeface="HiraMinProN-W3" pitchFamily="49"/>
              </a:rPr>
              <a:t>の最大の特徴だと言えるだろう。</a:t>
            </a:r>
          </a:p>
        </p:txBody>
      </p:sp>
    </p:spTree>
    <p:extLst>
      <p:ext uri="{BB962C8B-B14F-4D97-AF65-F5344CB8AC3E}">
        <p14:creationId xmlns:p14="http://schemas.microsoft.com/office/powerpoint/2010/main" val="2480244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C280ADCF-F415-4767-9054-4795B20E7467}" type="slidenum">
              <a:t>19</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355618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E4332E06-7FA8-45D9-B316-10A4CA387FE8}" type="slidenum">
              <a:t>2</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en-US" sz="2600">
                <a:solidFill>
                  <a:srgbClr val="000000"/>
                </a:solidFill>
                <a:latin typeface="Times-Roman" pitchFamily="17"/>
              </a:rPr>
              <a:t>Yonin </a:t>
            </a:r>
            <a:r>
              <a:rPr lang="ja-JP" altLang="en-US" sz="2600">
                <a:solidFill>
                  <a:srgbClr val="000000"/>
                </a:solidFill>
                <a:latin typeface="HiraMinProN-W3" pitchFamily="49"/>
              </a:rPr>
              <a:t>リバーシは </a:t>
            </a:r>
            <a:r>
              <a:rPr lang="en-US" sz="2600">
                <a:solidFill>
                  <a:srgbClr val="000000"/>
                </a:solidFill>
                <a:latin typeface="Times-Roman" pitchFamily="17"/>
              </a:rPr>
              <a:t>2 </a:t>
            </a:r>
            <a:r>
              <a:rPr lang="ja-JP" altLang="en-US" sz="2600">
                <a:solidFill>
                  <a:srgbClr val="000000"/>
                </a:solidFill>
                <a:latin typeface="HiraMinProN-W3" pitchFamily="49"/>
              </a:rPr>
              <a:t>人版リバーシを拡張したものである。このようにゲームを拡張することにより、新たなゲームとして生まれ変わる ことができる。拡張することによって生まれた変化や性質はどのようなものがあるのか解析していく。</a:t>
            </a:r>
          </a:p>
        </p:txBody>
      </p:sp>
    </p:spTree>
    <p:extLst>
      <p:ext uri="{BB962C8B-B14F-4D97-AF65-F5344CB8AC3E}">
        <p14:creationId xmlns:p14="http://schemas.microsoft.com/office/powerpoint/2010/main" val="504433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4F7BDD78-4A83-429F-8422-5EC125B7F218}" type="slidenum">
              <a:t>20</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3299162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9B0FA132-2B41-41A6-BAFC-842CC727D14D}" type="slidenum">
              <a:t>21</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3378641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548F8A02-C4F7-4E6E-8620-B674CAB4D4B8}" type="slidenum">
              <a:t>22</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1088300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6C67EF2E-F4F2-4D82-A924-683A2D94206B}" type="slidenum">
              <a:t>23</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1963449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078EAFC0-BD0C-4191-9DD4-BB49C3D0D5C3}" type="slidenum">
              <a:t>24</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3256203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07665A44-67BE-4279-8A13-0D9850E45C14}" type="slidenum">
              <a:t>25</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3920537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4CE8EE76-1BD7-4C67-A250-5B2506378656}" type="slidenum">
              <a:t>26</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157045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938AD93A-6EC8-44A2-B1DC-C2CCAADC28CD}" type="slidenum">
              <a:t>3</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pPr lvl="0"/>
            <a:r>
              <a:rPr lang="ja-JP" altLang="en-US" sz="2400">
                <a:solidFill>
                  <a:srgbClr val="000000"/>
                </a:solidFill>
                <a:latin typeface="HG-MinchoL-Sun" pitchFamily="49"/>
                <a:cs typeface="Tahoma" pitchFamily="2"/>
              </a:rPr>
              <a:t>ミニオセロ：</a:t>
            </a:r>
            <a:r>
              <a:rPr lang="en-US" altLang="ja-JP" sz="2400">
                <a:solidFill>
                  <a:srgbClr val="000000"/>
                </a:solidFill>
                <a:latin typeface="HG-MinchoL-Sun" pitchFamily="49"/>
                <a:cs typeface="Tahoma" pitchFamily="2"/>
              </a:rPr>
              <a:t>6×6</a:t>
            </a:r>
          </a:p>
          <a:p>
            <a:pPr lvl="0"/>
            <a:endParaRPr lang="en-US" sz="2400">
              <a:solidFill>
                <a:srgbClr val="000000"/>
              </a:solidFill>
              <a:latin typeface="HG-MinchoL-Sun" pitchFamily="49"/>
              <a:cs typeface="Tahoma" pitchFamily="2"/>
            </a:endParaRPr>
          </a:p>
          <a:p>
            <a:pPr lvl="0"/>
            <a:r>
              <a:rPr lang="ja-JP" altLang="en-US" sz="2400">
                <a:solidFill>
                  <a:srgbClr val="000000"/>
                </a:solidFill>
                <a:latin typeface="HG-MinchoL-Sun" pitchFamily="49"/>
                <a:cs typeface="Tahoma" pitchFamily="2"/>
              </a:rPr>
              <a:t>グランドオセロ：</a:t>
            </a:r>
            <a:r>
              <a:rPr lang="en-US" altLang="ja-JP" sz="2400">
                <a:solidFill>
                  <a:srgbClr val="000000"/>
                </a:solidFill>
                <a:latin typeface="HG-MinchoL-Sun" pitchFamily="49"/>
                <a:cs typeface="Tahoma" pitchFamily="2"/>
              </a:rPr>
              <a:t>10×10</a:t>
            </a:r>
          </a:p>
          <a:p>
            <a:pPr lvl="0"/>
            <a:endParaRPr lang="en-US" sz="2400">
              <a:solidFill>
                <a:srgbClr val="000000"/>
              </a:solidFill>
              <a:latin typeface="HG-MinchoL-Sun" pitchFamily="49"/>
              <a:cs typeface="Tahoma" pitchFamily="2"/>
            </a:endParaRPr>
          </a:p>
          <a:p>
            <a:pPr lvl="0"/>
            <a:r>
              <a:rPr lang="en-US" sz="2400">
                <a:solidFill>
                  <a:srgbClr val="000000"/>
                </a:solidFill>
                <a:latin typeface="HG-MinchoL-Sun" pitchFamily="49"/>
                <a:cs typeface="Tahoma" pitchFamily="2"/>
              </a:rPr>
              <a:t>88オセロ：10×10から各角から３コマずつ取り除く</a:t>
            </a:r>
          </a:p>
          <a:p>
            <a:pPr lvl="0"/>
            <a:endParaRPr lang="en-US" sz="2400">
              <a:solidFill>
                <a:srgbClr val="000000"/>
              </a:solidFill>
              <a:latin typeface="HG-MinchoL-Sun" pitchFamily="49"/>
              <a:cs typeface="Tahoma" pitchFamily="2"/>
            </a:endParaRPr>
          </a:p>
          <a:p>
            <a:pPr lvl="0"/>
            <a:r>
              <a:rPr lang="ja-JP" altLang="en-US" sz="2400">
                <a:solidFill>
                  <a:srgbClr val="000000"/>
                </a:solidFill>
                <a:latin typeface="HG-MinchoL-Sun" pitchFamily="49"/>
                <a:cs typeface="Tahoma" pitchFamily="2"/>
              </a:rPr>
              <a:t>ニップ：</a:t>
            </a:r>
            <a:r>
              <a:rPr lang="ja-JP" altLang="en-US" sz="2400">
                <a:solidFill>
                  <a:srgbClr val="000000"/>
                </a:solidFill>
                <a:latin typeface="HiraMinProN-W3" pitchFamily="49"/>
              </a:rPr>
              <a:t>盤面を円状にすることによって角をなくし 終盤でも逆転できるようにした</a:t>
            </a:r>
          </a:p>
          <a:p>
            <a:pPr lvl="0"/>
            <a:endParaRPr lang="en-US" sz="2400">
              <a:solidFill>
                <a:srgbClr val="000000"/>
              </a:solidFill>
              <a:latin typeface="HiraMinProN-W3" pitchFamily="49"/>
            </a:endParaRPr>
          </a:p>
          <a:p>
            <a:pPr lvl="0"/>
            <a:r>
              <a:rPr lang="ja-JP" altLang="en-US" sz="2400">
                <a:solidFill>
                  <a:srgbClr val="000000"/>
                </a:solidFill>
                <a:latin typeface="HiraMinProN-W3" pitchFamily="49"/>
              </a:rPr>
              <a:t>みんなでオセロ：四面体の石</a:t>
            </a:r>
          </a:p>
        </p:txBody>
      </p:sp>
    </p:spTree>
    <p:extLst>
      <p:ext uri="{BB962C8B-B14F-4D97-AF65-F5344CB8AC3E}">
        <p14:creationId xmlns:p14="http://schemas.microsoft.com/office/powerpoint/2010/main" val="55479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544A89BD-B4EE-4AE9-ADFE-2B14CEA5B90B}" type="slidenum">
              <a:t>4</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404809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99A80EC5-F8F6-413F-9ED4-EF0F13396B7C}" type="slidenum">
              <a:t>5</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229831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8DD1CF9B-8E23-4A9D-B6D0-CA10288ED6C5}" type="slidenum">
              <a:t>6</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1866093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BA35391C-D1A6-4930-926C-B4F1327B3D50}" type="slidenum">
              <a:t>7</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256098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BFFB56B3-4541-4205-81C4-CC4EB7BD0CFB}" type="slidenum">
              <a:t>8</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endParaRPr lang="en-US" altLang="ja-JP" sz="2400">
              <a:solidFill>
                <a:srgbClr val="000000"/>
              </a:solidFill>
              <a:latin typeface="HG-MinchoL-Sun" pitchFamily="49"/>
              <a:cs typeface="Tahoma" pitchFamily="2"/>
            </a:endParaRPr>
          </a:p>
        </p:txBody>
      </p:sp>
    </p:spTree>
    <p:extLst>
      <p:ext uri="{BB962C8B-B14F-4D97-AF65-F5344CB8AC3E}">
        <p14:creationId xmlns:p14="http://schemas.microsoft.com/office/powerpoint/2010/main" val="91441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txBox="1">
            <a:spLocks noGrp="1"/>
          </p:cNvSpPr>
          <p:nvPr>
            <p:ph type="sldNum" sz="quarter" idx="5"/>
          </p:nvPr>
        </p:nvSpPr>
        <p:spPr>
          <a:ln/>
        </p:spPr>
        <p:txBody>
          <a:bodyPr lIns="0" tIns="0" rIns="0" bIns="0" anchor="b" anchorCtr="0">
            <a:noAutofit/>
          </a:bodyPr>
          <a:lstStyle/>
          <a:p>
            <a:pPr lvl="0"/>
            <a:fld id="{30CC1943-D0F5-4B3D-99A4-783865C59DC5}" type="slidenum">
              <a:t>9</a:t>
            </a:fld>
            <a:endParaRPr lang="en-US"/>
          </a:p>
        </p:txBody>
      </p:sp>
      <p:sp>
        <p:nvSpPr>
          <p:cNvPr id="2" name="スライド イメージ プレースホルダー 1"/>
          <p:cNvSpPr>
            <a:spLocks noGrp="1" noRot="1" noChangeAspect="1" noResize="1"/>
          </p:cNvSpPr>
          <p:nvPr>
            <p:ph type="sldImg"/>
          </p:nvPr>
        </p:nvSpPr>
        <p:spPr>
          <a:xfrm>
            <a:off x="1312920" y="1027079"/>
            <a:ext cx="4933800" cy="3700440"/>
          </a:xfrm>
          <a:solidFill>
            <a:srgbClr val="CFE7F5"/>
          </a:solidFill>
          <a:ln w="25400">
            <a:solidFill>
              <a:srgbClr val="808080"/>
            </a:solidFill>
            <a:prstDash val="solid"/>
          </a:ln>
        </p:spPr>
      </p:sp>
      <p:sp>
        <p:nvSpPr>
          <p:cNvPr id="3" name="ノート プレースホルダー 2"/>
          <p:cNvSpPr txBox="1">
            <a:spLocks noGrp="1"/>
          </p:cNvSpPr>
          <p:nvPr>
            <p:ph type="body" sz="quarter" idx="1"/>
          </p:nvPr>
        </p:nvSpPr>
        <p:spPr>
          <a:xfrm>
            <a:off x="1169640" y="5086800"/>
            <a:ext cx="5226120" cy="4107240"/>
          </a:xfrm>
        </p:spPr>
        <p:txBody>
          <a:bodyPr/>
          <a:lstStyle/>
          <a:p>
            <a:pPr lvl="0"/>
            <a:r>
              <a:rPr lang="ja-JP" altLang="en-US" sz="2400">
                <a:solidFill>
                  <a:srgbClr val="000000"/>
                </a:solidFill>
                <a:latin typeface="HG-MinchoL-Sun" pitchFamily="49"/>
                <a:cs typeface="Tahoma" pitchFamily="2"/>
              </a:rPr>
              <a:t>評価マップ：</a:t>
            </a:r>
            <a:r>
              <a:rPr lang="ja-JP" altLang="en-US" sz="2400">
                <a:solidFill>
                  <a:srgbClr val="000000"/>
                </a:solidFill>
                <a:latin typeface="HiraMinProN-W3" pitchFamily="49"/>
              </a:rPr>
              <a:t>盤面の各マスに価値 を設定 し、マスに自分の石が置かれている場合は評価に価値を足し、相手の石がおかれている場合は評価から価値を 引くというものである。通常のリバーシでは角のマスの価値を高く、角に隣接するマスの価値を低く設定する のが良いとされている</a:t>
            </a:r>
          </a:p>
        </p:txBody>
      </p:sp>
    </p:spTree>
    <p:extLst>
      <p:ext uri="{BB962C8B-B14F-4D97-AF65-F5344CB8AC3E}">
        <p14:creationId xmlns:p14="http://schemas.microsoft.com/office/powerpoint/2010/main" val="119018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60475" y="1236663"/>
            <a:ext cx="7559675" cy="2632075"/>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lvl="0"/>
            <a:endParaRPr lang="en-US"/>
          </a:p>
        </p:txBody>
      </p:sp>
      <p:sp>
        <p:nvSpPr>
          <p:cNvPr id="5" name="フッター プレースホルダー 4"/>
          <p:cNvSpPr>
            <a:spLocks noGrp="1"/>
          </p:cNvSpPr>
          <p:nvPr>
            <p:ph type="ftr" sz="quarter" idx="11"/>
          </p:nvPr>
        </p:nvSpPr>
        <p:spPr/>
        <p:txBody>
          <a:bodyPr/>
          <a:lstStyle/>
          <a:p>
            <a:pPr lvl="0"/>
            <a:endParaRPr lang="en-US"/>
          </a:p>
        </p:txBody>
      </p:sp>
      <p:sp>
        <p:nvSpPr>
          <p:cNvPr id="6" name="スライド番号プレースホルダー 5"/>
          <p:cNvSpPr>
            <a:spLocks noGrp="1"/>
          </p:cNvSpPr>
          <p:nvPr>
            <p:ph type="sldNum" sz="quarter" idx="12"/>
          </p:nvPr>
        </p:nvSpPr>
        <p:spPr/>
        <p:txBody>
          <a:bodyPr/>
          <a:lstStyle/>
          <a:p>
            <a:pPr lvl="0"/>
            <a:fld id="{01BCADC8-70A6-42C1-B93A-411B4235117C}" type="slidenum">
              <a:t>‹#›</a:t>
            </a:fld>
            <a:endParaRPr lang="en-US"/>
          </a:p>
        </p:txBody>
      </p:sp>
    </p:spTree>
    <p:extLst>
      <p:ext uri="{BB962C8B-B14F-4D97-AF65-F5344CB8AC3E}">
        <p14:creationId xmlns:p14="http://schemas.microsoft.com/office/powerpoint/2010/main" val="1870141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lvl="0"/>
            <a:endParaRPr lang="en-US"/>
          </a:p>
        </p:txBody>
      </p:sp>
      <p:sp>
        <p:nvSpPr>
          <p:cNvPr id="5" name="フッター プレースホルダー 4"/>
          <p:cNvSpPr>
            <a:spLocks noGrp="1"/>
          </p:cNvSpPr>
          <p:nvPr>
            <p:ph type="ftr" sz="quarter" idx="11"/>
          </p:nvPr>
        </p:nvSpPr>
        <p:spPr/>
        <p:txBody>
          <a:bodyPr/>
          <a:lstStyle/>
          <a:p>
            <a:pPr lvl="0"/>
            <a:endParaRPr lang="en-US"/>
          </a:p>
        </p:txBody>
      </p:sp>
      <p:sp>
        <p:nvSpPr>
          <p:cNvPr id="6" name="スライド番号プレースホルダー 5"/>
          <p:cNvSpPr>
            <a:spLocks noGrp="1"/>
          </p:cNvSpPr>
          <p:nvPr>
            <p:ph type="sldNum" sz="quarter" idx="12"/>
          </p:nvPr>
        </p:nvSpPr>
        <p:spPr/>
        <p:txBody>
          <a:bodyPr/>
          <a:lstStyle/>
          <a:p>
            <a:pPr lvl="0"/>
            <a:fld id="{A7377407-23B0-438A-8876-AC1BDEFDA2DE}" type="slidenum">
              <a:t>‹#›</a:t>
            </a:fld>
            <a:endParaRPr lang="en-US"/>
          </a:p>
        </p:txBody>
      </p:sp>
    </p:spTree>
    <p:extLst>
      <p:ext uri="{BB962C8B-B14F-4D97-AF65-F5344CB8AC3E}">
        <p14:creationId xmlns:p14="http://schemas.microsoft.com/office/powerpoint/2010/main" val="3919979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850" y="301625"/>
            <a:ext cx="2266950" cy="645636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03238" y="301625"/>
            <a:ext cx="6653212" cy="645636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lvl="0"/>
            <a:endParaRPr lang="en-US"/>
          </a:p>
        </p:txBody>
      </p:sp>
      <p:sp>
        <p:nvSpPr>
          <p:cNvPr id="5" name="フッター プレースホルダー 4"/>
          <p:cNvSpPr>
            <a:spLocks noGrp="1"/>
          </p:cNvSpPr>
          <p:nvPr>
            <p:ph type="ftr" sz="quarter" idx="11"/>
          </p:nvPr>
        </p:nvSpPr>
        <p:spPr/>
        <p:txBody>
          <a:bodyPr/>
          <a:lstStyle/>
          <a:p>
            <a:pPr lvl="0"/>
            <a:endParaRPr lang="en-US"/>
          </a:p>
        </p:txBody>
      </p:sp>
      <p:sp>
        <p:nvSpPr>
          <p:cNvPr id="6" name="スライド番号プレースホルダー 5"/>
          <p:cNvSpPr>
            <a:spLocks noGrp="1"/>
          </p:cNvSpPr>
          <p:nvPr>
            <p:ph type="sldNum" sz="quarter" idx="12"/>
          </p:nvPr>
        </p:nvSpPr>
        <p:spPr/>
        <p:txBody>
          <a:bodyPr/>
          <a:lstStyle/>
          <a:p>
            <a:pPr lvl="0"/>
            <a:fld id="{5C603907-5B7F-4814-938D-0570BA1131E5}" type="slidenum">
              <a:t>‹#›</a:t>
            </a:fld>
            <a:endParaRPr lang="en-US"/>
          </a:p>
        </p:txBody>
      </p:sp>
    </p:spTree>
    <p:extLst>
      <p:ext uri="{BB962C8B-B14F-4D97-AF65-F5344CB8AC3E}">
        <p14:creationId xmlns:p14="http://schemas.microsoft.com/office/powerpoint/2010/main" val="3054370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60475" y="1236663"/>
            <a:ext cx="7559675" cy="2632075"/>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Tree>
    <p:extLst>
      <p:ext uri="{BB962C8B-B14F-4D97-AF65-F5344CB8AC3E}">
        <p14:creationId xmlns:p14="http://schemas.microsoft.com/office/powerpoint/2010/main" val="2106955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1899627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87388" y="1884363"/>
            <a:ext cx="8694737" cy="31448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Tree>
    <p:extLst>
      <p:ext uri="{BB962C8B-B14F-4D97-AF65-F5344CB8AC3E}">
        <p14:creationId xmlns:p14="http://schemas.microsoft.com/office/powerpoint/2010/main" val="1092115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41363" y="1963738"/>
            <a:ext cx="4310062" cy="4937125"/>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203825" y="1963738"/>
            <a:ext cx="4310063" cy="4937125"/>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1833544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93738" y="403225"/>
            <a:ext cx="8694737" cy="1460500"/>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93738" y="2760663"/>
            <a:ext cx="4265612" cy="40624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103813" y="2760663"/>
            <a:ext cx="4284662" cy="40624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273262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168273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903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93738" y="503238"/>
            <a:ext cx="3251200" cy="17653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Tree>
    <p:extLst>
      <p:ext uri="{BB962C8B-B14F-4D97-AF65-F5344CB8AC3E}">
        <p14:creationId xmlns:p14="http://schemas.microsoft.com/office/powerpoint/2010/main" val="3886831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lvl="0"/>
            <a:endParaRPr lang="en-US"/>
          </a:p>
        </p:txBody>
      </p:sp>
      <p:sp>
        <p:nvSpPr>
          <p:cNvPr id="5" name="フッター プレースホルダー 4"/>
          <p:cNvSpPr>
            <a:spLocks noGrp="1"/>
          </p:cNvSpPr>
          <p:nvPr>
            <p:ph type="ftr" sz="quarter" idx="11"/>
          </p:nvPr>
        </p:nvSpPr>
        <p:spPr/>
        <p:txBody>
          <a:bodyPr/>
          <a:lstStyle/>
          <a:p>
            <a:pPr lvl="0"/>
            <a:endParaRPr lang="en-US"/>
          </a:p>
        </p:txBody>
      </p:sp>
      <p:sp>
        <p:nvSpPr>
          <p:cNvPr id="6" name="スライド番号プレースホルダー 5"/>
          <p:cNvSpPr>
            <a:spLocks noGrp="1"/>
          </p:cNvSpPr>
          <p:nvPr>
            <p:ph type="sldNum" sz="quarter" idx="12"/>
          </p:nvPr>
        </p:nvSpPr>
        <p:spPr/>
        <p:txBody>
          <a:bodyPr/>
          <a:lstStyle/>
          <a:p>
            <a:pPr lvl="0"/>
            <a:fld id="{7114F0F3-7F7E-4F70-9CE6-C8123B9352B3}" type="slidenum">
              <a:t>‹#›</a:t>
            </a:fld>
            <a:endParaRPr lang="en-US"/>
          </a:p>
        </p:txBody>
      </p:sp>
    </p:spTree>
    <p:extLst>
      <p:ext uri="{BB962C8B-B14F-4D97-AF65-F5344CB8AC3E}">
        <p14:creationId xmlns:p14="http://schemas.microsoft.com/office/powerpoint/2010/main" val="2783398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93738" y="503238"/>
            <a:ext cx="3251200" cy="17653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Tree>
    <p:extLst>
      <p:ext uri="{BB962C8B-B14F-4D97-AF65-F5344CB8AC3E}">
        <p14:creationId xmlns:p14="http://schemas.microsoft.com/office/powerpoint/2010/main" val="3944632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2322271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21550" y="282575"/>
            <a:ext cx="2192338" cy="661828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741363" y="282575"/>
            <a:ext cx="6427787" cy="661828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2727834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87388" y="1884363"/>
            <a:ext cx="8694737" cy="31448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lvl="0"/>
            <a:endParaRPr lang="en-US"/>
          </a:p>
        </p:txBody>
      </p:sp>
      <p:sp>
        <p:nvSpPr>
          <p:cNvPr id="5" name="フッター プレースホルダー 4"/>
          <p:cNvSpPr>
            <a:spLocks noGrp="1"/>
          </p:cNvSpPr>
          <p:nvPr>
            <p:ph type="ftr" sz="quarter" idx="11"/>
          </p:nvPr>
        </p:nvSpPr>
        <p:spPr/>
        <p:txBody>
          <a:bodyPr/>
          <a:lstStyle/>
          <a:p>
            <a:pPr lvl="0"/>
            <a:endParaRPr lang="en-US"/>
          </a:p>
        </p:txBody>
      </p:sp>
      <p:sp>
        <p:nvSpPr>
          <p:cNvPr id="6" name="スライド番号プレースホルダー 5"/>
          <p:cNvSpPr>
            <a:spLocks noGrp="1"/>
          </p:cNvSpPr>
          <p:nvPr>
            <p:ph type="sldNum" sz="quarter" idx="12"/>
          </p:nvPr>
        </p:nvSpPr>
        <p:spPr/>
        <p:txBody>
          <a:bodyPr/>
          <a:lstStyle/>
          <a:p>
            <a:pPr lvl="0"/>
            <a:fld id="{02657ECA-5D6F-48E8-BF34-E70A89A6F3D6}" type="slidenum">
              <a:t>‹#›</a:t>
            </a:fld>
            <a:endParaRPr lang="en-US"/>
          </a:p>
        </p:txBody>
      </p:sp>
    </p:spTree>
    <p:extLst>
      <p:ext uri="{BB962C8B-B14F-4D97-AF65-F5344CB8AC3E}">
        <p14:creationId xmlns:p14="http://schemas.microsoft.com/office/powerpoint/2010/main" val="4015048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03238" y="1768475"/>
            <a:ext cx="4459287" cy="498951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114925" y="1768475"/>
            <a:ext cx="4460875" cy="498951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lvl="0"/>
            <a:endParaRPr lang="en-US"/>
          </a:p>
        </p:txBody>
      </p:sp>
      <p:sp>
        <p:nvSpPr>
          <p:cNvPr id="6" name="フッター プレースホルダー 5"/>
          <p:cNvSpPr>
            <a:spLocks noGrp="1"/>
          </p:cNvSpPr>
          <p:nvPr>
            <p:ph type="ftr" sz="quarter" idx="11"/>
          </p:nvPr>
        </p:nvSpPr>
        <p:spPr/>
        <p:txBody>
          <a:bodyPr/>
          <a:lstStyle/>
          <a:p>
            <a:pPr lvl="0"/>
            <a:endParaRPr lang="en-US"/>
          </a:p>
        </p:txBody>
      </p:sp>
      <p:sp>
        <p:nvSpPr>
          <p:cNvPr id="7" name="スライド番号プレースホルダー 6"/>
          <p:cNvSpPr>
            <a:spLocks noGrp="1"/>
          </p:cNvSpPr>
          <p:nvPr>
            <p:ph type="sldNum" sz="quarter" idx="12"/>
          </p:nvPr>
        </p:nvSpPr>
        <p:spPr/>
        <p:txBody>
          <a:bodyPr/>
          <a:lstStyle/>
          <a:p>
            <a:pPr lvl="0"/>
            <a:fld id="{08B02887-2C21-403B-8C5B-763ACF3200FE}" type="slidenum">
              <a:t>‹#›</a:t>
            </a:fld>
            <a:endParaRPr lang="en-US"/>
          </a:p>
        </p:txBody>
      </p:sp>
    </p:spTree>
    <p:extLst>
      <p:ext uri="{BB962C8B-B14F-4D97-AF65-F5344CB8AC3E}">
        <p14:creationId xmlns:p14="http://schemas.microsoft.com/office/powerpoint/2010/main" val="1799423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93738" y="403225"/>
            <a:ext cx="8694737" cy="1460500"/>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93738" y="2760663"/>
            <a:ext cx="4265612" cy="40624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103813" y="2760663"/>
            <a:ext cx="4284662" cy="40624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lvl="0"/>
            <a:endParaRPr lang="en-US"/>
          </a:p>
        </p:txBody>
      </p:sp>
      <p:sp>
        <p:nvSpPr>
          <p:cNvPr id="8" name="フッター プレースホルダー 7"/>
          <p:cNvSpPr>
            <a:spLocks noGrp="1"/>
          </p:cNvSpPr>
          <p:nvPr>
            <p:ph type="ftr" sz="quarter" idx="11"/>
          </p:nvPr>
        </p:nvSpPr>
        <p:spPr/>
        <p:txBody>
          <a:bodyPr/>
          <a:lstStyle/>
          <a:p>
            <a:pPr lvl="0"/>
            <a:endParaRPr lang="en-US"/>
          </a:p>
        </p:txBody>
      </p:sp>
      <p:sp>
        <p:nvSpPr>
          <p:cNvPr id="9" name="スライド番号プレースホルダー 8"/>
          <p:cNvSpPr>
            <a:spLocks noGrp="1"/>
          </p:cNvSpPr>
          <p:nvPr>
            <p:ph type="sldNum" sz="quarter" idx="12"/>
          </p:nvPr>
        </p:nvSpPr>
        <p:spPr/>
        <p:txBody>
          <a:bodyPr/>
          <a:lstStyle/>
          <a:p>
            <a:pPr lvl="0"/>
            <a:fld id="{A537DA5C-AEDF-4244-9FD2-31454BE6DE29}" type="slidenum">
              <a:t>‹#›</a:t>
            </a:fld>
            <a:endParaRPr lang="en-US"/>
          </a:p>
        </p:txBody>
      </p:sp>
    </p:spTree>
    <p:extLst>
      <p:ext uri="{BB962C8B-B14F-4D97-AF65-F5344CB8AC3E}">
        <p14:creationId xmlns:p14="http://schemas.microsoft.com/office/powerpoint/2010/main" val="3597644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lvl="0"/>
            <a:endParaRPr lang="en-US"/>
          </a:p>
        </p:txBody>
      </p:sp>
      <p:sp>
        <p:nvSpPr>
          <p:cNvPr id="4" name="フッター プレースホルダー 3"/>
          <p:cNvSpPr>
            <a:spLocks noGrp="1"/>
          </p:cNvSpPr>
          <p:nvPr>
            <p:ph type="ftr" sz="quarter" idx="11"/>
          </p:nvPr>
        </p:nvSpPr>
        <p:spPr/>
        <p:txBody>
          <a:bodyPr/>
          <a:lstStyle/>
          <a:p>
            <a:pPr lvl="0"/>
            <a:endParaRPr lang="en-US"/>
          </a:p>
        </p:txBody>
      </p:sp>
      <p:sp>
        <p:nvSpPr>
          <p:cNvPr id="5" name="スライド番号プレースホルダー 4"/>
          <p:cNvSpPr>
            <a:spLocks noGrp="1"/>
          </p:cNvSpPr>
          <p:nvPr>
            <p:ph type="sldNum" sz="quarter" idx="12"/>
          </p:nvPr>
        </p:nvSpPr>
        <p:spPr/>
        <p:txBody>
          <a:bodyPr/>
          <a:lstStyle/>
          <a:p>
            <a:pPr lvl="0"/>
            <a:fld id="{23E9A4BF-0DDD-4108-91AF-51C0185A981A}" type="slidenum">
              <a:t>‹#›</a:t>
            </a:fld>
            <a:endParaRPr lang="en-US"/>
          </a:p>
        </p:txBody>
      </p:sp>
    </p:spTree>
    <p:extLst>
      <p:ext uri="{BB962C8B-B14F-4D97-AF65-F5344CB8AC3E}">
        <p14:creationId xmlns:p14="http://schemas.microsoft.com/office/powerpoint/2010/main" val="1293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lvl="0"/>
            <a:endParaRPr lang="en-US"/>
          </a:p>
        </p:txBody>
      </p:sp>
      <p:sp>
        <p:nvSpPr>
          <p:cNvPr id="3" name="フッター プレースホルダー 2"/>
          <p:cNvSpPr>
            <a:spLocks noGrp="1"/>
          </p:cNvSpPr>
          <p:nvPr>
            <p:ph type="ftr" sz="quarter" idx="11"/>
          </p:nvPr>
        </p:nvSpPr>
        <p:spPr/>
        <p:txBody>
          <a:bodyPr/>
          <a:lstStyle/>
          <a:p>
            <a:pPr lvl="0"/>
            <a:endParaRPr lang="en-US"/>
          </a:p>
        </p:txBody>
      </p:sp>
      <p:sp>
        <p:nvSpPr>
          <p:cNvPr id="4" name="スライド番号プレースホルダー 3"/>
          <p:cNvSpPr>
            <a:spLocks noGrp="1"/>
          </p:cNvSpPr>
          <p:nvPr>
            <p:ph type="sldNum" sz="quarter" idx="12"/>
          </p:nvPr>
        </p:nvSpPr>
        <p:spPr/>
        <p:txBody>
          <a:bodyPr/>
          <a:lstStyle/>
          <a:p>
            <a:pPr lvl="0"/>
            <a:fld id="{64DE5B3B-B22D-49E7-8FE3-0115AE517082}" type="slidenum">
              <a:t>‹#›</a:t>
            </a:fld>
            <a:endParaRPr lang="en-US"/>
          </a:p>
        </p:txBody>
      </p:sp>
    </p:spTree>
    <p:extLst>
      <p:ext uri="{BB962C8B-B14F-4D97-AF65-F5344CB8AC3E}">
        <p14:creationId xmlns:p14="http://schemas.microsoft.com/office/powerpoint/2010/main" val="2014346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93738" y="503238"/>
            <a:ext cx="3251200" cy="17653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lvl="0"/>
            <a:endParaRPr lang="en-US"/>
          </a:p>
        </p:txBody>
      </p:sp>
      <p:sp>
        <p:nvSpPr>
          <p:cNvPr id="6" name="フッター プレースホルダー 5"/>
          <p:cNvSpPr>
            <a:spLocks noGrp="1"/>
          </p:cNvSpPr>
          <p:nvPr>
            <p:ph type="ftr" sz="quarter" idx="11"/>
          </p:nvPr>
        </p:nvSpPr>
        <p:spPr/>
        <p:txBody>
          <a:bodyPr/>
          <a:lstStyle/>
          <a:p>
            <a:pPr lvl="0"/>
            <a:endParaRPr lang="en-US"/>
          </a:p>
        </p:txBody>
      </p:sp>
      <p:sp>
        <p:nvSpPr>
          <p:cNvPr id="7" name="スライド番号プレースホルダー 6"/>
          <p:cNvSpPr>
            <a:spLocks noGrp="1"/>
          </p:cNvSpPr>
          <p:nvPr>
            <p:ph type="sldNum" sz="quarter" idx="12"/>
          </p:nvPr>
        </p:nvSpPr>
        <p:spPr/>
        <p:txBody>
          <a:bodyPr/>
          <a:lstStyle/>
          <a:p>
            <a:pPr lvl="0"/>
            <a:fld id="{D51C16E7-D689-4FAC-95FB-C1E462C08132}" type="slidenum">
              <a:t>‹#›</a:t>
            </a:fld>
            <a:endParaRPr lang="en-US"/>
          </a:p>
        </p:txBody>
      </p:sp>
    </p:spTree>
    <p:extLst>
      <p:ext uri="{BB962C8B-B14F-4D97-AF65-F5344CB8AC3E}">
        <p14:creationId xmlns:p14="http://schemas.microsoft.com/office/powerpoint/2010/main" val="178531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93738" y="503238"/>
            <a:ext cx="3251200" cy="17653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lvl="0"/>
            <a:endParaRPr lang="en-US"/>
          </a:p>
        </p:txBody>
      </p:sp>
      <p:sp>
        <p:nvSpPr>
          <p:cNvPr id="6" name="フッター プレースホルダー 5"/>
          <p:cNvSpPr>
            <a:spLocks noGrp="1"/>
          </p:cNvSpPr>
          <p:nvPr>
            <p:ph type="ftr" sz="quarter" idx="11"/>
          </p:nvPr>
        </p:nvSpPr>
        <p:spPr/>
        <p:txBody>
          <a:bodyPr/>
          <a:lstStyle/>
          <a:p>
            <a:pPr lvl="0"/>
            <a:endParaRPr lang="en-US"/>
          </a:p>
        </p:txBody>
      </p:sp>
      <p:sp>
        <p:nvSpPr>
          <p:cNvPr id="7" name="スライド番号プレースホルダー 6"/>
          <p:cNvSpPr>
            <a:spLocks noGrp="1"/>
          </p:cNvSpPr>
          <p:nvPr>
            <p:ph type="sldNum" sz="quarter" idx="12"/>
          </p:nvPr>
        </p:nvSpPr>
        <p:spPr/>
        <p:txBody>
          <a:bodyPr/>
          <a:lstStyle/>
          <a:p>
            <a:pPr lvl="0"/>
            <a:fld id="{97D167B9-0A79-450F-A241-E3916D3AE5D8}" type="slidenum">
              <a:t>‹#›</a:t>
            </a:fld>
            <a:endParaRPr lang="en-US"/>
          </a:p>
        </p:txBody>
      </p:sp>
    </p:spTree>
    <p:extLst>
      <p:ext uri="{BB962C8B-B14F-4D97-AF65-F5344CB8AC3E}">
        <p14:creationId xmlns:p14="http://schemas.microsoft.com/office/powerpoint/2010/main" val="2023890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タイトル プレースホルダー 1"/>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en-US" altLang="ja-JP"/>
          </a:p>
        </p:txBody>
      </p:sp>
      <p:sp>
        <p:nvSpPr>
          <p:cNvPr id="3" name="テキスト プレースホルダー 2"/>
          <p:cNvSpPr txBox="1">
            <a:spLocks noGrp="1"/>
          </p:cNvSpPr>
          <p:nvPr>
            <p:ph type="body" idx="1"/>
          </p:nvPr>
        </p:nvSpPr>
        <p:spPr>
          <a:xfrm>
            <a:off x="503999" y="1769040"/>
            <a:ext cx="9071640" cy="4989240"/>
          </a:xfrm>
          <a:prstGeom prst="rect">
            <a:avLst/>
          </a:prstGeom>
          <a:noFill/>
          <a:ln>
            <a:noFill/>
          </a:ln>
        </p:spPr>
        <p:txBody>
          <a:bodyPr lIns="0" tIns="0" rIns="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a:p>
        </p:txBody>
      </p:sp>
      <p:sp>
        <p:nvSpPr>
          <p:cNvPr id="4" name="日付プレースホルダー 3"/>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en-US" sz="1400" kern="1200">
                <a:latin typeface="Times New Roman" pitchFamily="18"/>
                <a:ea typeface="ヒラギノ明朝 ProN W3" pitchFamily="2"/>
                <a:cs typeface="Tahoma" pitchFamily="2"/>
              </a:defRPr>
            </a:lvl1pPr>
          </a:lstStyle>
          <a:p>
            <a:pPr lvl="0"/>
            <a:endParaRPr lang="en-US"/>
          </a:p>
        </p:txBody>
      </p:sp>
      <p:sp>
        <p:nvSpPr>
          <p:cNvPr id="5" name="フッター プレースホルダー 4"/>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en-US" sz="1400" kern="1200">
                <a:latin typeface="Times New Roman" pitchFamily="18"/>
                <a:ea typeface="ヒラギノ明朝 ProN W3" pitchFamily="2"/>
                <a:cs typeface="Tahoma" pitchFamily="2"/>
              </a:defRPr>
            </a:lvl1pPr>
          </a:lstStyle>
          <a:p>
            <a:pPr lvl="0"/>
            <a:endParaRPr lang="en-US"/>
          </a:p>
        </p:txBody>
      </p:sp>
      <p:sp>
        <p:nvSpPr>
          <p:cNvPr id="6" name="スライド番号プレースホルダー 5"/>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en-US" sz="1400" kern="1200">
                <a:latin typeface="Times New Roman" pitchFamily="18"/>
                <a:ea typeface="ヒラギノ明朝 ProN W3" pitchFamily="2"/>
                <a:cs typeface="Tahoma" pitchFamily="2"/>
              </a:defRPr>
            </a:lvl1pPr>
          </a:lstStyle>
          <a:p>
            <a:pPr lvl="0"/>
            <a:fld id="{7476C3AA-5AEF-406E-9C33-C96BCFE7340C}"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en-US" altLang="ja-JP" sz="2400" b="0" i="0" u="none" strike="noStrike" kern="1200">
          <a:ln>
            <a:noFill/>
          </a:ln>
          <a:latin typeface="Arial" pitchFamily="18"/>
          <a:cs typeface="Arial Unicode MS" pitchFamily="2"/>
        </a:defRPr>
      </a:lvl1pPr>
    </p:titleStyle>
    <p:bodyStyle>
      <a:lvl1pPr marL="0" marR="0" indent="0" rtl="0" hangingPunct="0">
        <a:spcBef>
          <a:spcPts val="0"/>
        </a:spcBef>
        <a:spcAft>
          <a:spcPts val="1414"/>
        </a:spcAft>
        <a:tabLst/>
        <a:defRPr lang="en-US" altLang="ja-JP" sz="3200" b="0" i="0" u="none" strike="noStrike" kern="1200">
          <a:ln>
            <a:noFill/>
          </a:ln>
          <a:latin typeface="Arial" pitchFamily="18"/>
          <a:cs typeface="Arial Unicode MS"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タイトル プレースホルダー 1"/>
          <p:cNvSpPr txBox="1">
            <a:spLocks noGrp="1"/>
          </p:cNvSpPr>
          <p:nvPr>
            <p:ph type="title"/>
          </p:nvPr>
        </p:nvSpPr>
        <p:spPr>
          <a:xfrm>
            <a:off x="740879" y="282240"/>
            <a:ext cx="8607960" cy="1262160"/>
          </a:xfrm>
          <a:prstGeom prst="rect">
            <a:avLst/>
          </a:prstGeom>
          <a:noFill/>
          <a:ln>
            <a:noFill/>
          </a:ln>
        </p:spPr>
        <p:txBody>
          <a:bodyPr lIns="0" tIns="0" rIns="0" bIns="0" anchor="ctr"/>
          <a:lstStyle/>
          <a:p>
            <a:endParaRPr lang="en-US" altLang="ja-JP"/>
          </a:p>
        </p:txBody>
      </p:sp>
      <p:sp>
        <p:nvSpPr>
          <p:cNvPr id="3" name="テキスト プレースホルダー 2"/>
          <p:cNvSpPr txBox="1">
            <a:spLocks noGrp="1"/>
          </p:cNvSpPr>
          <p:nvPr>
            <p:ph type="body" idx="1"/>
          </p:nvPr>
        </p:nvSpPr>
        <p:spPr>
          <a:xfrm>
            <a:off x="740879" y="1963080"/>
            <a:ext cx="8772480" cy="4937039"/>
          </a:xfrm>
          <a:prstGeom prst="rect">
            <a:avLst/>
          </a:prstGeom>
          <a:noFill/>
          <a:ln>
            <a:noFill/>
          </a:ln>
        </p:spPr>
        <p:txBody>
          <a:bodyPr lIns="0" tIns="0" rIns="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a:p>
        </p:txBody>
      </p:sp>
      <p:sp>
        <p:nvSpPr>
          <p:cNvPr id="4" name="正方形/長方形 3"/>
          <p:cNvSpPr/>
          <p:nvPr/>
        </p:nvSpPr>
        <p:spPr>
          <a:xfrm>
            <a:off x="725039" y="7076880"/>
            <a:ext cx="935495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5" name="正方形/長方形 4"/>
          <p:cNvSpPr/>
          <p:nvPr/>
        </p:nvSpPr>
        <p:spPr>
          <a:xfrm>
            <a:off x="1987919" y="7289279"/>
            <a:ext cx="8092079" cy="96480"/>
          </a:xfrm>
          <a:prstGeom prst="rect">
            <a:avLst/>
          </a:prstGeom>
          <a:solidFill>
            <a:srgbClr val="FF9966"/>
          </a:solidFill>
          <a:ln>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rtl="0" hangingPunct="0">
        <a:tabLst/>
        <a:defRPr lang="en-US" altLang="ja-JP" sz="2400" b="1" i="1" u="none" strike="noStrike">
          <a:ln>
            <a:noFill/>
          </a:ln>
          <a:solidFill>
            <a:srgbClr val="FF9966"/>
          </a:solidFill>
          <a:latin typeface="HG-MinchoL-Sun" pitchFamily="49"/>
          <a:cs typeface="Tahoma" pitchFamily="2"/>
        </a:defRPr>
      </a:lvl1pPr>
    </p:titleStyle>
    <p:bodyStyle>
      <a:lvl1pPr marL="0" marR="0" indent="0" algn="l" rtl="0" hangingPunct="0">
        <a:spcBef>
          <a:spcPts val="0"/>
        </a:spcBef>
        <a:spcAft>
          <a:spcPts val="0"/>
        </a:spcAft>
        <a:tabLst/>
        <a:defRPr lang="en-US" altLang="ja-JP" sz="2400" b="0" i="0" u="none" strike="noStrike">
          <a:ln>
            <a:noFill/>
          </a:ln>
          <a:solidFill>
            <a:srgbClr val="E6E6E6"/>
          </a:solidFill>
          <a:latin typeface="HG-MinchoL-Sun" pitchFamily="49"/>
          <a:cs typeface="Tahoma"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サブタイトル 1"/>
          <p:cNvSpPr txBox="1">
            <a:spLocks noGrp="1"/>
          </p:cNvSpPr>
          <p:nvPr>
            <p:ph type="subTitle" idx="4294967295"/>
          </p:nvPr>
        </p:nvSpPr>
        <p:spPr>
          <a:xfrm>
            <a:off x="740879" y="282240"/>
            <a:ext cx="8607960" cy="6617519"/>
          </a:xfrm>
        </p:spPr>
        <p:txBody>
          <a:bodyPr anchor="ctr"/>
          <a:lstStyle/>
          <a:p>
            <a:pPr lvl="0" indent="-216000" algn="ctr"/>
            <a:r>
              <a:rPr lang="ja-JP" altLang="en-US" sz="4800">
                <a:solidFill>
                  <a:srgbClr val="CCCCCC"/>
                </a:solidFill>
                <a:latin typeface="ヒラギノ明朝 Pro W3" pitchFamily="50"/>
              </a:rPr>
              <a:t>４人版リバーシ</a:t>
            </a:r>
            <a:r>
              <a:rPr lang="en-US" sz="4800">
                <a:solidFill>
                  <a:srgbClr val="CCCCCC"/>
                </a:solidFill>
                <a:latin typeface="ヒラギノ明朝 Pro W3" pitchFamily="50"/>
              </a:rPr>
              <a:t>Yonin</a:t>
            </a:r>
            <a:r>
              <a:rPr lang="ja-JP" altLang="en-US" sz="4800">
                <a:solidFill>
                  <a:srgbClr val="CCCCCC"/>
                </a:solidFill>
                <a:latin typeface="ヒラギノ明朝 Pro W3" pitchFamily="50"/>
              </a:rPr>
              <a:t>の解析</a:t>
            </a:r>
          </a:p>
          <a:p>
            <a:pPr lvl="0" indent="-216000" algn="ctr"/>
            <a:endParaRPr lang="en-US" sz="6000">
              <a:solidFill>
                <a:srgbClr val="CCCCCC"/>
              </a:solidFill>
              <a:latin typeface="ヒラギノ明朝 Pro W3" pitchFamily="50"/>
            </a:endParaRPr>
          </a:p>
          <a:p>
            <a:pPr lvl="0" indent="-216000" algn="r"/>
            <a:r>
              <a:rPr lang="ja-JP" altLang="en-US" sz="3600">
                <a:solidFill>
                  <a:srgbClr val="CCCCCC"/>
                </a:solidFill>
                <a:latin typeface="ヒラギノ明朝 Pro W3" pitchFamily="50"/>
              </a:rPr>
              <a:t>　　　　　　</a:t>
            </a:r>
          </a:p>
          <a:p>
            <a:pPr lvl="0" indent="-216000" algn="r"/>
            <a:endParaRPr lang="en-US" sz="2800">
              <a:solidFill>
                <a:srgbClr val="CCCCCC"/>
              </a:solidFill>
              <a:latin typeface="ヒラギノ明朝 Pro W3" pitchFamily="50"/>
            </a:endParaRPr>
          </a:p>
          <a:p>
            <a:pPr lvl="0" indent="-216000" algn="r"/>
            <a:endParaRPr lang="en-US" sz="2800">
              <a:solidFill>
                <a:srgbClr val="CCCCCC"/>
              </a:solidFill>
              <a:latin typeface="ヒラギノ明朝 Pro W3" pitchFamily="50"/>
            </a:endParaRPr>
          </a:p>
          <a:p>
            <a:pPr lvl="0" indent="-216000" algn="r"/>
            <a:r>
              <a:rPr lang="ja-JP" altLang="en-US" sz="2800">
                <a:solidFill>
                  <a:srgbClr val="CCCCCC"/>
                </a:solidFill>
                <a:latin typeface="ヒラギノ明朝 Pro W3" pitchFamily="50"/>
              </a:rPr>
              <a:t>情報論理研究室</a:t>
            </a:r>
          </a:p>
          <a:p>
            <a:pPr lvl="0" indent="-216000" algn="r"/>
            <a:r>
              <a:rPr lang="ja-JP" altLang="en-US" sz="2800">
                <a:solidFill>
                  <a:srgbClr val="CCCCCC"/>
                </a:solidFill>
                <a:latin typeface="ヒラギノ明朝 Pro W3" pitchFamily="50"/>
              </a:rPr>
              <a:t>　　　　　　</a:t>
            </a:r>
          </a:p>
          <a:p>
            <a:pPr lvl="0" indent="-216000" algn="r"/>
            <a:r>
              <a:rPr lang="en-US" sz="2800">
                <a:solidFill>
                  <a:srgbClr val="CCCCCC"/>
                </a:solidFill>
                <a:latin typeface="ヒラギノ明朝 Pro W3" pitchFamily="50"/>
              </a:rPr>
              <a:t>1110370080</a:t>
            </a:r>
            <a:r>
              <a:rPr lang="ja-JP" altLang="en-US" sz="2800">
                <a:solidFill>
                  <a:srgbClr val="CCCCCC"/>
                </a:solidFill>
                <a:latin typeface="ヒラギノ明朝 Pro W3" pitchFamily="50"/>
              </a:rPr>
              <a:t>　藤本　侑花</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r>
              <a:rPr lang="ja-JP" altLang="en-US" sz="4000"/>
              <a:t>リバーシについての着手選択の手法</a:t>
            </a:r>
          </a:p>
        </p:txBody>
      </p:sp>
      <p:sp>
        <p:nvSpPr>
          <p:cNvPr id="3" name="テキスト プレースホルダー 2"/>
          <p:cNvSpPr txBox="1">
            <a:spLocks noGrp="1"/>
          </p:cNvSpPr>
          <p:nvPr>
            <p:ph type="body" idx="4294967295"/>
          </p:nvPr>
        </p:nvSpPr>
        <p:spPr/>
        <p:txBody>
          <a:bodyPr/>
          <a:lstStyle/>
          <a:p>
            <a:pPr lvl="0">
              <a:buClr>
                <a:srgbClr val="E6E6E6"/>
              </a:buClr>
              <a:buSzPct val="45000"/>
              <a:buFont typeface="StarSymbol"/>
              <a:buChar char="●"/>
            </a:pPr>
            <a:r>
              <a:rPr lang="ja-JP" altLang="en-US" sz="3600"/>
              <a:t>局面の評価</a:t>
            </a:r>
          </a:p>
          <a:p>
            <a:pPr lvl="0">
              <a:buClr>
                <a:srgbClr val="E6E6E6"/>
              </a:buClr>
              <a:buSzPct val="45000"/>
              <a:buFont typeface="StarSymbol"/>
              <a:buChar char="●"/>
            </a:pPr>
            <a:endParaRPr lang="en-US" sz="3600"/>
          </a:p>
          <a:p>
            <a:pPr lvl="0">
              <a:buClr>
                <a:srgbClr val="E6E6E6"/>
              </a:buClr>
              <a:buSzPct val="45000"/>
              <a:buFont typeface="StarSymbol"/>
              <a:buChar char="●"/>
            </a:pPr>
            <a:r>
              <a:rPr lang="ja-JP" altLang="en-US" sz="3600"/>
              <a:t>一定手数の先読み</a:t>
            </a:r>
          </a:p>
          <a:p>
            <a:pPr lvl="0">
              <a:buClr>
                <a:srgbClr val="E6E6E6"/>
              </a:buClr>
              <a:buSzPct val="45000"/>
              <a:buFont typeface="StarSymbol"/>
              <a:buChar char="●"/>
            </a:pPr>
            <a:endParaRPr lang="en-US" sz="3600"/>
          </a:p>
          <a:p>
            <a:pPr lvl="0">
              <a:buClr>
                <a:srgbClr val="E6E6E6"/>
              </a:buClr>
              <a:buSzPct val="45000"/>
              <a:buFont typeface="StarSymbol"/>
              <a:buChar char="●"/>
            </a:pPr>
            <a:r>
              <a:rPr lang="ja-JP" altLang="en-US" sz="3600"/>
              <a:t>定石データベース</a:t>
            </a:r>
          </a:p>
          <a:p>
            <a:pPr lvl="0">
              <a:buClr>
                <a:srgbClr val="E6E6E6"/>
              </a:buClr>
              <a:buSzPct val="45000"/>
              <a:buFont typeface="StarSymbol"/>
              <a:buChar char="●"/>
            </a:pPr>
            <a:endParaRPr lang="en-US" sz="3600"/>
          </a:p>
          <a:p>
            <a:pPr lvl="0">
              <a:buClr>
                <a:srgbClr val="E6E6E6"/>
              </a:buClr>
              <a:buSzPct val="45000"/>
              <a:buFont typeface="StarSymbol"/>
              <a:buChar char="●"/>
            </a:pPr>
            <a:r>
              <a:rPr lang="ja-JP" altLang="en-US" sz="3600"/>
              <a:t>対戦データベース</a:t>
            </a:r>
          </a:p>
          <a:p>
            <a:pPr lvl="0">
              <a:buClr>
                <a:srgbClr val="E6E6E6"/>
              </a:buClr>
              <a:buSzPct val="45000"/>
              <a:buFont typeface="StarSymbol"/>
              <a:buChar char="●"/>
            </a:pPr>
            <a:endParaRPr lang="en-US" sz="3600"/>
          </a:p>
          <a:p>
            <a:pPr lvl="0">
              <a:buClr>
                <a:srgbClr val="E6E6E6"/>
              </a:buClr>
              <a:buSzPct val="45000"/>
              <a:buFont typeface="StarSymbol"/>
              <a:buChar char="●"/>
            </a:pPr>
            <a:r>
              <a:rPr lang="ja-JP" altLang="en-US" sz="3600"/>
              <a:t>終盤での完全読み</a:t>
            </a:r>
          </a:p>
          <a:p>
            <a:pPr lvl="0">
              <a:buClr>
                <a:srgbClr val="E6E6E6"/>
              </a:buClr>
              <a:buSzPct val="45000"/>
              <a:buFont typeface="StarSymbol"/>
              <a:buChar char="●"/>
            </a:pPr>
            <a:r>
              <a:rPr lang="ja-JP" altLang="en-US" sz="3600"/>
              <a:t>　　　　　　　　　　　　など</a:t>
            </a:r>
          </a:p>
        </p:txBody>
      </p:sp>
      <p:sp>
        <p:nvSpPr>
          <p:cNvPr id="4" name="フリーフォーム 3"/>
          <p:cNvSpPr/>
          <p:nvPr/>
        </p:nvSpPr>
        <p:spPr>
          <a:xfrm>
            <a:off x="1007999" y="1800000"/>
            <a:ext cx="2664000" cy="8640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36000">
            <a:solidFill>
              <a:srgbClr val="FF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5" name="フリーフォーム 4"/>
          <p:cNvSpPr/>
          <p:nvPr/>
        </p:nvSpPr>
        <p:spPr>
          <a:xfrm>
            <a:off x="3888000" y="2304000"/>
            <a:ext cx="1439639" cy="0"/>
          </a:xfrm>
          <a:custGeom>
            <a:avLst/>
            <a:gdLst/>
            <a:ahLst/>
            <a:cxnLst>
              <a:cxn ang="3cd4">
                <a:pos x="hc" y="t"/>
              </a:cxn>
              <a:cxn ang="cd2">
                <a:pos x="l" y="vc"/>
              </a:cxn>
              <a:cxn ang="cd4">
                <a:pos x="hc" y="b"/>
              </a:cxn>
              <a:cxn ang="0">
                <a:pos x="r" y="vc"/>
              </a:cxn>
            </a:cxnLst>
            <a:rect l="l" t="t" r="r" b="b"/>
            <a:pathLst>
              <a:path w="4000" fill="none">
                <a:moveTo>
                  <a:pt x="0" y="0"/>
                </a:moveTo>
                <a:lnTo>
                  <a:pt x="4000" y="0"/>
                </a:lnTo>
              </a:path>
            </a:pathLst>
          </a:custGeom>
          <a:noFill/>
          <a:ln w="72000">
            <a:solidFill>
              <a:srgbClr val="E6E6FF"/>
            </a:solidFill>
            <a:prstDash val="solid"/>
            <a:tailEnd type="arrow"/>
          </a:ln>
        </p:spPr>
        <p:txBody>
          <a:bodyPr vert="horz" wrap="none" lIns="126000" tIns="81000" rIns="126000" bIns="81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6" name="テキスト ボックス 5"/>
          <p:cNvSpPr txBox="1"/>
          <p:nvPr/>
        </p:nvSpPr>
        <p:spPr>
          <a:xfrm>
            <a:off x="5572080" y="2044440"/>
            <a:ext cx="2923920" cy="54756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3600" b="0" i="0" u="none" strike="noStrike" kern="1200">
                <a:ln>
                  <a:noFill/>
                </a:ln>
                <a:solidFill>
                  <a:srgbClr val="E6E6FF"/>
                </a:solidFill>
                <a:latin typeface="Arial" pitchFamily="18"/>
                <a:ea typeface="ヒラギノ明朝 ProN W3" pitchFamily="2"/>
                <a:cs typeface="Arial Unicode MS" pitchFamily="2"/>
              </a:rPr>
              <a:t>評価値マップ</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grpId="0" nodeType="clickEffect">
                                  <p:stCondLst>
                                    <p:cond delay="0"/>
                                  </p:stCondLst>
                                  <p:childTnLst>
                                    <p:set>
                                      <p:cBhvr>
                                        <p:cTn id="11" dur="0" fill="hold">
                                          <p:stCondLst>
                                            <p:cond delay="0"/>
                                          </p:stCondLst>
                                        </p:cTn>
                                        <p:tgtEl>
                                          <p:spTgt spid="6">
                                            <p:txEl>
                                              <p:pRg st="0" end="0"/>
                                            </p:txEl>
                                          </p:spTgt>
                                        </p:tgtEl>
                                        <p:attrNameLst>
                                          <p:attrName>style.visibility</p:attrName>
                                        </p:attrNameLst>
                                      </p:cBhvr>
                                      <p:to>
                                        <p:strVal val="visible"/>
                                      </p:to>
                                    </p:set>
                                    <p:animEffect transition="in" filter="diamond(i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r>
              <a:rPr lang="ja-JP" altLang="en-US" sz="4000"/>
              <a:t>評価値マップ</a:t>
            </a:r>
          </a:p>
        </p:txBody>
      </p:sp>
      <p:sp>
        <p:nvSpPr>
          <p:cNvPr id="3" name="テキスト プレースホルダー 2"/>
          <p:cNvSpPr txBox="1">
            <a:spLocks noGrp="1"/>
          </p:cNvSpPr>
          <p:nvPr>
            <p:ph type="body" idx="4294967295"/>
          </p:nvPr>
        </p:nvSpPr>
        <p:spPr/>
        <p:txBody>
          <a:bodyPr/>
          <a:lstStyle/>
          <a:p>
            <a:pPr lvl="0">
              <a:buClr>
                <a:srgbClr val="E6E6E6"/>
              </a:buClr>
              <a:buSzPct val="45000"/>
              <a:buFont typeface="StarSymbol"/>
              <a:buChar char="●"/>
            </a:pPr>
            <a:r>
              <a:rPr lang="ja-JP" altLang="en-US" sz="3200"/>
              <a:t>盤面の各マスに価値を設定</a:t>
            </a:r>
          </a:p>
          <a:p>
            <a:pPr lvl="0">
              <a:buClr>
                <a:srgbClr val="E6E6E6"/>
              </a:buClr>
              <a:buSzPct val="45000"/>
              <a:buFont typeface="StarSymbol"/>
              <a:buChar char="●"/>
            </a:pPr>
            <a:endParaRPr lang="en-US"/>
          </a:p>
          <a:p>
            <a:pPr lvl="0">
              <a:buClr>
                <a:srgbClr val="E6E6E6"/>
              </a:buClr>
              <a:buSzPct val="45000"/>
              <a:buFont typeface="StarSymbol"/>
              <a:buChar char="●"/>
            </a:pPr>
            <a:endParaRPr lang="en-US"/>
          </a:p>
          <a:p>
            <a:pPr lvl="0">
              <a:buClr>
                <a:srgbClr val="E6E6E6"/>
              </a:buClr>
              <a:buSzPct val="45000"/>
              <a:buFont typeface="StarSymbol"/>
              <a:buChar char="●"/>
            </a:pPr>
            <a:r>
              <a:rPr lang="ja-JP" altLang="en-US" sz="3200"/>
              <a:t>自分の色の石：足す</a:t>
            </a:r>
          </a:p>
          <a:p>
            <a:pPr lvl="0">
              <a:buClr>
                <a:srgbClr val="E6E6E6"/>
              </a:buClr>
              <a:buSzPct val="45000"/>
              <a:buFont typeface="StarSymbol"/>
              <a:buChar char="●"/>
            </a:pPr>
            <a:r>
              <a:rPr lang="ja-JP" altLang="en-US" sz="3200"/>
              <a:t>相手の色の石：引く</a:t>
            </a:r>
          </a:p>
          <a:p>
            <a:pPr lvl="0">
              <a:buClr>
                <a:srgbClr val="E6E6E6"/>
              </a:buClr>
              <a:buSzPct val="45000"/>
              <a:buFont typeface="StarSymbol"/>
              <a:buChar char="●"/>
            </a:pPr>
            <a:endParaRPr lang="en-US"/>
          </a:p>
          <a:p>
            <a:pPr lvl="0">
              <a:buClr>
                <a:srgbClr val="E6E6E6"/>
              </a:buClr>
              <a:buSzPct val="45000"/>
              <a:buFont typeface="StarSymbol"/>
              <a:buChar char="●"/>
            </a:pPr>
            <a:endParaRPr lang="en-US"/>
          </a:p>
          <a:p>
            <a:pPr lvl="0">
              <a:buClr>
                <a:srgbClr val="E6E6E6"/>
              </a:buClr>
              <a:buSzPct val="45000"/>
              <a:buFont typeface="StarSymbol"/>
              <a:buChar char="●"/>
            </a:pPr>
            <a:r>
              <a:rPr lang="ja-JP" altLang="en-US" sz="3200"/>
              <a:t>角の評価値は高く、隣接するマスは低い</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spAutoFit/>
          </a:bodyPr>
          <a:lstStyle/>
          <a:p>
            <a:pPr lvl="0"/>
            <a:r>
              <a:rPr lang="ja-JP" altLang="en-US" sz="4000"/>
              <a:t>ＡＩ戦略</a:t>
            </a:r>
          </a:p>
        </p:txBody>
      </p:sp>
      <p:pic>
        <p:nvPicPr>
          <p:cNvPr id="3" name=""/>
          <p:cNvPicPr>
            <a:picLocks noGrp="1" noChangeAspect="1"/>
          </p:cNvPicPr>
          <p:nvPr>
            <p:ph type="pic" idx="4294967295"/>
          </p:nvPr>
        </p:nvPicPr>
        <p:blipFill>
          <a:blip r:embed="rId3">
            <a:lum bright="-50000"/>
            <a:alphaModFix/>
          </a:blip>
          <a:srcRect/>
          <a:stretch>
            <a:fillRect/>
          </a:stretch>
        </p:blipFill>
        <p:spPr>
          <a:xfrm>
            <a:off x="2464200" y="2160000"/>
            <a:ext cx="5023800" cy="4740120"/>
          </a:xfrm>
        </p:spPr>
      </p:pic>
      <p:sp>
        <p:nvSpPr>
          <p:cNvPr id="4" name="正方形/長方形 3"/>
          <p:cNvSpPr/>
          <p:nvPr/>
        </p:nvSpPr>
        <p:spPr>
          <a:xfrm>
            <a:off x="2536200" y="2160000"/>
            <a:ext cx="4951800" cy="4740120"/>
          </a:xfrm>
          <a:prstGeom prst="rect">
            <a:avLst/>
          </a:prstGeom>
          <a:noFill/>
          <a:ln w="108000">
            <a:solidFill>
              <a:srgbClr val="000000"/>
            </a:solidFill>
            <a:prstDash val="solid"/>
          </a:ln>
        </p:spPr>
        <p:txBody>
          <a:bodyPr vert="horz" wrap="none" lIns="144000" tIns="99000" rIns="144000" bIns="99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5" name="正方形/長方形 4"/>
          <p:cNvSpPr/>
          <p:nvPr/>
        </p:nvSpPr>
        <p:spPr>
          <a:xfrm>
            <a:off x="2567880" y="2736000"/>
            <a:ext cx="2328120" cy="1944000"/>
          </a:xfrm>
          <a:prstGeom prst="rect">
            <a:avLst/>
          </a:prstGeom>
          <a:noFill/>
          <a:ln w="36000">
            <a:solidFill>
              <a:srgbClr val="FF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spAutoFit/>
          </a:bodyPr>
          <a:lstStyle/>
          <a:p>
            <a:pPr lvl="0"/>
            <a:r>
              <a:rPr lang="ja-JP" altLang="en-US" sz="4000"/>
              <a:t>ＡＩ戦略</a:t>
            </a:r>
          </a:p>
        </p:txBody>
      </p:sp>
      <p:pic>
        <p:nvPicPr>
          <p:cNvPr id="3" name=""/>
          <p:cNvPicPr>
            <a:picLocks noGrp="1" noChangeAspect="1"/>
          </p:cNvPicPr>
          <p:nvPr>
            <p:ph type="pic" idx="4294967295"/>
          </p:nvPr>
        </p:nvPicPr>
        <p:blipFill>
          <a:blip r:embed="rId3">
            <a:lum bright="-50000"/>
            <a:alphaModFix/>
          </a:blip>
          <a:srcRect/>
          <a:stretch>
            <a:fillRect/>
          </a:stretch>
        </p:blipFill>
        <p:spPr>
          <a:xfrm>
            <a:off x="740520" y="2404800"/>
            <a:ext cx="4280760" cy="4053240"/>
          </a:xfrm>
        </p:spPr>
      </p:pic>
      <p:pic>
        <p:nvPicPr>
          <p:cNvPr id="4" name=""/>
          <p:cNvPicPr>
            <a:picLocks noGrp="1" noChangeAspect="1"/>
          </p:cNvPicPr>
          <p:nvPr>
            <p:ph type="pic" idx="4294967295"/>
          </p:nvPr>
        </p:nvPicPr>
        <p:blipFill>
          <a:blip r:embed="rId4">
            <a:lum bright="-50000"/>
            <a:alphaModFix/>
          </a:blip>
          <a:srcRect/>
          <a:stretch>
            <a:fillRect/>
          </a:stretch>
        </p:blipFill>
        <p:spPr>
          <a:xfrm>
            <a:off x="5235480" y="2404440"/>
            <a:ext cx="4280760" cy="4053959"/>
          </a:xfrm>
        </p:spPr>
      </p:pic>
      <p:sp>
        <p:nvSpPr>
          <p:cNvPr id="5" name="正方形/長方形 4"/>
          <p:cNvSpPr/>
          <p:nvPr/>
        </p:nvSpPr>
        <p:spPr>
          <a:xfrm>
            <a:off x="740520" y="2404800"/>
            <a:ext cx="4280760" cy="4053240"/>
          </a:xfrm>
          <a:prstGeom prst="rect">
            <a:avLst/>
          </a:prstGeom>
          <a:noFill/>
          <a:ln w="108000">
            <a:solidFill>
              <a:srgbClr val="000000"/>
            </a:solidFill>
            <a:prstDash val="solid"/>
          </a:ln>
        </p:spPr>
        <p:txBody>
          <a:bodyPr vert="horz" wrap="none" lIns="144000" tIns="99000" rIns="144000" bIns="99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6" name="正方形/長方形 5"/>
          <p:cNvSpPr/>
          <p:nvPr/>
        </p:nvSpPr>
        <p:spPr>
          <a:xfrm>
            <a:off x="5235480" y="2404440"/>
            <a:ext cx="4280760" cy="4053959"/>
          </a:xfrm>
          <a:prstGeom prst="rect">
            <a:avLst/>
          </a:prstGeom>
          <a:noFill/>
          <a:ln w="108000">
            <a:solidFill>
              <a:srgbClr val="000000"/>
            </a:solidFill>
            <a:prstDash val="solid"/>
          </a:ln>
        </p:spPr>
        <p:txBody>
          <a:bodyPr vert="horz" wrap="none" lIns="144000" tIns="99000" rIns="144000" bIns="99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7" name="正方形/長方形 6"/>
          <p:cNvSpPr/>
          <p:nvPr/>
        </p:nvSpPr>
        <p:spPr>
          <a:xfrm>
            <a:off x="864000" y="2736000"/>
            <a:ext cx="1944000" cy="1728000"/>
          </a:xfrm>
          <a:prstGeom prst="rect">
            <a:avLst/>
          </a:prstGeom>
          <a:noFill/>
          <a:ln w="36000">
            <a:solidFill>
              <a:srgbClr val="FF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8" name="正方形/長方形 7"/>
          <p:cNvSpPr/>
          <p:nvPr/>
        </p:nvSpPr>
        <p:spPr>
          <a:xfrm>
            <a:off x="5328000" y="2808000"/>
            <a:ext cx="1944000" cy="1728000"/>
          </a:xfrm>
          <a:prstGeom prst="rect">
            <a:avLst/>
          </a:prstGeom>
          <a:noFill/>
          <a:ln w="36000">
            <a:solidFill>
              <a:srgbClr val="FF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spAutoFit/>
          </a:bodyPr>
          <a:lstStyle/>
          <a:p>
            <a:pPr lvl="0"/>
            <a:r>
              <a:rPr lang="ja-JP" altLang="en-US" sz="4000"/>
              <a:t>ＡＩ戦略</a:t>
            </a:r>
          </a:p>
        </p:txBody>
      </p:sp>
      <p:pic>
        <p:nvPicPr>
          <p:cNvPr id="3" name=""/>
          <p:cNvPicPr>
            <a:picLocks noGrp="1" noChangeAspect="1"/>
          </p:cNvPicPr>
          <p:nvPr>
            <p:ph type="pic" idx="4294967295"/>
          </p:nvPr>
        </p:nvPicPr>
        <p:blipFill>
          <a:blip r:embed="rId3">
            <a:lum bright="-50000"/>
            <a:alphaModFix/>
          </a:blip>
          <a:srcRect/>
          <a:stretch>
            <a:fillRect/>
          </a:stretch>
        </p:blipFill>
        <p:spPr>
          <a:xfrm>
            <a:off x="740520" y="2392200"/>
            <a:ext cx="4280760" cy="4078800"/>
          </a:xfrm>
        </p:spPr>
      </p:pic>
      <p:pic>
        <p:nvPicPr>
          <p:cNvPr id="4" name=""/>
          <p:cNvPicPr>
            <a:picLocks noGrp="1" noChangeAspect="1"/>
          </p:cNvPicPr>
          <p:nvPr>
            <p:ph type="pic" idx="4294967295"/>
          </p:nvPr>
        </p:nvPicPr>
        <p:blipFill>
          <a:blip r:embed="rId4">
            <a:lum bright="-50000"/>
            <a:alphaModFix/>
          </a:blip>
          <a:srcRect/>
          <a:stretch>
            <a:fillRect/>
          </a:stretch>
        </p:blipFill>
        <p:spPr>
          <a:xfrm>
            <a:off x="5235480" y="2405160"/>
            <a:ext cx="4280760" cy="4052879"/>
          </a:xfrm>
        </p:spPr>
      </p:pic>
      <p:sp>
        <p:nvSpPr>
          <p:cNvPr id="5" name="正方形/長方形 4"/>
          <p:cNvSpPr/>
          <p:nvPr/>
        </p:nvSpPr>
        <p:spPr>
          <a:xfrm>
            <a:off x="5235480" y="2405160"/>
            <a:ext cx="4280760" cy="4052879"/>
          </a:xfrm>
          <a:prstGeom prst="rect">
            <a:avLst/>
          </a:prstGeom>
          <a:noFill/>
          <a:ln w="108000">
            <a:solidFill>
              <a:srgbClr val="000000"/>
            </a:solidFill>
            <a:prstDash val="solid"/>
          </a:ln>
        </p:spPr>
        <p:txBody>
          <a:bodyPr vert="horz" wrap="none" lIns="144000" tIns="99000" rIns="144000" bIns="99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6" name="正方形/長方形 5"/>
          <p:cNvSpPr/>
          <p:nvPr/>
        </p:nvSpPr>
        <p:spPr>
          <a:xfrm>
            <a:off x="740520" y="2392200"/>
            <a:ext cx="4280760" cy="4078800"/>
          </a:xfrm>
          <a:prstGeom prst="rect">
            <a:avLst/>
          </a:prstGeom>
          <a:noFill/>
          <a:ln w="108000">
            <a:solidFill>
              <a:srgbClr val="000000"/>
            </a:solidFill>
            <a:prstDash val="solid"/>
          </a:ln>
        </p:spPr>
        <p:txBody>
          <a:bodyPr vert="horz" wrap="none" lIns="144000" tIns="99000" rIns="144000" bIns="99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7" name="正方形/長方形 6"/>
          <p:cNvSpPr/>
          <p:nvPr/>
        </p:nvSpPr>
        <p:spPr>
          <a:xfrm>
            <a:off x="792000" y="2808000"/>
            <a:ext cx="2015999" cy="1728000"/>
          </a:xfrm>
          <a:prstGeom prst="rect">
            <a:avLst/>
          </a:prstGeom>
          <a:noFill/>
          <a:ln w="36000">
            <a:solidFill>
              <a:srgbClr val="FF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8" name="正方形/長方形 7"/>
          <p:cNvSpPr/>
          <p:nvPr/>
        </p:nvSpPr>
        <p:spPr>
          <a:xfrm>
            <a:off x="5328000" y="2808000"/>
            <a:ext cx="1944000" cy="1728000"/>
          </a:xfrm>
          <a:prstGeom prst="rect">
            <a:avLst/>
          </a:prstGeom>
          <a:noFill/>
          <a:ln w="36000">
            <a:solidFill>
              <a:srgbClr val="FF00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r>
              <a:rPr lang="ja-JP" altLang="en-US" sz="4000"/>
              <a:t>実験</a:t>
            </a:r>
          </a:p>
        </p:txBody>
      </p:sp>
      <p:sp>
        <p:nvSpPr>
          <p:cNvPr id="3" name="テキスト プレースホルダー 2"/>
          <p:cNvSpPr txBox="1">
            <a:spLocks noGrp="1"/>
          </p:cNvSpPr>
          <p:nvPr>
            <p:ph type="body" idx="4294967295"/>
          </p:nvPr>
        </p:nvSpPr>
        <p:spPr/>
        <p:txBody>
          <a:bodyPr/>
          <a:lstStyle/>
          <a:p>
            <a:pPr lvl="0">
              <a:buClr>
                <a:srgbClr val="E6E6E6"/>
              </a:buClr>
              <a:buSzPct val="45000"/>
              <a:buFont typeface="StarSymbol"/>
              <a:buChar char="●"/>
            </a:pPr>
            <a:r>
              <a:rPr lang="ja-JP" altLang="en-US" sz="3200"/>
              <a:t>作成した戦略とランダムに手を打つプログラムを総当たりで１００回対戦させる。</a:t>
            </a:r>
          </a:p>
          <a:p>
            <a:pPr lvl="0">
              <a:buClr>
                <a:srgbClr val="E6E6E6"/>
              </a:buClr>
              <a:buSzPct val="45000"/>
              <a:buFont typeface="StarSymbol"/>
              <a:buChar char="●"/>
            </a:pPr>
            <a:endParaRPr lang="en-US"/>
          </a:p>
          <a:p>
            <a:pPr lvl="0">
              <a:buClr>
                <a:srgbClr val="E6E6E6"/>
              </a:buClr>
              <a:buSzPct val="45000"/>
              <a:buFont typeface="StarSymbol"/>
              <a:buChar char="●"/>
            </a:pPr>
            <a:endParaRPr lang="en-US"/>
          </a:p>
          <a:p>
            <a:pPr lvl="0">
              <a:buClr>
                <a:srgbClr val="E6E6E6"/>
              </a:buClr>
              <a:buSzPct val="45000"/>
              <a:buFont typeface="StarSymbol"/>
              <a:buChar char="●"/>
            </a:pPr>
            <a:r>
              <a:rPr lang="ja-JP" altLang="en-US" sz="3200"/>
              <a:t>プレイ順に有利不利があるのか検証するために</a:t>
            </a:r>
            <a:r>
              <a:rPr lang="en-US" altLang="ja-JP" sz="3200"/>
              <a:t>Self</a:t>
            </a:r>
            <a:r>
              <a:rPr lang="ja-JP" altLang="en-US" sz="3200"/>
              <a:t>のプレイ順を変えて、ランダムのプログラムと対戦させる。</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spAutoFit/>
          </a:bodyPr>
          <a:lstStyle/>
          <a:p>
            <a:pPr lvl="0"/>
            <a:r>
              <a:rPr lang="ja-JP" altLang="en-US" sz="4000"/>
              <a:t>実験結果①</a:t>
            </a:r>
          </a:p>
        </p:txBody>
      </p:sp>
      <p:sp>
        <p:nvSpPr>
          <p:cNvPr id="3" name="テキスト プレースホルダー 2"/>
          <p:cNvSpPr txBox="1">
            <a:spLocks noGrp="1"/>
          </p:cNvSpPr>
          <p:nvPr>
            <p:ph type="body" idx="4294967295"/>
          </p:nvPr>
        </p:nvSpPr>
        <p:spPr/>
        <p:txBody>
          <a:bodyPr>
            <a:spAutoFit/>
          </a:bodyPr>
          <a:lstStyle/>
          <a:p>
            <a:pPr lvl="0">
              <a:buClr>
                <a:srgbClr val="E6E6E6"/>
              </a:buClr>
              <a:buSzPct val="45000"/>
              <a:buFont typeface="StarSymbol"/>
              <a:buChar char="●"/>
            </a:pPr>
            <a:r>
              <a:rPr lang="ja-JP" altLang="en-US" sz="3200"/>
              <a:t>作成した戦略とランダムに手を打つプログラムを総当たりで１００回対戦させる。</a:t>
            </a:r>
          </a:p>
        </p:txBody>
      </p:sp>
      <p:graphicFrame>
        <p:nvGraphicFramePr>
          <p:cNvPr id="4" name="グラフ 3"/>
          <p:cNvGraphicFramePr/>
          <p:nvPr/>
        </p:nvGraphicFramePr>
        <p:xfrm>
          <a:off x="144000" y="3311999"/>
          <a:ext cx="4552560" cy="2773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p:nvPr/>
        </p:nvGraphicFramePr>
        <p:xfrm>
          <a:off x="5184000" y="3312720"/>
          <a:ext cx="4608000" cy="2807280"/>
        </p:xfrm>
        <a:graphic>
          <a:graphicData uri="http://schemas.openxmlformats.org/drawingml/2006/chart">
            <c:chart xmlns:c="http://schemas.openxmlformats.org/drawingml/2006/chart" xmlns:r="http://schemas.openxmlformats.org/officeDocument/2006/relationships" r:id="rId4"/>
          </a:graphicData>
        </a:graphic>
      </p:graphicFrame>
      <p:sp>
        <p:nvSpPr>
          <p:cNvPr id="6" name="フリーフォーム 5"/>
          <p:cNvSpPr/>
          <p:nvPr/>
        </p:nvSpPr>
        <p:spPr>
          <a:xfrm>
            <a:off x="7056000" y="5616000"/>
            <a:ext cx="411120" cy="4320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36000">
            <a:solidFill>
              <a:srgbClr val="AECF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7" name="フリーフォーム 6"/>
          <p:cNvSpPr/>
          <p:nvPr/>
        </p:nvSpPr>
        <p:spPr>
          <a:xfrm>
            <a:off x="5832000" y="5616000"/>
            <a:ext cx="411120" cy="4320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36000">
            <a:solidFill>
              <a:srgbClr val="AECF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8" name="テキスト ボックス 7"/>
          <p:cNvSpPr txBox="1"/>
          <p:nvPr/>
        </p:nvSpPr>
        <p:spPr>
          <a:xfrm>
            <a:off x="716760" y="3456000"/>
            <a:ext cx="43523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32</a:t>
            </a:r>
          </a:p>
        </p:txBody>
      </p:sp>
      <p:sp>
        <p:nvSpPr>
          <p:cNvPr id="9" name="テキスト ボックス 8"/>
          <p:cNvSpPr txBox="1"/>
          <p:nvPr/>
        </p:nvSpPr>
        <p:spPr>
          <a:xfrm>
            <a:off x="1364760" y="4189679"/>
            <a:ext cx="43523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19</a:t>
            </a:r>
          </a:p>
        </p:txBody>
      </p:sp>
      <p:sp>
        <p:nvSpPr>
          <p:cNvPr id="10" name="テキスト ボックス 9"/>
          <p:cNvSpPr txBox="1"/>
          <p:nvPr/>
        </p:nvSpPr>
        <p:spPr>
          <a:xfrm>
            <a:off x="1944000" y="4045679"/>
            <a:ext cx="43523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22</a:t>
            </a:r>
          </a:p>
        </p:txBody>
      </p:sp>
      <p:sp>
        <p:nvSpPr>
          <p:cNvPr id="11" name="テキスト ボックス 10"/>
          <p:cNvSpPr txBox="1"/>
          <p:nvPr/>
        </p:nvSpPr>
        <p:spPr>
          <a:xfrm>
            <a:off x="2588760" y="3816000"/>
            <a:ext cx="43523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27</a:t>
            </a:r>
          </a:p>
        </p:txBody>
      </p:sp>
      <p:sp>
        <p:nvSpPr>
          <p:cNvPr id="12" name="テキスト ボックス 11"/>
          <p:cNvSpPr txBox="1"/>
          <p:nvPr/>
        </p:nvSpPr>
        <p:spPr>
          <a:xfrm>
            <a:off x="3168000" y="3613679"/>
            <a:ext cx="43523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30</a:t>
            </a:r>
          </a:p>
        </p:txBody>
      </p:sp>
      <p:sp>
        <p:nvSpPr>
          <p:cNvPr id="13" name="テキスト ボックス 12"/>
          <p:cNvSpPr txBox="1"/>
          <p:nvPr/>
        </p:nvSpPr>
        <p:spPr>
          <a:xfrm>
            <a:off x="5828760" y="3816000"/>
            <a:ext cx="49932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2.2</a:t>
            </a:r>
          </a:p>
        </p:txBody>
      </p:sp>
      <p:sp>
        <p:nvSpPr>
          <p:cNvPr id="14" name="テキスト ボックス 13"/>
          <p:cNvSpPr txBox="1"/>
          <p:nvPr/>
        </p:nvSpPr>
        <p:spPr>
          <a:xfrm>
            <a:off x="6408000" y="3456000"/>
            <a:ext cx="49932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2.8</a:t>
            </a:r>
          </a:p>
        </p:txBody>
      </p:sp>
      <p:sp>
        <p:nvSpPr>
          <p:cNvPr id="15" name="テキスト ボックス 14"/>
          <p:cNvSpPr txBox="1"/>
          <p:nvPr/>
        </p:nvSpPr>
        <p:spPr>
          <a:xfrm>
            <a:off x="7052760" y="3671999"/>
            <a:ext cx="49932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2.4</a:t>
            </a:r>
          </a:p>
        </p:txBody>
      </p:sp>
      <p:sp>
        <p:nvSpPr>
          <p:cNvPr id="16" name="テキスト ボックス 15"/>
          <p:cNvSpPr txBox="1"/>
          <p:nvPr/>
        </p:nvSpPr>
        <p:spPr>
          <a:xfrm>
            <a:off x="7700760" y="3541679"/>
            <a:ext cx="49932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2.6</a:t>
            </a:r>
          </a:p>
        </p:txBody>
      </p:sp>
      <p:sp>
        <p:nvSpPr>
          <p:cNvPr id="17" name="テキスト ボックス 16"/>
          <p:cNvSpPr txBox="1"/>
          <p:nvPr/>
        </p:nvSpPr>
        <p:spPr>
          <a:xfrm>
            <a:off x="8280000" y="3613679"/>
            <a:ext cx="49932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2.5</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r>
              <a:rPr lang="ja-JP" altLang="en-US" sz="4000"/>
              <a:t>実験結果②</a:t>
            </a:r>
          </a:p>
        </p:txBody>
      </p:sp>
      <p:sp>
        <p:nvSpPr>
          <p:cNvPr id="3" name="テキスト プレースホルダー 2"/>
          <p:cNvSpPr txBox="1">
            <a:spLocks noGrp="1"/>
          </p:cNvSpPr>
          <p:nvPr>
            <p:ph type="body" idx="4294967295"/>
          </p:nvPr>
        </p:nvSpPr>
        <p:spPr>
          <a:xfrm>
            <a:off x="740879" y="1963080"/>
            <a:ext cx="8772480" cy="2354760"/>
          </a:xfrm>
        </p:spPr>
        <p:txBody>
          <a:bodyPr/>
          <a:lstStyle/>
          <a:p>
            <a:pPr lvl="0">
              <a:buClr>
                <a:srgbClr val="E6E6E6"/>
              </a:buClr>
              <a:buSzPct val="45000"/>
              <a:buFont typeface="StarSymbol"/>
              <a:buChar char="●"/>
            </a:pPr>
            <a:r>
              <a:rPr lang="ja-JP" altLang="en-US" sz="3200"/>
              <a:t>プレイ順に有利不利があるのか検証するために</a:t>
            </a:r>
            <a:r>
              <a:rPr lang="en-US" altLang="ja-JP" sz="3200"/>
              <a:t>Self</a:t>
            </a:r>
            <a:r>
              <a:rPr lang="ja-JP" altLang="en-US" sz="3200"/>
              <a:t>のプレイ順を変えて、ランダムのプログラムと対戦させる。</a:t>
            </a:r>
          </a:p>
        </p:txBody>
      </p:sp>
      <p:graphicFrame>
        <p:nvGraphicFramePr>
          <p:cNvPr id="4" name="グラフ 3"/>
          <p:cNvGraphicFramePr/>
          <p:nvPr/>
        </p:nvGraphicFramePr>
        <p:xfrm>
          <a:off x="105120" y="3416040"/>
          <a:ext cx="4552560" cy="2773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p:nvPr/>
        </p:nvGraphicFramePr>
        <p:xfrm>
          <a:off x="5184000" y="3312720"/>
          <a:ext cx="4608000" cy="2807280"/>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788759" y="4549679"/>
            <a:ext cx="43523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32</a:t>
            </a:r>
          </a:p>
        </p:txBody>
      </p:sp>
      <p:sp>
        <p:nvSpPr>
          <p:cNvPr id="7" name="テキスト ボックス 6"/>
          <p:cNvSpPr txBox="1"/>
          <p:nvPr/>
        </p:nvSpPr>
        <p:spPr>
          <a:xfrm>
            <a:off x="1508760" y="3901679"/>
            <a:ext cx="43523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35</a:t>
            </a:r>
          </a:p>
        </p:txBody>
      </p:sp>
      <p:sp>
        <p:nvSpPr>
          <p:cNvPr id="8" name="テキスト ボックス 7"/>
          <p:cNvSpPr txBox="1"/>
          <p:nvPr/>
        </p:nvSpPr>
        <p:spPr>
          <a:xfrm>
            <a:off x="788759" y="4549679"/>
            <a:ext cx="43523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32</a:t>
            </a:r>
          </a:p>
        </p:txBody>
      </p:sp>
      <p:sp>
        <p:nvSpPr>
          <p:cNvPr id="9" name="テキスト ボックス 8"/>
          <p:cNvSpPr txBox="1"/>
          <p:nvPr/>
        </p:nvSpPr>
        <p:spPr>
          <a:xfrm>
            <a:off x="2304000" y="3685679"/>
            <a:ext cx="43523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36</a:t>
            </a:r>
          </a:p>
        </p:txBody>
      </p:sp>
      <p:sp>
        <p:nvSpPr>
          <p:cNvPr id="10" name="テキスト ボックス 9"/>
          <p:cNvSpPr txBox="1"/>
          <p:nvPr/>
        </p:nvSpPr>
        <p:spPr>
          <a:xfrm>
            <a:off x="3092759" y="4765679"/>
            <a:ext cx="43523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31</a:t>
            </a:r>
          </a:p>
        </p:txBody>
      </p:sp>
      <p:sp>
        <p:nvSpPr>
          <p:cNvPr id="11" name="テキスト ボックス 10"/>
          <p:cNvSpPr txBox="1"/>
          <p:nvPr/>
        </p:nvSpPr>
        <p:spPr>
          <a:xfrm>
            <a:off x="5836680" y="3744000"/>
            <a:ext cx="49932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2.4</a:t>
            </a:r>
          </a:p>
        </p:txBody>
      </p:sp>
      <p:sp>
        <p:nvSpPr>
          <p:cNvPr id="12" name="テキスト ボックス 11"/>
          <p:cNvSpPr txBox="1"/>
          <p:nvPr/>
        </p:nvSpPr>
        <p:spPr>
          <a:xfrm>
            <a:off x="6692760" y="3901679"/>
            <a:ext cx="49932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2.1</a:t>
            </a:r>
          </a:p>
        </p:txBody>
      </p:sp>
      <p:sp>
        <p:nvSpPr>
          <p:cNvPr id="13" name="テキスト ボックス 12"/>
          <p:cNvSpPr txBox="1"/>
          <p:nvPr/>
        </p:nvSpPr>
        <p:spPr>
          <a:xfrm>
            <a:off x="8208000" y="3685679"/>
            <a:ext cx="49932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2.5</a:t>
            </a:r>
          </a:p>
        </p:txBody>
      </p:sp>
      <p:sp>
        <p:nvSpPr>
          <p:cNvPr id="14" name="テキスト ボックス 13"/>
          <p:cNvSpPr txBox="1"/>
          <p:nvPr/>
        </p:nvSpPr>
        <p:spPr>
          <a:xfrm>
            <a:off x="7416000" y="3888000"/>
            <a:ext cx="49932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Arial" pitchFamily="18"/>
                <a:ea typeface="ヒラギノ明朝 ProN W3" pitchFamily="2"/>
                <a:cs typeface="Arial Unicode MS" pitchFamily="2"/>
              </a:rPr>
              <a:t>2.1</a:t>
            </a:r>
          </a:p>
        </p:txBody>
      </p:sp>
      <p:sp>
        <p:nvSpPr>
          <p:cNvPr id="15" name="フリーフォーム 14"/>
          <p:cNvSpPr/>
          <p:nvPr/>
        </p:nvSpPr>
        <p:spPr>
          <a:xfrm>
            <a:off x="6644879" y="5616000"/>
            <a:ext cx="411120" cy="4320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36000">
            <a:solidFill>
              <a:srgbClr val="AECF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16" name="フリーフォーム 15"/>
          <p:cNvSpPr/>
          <p:nvPr/>
        </p:nvSpPr>
        <p:spPr>
          <a:xfrm>
            <a:off x="7436880" y="5616000"/>
            <a:ext cx="411120" cy="4320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36000">
            <a:solidFill>
              <a:srgbClr val="AECF00"/>
            </a:solidFill>
            <a:prstDash val="solid"/>
          </a:ln>
        </p:spPr>
        <p:txBody>
          <a:bodyPr vert="horz" wrap="none" lIns="108000" tIns="63000" rIns="108000" bIns="63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r>
              <a:rPr lang="ja-JP" altLang="en-US" sz="4000"/>
              <a:t>結果</a:t>
            </a:r>
          </a:p>
        </p:txBody>
      </p:sp>
      <p:sp>
        <p:nvSpPr>
          <p:cNvPr id="3" name="テキスト プレースホルダー 2"/>
          <p:cNvSpPr txBox="1">
            <a:spLocks noGrp="1"/>
          </p:cNvSpPr>
          <p:nvPr>
            <p:ph type="body" idx="4294967295"/>
          </p:nvPr>
        </p:nvSpPr>
        <p:spPr/>
        <p:txBody>
          <a:bodyPr/>
          <a:lstStyle/>
          <a:p>
            <a:pPr lvl="0">
              <a:buClr>
                <a:srgbClr val="E6E6E6"/>
              </a:buClr>
              <a:buSzPct val="45000"/>
              <a:buFont typeface="StarSymbol"/>
              <a:buChar char="●"/>
            </a:pPr>
            <a:r>
              <a:rPr lang="en-US" sz="3600"/>
              <a:t>Self</a:t>
            </a:r>
            <a:r>
              <a:rPr lang="ja-JP" altLang="en-US" sz="3600"/>
              <a:t>と</a:t>
            </a:r>
            <a:r>
              <a:rPr lang="en-US" sz="3600"/>
              <a:t>Opposite</a:t>
            </a:r>
            <a:r>
              <a:rPr lang="ja-JP" altLang="en-US" sz="3600"/>
              <a:t>が他の戦略より順位が高かったのは同じ色の石を使用していたからなのではないかと考えられる。これは</a:t>
            </a:r>
            <a:r>
              <a:rPr lang="en-US" sz="3600"/>
              <a:t>Yonin</a:t>
            </a:r>
            <a:r>
              <a:rPr lang="ja-JP" altLang="en-US" sz="3600"/>
              <a:t>の最大の特徴だといえる。</a:t>
            </a:r>
          </a:p>
          <a:p>
            <a:pPr lvl="0">
              <a:buClr>
                <a:srgbClr val="E6E6E6"/>
              </a:buClr>
              <a:buSzPct val="45000"/>
              <a:buFont typeface="StarSymbol"/>
              <a:buChar char="●"/>
            </a:pPr>
            <a:endParaRPr lang="en-US" sz="3600"/>
          </a:p>
          <a:p>
            <a:pPr lvl="0">
              <a:buClr>
                <a:srgbClr val="E6E6E6"/>
              </a:buClr>
              <a:buSzPct val="45000"/>
              <a:buFont typeface="StarSymbol"/>
              <a:buChar char="●"/>
            </a:pPr>
            <a:endParaRPr lang="en-US" sz="3600"/>
          </a:p>
          <a:p>
            <a:pPr lvl="0">
              <a:buClr>
                <a:srgbClr val="E6E6E6"/>
              </a:buClr>
              <a:buSzPct val="45000"/>
              <a:buFont typeface="StarSymbol"/>
              <a:buChar char="●"/>
            </a:pPr>
            <a:r>
              <a:rPr lang="ja-JP" altLang="en-US" sz="3600"/>
              <a:t>プレイヤの人数が増えれば順番で順位に変化がでると考えていたが大きな変化はなかった。</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r>
              <a:rPr lang="ja-JP" altLang="en-US" sz="4000"/>
              <a:t>今後の課題</a:t>
            </a:r>
          </a:p>
        </p:txBody>
      </p:sp>
      <p:sp>
        <p:nvSpPr>
          <p:cNvPr id="3" name="テキスト プレースホルダー 2"/>
          <p:cNvSpPr txBox="1">
            <a:spLocks noGrp="1"/>
          </p:cNvSpPr>
          <p:nvPr>
            <p:ph type="body" idx="4294967295"/>
          </p:nvPr>
        </p:nvSpPr>
        <p:spPr>
          <a:xfrm>
            <a:off x="675720" y="1427400"/>
            <a:ext cx="8772480" cy="4937039"/>
          </a:xfrm>
        </p:spPr>
        <p:txBody>
          <a:bodyPr/>
          <a:lstStyle/>
          <a:p>
            <a:pPr lvl="0"/>
            <a:endParaRPr lang="en-US"/>
          </a:p>
          <a:p>
            <a:pPr lvl="0"/>
            <a:endParaRPr lang="en-US"/>
          </a:p>
          <a:p>
            <a:pPr lvl="0"/>
            <a:endParaRPr lang="en-US"/>
          </a:p>
          <a:p>
            <a:pPr lvl="0"/>
            <a:r>
              <a:rPr lang="ja-JP" altLang="en-US" sz="3600"/>
              <a:t>今回は簡単なプログラムだったので、先読みの深さが小さく正確な結果が出ていない。従って先読みの深さを変化できるプログラムを作るのが課題である。</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r>
              <a:rPr lang="ja-JP" altLang="en-US" sz="4000"/>
              <a:t>研究の背景・目的</a:t>
            </a:r>
          </a:p>
        </p:txBody>
      </p:sp>
      <p:sp>
        <p:nvSpPr>
          <p:cNvPr id="3" name="テキスト プレースホルダー 2"/>
          <p:cNvSpPr txBox="1">
            <a:spLocks noGrp="1"/>
          </p:cNvSpPr>
          <p:nvPr>
            <p:ph type="body" idx="4294967295"/>
          </p:nvPr>
        </p:nvSpPr>
        <p:spPr>
          <a:xfrm>
            <a:off x="792000" y="2118960"/>
            <a:ext cx="8772480" cy="4937039"/>
          </a:xfrm>
        </p:spPr>
        <p:txBody>
          <a:bodyPr/>
          <a:lstStyle/>
          <a:p>
            <a:pPr lvl="0" algn="ctr"/>
            <a:r>
              <a:rPr lang="ja-JP" altLang="en-US" sz="4800"/>
              <a:t>２人版リバーシ</a:t>
            </a:r>
          </a:p>
          <a:p>
            <a:pPr lvl="0" algn="ctr"/>
            <a:endParaRPr lang="en-US" sz="4800"/>
          </a:p>
          <a:p>
            <a:pPr lvl="0" algn="ctr"/>
            <a:r>
              <a:rPr lang="en-US" sz="4800"/>
              <a:t>↓</a:t>
            </a:r>
          </a:p>
          <a:p>
            <a:pPr lvl="0" algn="ctr"/>
            <a:endParaRPr lang="en-US" sz="4800"/>
          </a:p>
          <a:p>
            <a:pPr lvl="0" algn="ctr"/>
            <a:r>
              <a:rPr lang="ja-JP" altLang="en-US" sz="4800"/>
              <a:t>４人版リバーシ</a:t>
            </a:r>
            <a:r>
              <a:rPr lang="en-US" sz="4800"/>
              <a:t>Yonin</a:t>
            </a:r>
          </a:p>
        </p:txBody>
      </p:sp>
      <p:sp>
        <p:nvSpPr>
          <p:cNvPr id="4" name="テキスト ボックス 3"/>
          <p:cNvSpPr txBox="1"/>
          <p:nvPr/>
        </p:nvSpPr>
        <p:spPr>
          <a:xfrm>
            <a:off x="5542200" y="5400000"/>
            <a:ext cx="2953800" cy="60696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3600" b="0" i="0" u="none" strike="noStrike" kern="1200">
                <a:ln>
                  <a:noFill/>
                </a:ln>
                <a:solidFill>
                  <a:srgbClr val="E6E6E6"/>
                </a:solidFill>
                <a:latin typeface="Arial" pitchFamily="18"/>
                <a:ea typeface="ヒラギノ明朝 ProN W3" pitchFamily="2"/>
                <a:cs typeface="Arial Unicode MS" pitchFamily="2"/>
              </a:rPr>
              <a:t>性質の変化？</a:t>
            </a:r>
          </a:p>
        </p:txBody>
      </p:sp>
      <p:sp>
        <p:nvSpPr>
          <p:cNvPr id="5" name="テキスト ボックス 4"/>
          <p:cNvSpPr txBox="1"/>
          <p:nvPr/>
        </p:nvSpPr>
        <p:spPr>
          <a:xfrm>
            <a:off x="5976000" y="3353040"/>
            <a:ext cx="2953800" cy="60696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ja-JP" sz="3600" b="0" i="0" u="none" strike="noStrike" kern="1200">
                <a:ln>
                  <a:noFill/>
                </a:ln>
                <a:solidFill>
                  <a:srgbClr val="E6E6E6"/>
                </a:solidFill>
                <a:latin typeface="Arial" pitchFamily="18"/>
                <a:ea typeface="ヒラギノ明朝 ProN W3" pitchFamily="2"/>
                <a:cs typeface="Arial Unicode MS" pitchFamily="2"/>
              </a:rPr>
              <a:t>拡張</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サブタイトル 1"/>
          <p:cNvSpPr txBox="1">
            <a:spLocks noGrp="1"/>
          </p:cNvSpPr>
          <p:nvPr>
            <p:ph type="subTitle" idx="4294967295"/>
          </p:nvPr>
        </p:nvSpPr>
        <p:spPr>
          <a:xfrm>
            <a:off x="740879" y="282240"/>
            <a:ext cx="8607960" cy="6617519"/>
          </a:xfrm>
        </p:spPr>
        <p:txBody>
          <a:bodyPr anchor="ctr"/>
          <a:lstStyle/>
          <a:p>
            <a:pPr lvl="0" indent="-216000" algn="ctr"/>
            <a:r>
              <a:rPr lang="ja-JP" altLang="en-US" sz="3200">
                <a:solidFill>
                  <a:srgbClr val="CCCCCC"/>
                </a:solidFill>
              </a:rPr>
              <a:t>ご清聴ありがとうございました。</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サブタイトル 1"/>
          <p:cNvSpPr txBox="1">
            <a:spLocks noGrp="1"/>
          </p:cNvSpPr>
          <p:nvPr>
            <p:ph type="subTitle" idx="4294967295"/>
          </p:nvPr>
        </p:nvSpPr>
        <p:spPr>
          <a:xfrm>
            <a:off x="740879" y="282240"/>
            <a:ext cx="8607960" cy="6617519"/>
          </a:xfrm>
        </p:spPr>
        <p:txBody>
          <a:bodyPr anchor="ctr"/>
          <a:lstStyle/>
          <a:p>
            <a:pPr indent="-216000" algn="ctr"/>
            <a:endParaRPr lang="en-US" altLang="ja-JP">
              <a:solidFill>
                <a:srgbClr val="CCCCCC"/>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buClr>
                <a:srgbClr val="000000"/>
              </a:buClr>
              <a:buSzPct val="45000"/>
              <a:buFont typeface="StarSymbol"/>
              <a:buChar char=""/>
            </a:pPr>
            <a:r>
              <a:rPr lang="ja-JP" altLang="en-US" sz="3600"/>
              <a:t>局面の評価</a:t>
            </a:r>
          </a:p>
        </p:txBody>
      </p:sp>
      <p:sp>
        <p:nvSpPr>
          <p:cNvPr id="3" name="テキスト プレースホルダー 2"/>
          <p:cNvSpPr txBox="1">
            <a:spLocks noGrp="1"/>
          </p:cNvSpPr>
          <p:nvPr>
            <p:ph type="body" idx="4294967295"/>
          </p:nvPr>
        </p:nvSpPr>
        <p:spPr/>
        <p:txBody>
          <a:bodyPr/>
          <a:lstStyle/>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3600">
              <a:solidFill>
                <a:srgbClr val="E6E6FF"/>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3600">
              <a:solidFill>
                <a:srgbClr val="E6E6FF"/>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3600">
              <a:solidFill>
                <a:srgbClr val="E6E6FF"/>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ja-JP" altLang="en-US" sz="3600">
                <a:solidFill>
                  <a:srgbClr val="E6E6FF"/>
                </a:solidFill>
                <a:latin typeface="HiraMinProN-W3" pitchFamily="49"/>
              </a:rPr>
              <a:t>石の位置、石同士の繋がり具合等を数値化し、有利不利を点数化する方法である。</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buClr>
                <a:srgbClr val="000000"/>
              </a:buClr>
              <a:buSzPct val="45000"/>
              <a:buFont typeface="StarSymbol"/>
              <a:buChar char=""/>
            </a:pPr>
            <a:r>
              <a:rPr lang="ja-JP" altLang="en-US" sz="3600"/>
              <a:t>一定手数の先読み</a:t>
            </a:r>
          </a:p>
        </p:txBody>
      </p:sp>
      <p:sp>
        <p:nvSpPr>
          <p:cNvPr id="3" name="テキスト プレースホルダー 2"/>
          <p:cNvSpPr txBox="1">
            <a:spLocks noGrp="1"/>
          </p:cNvSpPr>
          <p:nvPr>
            <p:ph type="body" idx="4294967295"/>
          </p:nvPr>
        </p:nvSpPr>
        <p:spPr/>
        <p:txBody>
          <a:bodyPr/>
          <a:lstStyle/>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3600">
              <a:solidFill>
                <a:srgbClr val="E6E6FF"/>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3600">
              <a:solidFill>
                <a:srgbClr val="E6E6FF"/>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3600">
              <a:solidFill>
                <a:srgbClr val="E6E6FF"/>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ja-JP" altLang="en-US" sz="3600">
                <a:solidFill>
                  <a:srgbClr val="E6E6FF"/>
                </a:solidFill>
                <a:latin typeface="HiraMinProN-W3" pitchFamily="49"/>
              </a:rPr>
              <a:t>可能な範囲で一定数の先の手を読み、その手から作られる局面の評価値を求め、最も評価値が高い手を採用することである。</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buClr>
                <a:srgbClr val="000000"/>
              </a:buClr>
              <a:buSzPct val="45000"/>
              <a:buFont typeface="StarSymbol"/>
              <a:buChar char=""/>
            </a:pPr>
            <a:r>
              <a:rPr lang="ja-JP" altLang="en-US" sz="3600"/>
              <a:t>定石データベース</a:t>
            </a:r>
          </a:p>
        </p:txBody>
      </p:sp>
      <p:sp>
        <p:nvSpPr>
          <p:cNvPr id="3" name="テキスト プレースホルダー 2"/>
          <p:cNvSpPr txBox="1">
            <a:spLocks noGrp="1"/>
          </p:cNvSpPr>
          <p:nvPr>
            <p:ph type="body" idx="4294967295"/>
          </p:nvPr>
        </p:nvSpPr>
        <p:spPr/>
        <p:txBody>
          <a:bodyPr/>
          <a:lstStyle/>
          <a:p>
            <a:pPr lvl="0"/>
            <a:endParaRPr lang="en-US" sz="3600">
              <a:solidFill>
                <a:srgbClr val="E6E6FF"/>
              </a:solidFill>
              <a:latin typeface="HiraMinProN-W3" pitchFamily="49"/>
            </a:endParaRPr>
          </a:p>
          <a:p>
            <a:pPr lvl="0"/>
            <a:endParaRPr lang="en-US" sz="3600">
              <a:solidFill>
                <a:srgbClr val="E6E6FF"/>
              </a:solidFill>
              <a:latin typeface="HiraMinProN-W3" pitchFamily="49"/>
            </a:endParaRPr>
          </a:p>
          <a:p>
            <a:pPr lvl="0"/>
            <a:r>
              <a:rPr lang="ja-JP" altLang="en-US" sz="3600">
                <a:solidFill>
                  <a:srgbClr val="E6E6FF"/>
                </a:solidFill>
                <a:latin typeface="HiraMinProN-W3" pitchFamily="49"/>
              </a:rPr>
              <a:t>リバーシの定石をデータベース化し、各局面で有効な定石があればそれに従って打つという手法である</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buClr>
                <a:srgbClr val="000000"/>
              </a:buClr>
              <a:buSzPct val="45000"/>
              <a:buFont typeface="StarSymbol"/>
              <a:buChar char=""/>
            </a:pPr>
            <a:r>
              <a:rPr lang="ja-JP" altLang="en-US" sz="3600"/>
              <a:t>対戦データベース</a:t>
            </a:r>
          </a:p>
        </p:txBody>
      </p:sp>
      <p:sp>
        <p:nvSpPr>
          <p:cNvPr id="3" name="テキスト プレースホルダー 2"/>
          <p:cNvSpPr txBox="1">
            <a:spLocks noGrp="1"/>
          </p:cNvSpPr>
          <p:nvPr>
            <p:ph type="body" idx="4294967295"/>
          </p:nvPr>
        </p:nvSpPr>
        <p:spPr/>
        <p:txBody>
          <a:bodyPr/>
          <a:lstStyle/>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3600">
              <a:solidFill>
                <a:srgbClr val="E6E6FF"/>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3600">
              <a:solidFill>
                <a:srgbClr val="E6E6FF"/>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ja-JP" altLang="en-US" sz="3600">
                <a:solidFill>
                  <a:srgbClr val="E6E6FF"/>
                </a:solidFill>
                <a:latin typeface="HiraMinProN-W3" pitchFamily="49"/>
              </a:rPr>
              <a:t>過去の対戦において、その手が有効であったかどうかを対戦結果から判定し、 データベースに蓄える。</a:t>
            </a: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3600">
              <a:solidFill>
                <a:srgbClr val="E6E6FF"/>
              </a:solidFill>
              <a:latin typeface="HiraMinProN-W3" pitchFamily="49"/>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buClr>
                <a:srgbClr val="000000"/>
              </a:buClr>
              <a:buSzPct val="45000"/>
              <a:buFont typeface="StarSymbol"/>
              <a:buChar char=""/>
            </a:pPr>
            <a:r>
              <a:rPr lang="ja-JP" altLang="en-US" sz="3600"/>
              <a:t>終盤での完全読み</a:t>
            </a:r>
          </a:p>
        </p:txBody>
      </p:sp>
      <p:sp>
        <p:nvSpPr>
          <p:cNvPr id="3" name="テキスト プレースホルダー 2"/>
          <p:cNvSpPr txBox="1">
            <a:spLocks noGrp="1"/>
          </p:cNvSpPr>
          <p:nvPr>
            <p:ph type="body" idx="4294967295"/>
          </p:nvPr>
        </p:nvSpPr>
        <p:spPr>
          <a:xfrm>
            <a:off x="740879" y="2160000"/>
            <a:ext cx="8772480" cy="4937039"/>
          </a:xfrm>
        </p:spPr>
        <p:txBody>
          <a:bodyPr/>
          <a:lstStyle/>
          <a:p>
            <a:pPr lvl="0"/>
            <a:r>
              <a:rPr lang="ja-JP" altLang="en-US" sz="3600">
                <a:solidFill>
                  <a:srgbClr val="E6E6FF"/>
                </a:solidFill>
                <a:latin typeface="HiraMinProN-W3" pitchFamily="49"/>
              </a:rPr>
              <a:t>ゲーム終盤になるとそこから勝負が付くまでの手数が少なくなり、また指せる手が限定されてくるため、読み切ることが可能となる。</a:t>
            </a:r>
          </a:p>
          <a:p>
            <a:pPr lvl="0"/>
            <a:endParaRPr lang="en-US" sz="3600">
              <a:solidFill>
                <a:srgbClr val="E6E6FF"/>
              </a:solidFill>
              <a:latin typeface="HiraMinProN-W3" pitchFamily="49"/>
            </a:endParaRP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r>
              <a:rPr lang="ja-JP" altLang="en-US" sz="3600">
                <a:solidFill>
                  <a:srgbClr val="E6E6FF"/>
                </a:solidFill>
                <a:latin typeface="HiraMinProN-W3" pitchFamily="49"/>
              </a:rPr>
              <a:t>終盤から得られる全ての局面を</a:t>
            </a:r>
          </a:p>
          <a:p>
            <a:pPr lvl="0"/>
            <a:r>
              <a:rPr lang="ja-JP" altLang="en-US" sz="3600">
                <a:solidFill>
                  <a:srgbClr val="E6E6FF"/>
                </a:solidFill>
                <a:latin typeface="HiraMinProN-W3" pitchFamily="49"/>
              </a:rPr>
              <a:t>読み、最も点数の高くなる手を指すのが完全読みである</a:t>
            </a:r>
          </a:p>
          <a:p>
            <a:pPr lvl="0">
              <a:tabLst>
                <a:tab pos="355680" algn="l"/>
                <a:tab pos="711360" algn="l"/>
                <a:tab pos="1066680" algn="l"/>
                <a:tab pos="1422359" algn="l"/>
                <a:tab pos="1778040" algn="l"/>
                <a:tab pos="2133720" algn="l"/>
                <a:tab pos="2489040" algn="l"/>
                <a:tab pos="2844720" algn="l"/>
                <a:tab pos="3200400" algn="l"/>
                <a:tab pos="3556080" algn="l"/>
                <a:tab pos="3911760" algn="l"/>
                <a:tab pos="4267080" algn="l"/>
              </a:tabLst>
            </a:pPr>
            <a:endParaRPr lang="en-US" sz="3600">
              <a:solidFill>
                <a:srgbClr val="E6E6FF"/>
              </a:solidFill>
              <a:latin typeface="HiraMinProN-W3" pitchFamily="49"/>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r>
              <a:rPr lang="ja-JP" altLang="en-US" sz="4000"/>
              <a:t>リバーシのバリエーション</a:t>
            </a:r>
          </a:p>
        </p:txBody>
      </p:sp>
      <p:sp>
        <p:nvSpPr>
          <p:cNvPr id="3" name="テキスト プレースホルダー 2"/>
          <p:cNvSpPr txBox="1">
            <a:spLocks noGrp="1"/>
          </p:cNvSpPr>
          <p:nvPr>
            <p:ph type="body" idx="4294967295"/>
          </p:nvPr>
        </p:nvSpPr>
        <p:spPr>
          <a:xfrm>
            <a:off x="740879" y="1963080"/>
            <a:ext cx="8772480" cy="5029560"/>
          </a:xfrm>
        </p:spPr>
        <p:txBody>
          <a:bodyPr/>
          <a:lstStyle/>
          <a:p>
            <a:pPr lvl="0">
              <a:buClr>
                <a:srgbClr val="E6E6E6"/>
              </a:buClr>
              <a:buSzPct val="45000"/>
              <a:buFont typeface="StarSymbol"/>
              <a:buChar char="●"/>
            </a:pPr>
            <a:r>
              <a:rPr lang="ja-JP" altLang="en-US" sz="3600"/>
              <a:t>ミニオセロ</a:t>
            </a:r>
          </a:p>
          <a:p>
            <a:pPr lvl="0">
              <a:buClr>
                <a:srgbClr val="E6E6E6"/>
              </a:buClr>
              <a:buSzPct val="45000"/>
              <a:buFont typeface="StarSymbol"/>
              <a:buChar char="●"/>
            </a:pPr>
            <a:endParaRPr lang="en-US" sz="3600"/>
          </a:p>
          <a:p>
            <a:pPr lvl="0">
              <a:buClr>
                <a:srgbClr val="E6E6E6"/>
              </a:buClr>
              <a:buSzPct val="45000"/>
              <a:buFont typeface="StarSymbol"/>
              <a:buChar char="●"/>
            </a:pPr>
            <a:r>
              <a:rPr lang="ja-JP" altLang="en-US" sz="3600"/>
              <a:t>グランドオセロ</a:t>
            </a:r>
          </a:p>
          <a:p>
            <a:pPr lvl="0">
              <a:buClr>
                <a:srgbClr val="E6E6E6"/>
              </a:buClr>
              <a:buSzPct val="45000"/>
              <a:buFont typeface="StarSymbol"/>
              <a:buChar char="●"/>
            </a:pPr>
            <a:endParaRPr lang="en-US" sz="3600"/>
          </a:p>
          <a:p>
            <a:pPr lvl="0">
              <a:buClr>
                <a:srgbClr val="E6E6E6"/>
              </a:buClr>
              <a:buSzPct val="45000"/>
              <a:buFont typeface="StarSymbol"/>
              <a:buChar char="●"/>
            </a:pPr>
            <a:r>
              <a:rPr lang="en-US" sz="3600"/>
              <a:t>88</a:t>
            </a:r>
            <a:r>
              <a:rPr lang="ja-JP" altLang="en-US" sz="3600"/>
              <a:t>オセロ</a:t>
            </a:r>
          </a:p>
          <a:p>
            <a:pPr lvl="0">
              <a:buClr>
                <a:srgbClr val="E6E6E6"/>
              </a:buClr>
              <a:buSzPct val="45000"/>
              <a:buFont typeface="StarSymbol"/>
              <a:buChar char="●"/>
            </a:pPr>
            <a:endParaRPr lang="en-US" sz="3600"/>
          </a:p>
          <a:p>
            <a:pPr lvl="0">
              <a:buClr>
                <a:srgbClr val="E6E6E6"/>
              </a:buClr>
              <a:buSzPct val="45000"/>
              <a:buFont typeface="StarSymbol"/>
              <a:buChar char="●"/>
            </a:pPr>
            <a:r>
              <a:rPr lang="ja-JP" altLang="en-US" sz="3600"/>
              <a:t>ニップ</a:t>
            </a:r>
          </a:p>
          <a:p>
            <a:pPr lvl="0">
              <a:buClr>
                <a:srgbClr val="E6E6E6"/>
              </a:buClr>
              <a:buSzPct val="45000"/>
              <a:buFont typeface="StarSymbol"/>
              <a:buChar char="●"/>
            </a:pPr>
            <a:endParaRPr lang="en-US" sz="3600"/>
          </a:p>
          <a:p>
            <a:pPr lvl="0">
              <a:buClr>
                <a:srgbClr val="E6E6E6"/>
              </a:buClr>
              <a:buSzPct val="45000"/>
              <a:buFont typeface="StarSymbol"/>
              <a:buChar char="●"/>
            </a:pPr>
            <a:r>
              <a:rPr lang="ja-JP" altLang="en-US" sz="3600"/>
              <a:t>みんなでオセロ</a:t>
            </a:r>
          </a:p>
          <a:p>
            <a:pPr lvl="0">
              <a:buClr>
                <a:srgbClr val="E6E6E6"/>
              </a:buClr>
              <a:buSzPct val="45000"/>
              <a:buFont typeface="StarSymbol"/>
              <a:buChar char="●"/>
            </a:pPr>
            <a:r>
              <a:rPr lang="ja-JP" altLang="en-US" sz="3600"/>
              <a:t>　　　　　　など</a:t>
            </a:r>
          </a:p>
          <a:p>
            <a:pPr lvl="0">
              <a:buClr>
                <a:srgbClr val="E6E6E6"/>
              </a:buClr>
              <a:buSzPct val="45000"/>
              <a:buFont typeface="StarSymbol"/>
              <a:buChar char="●"/>
            </a:pPr>
            <a:r>
              <a:rPr lang="ja-JP" altLang="en-US" sz="3600"/>
              <a:t>　　　　</a:t>
            </a:r>
          </a:p>
        </p:txBody>
      </p:sp>
      <p:pic>
        <p:nvPicPr>
          <p:cNvPr id="4" name=""/>
          <p:cNvPicPr>
            <a:picLocks noChangeAspect="1"/>
          </p:cNvPicPr>
          <p:nvPr/>
        </p:nvPicPr>
        <p:blipFill>
          <a:blip r:embed="rId3">
            <a:lum bright="-50000"/>
            <a:alphaModFix/>
          </a:blip>
          <a:srcRect/>
          <a:stretch>
            <a:fillRect/>
          </a:stretch>
        </p:blipFill>
        <p:spPr>
          <a:xfrm>
            <a:off x="4968000" y="1440000"/>
            <a:ext cx="1296000" cy="1296000"/>
          </a:xfrm>
          <a:prstGeom prst="rect">
            <a:avLst/>
          </a:prstGeom>
          <a:noFill/>
          <a:ln>
            <a:noFill/>
          </a:ln>
        </p:spPr>
      </p:pic>
      <p:pic>
        <p:nvPicPr>
          <p:cNvPr id="5" name=""/>
          <p:cNvPicPr>
            <a:picLocks noChangeAspect="1"/>
          </p:cNvPicPr>
          <p:nvPr/>
        </p:nvPicPr>
        <p:blipFill>
          <a:blip r:embed="rId4">
            <a:lum bright="-50000"/>
            <a:alphaModFix/>
          </a:blip>
          <a:srcRect/>
          <a:stretch>
            <a:fillRect/>
          </a:stretch>
        </p:blipFill>
        <p:spPr>
          <a:xfrm>
            <a:off x="6840000" y="1963080"/>
            <a:ext cx="1490760" cy="1498319"/>
          </a:xfrm>
          <a:prstGeom prst="rect">
            <a:avLst/>
          </a:prstGeom>
          <a:noFill/>
          <a:ln>
            <a:noFill/>
          </a:ln>
        </p:spPr>
      </p:pic>
      <p:pic>
        <p:nvPicPr>
          <p:cNvPr id="6" name=""/>
          <p:cNvPicPr>
            <a:picLocks noChangeAspect="1"/>
          </p:cNvPicPr>
          <p:nvPr/>
        </p:nvPicPr>
        <p:blipFill>
          <a:blip r:embed="rId5">
            <a:lum bright="-50000"/>
            <a:alphaModFix/>
          </a:blip>
          <a:srcRect/>
          <a:stretch>
            <a:fillRect/>
          </a:stretch>
        </p:blipFill>
        <p:spPr>
          <a:xfrm>
            <a:off x="5112000" y="3308759"/>
            <a:ext cx="1371240" cy="1371240"/>
          </a:xfrm>
          <a:prstGeom prst="rect">
            <a:avLst/>
          </a:prstGeom>
          <a:noFill/>
          <a:ln>
            <a:noFill/>
          </a:ln>
        </p:spPr>
      </p:pic>
      <p:pic>
        <p:nvPicPr>
          <p:cNvPr id="7" name=""/>
          <p:cNvPicPr>
            <a:picLocks noChangeAspect="1"/>
          </p:cNvPicPr>
          <p:nvPr/>
        </p:nvPicPr>
        <p:blipFill>
          <a:blip r:embed="rId6">
            <a:lum bright="-50000"/>
            <a:alphaModFix/>
          </a:blip>
          <a:srcRect/>
          <a:stretch>
            <a:fillRect/>
          </a:stretch>
        </p:blipFill>
        <p:spPr>
          <a:xfrm>
            <a:off x="7785360" y="3710520"/>
            <a:ext cx="1728000" cy="1689479"/>
          </a:xfrm>
          <a:prstGeom prst="rect">
            <a:avLst/>
          </a:prstGeom>
          <a:noFill/>
          <a:ln>
            <a:noFill/>
          </a:ln>
        </p:spPr>
      </p:pic>
      <p:pic>
        <p:nvPicPr>
          <p:cNvPr id="8" name=""/>
          <p:cNvPicPr>
            <a:picLocks noChangeAspect="1"/>
          </p:cNvPicPr>
          <p:nvPr/>
        </p:nvPicPr>
        <p:blipFill>
          <a:blip r:embed="rId7">
            <a:lum bright="-50000"/>
            <a:alphaModFix/>
          </a:blip>
          <a:srcRect/>
          <a:stretch>
            <a:fillRect/>
          </a:stretch>
        </p:blipFill>
        <p:spPr>
          <a:xfrm>
            <a:off x="5328000" y="5159520"/>
            <a:ext cx="2368080" cy="1752479"/>
          </a:xfrm>
          <a:prstGeom prst="rect">
            <a:avLst/>
          </a:prstGeom>
          <a:noFill/>
          <a:ln>
            <a:noFill/>
          </a:ln>
        </p:spPr>
      </p:pic>
      <p:sp>
        <p:nvSpPr>
          <p:cNvPr id="9" name="テキスト ボックス 8"/>
          <p:cNvSpPr txBox="1"/>
          <p:nvPr/>
        </p:nvSpPr>
        <p:spPr>
          <a:xfrm>
            <a:off x="7696080" y="6192000"/>
            <a:ext cx="4460400" cy="132696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700" b="0" i="0" u="none" strike="noStrike" kern="1200">
                <a:ln>
                  <a:noFill/>
                </a:ln>
                <a:latin typeface="HiraKakuProN-W3" pitchFamily="18"/>
                <a:ea typeface="HiraKakuProN-W3" pitchFamily="2"/>
                <a:cs typeface="HiraKakuProN-W3" pitchFamily="2"/>
              </a:rPr>
              <a:t>http://www.megahouse.co.jp/megatoy/products/item/698/</a:t>
            </a:r>
          </a:p>
          <a:p>
            <a:pPr marL="0" marR="0" lvl="0" indent="0" rtl="0" hangingPunct="0">
              <a:lnSpc>
                <a:spcPct val="100000"/>
              </a:lnSpc>
              <a:spcBef>
                <a:spcPts val="0"/>
              </a:spcBef>
              <a:spcAft>
                <a:spcPts val="0"/>
              </a:spcAft>
              <a:buNone/>
              <a:tabLst/>
            </a:pPr>
            <a:r>
              <a:rPr lang="en-US" sz="700" b="0" i="0" u="none" strike="noStrike" kern="1200">
                <a:ln>
                  <a:noFill/>
                </a:ln>
                <a:latin typeface="HiraKakuProN-W3" pitchFamily="18"/>
                <a:ea typeface="HiraKakuProN-W3" pitchFamily="2"/>
                <a:cs typeface="HiraKakuProN-W3" pitchFamily="2"/>
              </a:rPr>
              <a:t>http://tanakatokai.seesaa.net/article/226555987.html</a:t>
            </a:r>
          </a:p>
          <a:p>
            <a:pPr marL="0" marR="0" lvl="0" indent="0" rtl="0" hangingPunct="0">
              <a:lnSpc>
                <a:spcPct val="100000"/>
              </a:lnSpc>
              <a:spcBef>
                <a:spcPts val="0"/>
              </a:spcBef>
              <a:spcAft>
                <a:spcPts val="0"/>
              </a:spcAft>
              <a:buNone/>
              <a:tabLst/>
            </a:pPr>
            <a:r>
              <a:rPr lang="en-US" sz="700" b="0" i="0" u="none" strike="noStrike" kern="1200">
                <a:ln>
                  <a:noFill/>
                </a:ln>
                <a:latin typeface="HiraKakuProN-W3" pitchFamily="18"/>
                <a:ea typeface="HiraKakuProN-W3" pitchFamily="2"/>
                <a:cs typeface="HiraKakuProN-W3" pitchFamily="2"/>
              </a:rPr>
              <a:t>http://www6.plala.or.jp/nabesoft/nbrev/derivative.html</a:t>
            </a:r>
          </a:p>
          <a:p>
            <a:pPr marL="0" marR="0" lvl="0" indent="0" rtl="0" hangingPunct="0">
              <a:lnSpc>
                <a:spcPct val="100000"/>
              </a:lnSpc>
              <a:spcBef>
                <a:spcPts val="0"/>
              </a:spcBef>
              <a:spcAft>
                <a:spcPts val="0"/>
              </a:spcAft>
              <a:buNone/>
              <a:tabLst/>
            </a:pPr>
            <a:r>
              <a:rPr lang="en-US" sz="700" b="0" i="0" u="none" strike="noStrike" kern="1200">
                <a:ln>
                  <a:noFill/>
                </a:ln>
                <a:latin typeface="HiraKakuProN-W3" pitchFamily="18"/>
                <a:ea typeface="HiraKakuProN-W3" pitchFamily="2"/>
                <a:cs typeface="HiraKakuProN-W3" pitchFamily="2"/>
              </a:rPr>
              <a:t>http://mixi.jp/view_community.pl?id=6095409</a:t>
            </a:r>
          </a:p>
          <a:p>
            <a:pPr marL="0" marR="0" lvl="0" indent="0" rtl="0" hangingPunct="0">
              <a:lnSpc>
                <a:spcPct val="100000"/>
              </a:lnSpc>
              <a:spcBef>
                <a:spcPts val="0"/>
              </a:spcBef>
              <a:spcAft>
                <a:spcPts val="0"/>
              </a:spcAft>
              <a:buNone/>
              <a:tabLst/>
            </a:pPr>
            <a:r>
              <a:rPr lang="en-US" sz="700" b="0" i="0" u="none" strike="noStrike" kern="1200">
                <a:ln>
                  <a:noFill/>
                </a:ln>
                <a:latin typeface="HiraKakuProN-W3" pitchFamily="18"/>
                <a:ea typeface="HiraKakuProN-W3" pitchFamily="2"/>
                <a:cs typeface="HiraKakuProN-W3" pitchFamily="2"/>
              </a:rPr>
              <a:t>http://www.megahouse.co.jp/megatoy/products/item/1139/</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サブタイトル 1"/>
          <p:cNvSpPr txBox="1">
            <a:spLocks noGrp="1"/>
          </p:cNvSpPr>
          <p:nvPr>
            <p:ph type="subTitle" idx="4294967295"/>
          </p:nvPr>
        </p:nvSpPr>
        <p:spPr>
          <a:xfrm>
            <a:off x="740879" y="282240"/>
            <a:ext cx="8607960" cy="6617519"/>
          </a:xfrm>
        </p:spPr>
        <p:txBody>
          <a:bodyPr anchor="ctr"/>
          <a:lstStyle/>
          <a:p>
            <a:pPr lvl="0" indent="-216000" algn="ctr"/>
            <a:r>
              <a:rPr lang="en-US" sz="5400">
                <a:solidFill>
                  <a:srgbClr val="FF9966"/>
                </a:solidFill>
              </a:rPr>
              <a:t>Yonin</a:t>
            </a:r>
            <a:r>
              <a:rPr lang="ja-JP" altLang="en-US" sz="6000">
                <a:solidFill>
                  <a:srgbClr val="FF9966"/>
                </a:solidFill>
              </a:rPr>
              <a:t>について</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spAutoFit/>
          </a:bodyPr>
          <a:lstStyle/>
          <a:p>
            <a:pPr lvl="0"/>
            <a:r>
              <a:rPr lang="ja-JP" altLang="en-US" sz="4000"/>
              <a:t>盤・陣地</a:t>
            </a:r>
          </a:p>
        </p:txBody>
      </p:sp>
      <p:sp>
        <p:nvSpPr>
          <p:cNvPr id="3" name="テキスト プレースホルダー 2"/>
          <p:cNvSpPr txBox="1">
            <a:spLocks noGrp="1"/>
          </p:cNvSpPr>
          <p:nvPr>
            <p:ph type="body" idx="4294967295"/>
          </p:nvPr>
        </p:nvSpPr>
        <p:spPr>
          <a:xfrm>
            <a:off x="740879" y="1963080"/>
            <a:ext cx="4280760" cy="4937039"/>
          </a:xfrm>
        </p:spPr>
        <p:txBody>
          <a:bodyPr/>
          <a:lstStyle/>
          <a:p>
            <a:pPr lvl="0"/>
            <a:endParaRPr lang="en-US"/>
          </a:p>
          <a:p>
            <a:pPr lvl="0">
              <a:buClr>
                <a:srgbClr val="E6E6E6"/>
              </a:buClr>
              <a:buSzPct val="45000"/>
              <a:buFont typeface="StarSymbol"/>
              <a:buChar char="●"/>
            </a:pPr>
            <a:r>
              <a:rPr lang="ja-JP" altLang="en-US" sz="3200"/>
              <a:t>図のように８</a:t>
            </a:r>
            <a:r>
              <a:rPr lang="en-US" altLang="ja-JP" sz="3200"/>
              <a:t>×</a:t>
            </a:r>
            <a:r>
              <a:rPr lang="ja-JP" altLang="en-US" sz="3200"/>
              <a:t>８のマスを４</a:t>
            </a:r>
            <a:r>
              <a:rPr lang="en-US" altLang="ja-JP" sz="3200"/>
              <a:t>×</a:t>
            </a:r>
            <a:r>
              <a:rPr lang="ja-JP" altLang="en-US" sz="3200"/>
              <a:t>４サイズの４領域に分割する</a:t>
            </a:r>
          </a:p>
          <a:p>
            <a:pPr lvl="0">
              <a:buClr>
                <a:srgbClr val="E6E6E6"/>
              </a:buClr>
              <a:buSzPct val="45000"/>
              <a:buFont typeface="StarSymbol"/>
              <a:buChar char="●"/>
            </a:pPr>
            <a:endParaRPr lang="en-US"/>
          </a:p>
          <a:p>
            <a:pPr lvl="0">
              <a:buClr>
                <a:srgbClr val="E6E6E6"/>
              </a:buClr>
              <a:buSzPct val="45000"/>
              <a:buFont typeface="StarSymbol"/>
              <a:buChar char="●"/>
            </a:pPr>
            <a:r>
              <a:rPr lang="ja-JP" altLang="en-US" sz="3200"/>
              <a:t>４人のプレイヤ（</a:t>
            </a:r>
            <a:r>
              <a:rPr lang="en-US" altLang="ja-JP" sz="3200"/>
              <a:t>A.B.C.D</a:t>
            </a:r>
            <a:r>
              <a:rPr lang="ja-JP" altLang="en-US" sz="3200"/>
              <a:t>）を図のように配置し、分割させた４</a:t>
            </a:r>
            <a:r>
              <a:rPr lang="en-US" altLang="ja-JP" sz="3200"/>
              <a:t>×</a:t>
            </a:r>
            <a:r>
              <a:rPr lang="ja-JP" altLang="en-US" sz="3200"/>
              <a:t>４領域をそれぞれの陣地とする</a:t>
            </a:r>
          </a:p>
        </p:txBody>
      </p:sp>
      <p:pic>
        <p:nvPicPr>
          <p:cNvPr id="4" name=""/>
          <p:cNvPicPr>
            <a:picLocks noGrp="1" noChangeAspect="1"/>
          </p:cNvPicPr>
          <p:nvPr>
            <p:ph type="pic" idx="4294967295"/>
          </p:nvPr>
        </p:nvPicPr>
        <p:blipFill>
          <a:blip r:embed="rId3">
            <a:lum bright="-50000"/>
            <a:alphaModFix/>
          </a:blip>
          <a:srcRect/>
          <a:stretch>
            <a:fillRect/>
          </a:stretch>
        </p:blipFill>
        <p:spPr>
          <a:xfrm>
            <a:off x="5370480" y="1440000"/>
            <a:ext cx="4133520" cy="4937039"/>
          </a:xfrm>
        </p:spPr>
      </p:pic>
      <p:pic>
        <p:nvPicPr>
          <p:cNvPr id="5" name=""/>
          <p:cNvPicPr>
            <a:picLocks noChangeAspect="1"/>
          </p:cNvPicPr>
          <p:nvPr/>
        </p:nvPicPr>
        <p:blipFill>
          <a:blip r:embed="rId4">
            <a:lum bright="-50000"/>
            <a:alphaModFix/>
          </a:blip>
          <a:srcRect/>
          <a:stretch>
            <a:fillRect/>
          </a:stretch>
        </p:blipFill>
        <p:spPr>
          <a:xfrm>
            <a:off x="7155360" y="6480000"/>
            <a:ext cx="2492640" cy="50687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spAutoFit/>
          </a:bodyPr>
          <a:lstStyle/>
          <a:p>
            <a:pPr lvl="0"/>
            <a:r>
              <a:rPr lang="ja-JP" altLang="en-US" sz="4000"/>
              <a:t>配置・順番</a:t>
            </a:r>
          </a:p>
        </p:txBody>
      </p:sp>
      <p:sp>
        <p:nvSpPr>
          <p:cNvPr id="3" name="テキスト プレースホルダー 2"/>
          <p:cNvSpPr txBox="1">
            <a:spLocks noGrp="1"/>
          </p:cNvSpPr>
          <p:nvPr>
            <p:ph type="body" idx="4294967295"/>
          </p:nvPr>
        </p:nvSpPr>
        <p:spPr>
          <a:xfrm>
            <a:off x="687239" y="1504440"/>
            <a:ext cx="4280760" cy="4937039"/>
          </a:xfrm>
        </p:spPr>
        <p:txBody>
          <a:bodyPr>
            <a:spAutoFit/>
          </a:bodyPr>
          <a:lstStyle/>
          <a:p>
            <a:pPr lvl="0"/>
            <a:endParaRPr lang="en-US"/>
          </a:p>
          <a:p>
            <a:pPr lvl="0">
              <a:buClr>
                <a:srgbClr val="E6E6E6"/>
              </a:buClr>
              <a:buSzPct val="45000"/>
              <a:buFont typeface="StarSymbol"/>
              <a:buChar char="●"/>
            </a:pPr>
            <a:r>
              <a:rPr lang="ja-JP" altLang="en-US" sz="3200"/>
              <a:t>順番は時計回りか反時計回り</a:t>
            </a:r>
          </a:p>
          <a:p>
            <a:pPr lvl="0">
              <a:buClr>
                <a:srgbClr val="E6E6E6"/>
              </a:buClr>
              <a:buSzPct val="45000"/>
              <a:buFont typeface="StarSymbol"/>
              <a:buChar char="●"/>
            </a:pPr>
            <a:r>
              <a:rPr lang="ja-JP" altLang="en-US" sz="3200"/>
              <a:t>試合の途中でプレイヤをとばしたりせず、順に隣のプレイヤに移行する。</a:t>
            </a:r>
          </a:p>
          <a:p>
            <a:pPr lvl="0">
              <a:buClr>
                <a:srgbClr val="E6E6E6"/>
              </a:buClr>
              <a:buSzPct val="45000"/>
              <a:buFont typeface="StarSymbol"/>
              <a:buChar char="●"/>
            </a:pPr>
            <a:endParaRPr lang="en-US"/>
          </a:p>
          <a:p>
            <a:pPr lvl="0">
              <a:buClr>
                <a:srgbClr val="E6E6E6"/>
              </a:buClr>
              <a:buSzPct val="45000"/>
              <a:buFont typeface="StarSymbol"/>
              <a:buChar char="●"/>
            </a:pPr>
            <a:r>
              <a:rPr lang="ja-JP" altLang="en-US" sz="3200"/>
              <a:t>対面のプレイヤとは石の色が同じである。</a:t>
            </a:r>
          </a:p>
          <a:p>
            <a:pPr lvl="0">
              <a:buClr>
                <a:srgbClr val="E6E6E6"/>
              </a:buClr>
              <a:buSzPct val="45000"/>
              <a:buFont typeface="StarSymbol"/>
              <a:buChar char="●"/>
            </a:pPr>
            <a:endParaRPr lang="en-US"/>
          </a:p>
        </p:txBody>
      </p:sp>
      <p:pic>
        <p:nvPicPr>
          <p:cNvPr id="4" name=""/>
          <p:cNvPicPr>
            <a:picLocks noGrp="1" noChangeAspect="1"/>
          </p:cNvPicPr>
          <p:nvPr>
            <p:ph type="pic" idx="4294967295"/>
          </p:nvPr>
        </p:nvPicPr>
        <p:blipFill>
          <a:blip r:embed="rId3">
            <a:lum bright="-50000"/>
            <a:alphaModFix/>
          </a:blip>
          <a:srcRect/>
          <a:stretch>
            <a:fillRect/>
          </a:stretch>
        </p:blipFill>
        <p:spPr>
          <a:xfrm>
            <a:off x="5256000" y="1470960"/>
            <a:ext cx="4133520" cy="4937039"/>
          </a:xfrm>
        </p:spPr>
      </p:pic>
      <p:pic>
        <p:nvPicPr>
          <p:cNvPr id="5" name=""/>
          <p:cNvPicPr>
            <a:picLocks noChangeAspect="1"/>
          </p:cNvPicPr>
          <p:nvPr/>
        </p:nvPicPr>
        <p:blipFill>
          <a:blip r:embed="rId4">
            <a:lum bright="-50000"/>
            <a:alphaModFix/>
          </a:blip>
          <a:srcRect/>
          <a:stretch>
            <a:fillRect/>
          </a:stretch>
        </p:blipFill>
        <p:spPr>
          <a:xfrm>
            <a:off x="6896880" y="6477119"/>
            <a:ext cx="2492640" cy="50687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r>
              <a:rPr lang="ja-JP" altLang="en-US" sz="4000"/>
              <a:t>着手</a:t>
            </a:r>
          </a:p>
        </p:txBody>
      </p:sp>
      <p:sp>
        <p:nvSpPr>
          <p:cNvPr id="3" name="テキスト プレースホルダー 2"/>
          <p:cNvSpPr txBox="1">
            <a:spLocks noGrp="1"/>
          </p:cNvSpPr>
          <p:nvPr>
            <p:ph type="body" idx="4294967295"/>
          </p:nvPr>
        </p:nvSpPr>
        <p:spPr>
          <a:xfrm>
            <a:off x="740879" y="1963080"/>
            <a:ext cx="4280760" cy="4937039"/>
          </a:xfrm>
        </p:spPr>
        <p:txBody>
          <a:bodyPr/>
          <a:lstStyle/>
          <a:p>
            <a:pPr lvl="0">
              <a:buClr>
                <a:srgbClr val="E6E6E6"/>
              </a:buClr>
              <a:buSzPct val="45000"/>
              <a:buFont typeface="StarSymbol"/>
              <a:buChar char="●"/>
            </a:pPr>
            <a:r>
              <a:rPr lang="ja-JP" altLang="en-US" sz="3200"/>
              <a:t>リバーシのように、相手の色の石を自分の色の石で挟む</a:t>
            </a:r>
          </a:p>
          <a:p>
            <a:pPr lvl="0">
              <a:buClr>
                <a:srgbClr val="E6E6E6"/>
              </a:buClr>
              <a:buSzPct val="45000"/>
              <a:buFont typeface="StarSymbol"/>
              <a:buChar char="●"/>
            </a:pPr>
            <a:endParaRPr lang="en-US"/>
          </a:p>
          <a:p>
            <a:pPr lvl="0">
              <a:buClr>
                <a:srgbClr val="E6E6E6"/>
              </a:buClr>
              <a:buSzPct val="45000"/>
              <a:buFont typeface="StarSymbol"/>
              <a:buChar char="●"/>
            </a:pPr>
            <a:r>
              <a:rPr lang="ja-JP" altLang="en-US" sz="3200"/>
              <a:t>ただし対面するプレイヤの陣地内に着手することはできない</a:t>
            </a:r>
          </a:p>
        </p:txBody>
      </p:sp>
      <p:pic>
        <p:nvPicPr>
          <p:cNvPr id="4" name=""/>
          <p:cNvPicPr>
            <a:picLocks noGrp="1" noChangeAspect="1"/>
          </p:cNvPicPr>
          <p:nvPr>
            <p:ph type="pic" idx="4294967295"/>
          </p:nvPr>
        </p:nvPicPr>
        <p:blipFill>
          <a:blip r:embed="rId3">
            <a:lum bright="-50000"/>
            <a:alphaModFix/>
          </a:blip>
          <a:srcRect/>
          <a:stretch>
            <a:fillRect/>
          </a:stretch>
        </p:blipFill>
        <p:spPr>
          <a:xfrm>
            <a:off x="5320800" y="1326960"/>
            <a:ext cx="3967200" cy="4937039"/>
          </a:xfrm>
        </p:spPr>
      </p:pic>
      <p:pic>
        <p:nvPicPr>
          <p:cNvPr id="5" name=""/>
          <p:cNvPicPr>
            <a:picLocks noChangeAspect="1"/>
          </p:cNvPicPr>
          <p:nvPr/>
        </p:nvPicPr>
        <p:blipFill>
          <a:blip r:embed="rId4">
            <a:lum bright="-50000"/>
            <a:alphaModFix/>
          </a:blip>
          <a:srcRect/>
          <a:stretch>
            <a:fillRect/>
          </a:stretch>
        </p:blipFill>
        <p:spPr>
          <a:xfrm>
            <a:off x="7371360" y="6405119"/>
            <a:ext cx="2492640" cy="506879"/>
          </a:xfrm>
          <a:prstGeom prst="rect">
            <a:avLst/>
          </a:prstGeom>
          <a:noFill/>
          <a:ln>
            <a:noFill/>
          </a:ln>
        </p:spPr>
      </p:pic>
      <p:sp>
        <p:nvSpPr>
          <p:cNvPr id="6" name="フリーフォーム 5"/>
          <p:cNvSpPr/>
          <p:nvPr/>
        </p:nvSpPr>
        <p:spPr>
          <a:xfrm>
            <a:off x="5472000" y="1544400"/>
            <a:ext cx="503999" cy="4716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72000">
            <a:solidFill>
              <a:srgbClr val="000000"/>
            </a:solidFill>
            <a:prstDash val="solid"/>
          </a:ln>
        </p:spPr>
        <p:txBody>
          <a:bodyPr vert="horz" wrap="none" lIns="126000" tIns="81000" rIns="126000" bIns="81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7" name="フリーフォーム 6"/>
          <p:cNvSpPr/>
          <p:nvPr/>
        </p:nvSpPr>
        <p:spPr>
          <a:xfrm>
            <a:off x="5976000" y="2041920"/>
            <a:ext cx="1727640" cy="1845719"/>
          </a:xfrm>
          <a:custGeom>
            <a:avLst/>
            <a:gdLst/>
            <a:ahLst/>
            <a:cxnLst>
              <a:cxn ang="3cd4">
                <a:pos x="hc" y="t"/>
              </a:cxn>
              <a:cxn ang="cd2">
                <a:pos x="l" y="vc"/>
              </a:cxn>
              <a:cxn ang="cd4">
                <a:pos x="hc" y="b"/>
              </a:cxn>
              <a:cxn ang="0">
                <a:pos x="r" y="vc"/>
              </a:cxn>
            </a:cxnLst>
            <a:rect l="l" t="t" r="r" b="b"/>
            <a:pathLst>
              <a:path w="4800" h="5128" fill="none">
                <a:moveTo>
                  <a:pt x="0" y="0"/>
                </a:moveTo>
                <a:lnTo>
                  <a:pt x="4800" y="5128"/>
                </a:lnTo>
              </a:path>
            </a:pathLst>
          </a:custGeom>
          <a:noFill/>
          <a:ln w="108000">
            <a:solidFill>
              <a:srgbClr val="000000"/>
            </a:solidFill>
            <a:prstDash val="solid"/>
            <a:tailEnd type="arrow"/>
          </a:ln>
        </p:spPr>
        <p:txBody>
          <a:bodyPr vert="horz" wrap="none" lIns="144000" tIns="99000" rIns="144000" bIns="99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
        <p:nvSpPr>
          <p:cNvPr id="8" name="フリーフォーム 7"/>
          <p:cNvSpPr/>
          <p:nvPr/>
        </p:nvSpPr>
        <p:spPr>
          <a:xfrm rot="2572800">
            <a:off x="7558272" y="3609984"/>
            <a:ext cx="1499399" cy="1477439"/>
          </a:xfrm>
          <a:custGeom>
            <a:avLst>
              <a:gd name="f0" fmla="val 9110"/>
            </a:avLst>
            <a:gdLst>
              <a:gd name="f1" fmla="val 10800000"/>
              <a:gd name="f2" fmla="val 5400000"/>
              <a:gd name="f3" fmla="val 180"/>
              <a:gd name="f4" fmla="val w"/>
              <a:gd name="f5" fmla="val h"/>
              <a:gd name="f6" fmla="val ss"/>
              <a:gd name="f7" fmla="val 0"/>
              <a:gd name="f8" fmla="val 10800"/>
              <a:gd name="f9" fmla="val -2147483647"/>
              <a:gd name="f10" fmla="val 2147483647"/>
              <a:gd name="f11" fmla="+- 0 0 0"/>
              <a:gd name="f12" fmla="abs f4"/>
              <a:gd name="f13" fmla="abs f5"/>
              <a:gd name="f14" fmla="abs f6"/>
              <a:gd name="f15" fmla="pin 0 f0 10800"/>
              <a:gd name="f16" fmla="*/ f11 f1 1"/>
              <a:gd name="f17" fmla="?: f12 f4 1"/>
              <a:gd name="f18" fmla="?: f13 f5 1"/>
              <a:gd name="f19" fmla="?: f14 f6 1"/>
              <a:gd name="f20" fmla="*/ f15 10799 1"/>
              <a:gd name="f21" fmla="*/ f16 1 f3"/>
              <a:gd name="f22" fmla="*/ f17 1 21600"/>
              <a:gd name="f23" fmla="*/ f18 1 21600"/>
              <a:gd name="f24" fmla="*/ 21600 f17 1"/>
              <a:gd name="f25" fmla="*/ 21600 f18 1"/>
              <a:gd name="f26" fmla="*/ f20 1 10800"/>
              <a:gd name="f27" fmla="+- f21 0 f2"/>
              <a:gd name="f28" fmla="min f23 f22"/>
              <a:gd name="f29" fmla="*/ f24 1 f19"/>
              <a:gd name="f30" fmla="*/ f25 1 f19"/>
              <a:gd name="f31" fmla="val f26"/>
              <a:gd name="f32" fmla="+- f29 0 f26"/>
              <a:gd name="f33" fmla="+- f30 0 f26"/>
              <a:gd name="f34" fmla="*/ f15 f28 1"/>
              <a:gd name="f35" fmla="*/ f7 f28 1"/>
              <a:gd name="f36" fmla="*/ f31 f28 1"/>
              <a:gd name="f37" fmla="*/ f29 f28 1"/>
              <a:gd name="f38" fmla="*/ f30 f28 1"/>
              <a:gd name="f39" fmla="*/ 10800 f28 1"/>
              <a:gd name="f40" fmla="*/ f32 f28 1"/>
              <a:gd name="f41" fmla="*/ f33 f28 1"/>
            </a:gdLst>
            <a:ahLst>
              <a:ahXY gdRefX="f0" minX="f7" maxX="f8">
                <a:pos x="f34" y="f35"/>
              </a:ahXY>
            </a:ahLst>
            <a:cxnLst>
              <a:cxn ang="3cd4">
                <a:pos x="hc" y="t"/>
              </a:cxn>
              <a:cxn ang="0">
                <a:pos x="r" y="vc"/>
              </a:cxn>
              <a:cxn ang="cd4">
                <a:pos x="hc" y="b"/>
              </a:cxn>
              <a:cxn ang="cd2">
                <a:pos x="l" y="vc"/>
              </a:cxn>
              <a:cxn ang="f27">
                <a:pos x="f39" y="f35"/>
              </a:cxn>
              <a:cxn ang="f27">
                <a:pos x="f35" y="f39"/>
              </a:cxn>
              <a:cxn ang="f27">
                <a:pos x="f39" y="f38"/>
              </a:cxn>
              <a:cxn ang="f27">
                <a:pos x="f37" y="f39"/>
              </a:cxn>
            </a:cxnLst>
            <a:rect l="f36" t="f36" r="f40" b="f41"/>
            <a:pathLst>
              <a:path>
                <a:moveTo>
                  <a:pt x="f36" y="f35"/>
                </a:moveTo>
                <a:lnTo>
                  <a:pt x="f40" y="f35"/>
                </a:lnTo>
                <a:lnTo>
                  <a:pt x="f40" y="f36"/>
                </a:lnTo>
                <a:lnTo>
                  <a:pt x="f37" y="f36"/>
                </a:lnTo>
                <a:lnTo>
                  <a:pt x="f37" y="f41"/>
                </a:lnTo>
                <a:lnTo>
                  <a:pt x="f40" y="f41"/>
                </a:lnTo>
                <a:lnTo>
                  <a:pt x="f40" y="f38"/>
                </a:lnTo>
                <a:lnTo>
                  <a:pt x="f36" y="f38"/>
                </a:lnTo>
                <a:lnTo>
                  <a:pt x="f36" y="f41"/>
                </a:lnTo>
                <a:lnTo>
                  <a:pt x="f35" y="f41"/>
                </a:lnTo>
                <a:lnTo>
                  <a:pt x="f35" y="f36"/>
                </a:lnTo>
                <a:lnTo>
                  <a:pt x="f36" y="f36"/>
                </a:lnTo>
                <a:lnTo>
                  <a:pt x="f36" y="f35"/>
                </a:lnTo>
                <a:close/>
              </a:path>
            </a:pathLst>
          </a:custGeom>
          <a:solidFill>
            <a:srgbClr val="800000"/>
          </a:solidFill>
          <a:ln w="0">
            <a:solidFill>
              <a:srgbClr val="808080"/>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0"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spAutoFit/>
          </a:bodyPr>
          <a:lstStyle/>
          <a:p>
            <a:pPr lvl="0"/>
            <a:r>
              <a:rPr lang="ja-JP" altLang="en-US" sz="4800"/>
              <a:t>勝敗の判定</a:t>
            </a:r>
            <a:r>
              <a:rPr lang="en-US" sz="4800"/>
              <a:t/>
            </a:r>
            <a:br>
              <a:rPr lang="en-US" sz="4800"/>
            </a:br>
            <a:endParaRPr lang="en-US" sz="4800"/>
          </a:p>
        </p:txBody>
      </p:sp>
      <p:sp>
        <p:nvSpPr>
          <p:cNvPr id="3" name="テキスト プレースホルダー 2"/>
          <p:cNvSpPr txBox="1">
            <a:spLocks noGrp="1"/>
          </p:cNvSpPr>
          <p:nvPr>
            <p:ph type="body" idx="4294967295"/>
          </p:nvPr>
        </p:nvSpPr>
        <p:spPr/>
        <p:txBody>
          <a:bodyPr/>
          <a:lstStyle/>
          <a:p>
            <a:pPr lvl="0"/>
            <a:r>
              <a:rPr lang="ja-JP" altLang="en-US" sz="3200"/>
              <a:t>ゲーム終了時の陣地４</a:t>
            </a:r>
            <a:r>
              <a:rPr lang="en-US" altLang="ja-JP" sz="3200"/>
              <a:t>×</a:t>
            </a:r>
            <a:r>
              <a:rPr lang="ja-JP" altLang="en-US" sz="3200"/>
              <a:t>４領域内に</a:t>
            </a:r>
          </a:p>
          <a:p>
            <a:pPr lvl="0"/>
            <a:r>
              <a:rPr lang="ja-JP" altLang="en-US" sz="3200"/>
              <a:t>存在する自分の色の石の多さで勝敗を決める。</a:t>
            </a:r>
          </a:p>
        </p:txBody>
      </p:sp>
      <p:sp>
        <p:nvSpPr>
          <p:cNvPr id="4" name="テキスト ボックス 3"/>
          <p:cNvSpPr txBox="1"/>
          <p:nvPr/>
        </p:nvSpPr>
        <p:spPr>
          <a:xfrm>
            <a:off x="6768000" y="6712200"/>
            <a:ext cx="3204360" cy="2322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000" b="0" i="0" u="none" strike="noStrike" kern="1200">
                <a:ln>
                  <a:noFill/>
                </a:ln>
                <a:latin typeface="Arial" pitchFamily="18"/>
                <a:ea typeface="ヒラギノ明朝 ProN W3" pitchFamily="2"/>
                <a:cs typeface="Arial Unicode MS" pitchFamily="2"/>
              </a:rPr>
              <a:t>http://blogs.yahoo.co.jp/daigoroo_blog/38046645.html</a:t>
            </a:r>
          </a:p>
        </p:txBody>
      </p:sp>
      <p:pic>
        <p:nvPicPr>
          <p:cNvPr id="5" name=""/>
          <p:cNvPicPr>
            <a:picLocks noChangeAspect="1"/>
          </p:cNvPicPr>
          <p:nvPr/>
        </p:nvPicPr>
        <p:blipFill>
          <a:blip r:embed="rId3">
            <a:lum bright="-50000"/>
            <a:alphaModFix/>
          </a:blip>
          <a:srcRect/>
          <a:stretch>
            <a:fillRect/>
          </a:stretch>
        </p:blipFill>
        <p:spPr>
          <a:xfrm>
            <a:off x="5472000" y="3456000"/>
            <a:ext cx="3384000" cy="3024000"/>
          </a:xfrm>
          <a:prstGeom prst="rect">
            <a:avLst/>
          </a:prstGeom>
          <a:noFill/>
          <a:ln>
            <a:noFill/>
          </a:ln>
        </p:spPr>
      </p:pic>
      <p:sp>
        <p:nvSpPr>
          <p:cNvPr id="6" name="テキスト ボックス 5"/>
          <p:cNvSpPr txBox="1"/>
          <p:nvPr/>
        </p:nvSpPr>
        <p:spPr>
          <a:xfrm>
            <a:off x="5139000" y="3168000"/>
            <a:ext cx="33300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solidFill>
                  <a:srgbClr val="E6E6FF"/>
                </a:solidFill>
                <a:latin typeface="Arial" pitchFamily="18"/>
                <a:ea typeface="ヒラギノ明朝 ProN W3" pitchFamily="2"/>
                <a:cs typeface="Arial Unicode MS" pitchFamily="2"/>
              </a:rPr>
              <a:t>A</a:t>
            </a:r>
          </a:p>
        </p:txBody>
      </p:sp>
      <p:sp>
        <p:nvSpPr>
          <p:cNvPr id="7" name="テキスト ボックス 6"/>
          <p:cNvSpPr txBox="1"/>
          <p:nvPr/>
        </p:nvSpPr>
        <p:spPr>
          <a:xfrm>
            <a:off x="8856000" y="3096000"/>
            <a:ext cx="33300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solidFill>
                  <a:srgbClr val="E6E6FF"/>
                </a:solidFill>
                <a:latin typeface="Arial" pitchFamily="18"/>
                <a:ea typeface="ヒラギノ明朝 ProN W3" pitchFamily="2"/>
                <a:cs typeface="Arial Unicode MS" pitchFamily="2"/>
              </a:rPr>
              <a:t>B</a:t>
            </a:r>
          </a:p>
        </p:txBody>
      </p:sp>
      <p:sp>
        <p:nvSpPr>
          <p:cNvPr id="8" name="テキスト ボックス 7"/>
          <p:cNvSpPr txBox="1"/>
          <p:nvPr/>
        </p:nvSpPr>
        <p:spPr>
          <a:xfrm>
            <a:off x="8928000" y="6408000"/>
            <a:ext cx="34524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solidFill>
                  <a:srgbClr val="E6E6FF"/>
                </a:solidFill>
                <a:latin typeface="Arial" pitchFamily="18"/>
                <a:ea typeface="ヒラギノ明朝 ProN W3" pitchFamily="2"/>
                <a:cs typeface="Arial Unicode MS" pitchFamily="2"/>
              </a:rPr>
              <a:t>C</a:t>
            </a:r>
          </a:p>
        </p:txBody>
      </p:sp>
      <p:sp>
        <p:nvSpPr>
          <p:cNvPr id="9" name="テキスト ボックス 8"/>
          <p:cNvSpPr txBox="1"/>
          <p:nvPr/>
        </p:nvSpPr>
        <p:spPr>
          <a:xfrm>
            <a:off x="5211000" y="6552000"/>
            <a:ext cx="34524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solidFill>
                  <a:srgbClr val="E6E6FF"/>
                </a:solidFill>
                <a:latin typeface="Arial" pitchFamily="18"/>
                <a:ea typeface="ヒラギノ明朝 ProN W3" pitchFamily="2"/>
                <a:cs typeface="Arial Unicode MS" pitchFamily="2"/>
              </a:rPr>
              <a:t>D</a:t>
            </a:r>
          </a:p>
        </p:txBody>
      </p:sp>
      <p:sp>
        <p:nvSpPr>
          <p:cNvPr id="10" name="正方形/長方形 9"/>
          <p:cNvSpPr/>
          <p:nvPr/>
        </p:nvSpPr>
        <p:spPr>
          <a:xfrm>
            <a:off x="7161120" y="3495240"/>
            <a:ext cx="1655999" cy="1512000"/>
          </a:xfrm>
          <a:prstGeom prst="rect">
            <a:avLst/>
          </a:prstGeom>
          <a:noFill/>
          <a:ln w="72000">
            <a:solidFill>
              <a:srgbClr val="FF0000"/>
            </a:solidFill>
            <a:prstDash val="solid"/>
          </a:ln>
        </p:spPr>
        <p:txBody>
          <a:bodyPr vert="horz" wrap="none" lIns="126000" tIns="81000" rIns="126000" bIns="81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ヒラギノ明朝 ProN W3" pitchFamily="2"/>
              <a:cs typeface="Arial Unicode MS"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p:txBody>
          <a:bodyPr/>
          <a:lstStyle/>
          <a:p>
            <a:pPr lvl="0"/>
            <a:r>
              <a:rPr lang="ja-JP" altLang="en-US" sz="4000"/>
              <a:t>研究内容</a:t>
            </a:r>
          </a:p>
        </p:txBody>
      </p:sp>
      <p:sp>
        <p:nvSpPr>
          <p:cNvPr id="3" name="テキスト プレースホルダー 2"/>
          <p:cNvSpPr txBox="1">
            <a:spLocks noGrp="1"/>
          </p:cNvSpPr>
          <p:nvPr>
            <p:ph type="body" idx="4294967295"/>
          </p:nvPr>
        </p:nvSpPr>
        <p:spPr>
          <a:xfrm>
            <a:off x="720000" y="2951999"/>
            <a:ext cx="8772480" cy="4937039"/>
          </a:xfrm>
        </p:spPr>
        <p:txBody>
          <a:bodyPr>
            <a:spAutoFit/>
          </a:bodyPr>
          <a:lstStyle/>
          <a:p>
            <a:pPr lvl="0"/>
            <a:r>
              <a:rPr lang="en-US" sz="3600"/>
              <a:t>Yonin</a:t>
            </a:r>
            <a:r>
              <a:rPr lang="ja-JP" altLang="en-US" sz="3600"/>
              <a:t>の性質を実験的に評価するために異なる戦略の</a:t>
            </a:r>
            <a:r>
              <a:rPr lang="en-US" sz="3600"/>
              <a:t>AI</a:t>
            </a:r>
            <a:r>
              <a:rPr lang="ja-JP" altLang="en-US" sz="3600"/>
              <a:t>を作成した。</a:t>
            </a:r>
          </a:p>
          <a:p>
            <a:pPr lvl="0"/>
            <a:endParaRPr lang="en-US" sz="36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標準">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yt-dark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TotalTime>
  <Words>1122</Words>
  <Application>Microsoft Office PowerPoint</Application>
  <PresentationFormat>ワイド画面</PresentationFormat>
  <Paragraphs>204</Paragraphs>
  <Slides>26</Slides>
  <Notes>26</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スライド タイトル</vt:lpstr>
      </vt:variant>
      <vt:variant>
        <vt:i4>26</vt:i4>
      </vt:variant>
      <vt:variant>
        <vt:lpstr>目的別スライド ショー</vt:lpstr>
      </vt:variant>
      <vt:variant>
        <vt:i4>1</vt:i4>
      </vt:variant>
    </vt:vector>
  </HeadingPairs>
  <TitlesOfParts>
    <vt:vector size="42" baseType="lpstr">
      <vt:lpstr>Arial Unicode MS</vt:lpstr>
      <vt:lpstr>HG-MinchoL-Sun</vt:lpstr>
      <vt:lpstr>HiraKakuProN-W3</vt:lpstr>
      <vt:lpstr>HiraMinProN-W3</vt:lpstr>
      <vt:lpstr>ＭＳ Ｐゴシック</vt:lpstr>
      <vt:lpstr>StarSymbol</vt:lpstr>
      <vt:lpstr>Times-Roman</vt:lpstr>
      <vt:lpstr>ヒラギノ明朝 Pro W3</vt:lpstr>
      <vt:lpstr>ヒラギノ明朝 ProN W3</vt:lpstr>
      <vt:lpstr>Arial</vt:lpstr>
      <vt:lpstr>Calibri</vt:lpstr>
      <vt:lpstr>Tahoma</vt:lpstr>
      <vt:lpstr>Times New Roman</vt:lpstr>
      <vt:lpstr>標準</vt:lpstr>
      <vt:lpstr>lyt-darkblue</vt:lpstr>
      <vt:lpstr>PowerPoint プレゼンテーション</vt:lpstr>
      <vt:lpstr>研究の背景・目的</vt:lpstr>
      <vt:lpstr>リバーシのバリエーション</vt:lpstr>
      <vt:lpstr>PowerPoint プレゼンテーション</vt:lpstr>
      <vt:lpstr>盤・陣地</vt:lpstr>
      <vt:lpstr>配置・順番</vt:lpstr>
      <vt:lpstr>着手</vt:lpstr>
      <vt:lpstr>勝敗の判定 </vt:lpstr>
      <vt:lpstr>研究内容</vt:lpstr>
      <vt:lpstr>リバーシについての着手選択の手法</vt:lpstr>
      <vt:lpstr>評価値マップ</vt:lpstr>
      <vt:lpstr>ＡＩ戦略</vt:lpstr>
      <vt:lpstr>ＡＩ戦略</vt:lpstr>
      <vt:lpstr>ＡＩ戦略</vt:lpstr>
      <vt:lpstr>実験</vt:lpstr>
      <vt:lpstr>実験結果①</vt:lpstr>
      <vt:lpstr>実験結果②</vt:lpstr>
      <vt:lpstr>結果</vt:lpstr>
      <vt:lpstr>今後の課題</vt:lpstr>
      <vt:lpstr>PowerPoint プレゼンテーション</vt:lpstr>
      <vt:lpstr>PowerPoint プレゼンテーション</vt:lpstr>
      <vt:lpstr>局面の評価</vt:lpstr>
      <vt:lpstr>一定手数の先読み</vt:lpstr>
      <vt:lpstr>定石データベース</vt:lpstr>
      <vt:lpstr>対戦データベース</vt:lpstr>
      <vt:lpstr>終盤での完全読み</vt:lpstr>
      <vt:lpstr>新しい目的別スライドショー</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takasi-i</dc:creator>
  <cp:lastModifiedBy>takasi-i</cp:lastModifiedBy>
  <cp:revision>87</cp:revision>
  <dcterms:created xsi:type="dcterms:W3CDTF">2015-09-29T19:49:54Z</dcterms:created>
  <dcterms:modified xsi:type="dcterms:W3CDTF">2017-06-05T04:25:29Z</dcterms:modified>
</cp:coreProperties>
</file>