
<file path=[Content_Types].xml><?xml version="1.0" encoding="utf-8"?>
<Types xmlns="http://schemas.openxmlformats.org/package/2006/content-types">
  <Default Extension="xml" ContentType="application/xml"/>
  <Default Extension="jpg" ContentType="image/jpeg"/>
  <Default Extension="rels" ContentType="application/vnd.openxmlformats-package.relationships+xml"/>
  <Default Extension="emf" ContentType="image/x-emf"/>
  <Default Extension="xlsx" ContentType="application/vnd.openxmlformats-officedocument.spreadsheetml.sheet"/>
  <Default Extension="vml" ContentType="application/vnd.openxmlformats-officedocument.vmlDrawing"/>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5025" r:id="rId1"/>
  </p:sldMasterIdLst>
  <p:notesMasterIdLst>
    <p:notesMasterId r:id="rId23"/>
  </p:notesMasterIdLst>
  <p:sldIdLst>
    <p:sldId id="256" r:id="rId2"/>
    <p:sldId id="257" r:id="rId3"/>
    <p:sldId id="258" r:id="rId4"/>
    <p:sldId id="259" r:id="rId5"/>
    <p:sldId id="262" r:id="rId6"/>
    <p:sldId id="264" r:id="rId7"/>
    <p:sldId id="298" r:id="rId8"/>
    <p:sldId id="297" r:id="rId9"/>
    <p:sldId id="304" r:id="rId10"/>
    <p:sldId id="296" r:id="rId11"/>
    <p:sldId id="265" r:id="rId12"/>
    <p:sldId id="309" r:id="rId13"/>
    <p:sldId id="267" r:id="rId14"/>
    <p:sldId id="269" r:id="rId15"/>
    <p:sldId id="270" r:id="rId16"/>
    <p:sldId id="272" r:id="rId17"/>
    <p:sldId id="302" r:id="rId18"/>
    <p:sldId id="274" r:id="rId19"/>
    <p:sldId id="281" r:id="rId20"/>
    <p:sldId id="310" r:id="rId21"/>
    <p:sldId id="312"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3"/>
    <p:restoredTop sz="83019"/>
  </p:normalViewPr>
  <p:slideViewPr>
    <p:cSldViewPr snapToGrid="0" snapToObjects="1">
      <p:cViewPr>
        <p:scale>
          <a:sx n="55" d="100"/>
          <a:sy n="55" d="100"/>
        </p:scale>
        <p:origin x="600" y="24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p:scale>
          <a:sx n="105" d="100"/>
          <a:sy n="105" d="100"/>
        </p:scale>
        <p:origin x="1760" y="136"/>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notesMaster" Target="notesMasters/notesMaster1.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2A20683-BBA4-1445-98B7-1A8F730FE8B1}" type="datetimeFigureOut">
              <a:rPr kumimoji="1" lang="ja-JP" altLang="en-US" smtClean="0"/>
              <a:t>2016/2/4</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54A2A17-13C8-E346-AABD-BDD3670B8E17}" type="slidenum">
              <a:rPr kumimoji="1" lang="ja-JP" altLang="en-US" smtClean="0"/>
              <a:t>‹#›</a:t>
            </a:fld>
            <a:endParaRPr kumimoji="1" lang="ja-JP" altLang="en-US"/>
          </a:p>
        </p:txBody>
      </p:sp>
    </p:spTree>
    <p:extLst>
      <p:ext uri="{BB962C8B-B14F-4D97-AF65-F5344CB8AC3E}">
        <p14:creationId xmlns:p14="http://schemas.microsoft.com/office/powerpoint/2010/main" val="67841640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1</a:t>
            </a:fld>
            <a:endParaRPr kumimoji="1" lang="ja-JP" altLang="en-US"/>
          </a:p>
        </p:txBody>
      </p:sp>
    </p:spTree>
    <p:extLst>
      <p:ext uri="{BB962C8B-B14F-4D97-AF65-F5344CB8AC3E}">
        <p14:creationId xmlns:p14="http://schemas.microsoft.com/office/powerpoint/2010/main" val="147920716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10</a:t>
            </a:fld>
            <a:endParaRPr kumimoji="1" lang="ja-JP" altLang="en-US"/>
          </a:p>
        </p:txBody>
      </p:sp>
    </p:spTree>
    <p:extLst>
      <p:ext uri="{BB962C8B-B14F-4D97-AF65-F5344CB8AC3E}">
        <p14:creationId xmlns:p14="http://schemas.microsoft.com/office/powerpoint/2010/main" val="13307041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11</a:t>
            </a:fld>
            <a:endParaRPr kumimoji="1" lang="ja-JP" altLang="en-US"/>
          </a:p>
        </p:txBody>
      </p:sp>
    </p:spTree>
    <p:extLst>
      <p:ext uri="{BB962C8B-B14F-4D97-AF65-F5344CB8AC3E}">
        <p14:creationId xmlns:p14="http://schemas.microsoft.com/office/powerpoint/2010/main" val="12506718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12</a:t>
            </a:fld>
            <a:endParaRPr kumimoji="1" lang="ja-JP" altLang="en-US"/>
          </a:p>
        </p:txBody>
      </p:sp>
    </p:spTree>
    <p:extLst>
      <p:ext uri="{BB962C8B-B14F-4D97-AF65-F5344CB8AC3E}">
        <p14:creationId xmlns:p14="http://schemas.microsoft.com/office/powerpoint/2010/main" val="4725688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13</a:t>
            </a:fld>
            <a:endParaRPr kumimoji="1" lang="ja-JP" altLang="en-US"/>
          </a:p>
        </p:txBody>
      </p:sp>
    </p:spTree>
    <p:extLst>
      <p:ext uri="{BB962C8B-B14F-4D97-AF65-F5344CB8AC3E}">
        <p14:creationId xmlns:p14="http://schemas.microsoft.com/office/powerpoint/2010/main" val="106954709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14</a:t>
            </a:fld>
            <a:endParaRPr kumimoji="1" lang="ja-JP" altLang="en-US"/>
          </a:p>
        </p:txBody>
      </p:sp>
    </p:spTree>
    <p:extLst>
      <p:ext uri="{BB962C8B-B14F-4D97-AF65-F5344CB8AC3E}">
        <p14:creationId xmlns:p14="http://schemas.microsoft.com/office/powerpoint/2010/main" val="143996750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15</a:t>
            </a:fld>
            <a:endParaRPr kumimoji="1" lang="ja-JP" altLang="en-US"/>
          </a:p>
        </p:txBody>
      </p:sp>
    </p:spTree>
    <p:extLst>
      <p:ext uri="{BB962C8B-B14F-4D97-AF65-F5344CB8AC3E}">
        <p14:creationId xmlns:p14="http://schemas.microsoft.com/office/powerpoint/2010/main" val="50908423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16</a:t>
            </a:fld>
            <a:endParaRPr kumimoji="1" lang="ja-JP" altLang="en-US"/>
          </a:p>
        </p:txBody>
      </p:sp>
    </p:spTree>
    <p:extLst>
      <p:ext uri="{BB962C8B-B14F-4D97-AF65-F5344CB8AC3E}">
        <p14:creationId xmlns:p14="http://schemas.microsoft.com/office/powerpoint/2010/main" val="15406048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17</a:t>
            </a:fld>
            <a:endParaRPr kumimoji="1" lang="ja-JP" altLang="en-US"/>
          </a:p>
        </p:txBody>
      </p:sp>
    </p:spTree>
    <p:extLst>
      <p:ext uri="{BB962C8B-B14F-4D97-AF65-F5344CB8AC3E}">
        <p14:creationId xmlns:p14="http://schemas.microsoft.com/office/powerpoint/2010/main" val="159458702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18</a:t>
            </a:fld>
            <a:endParaRPr kumimoji="1" lang="ja-JP" altLang="en-US"/>
          </a:p>
        </p:txBody>
      </p:sp>
    </p:spTree>
    <p:extLst>
      <p:ext uri="{BB962C8B-B14F-4D97-AF65-F5344CB8AC3E}">
        <p14:creationId xmlns:p14="http://schemas.microsoft.com/office/powerpoint/2010/main" val="7358526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en-US" altLang="ja-JP" sz="1200" kern="1200" dirty="0" smtClean="0">
                <a:solidFill>
                  <a:schemeClr val="tx1"/>
                </a:solidFill>
                <a:effectLst/>
                <a:latin typeface="+mn-lt"/>
                <a:ea typeface="+mn-ea"/>
                <a:cs typeface="+mn-cs"/>
              </a:rPr>
              <a:t>Q&amp;A </a:t>
            </a:r>
          </a:p>
          <a:p>
            <a:r>
              <a:rPr kumimoji="1" lang="en-US" altLang="ja-JP" sz="1200" kern="1200" dirty="0" smtClean="0">
                <a:solidFill>
                  <a:schemeClr val="tx1"/>
                </a:solidFill>
                <a:effectLst/>
                <a:latin typeface="+mn-lt"/>
                <a:ea typeface="+mn-ea"/>
                <a:cs typeface="+mn-cs"/>
              </a:rPr>
              <a:t>1)</a:t>
            </a:r>
            <a:r>
              <a:rPr kumimoji="1" lang="ja-JP" altLang="en-US" sz="1200" kern="1200" dirty="0" smtClean="0">
                <a:solidFill>
                  <a:schemeClr val="tx1"/>
                </a:solidFill>
                <a:effectLst/>
                <a:latin typeface="+mn-lt"/>
                <a:ea typeface="+mn-ea"/>
                <a:cs typeface="+mn-cs"/>
              </a:rPr>
              <a:t>なぜ二つのルールを用意して実験したのですか？ </a:t>
            </a: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A:</a:t>
            </a:r>
            <a:r>
              <a:rPr kumimoji="1" lang="ja-JP" altLang="en-US" sz="1200" kern="1200" dirty="0" smtClean="0">
                <a:solidFill>
                  <a:schemeClr val="tx1"/>
                </a:solidFill>
                <a:effectLst/>
                <a:latin typeface="+mn-lt"/>
                <a:ea typeface="+mn-ea"/>
                <a:cs typeface="+mn-cs"/>
              </a:rPr>
              <a:t>「洗練度が</a:t>
            </a:r>
            <a:r>
              <a:rPr kumimoji="1" lang="en-US" altLang="ja-JP" sz="1200" kern="1200" dirty="0" smtClean="0">
                <a:solidFill>
                  <a:schemeClr val="tx1"/>
                </a:solidFill>
                <a:effectLst/>
                <a:latin typeface="+mn-lt"/>
                <a:ea typeface="+mn-ea"/>
                <a:cs typeface="+mn-cs"/>
              </a:rPr>
              <a:t>0.07</a:t>
            </a:r>
            <a:r>
              <a:rPr kumimoji="1" lang="ja-JP" altLang="en-US" sz="1200" kern="1200" dirty="0" smtClean="0">
                <a:solidFill>
                  <a:schemeClr val="tx1"/>
                </a:solidFill>
                <a:effectLst/>
                <a:latin typeface="+mn-lt"/>
                <a:ea typeface="+mn-ea"/>
                <a:cs typeface="+mn-cs"/>
              </a:rPr>
              <a:t>に近いもの同士を比較した場合に実際の面白さに違いは出るか」、「洗練度が</a:t>
            </a:r>
            <a:r>
              <a:rPr kumimoji="1" lang="en-US" altLang="ja-JP" sz="1200" kern="1200" dirty="0" smtClean="0">
                <a:solidFill>
                  <a:schemeClr val="tx1"/>
                </a:solidFill>
                <a:effectLst/>
                <a:latin typeface="+mn-lt"/>
                <a:ea typeface="+mn-ea"/>
                <a:cs typeface="+mn-cs"/>
              </a:rPr>
              <a:t>0.07</a:t>
            </a:r>
            <a:r>
              <a:rPr kumimoji="1" lang="ja-JP" altLang="en-US" sz="1200" kern="1200" dirty="0" smtClean="0">
                <a:solidFill>
                  <a:schemeClr val="tx1"/>
                </a:solidFill>
                <a:effectLst/>
                <a:latin typeface="+mn-lt"/>
                <a:ea typeface="+mn-ea"/>
                <a:cs typeface="+mn-cs"/>
              </a:rPr>
              <a:t>に近い    ものと遠く離れているもの二つを比較し実際の面白さに違いは出るのか」、という</a:t>
            </a:r>
            <a:r>
              <a:rPr kumimoji="1" lang="en-US" altLang="ja-JP" sz="1200" kern="1200" dirty="0" smtClean="0">
                <a:solidFill>
                  <a:schemeClr val="tx1"/>
                </a:solidFill>
                <a:effectLst/>
                <a:latin typeface="+mn-lt"/>
                <a:ea typeface="+mn-ea"/>
                <a:cs typeface="+mn-cs"/>
              </a:rPr>
              <a:t>2</a:t>
            </a:r>
            <a:r>
              <a:rPr kumimoji="1" lang="ja-JP" altLang="en-US" sz="1200" kern="1200" dirty="0" smtClean="0">
                <a:solidFill>
                  <a:schemeClr val="tx1"/>
                </a:solidFill>
                <a:effectLst/>
                <a:latin typeface="+mn-lt"/>
                <a:ea typeface="+mn-ea"/>
                <a:cs typeface="+mn-cs"/>
              </a:rPr>
              <a:t>つの観点から洗練度と実際の面白さの相関を検証するためである。 </a:t>
            </a:r>
          </a:p>
          <a:p>
            <a:r>
              <a:rPr kumimoji="1" lang="ja-JP" altLang="en-US" sz="1200" kern="1200" dirty="0" smtClean="0">
                <a:solidFill>
                  <a:schemeClr val="tx1"/>
                </a:solidFill>
                <a:effectLst/>
                <a:latin typeface="+mn-lt"/>
                <a:ea typeface="+mn-ea"/>
                <a:cs typeface="+mn-cs"/>
              </a:rPr>
              <a:t/>
            </a:r>
            <a:br>
              <a:rPr kumimoji="1" lang="ja-JP" altLang="en-US" sz="1200" kern="1200" dirty="0" smtClean="0">
                <a:solidFill>
                  <a:schemeClr val="tx1"/>
                </a:solidFill>
                <a:effectLst/>
                <a:latin typeface="+mn-lt"/>
                <a:ea typeface="+mn-ea"/>
                <a:cs typeface="+mn-cs"/>
              </a:rPr>
            </a:br>
            <a:endParaRPr kumimoji="1" lang="ja-JP" altLang="en-US"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2)</a:t>
            </a:r>
            <a:r>
              <a:rPr kumimoji="1" lang="ja-JP" altLang="en-US" sz="1200" kern="1200" dirty="0" smtClean="0">
                <a:solidFill>
                  <a:schemeClr val="tx1"/>
                </a:solidFill>
                <a:effectLst/>
                <a:latin typeface="+mn-lt"/>
                <a:ea typeface="+mn-ea"/>
                <a:cs typeface="+mn-cs"/>
              </a:rPr>
              <a:t>なぜ、ジャンケンというゲームを用いることにしたのですか？ </a:t>
            </a: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A:</a:t>
            </a:r>
            <a:r>
              <a:rPr kumimoji="1" lang="ja-JP" altLang="en-US" sz="1200" kern="1200" dirty="0" smtClean="0">
                <a:solidFill>
                  <a:schemeClr val="tx1"/>
                </a:solidFill>
                <a:effectLst/>
                <a:latin typeface="+mn-lt"/>
                <a:ea typeface="+mn-ea"/>
                <a:cs typeface="+mn-cs"/>
              </a:rPr>
              <a:t>身近なゲームであったことがひとつ。あと一つは、確率依存型のゲームであるジャンケンを改良することで洗練度の高いゲームとそうでないものとの間にないものが見つかるのではないかと考えたから。 </a:t>
            </a:r>
          </a:p>
          <a:p>
            <a:r>
              <a:rPr kumimoji="1" lang="ja-JP" altLang="en-US" sz="1200" kern="1200" dirty="0" smtClean="0">
                <a:solidFill>
                  <a:schemeClr val="tx1"/>
                </a:solidFill>
                <a:effectLst/>
                <a:latin typeface="+mn-lt"/>
                <a:ea typeface="+mn-ea"/>
                <a:cs typeface="+mn-cs"/>
              </a:rPr>
              <a:t/>
            </a:r>
            <a:br>
              <a:rPr kumimoji="1" lang="ja-JP" altLang="en-US" sz="1200" kern="1200" dirty="0" smtClean="0">
                <a:solidFill>
                  <a:schemeClr val="tx1"/>
                </a:solidFill>
                <a:effectLst/>
                <a:latin typeface="+mn-lt"/>
                <a:ea typeface="+mn-ea"/>
                <a:cs typeface="+mn-cs"/>
              </a:rPr>
            </a:br>
            <a:endParaRPr kumimoji="1" lang="ja-JP" altLang="en-US"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3)</a:t>
            </a:r>
            <a:r>
              <a:rPr kumimoji="1" lang="ja-JP" altLang="en-US" sz="1200" kern="1200" dirty="0" smtClean="0">
                <a:solidFill>
                  <a:schemeClr val="tx1"/>
                </a:solidFill>
                <a:effectLst/>
                <a:latin typeface="+mn-lt"/>
                <a:ea typeface="+mn-ea"/>
                <a:cs typeface="+mn-cs"/>
              </a:rPr>
              <a:t>一番苦労した点 </a:t>
            </a: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A:</a:t>
            </a:r>
            <a:r>
              <a:rPr kumimoji="1" lang="ja-JP" altLang="en-US" sz="1200" kern="1200" dirty="0" smtClean="0">
                <a:solidFill>
                  <a:schemeClr val="tx1"/>
                </a:solidFill>
                <a:effectLst/>
                <a:latin typeface="+mn-lt"/>
                <a:ea typeface="+mn-ea"/>
                <a:cs typeface="+mn-cs"/>
              </a:rPr>
              <a:t>ジャンケンのプログラム作成 </a:t>
            </a:r>
          </a:p>
          <a:p>
            <a:r>
              <a:rPr kumimoji="1" lang="ja-JP" altLang="en-US" sz="1200" kern="1200" dirty="0" smtClean="0">
                <a:solidFill>
                  <a:schemeClr val="tx1"/>
                </a:solidFill>
                <a:effectLst/>
                <a:latin typeface="+mn-lt"/>
                <a:ea typeface="+mn-ea"/>
                <a:cs typeface="+mn-cs"/>
              </a:rPr>
              <a:t/>
            </a:r>
            <a:br>
              <a:rPr kumimoji="1" lang="ja-JP" altLang="en-US" sz="1200" kern="1200" dirty="0" smtClean="0">
                <a:solidFill>
                  <a:schemeClr val="tx1"/>
                </a:solidFill>
                <a:effectLst/>
                <a:latin typeface="+mn-lt"/>
                <a:ea typeface="+mn-ea"/>
                <a:cs typeface="+mn-cs"/>
              </a:rPr>
            </a:br>
            <a:endParaRPr kumimoji="1" lang="ja-JP" altLang="en-US"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4)</a:t>
            </a:r>
            <a:r>
              <a:rPr kumimoji="1" lang="ja-JP" altLang="en-US" sz="1200" kern="1200" dirty="0" smtClean="0">
                <a:solidFill>
                  <a:schemeClr val="tx1"/>
                </a:solidFill>
                <a:effectLst/>
                <a:latin typeface="+mn-lt"/>
                <a:ea typeface="+mn-ea"/>
                <a:cs typeface="+mn-cs"/>
              </a:rPr>
              <a:t>表</a:t>
            </a:r>
            <a:r>
              <a:rPr kumimoji="1" lang="en-US" altLang="ja-JP" sz="1200" kern="1200" dirty="0" smtClean="0">
                <a:solidFill>
                  <a:schemeClr val="tx1"/>
                </a:solidFill>
                <a:effectLst/>
                <a:latin typeface="+mn-lt"/>
                <a:ea typeface="+mn-ea"/>
                <a:cs typeface="+mn-cs"/>
              </a:rPr>
              <a:t>4</a:t>
            </a:r>
            <a:r>
              <a:rPr kumimoji="1" lang="ja-JP" altLang="en-US" sz="1200" kern="1200" dirty="0" smtClean="0">
                <a:solidFill>
                  <a:schemeClr val="tx1"/>
                </a:solidFill>
                <a:effectLst/>
                <a:latin typeface="+mn-lt"/>
                <a:ea typeface="+mn-ea"/>
                <a:cs typeface="+mn-cs"/>
              </a:rPr>
              <a:t>のアンケート</a:t>
            </a:r>
            <a:r>
              <a:rPr kumimoji="1" lang="en-US" altLang="ja-JP" sz="1200" kern="1200" dirty="0" smtClean="0">
                <a:solidFill>
                  <a:schemeClr val="tx1"/>
                </a:solidFill>
                <a:effectLst/>
                <a:latin typeface="+mn-lt"/>
                <a:ea typeface="+mn-ea"/>
                <a:cs typeface="+mn-cs"/>
              </a:rPr>
              <a:t>1</a:t>
            </a:r>
            <a:r>
              <a:rPr kumimoji="1" lang="ja-JP" altLang="en-US" sz="1200" kern="1200" dirty="0" smtClean="0">
                <a:solidFill>
                  <a:schemeClr val="tx1"/>
                </a:solidFill>
                <a:effectLst/>
                <a:latin typeface="+mn-lt"/>
                <a:ea typeface="+mn-ea"/>
                <a:cs typeface="+mn-cs"/>
              </a:rPr>
              <a:t>の結果で</a:t>
            </a:r>
            <a:r>
              <a:rPr kumimoji="1" lang="en-US" altLang="ja-JP" sz="1200" kern="1200" dirty="0" smtClean="0">
                <a:solidFill>
                  <a:schemeClr val="tx1"/>
                </a:solidFill>
                <a:effectLst/>
                <a:latin typeface="+mn-lt"/>
                <a:ea typeface="+mn-ea"/>
                <a:cs typeface="+mn-cs"/>
              </a:rPr>
              <a:t>R2(n=24)</a:t>
            </a:r>
            <a:r>
              <a:rPr kumimoji="1" lang="ja-JP" altLang="en-US" sz="1200" kern="1200" dirty="0" smtClean="0">
                <a:solidFill>
                  <a:schemeClr val="tx1"/>
                </a:solidFill>
                <a:effectLst/>
                <a:latin typeface="+mn-lt"/>
                <a:ea typeface="+mn-ea"/>
                <a:cs typeface="+mn-cs"/>
              </a:rPr>
              <a:t>と答えた人の意見はどんなものがあった？ </a:t>
            </a: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A:</a:t>
            </a:r>
            <a:r>
              <a:rPr kumimoji="1" lang="ja-JP" altLang="en-US" sz="1200" kern="1200" dirty="0" smtClean="0">
                <a:solidFill>
                  <a:schemeClr val="tx1"/>
                </a:solidFill>
                <a:effectLst/>
                <a:latin typeface="+mn-lt"/>
                <a:ea typeface="+mn-ea"/>
                <a:cs typeface="+mn-cs"/>
              </a:rPr>
              <a:t>終盤になって、急に連続勝利した人。 </a:t>
            </a:r>
          </a:p>
          <a:p>
            <a:r>
              <a:rPr kumimoji="1" lang="ja-JP" altLang="en-US" sz="1200" kern="1200" dirty="0" smtClean="0">
                <a:solidFill>
                  <a:schemeClr val="tx1"/>
                </a:solidFill>
                <a:effectLst/>
                <a:latin typeface="+mn-lt"/>
                <a:ea typeface="+mn-ea"/>
                <a:cs typeface="+mn-cs"/>
              </a:rPr>
              <a:t/>
            </a:r>
            <a:br>
              <a:rPr kumimoji="1" lang="ja-JP" altLang="en-US" sz="1200" kern="1200" dirty="0" smtClean="0">
                <a:solidFill>
                  <a:schemeClr val="tx1"/>
                </a:solidFill>
                <a:effectLst/>
                <a:latin typeface="+mn-lt"/>
                <a:ea typeface="+mn-ea"/>
                <a:cs typeface="+mn-cs"/>
              </a:rPr>
            </a:br>
            <a:endParaRPr kumimoji="1" lang="ja-JP" altLang="en-US"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5)</a:t>
            </a:r>
            <a:r>
              <a:rPr kumimoji="1" lang="ja-JP" altLang="en-US" sz="1200" kern="1200" dirty="0" smtClean="0">
                <a:solidFill>
                  <a:schemeClr val="tx1"/>
                </a:solidFill>
                <a:effectLst/>
                <a:latin typeface="+mn-lt"/>
                <a:ea typeface="+mn-ea"/>
                <a:cs typeface="+mn-cs"/>
              </a:rPr>
              <a:t>難易度</a:t>
            </a:r>
            <a:r>
              <a:rPr kumimoji="1" lang="en-US" altLang="ja-JP" sz="1200" kern="1200" dirty="0" smtClean="0">
                <a:solidFill>
                  <a:schemeClr val="tx1"/>
                </a:solidFill>
                <a:effectLst/>
                <a:latin typeface="+mn-lt"/>
                <a:ea typeface="+mn-ea"/>
                <a:cs typeface="+mn-cs"/>
              </a:rPr>
              <a:t>DB</a:t>
            </a:r>
            <a:r>
              <a:rPr kumimoji="1" lang="ja-JP" altLang="en-US" sz="1200" kern="1200" dirty="0" smtClean="0">
                <a:solidFill>
                  <a:schemeClr val="tx1"/>
                </a:solidFill>
                <a:effectLst/>
                <a:latin typeface="+mn-lt"/>
                <a:ea typeface="+mn-ea"/>
                <a:cs typeface="+mn-cs"/>
              </a:rPr>
              <a:t>、洗練度の各式について詳しく説明 </a:t>
            </a: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A: </a:t>
            </a:r>
          </a:p>
          <a:p>
            <a:r>
              <a:rPr kumimoji="1" lang="en-US" altLang="ja-JP" sz="1200" kern="1200" dirty="0" smtClean="0">
                <a:solidFill>
                  <a:schemeClr val="tx1"/>
                </a:solidFill>
                <a:effectLst/>
                <a:latin typeface="+mn-lt"/>
                <a:ea typeface="+mn-ea"/>
                <a:cs typeface="+mn-cs"/>
              </a:rPr>
              <a:t/>
            </a:r>
            <a:br>
              <a:rPr kumimoji="1" lang="en-US" altLang="ja-JP" sz="1200" kern="1200" dirty="0" smtClean="0">
                <a:solidFill>
                  <a:schemeClr val="tx1"/>
                </a:solidFill>
                <a:effectLst/>
                <a:latin typeface="+mn-lt"/>
                <a:ea typeface="+mn-ea"/>
                <a:cs typeface="+mn-cs"/>
              </a:rPr>
            </a:br>
            <a:endParaRPr kumimoji="1" lang="en-US"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6)</a:t>
            </a:r>
            <a:r>
              <a:rPr kumimoji="1" lang="ja-JP" altLang="en-US" sz="1200" kern="1200" dirty="0" smtClean="0">
                <a:solidFill>
                  <a:schemeClr val="tx1"/>
                </a:solidFill>
                <a:effectLst/>
                <a:latin typeface="+mn-lt"/>
                <a:ea typeface="+mn-ea"/>
                <a:cs typeface="+mn-cs"/>
              </a:rPr>
              <a:t>ラウンドマッチジャンケンを使った理由 </a:t>
            </a: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A:</a:t>
            </a:r>
            <a:r>
              <a:rPr kumimoji="1" lang="ja-JP" altLang="en-US" sz="1200" kern="1200" dirty="0" smtClean="0">
                <a:solidFill>
                  <a:schemeClr val="tx1"/>
                </a:solidFill>
                <a:effectLst/>
                <a:latin typeface="+mn-lt"/>
                <a:ea typeface="+mn-ea"/>
                <a:cs typeface="+mn-cs"/>
              </a:rPr>
              <a:t>ジャンケンにゲーム回数を考慮して何かしらのルールを加えれば、どのような変化が出るか確かめるため </a:t>
            </a:r>
          </a:p>
          <a:p>
            <a:r>
              <a:rPr kumimoji="1" lang="ja-JP" altLang="en-US" sz="1200" kern="1200" dirty="0" smtClean="0">
                <a:solidFill>
                  <a:schemeClr val="tx1"/>
                </a:solidFill>
                <a:effectLst/>
                <a:latin typeface="+mn-lt"/>
                <a:ea typeface="+mn-ea"/>
                <a:cs typeface="+mn-cs"/>
              </a:rPr>
              <a:t/>
            </a:r>
            <a:br>
              <a:rPr kumimoji="1" lang="ja-JP" altLang="en-US" sz="1200" kern="1200" dirty="0" smtClean="0">
                <a:solidFill>
                  <a:schemeClr val="tx1"/>
                </a:solidFill>
                <a:effectLst/>
                <a:latin typeface="+mn-lt"/>
                <a:ea typeface="+mn-ea"/>
                <a:cs typeface="+mn-cs"/>
              </a:rPr>
            </a:br>
            <a:endParaRPr kumimoji="1" lang="ja-JP" altLang="en-US"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7)</a:t>
            </a:r>
            <a:r>
              <a:rPr kumimoji="1" lang="ja-JP" altLang="en-US" sz="1200" kern="1200" dirty="0" smtClean="0">
                <a:solidFill>
                  <a:schemeClr val="tx1"/>
                </a:solidFill>
                <a:effectLst/>
                <a:latin typeface="+mn-lt"/>
                <a:ea typeface="+mn-ea"/>
                <a:cs typeface="+mn-cs"/>
              </a:rPr>
              <a:t>人間の癖などを考量しなかったわけ </a:t>
            </a:r>
          </a:p>
          <a:p>
            <a:r>
              <a:rPr kumimoji="1" lang="ja-JP" altLang="en-US" sz="1200" kern="1200" dirty="0" smtClean="0">
                <a:solidFill>
                  <a:schemeClr val="tx1"/>
                </a:solidFill>
                <a:effectLst/>
                <a:latin typeface="+mn-lt"/>
                <a:ea typeface="+mn-ea"/>
                <a:cs typeface="+mn-cs"/>
              </a:rPr>
              <a:t/>
            </a:r>
            <a:br>
              <a:rPr kumimoji="1" lang="ja-JP" altLang="en-US" sz="1200" kern="1200" dirty="0" smtClean="0">
                <a:solidFill>
                  <a:schemeClr val="tx1"/>
                </a:solidFill>
                <a:effectLst/>
                <a:latin typeface="+mn-lt"/>
                <a:ea typeface="+mn-ea"/>
                <a:cs typeface="+mn-cs"/>
              </a:rPr>
            </a:br>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r>
            <a:br>
              <a:rPr kumimoji="1" lang="ja-JP" altLang="en-US" sz="1200" kern="1200" dirty="0" smtClean="0">
                <a:solidFill>
                  <a:schemeClr val="tx1"/>
                </a:solidFill>
                <a:effectLst/>
                <a:latin typeface="+mn-lt"/>
                <a:ea typeface="+mn-ea"/>
                <a:cs typeface="+mn-cs"/>
              </a:rPr>
            </a:br>
            <a:endParaRPr kumimoji="1" lang="ja-JP" altLang="en-US"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8)</a:t>
            </a:r>
            <a:r>
              <a:rPr kumimoji="1" lang="ja-JP" altLang="en-US" sz="1200" kern="1200" dirty="0" smtClean="0">
                <a:solidFill>
                  <a:schemeClr val="tx1"/>
                </a:solidFill>
                <a:effectLst/>
                <a:latin typeface="+mn-lt"/>
                <a:ea typeface="+mn-ea"/>
                <a:cs typeface="+mn-cs"/>
              </a:rPr>
              <a:t>普通のジャンケンの洗練度は</a:t>
            </a:r>
            <a:r>
              <a:rPr kumimoji="1" lang="en-US" altLang="ja-JP" sz="1200" kern="1200" dirty="0" smtClean="0">
                <a:solidFill>
                  <a:schemeClr val="tx1"/>
                </a:solidFill>
                <a:effectLst/>
                <a:latin typeface="+mn-lt"/>
                <a:ea typeface="+mn-ea"/>
                <a:cs typeface="+mn-cs"/>
              </a:rPr>
              <a:t>? </a:t>
            </a:r>
          </a:p>
          <a:p>
            <a:r>
              <a:rPr kumimoji="1" lang="en-US" altLang="ja-JP" sz="1200" kern="1200" dirty="0" smtClean="0">
                <a:solidFill>
                  <a:schemeClr val="tx1"/>
                </a:solidFill>
                <a:effectLst/>
                <a:latin typeface="+mn-lt"/>
                <a:ea typeface="+mn-ea"/>
                <a:cs typeface="+mn-cs"/>
              </a:rPr>
              <a:t>      A:1.732 </a:t>
            </a:r>
          </a:p>
          <a:p>
            <a:r>
              <a:rPr kumimoji="1" lang="en-US" altLang="ja-JP" sz="1200" kern="1200" dirty="0" smtClean="0">
                <a:solidFill>
                  <a:schemeClr val="tx1"/>
                </a:solidFill>
                <a:effectLst/>
                <a:latin typeface="+mn-lt"/>
                <a:ea typeface="+mn-ea"/>
                <a:cs typeface="+mn-cs"/>
              </a:rPr>
              <a:t/>
            </a:r>
            <a:br>
              <a:rPr kumimoji="1" lang="en-US" altLang="ja-JP" sz="1200" kern="1200" dirty="0" smtClean="0">
                <a:solidFill>
                  <a:schemeClr val="tx1"/>
                </a:solidFill>
                <a:effectLst/>
                <a:latin typeface="+mn-lt"/>
                <a:ea typeface="+mn-ea"/>
                <a:cs typeface="+mn-cs"/>
              </a:rPr>
            </a:br>
            <a:endParaRPr kumimoji="1" lang="en-US" altLang="ja-JP"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9)</a:t>
            </a:r>
            <a:r>
              <a:rPr kumimoji="1" lang="ja-JP" altLang="en-US" sz="1200" kern="1200" dirty="0" smtClean="0">
                <a:solidFill>
                  <a:schemeClr val="tx1"/>
                </a:solidFill>
                <a:effectLst/>
                <a:latin typeface="+mn-lt"/>
                <a:ea typeface="+mn-ea"/>
                <a:cs typeface="+mn-cs"/>
              </a:rPr>
              <a:t>麻雀やチェス、将棋の洗練度 </a:t>
            </a:r>
          </a:p>
          <a:p>
            <a:r>
              <a:rPr kumimoji="1" lang="ja-JP" altLang="en-US" sz="1200" kern="1200" dirty="0" smtClean="0">
                <a:solidFill>
                  <a:schemeClr val="tx1"/>
                </a:solidFill>
                <a:effectLst/>
                <a:latin typeface="+mn-lt"/>
                <a:ea typeface="+mn-ea"/>
                <a:cs typeface="+mn-cs"/>
              </a:rPr>
              <a:t>将棋</a:t>
            </a:r>
            <a:r>
              <a:rPr kumimoji="1" lang="en-US" altLang="ja-JP" sz="1200" kern="1200" dirty="0" smtClean="0">
                <a:solidFill>
                  <a:schemeClr val="tx1"/>
                </a:solidFill>
                <a:effectLst/>
                <a:latin typeface="+mn-lt"/>
                <a:ea typeface="+mn-ea"/>
                <a:cs typeface="+mn-cs"/>
              </a:rPr>
              <a:t>:0.07 </a:t>
            </a:r>
          </a:p>
          <a:p>
            <a:r>
              <a:rPr kumimoji="1" lang="ja-JP" altLang="en-US" sz="1200" kern="1200" dirty="0" smtClean="0">
                <a:solidFill>
                  <a:schemeClr val="tx1"/>
                </a:solidFill>
                <a:effectLst/>
                <a:latin typeface="+mn-lt"/>
                <a:ea typeface="+mn-ea"/>
                <a:cs typeface="+mn-cs"/>
              </a:rPr>
              <a:t>平安小将棋、中間種などがありもとは</a:t>
            </a:r>
            <a:r>
              <a:rPr kumimoji="1" lang="en-US" altLang="ja-JP" sz="1200" kern="1200" dirty="0" smtClean="0">
                <a:solidFill>
                  <a:schemeClr val="tx1"/>
                </a:solidFill>
                <a:effectLst/>
                <a:latin typeface="+mn-lt"/>
                <a:ea typeface="+mn-ea"/>
                <a:cs typeface="+mn-cs"/>
              </a:rPr>
              <a:t>0</a:t>
            </a:r>
            <a:r>
              <a:rPr kumimoji="1" lang="ja-JP" altLang="en-US" sz="1200" kern="1200" dirty="0" smtClean="0">
                <a:solidFill>
                  <a:schemeClr val="tx1"/>
                </a:solidFill>
                <a:effectLst/>
                <a:latin typeface="+mn-lt"/>
                <a:ea typeface="+mn-ea"/>
                <a:cs typeface="+mn-cs"/>
              </a:rPr>
              <a:t>．０１８だったが時の経過とともに洗練されていった </a:t>
            </a:r>
          </a:p>
          <a:p>
            <a:r>
              <a:rPr kumimoji="1" lang="ja-JP" altLang="en-US" sz="1200" kern="1200" dirty="0" smtClean="0">
                <a:solidFill>
                  <a:schemeClr val="tx1"/>
                </a:solidFill>
                <a:effectLst/>
                <a:latin typeface="+mn-lt"/>
                <a:ea typeface="+mn-ea"/>
                <a:cs typeface="+mn-cs"/>
              </a:rPr>
              <a:t/>
            </a:r>
            <a:br>
              <a:rPr kumimoji="1" lang="ja-JP" altLang="en-US" sz="1200" kern="1200" dirty="0" smtClean="0">
                <a:solidFill>
                  <a:schemeClr val="tx1"/>
                </a:solidFill>
                <a:effectLst/>
                <a:latin typeface="+mn-lt"/>
                <a:ea typeface="+mn-ea"/>
                <a:cs typeface="+mn-cs"/>
              </a:rPr>
            </a:br>
            <a:endParaRPr kumimoji="1" lang="ja-JP" altLang="en-US"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10)</a:t>
            </a:r>
            <a:r>
              <a:rPr kumimoji="1" lang="ja-JP" altLang="en-US" sz="1200" kern="1200" dirty="0" smtClean="0">
                <a:solidFill>
                  <a:schemeClr val="tx1"/>
                </a:solidFill>
                <a:effectLst/>
                <a:latin typeface="+mn-lt"/>
                <a:ea typeface="+mn-ea"/>
                <a:cs typeface="+mn-cs"/>
              </a:rPr>
              <a:t>ここでいうチャンスとスキルとは？ </a:t>
            </a: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A:</a:t>
            </a:r>
            <a:r>
              <a:rPr kumimoji="1" lang="ja-JP" altLang="en-US" sz="1200" kern="1200" dirty="0" smtClean="0">
                <a:solidFill>
                  <a:schemeClr val="tx1"/>
                </a:solidFill>
                <a:effectLst/>
                <a:latin typeface="+mn-lt"/>
                <a:ea typeface="+mn-ea"/>
                <a:cs typeface="+mn-cs"/>
              </a:rPr>
              <a:t>「チャンス」を持つゲームとは、不利 な状態から態勢を持ち直す可能性 「スキル」を持つゲームとは、戦略性をもって態勢を変えられる可能性 </a:t>
            </a:r>
          </a:p>
          <a:p>
            <a:r>
              <a:rPr kumimoji="1" lang="ja-JP" altLang="en-US" sz="1200" kern="1200" dirty="0" smtClean="0">
                <a:solidFill>
                  <a:schemeClr val="tx1"/>
                </a:solidFill>
                <a:effectLst/>
                <a:latin typeface="+mn-lt"/>
                <a:ea typeface="+mn-ea"/>
                <a:cs typeface="+mn-cs"/>
              </a:rPr>
              <a:t/>
            </a:r>
            <a:br>
              <a:rPr kumimoji="1" lang="ja-JP" altLang="en-US" sz="1200" kern="1200" dirty="0" smtClean="0">
                <a:solidFill>
                  <a:schemeClr val="tx1"/>
                </a:solidFill>
                <a:effectLst/>
                <a:latin typeface="+mn-lt"/>
                <a:ea typeface="+mn-ea"/>
                <a:cs typeface="+mn-cs"/>
              </a:rPr>
            </a:br>
            <a:endParaRPr kumimoji="1" lang="ja-JP" altLang="en-US"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11)</a:t>
            </a:r>
            <a:r>
              <a:rPr kumimoji="1" lang="ja-JP" altLang="en-US" sz="1200" kern="1200" dirty="0" smtClean="0">
                <a:solidFill>
                  <a:schemeClr val="tx1"/>
                </a:solidFill>
                <a:effectLst/>
                <a:latin typeface="+mn-lt"/>
                <a:ea typeface="+mn-ea"/>
                <a:cs typeface="+mn-cs"/>
              </a:rPr>
              <a:t>なぜ、麻雀やチェスではなく自作のジャンケンを用いたのですか？ </a:t>
            </a: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A:</a:t>
            </a:r>
            <a:r>
              <a:rPr kumimoji="1" lang="ja-JP" altLang="en-US" sz="1200" kern="1200" dirty="0" smtClean="0">
                <a:solidFill>
                  <a:schemeClr val="tx1"/>
                </a:solidFill>
                <a:effectLst/>
                <a:latin typeface="+mn-lt"/>
                <a:ea typeface="+mn-ea"/>
                <a:cs typeface="+mn-cs"/>
              </a:rPr>
              <a:t>馴染み深く、ルールの変更がしやすいと感じたから </a:t>
            </a:r>
          </a:p>
          <a:p>
            <a:r>
              <a:rPr kumimoji="1" lang="ja-JP" altLang="en-US" sz="1200" kern="1200" dirty="0" smtClean="0">
                <a:solidFill>
                  <a:schemeClr val="tx1"/>
                </a:solidFill>
                <a:effectLst/>
                <a:latin typeface="+mn-lt"/>
                <a:ea typeface="+mn-ea"/>
                <a:cs typeface="+mn-cs"/>
              </a:rPr>
              <a:t/>
            </a:r>
            <a:br>
              <a:rPr kumimoji="1" lang="ja-JP" altLang="en-US" sz="1200" kern="1200" dirty="0" smtClean="0">
                <a:solidFill>
                  <a:schemeClr val="tx1"/>
                </a:solidFill>
                <a:effectLst/>
                <a:latin typeface="+mn-lt"/>
                <a:ea typeface="+mn-ea"/>
                <a:cs typeface="+mn-cs"/>
              </a:rPr>
            </a:br>
            <a:endParaRPr kumimoji="1" lang="ja-JP" altLang="en-US"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12)</a:t>
            </a:r>
            <a:r>
              <a:rPr kumimoji="1" lang="ja-JP" altLang="en-US" sz="1200" kern="1200" dirty="0" smtClean="0">
                <a:solidFill>
                  <a:schemeClr val="tx1"/>
                </a:solidFill>
                <a:effectLst/>
                <a:latin typeface="+mn-lt"/>
                <a:ea typeface="+mn-ea"/>
                <a:cs typeface="+mn-cs"/>
              </a:rPr>
              <a:t>この研究における新しさとはなんですか？ </a:t>
            </a: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A:</a:t>
            </a:r>
            <a:r>
              <a:rPr kumimoji="1" lang="ja-JP" altLang="en-US" sz="1200" kern="1200" dirty="0" smtClean="0">
                <a:solidFill>
                  <a:schemeClr val="tx1"/>
                </a:solidFill>
                <a:effectLst/>
                <a:latin typeface="+mn-lt"/>
                <a:ea typeface="+mn-ea"/>
                <a:cs typeface="+mn-cs"/>
              </a:rPr>
              <a:t>ジャンケンを題材にした点と、実際の面白さとの比較した点の二点が新しい点になります。 </a:t>
            </a:r>
          </a:p>
          <a:p>
            <a:r>
              <a:rPr kumimoji="1" lang="ja-JP" altLang="en-US" sz="1200" kern="1200" dirty="0" smtClean="0">
                <a:solidFill>
                  <a:schemeClr val="tx1"/>
                </a:solidFill>
                <a:effectLst/>
                <a:latin typeface="+mn-lt"/>
                <a:ea typeface="+mn-ea"/>
                <a:cs typeface="+mn-cs"/>
              </a:rPr>
              <a:t/>
            </a:r>
            <a:br>
              <a:rPr kumimoji="1" lang="ja-JP" altLang="en-US" sz="1200" kern="1200" dirty="0" smtClean="0">
                <a:solidFill>
                  <a:schemeClr val="tx1"/>
                </a:solidFill>
                <a:effectLst/>
                <a:latin typeface="+mn-lt"/>
                <a:ea typeface="+mn-ea"/>
                <a:cs typeface="+mn-cs"/>
              </a:rPr>
            </a:br>
            <a:endParaRPr kumimoji="1" lang="ja-JP" altLang="en-US"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13)</a:t>
            </a:r>
            <a:r>
              <a:rPr kumimoji="1" lang="ja-JP" altLang="en-US" sz="1200" kern="1200" dirty="0" smtClean="0">
                <a:solidFill>
                  <a:schemeClr val="tx1"/>
                </a:solidFill>
                <a:effectLst/>
                <a:latin typeface="+mn-lt"/>
                <a:ea typeface="+mn-ea"/>
                <a:cs typeface="+mn-cs"/>
              </a:rPr>
              <a:t>スキルの付加とは具体的にどのようなものですか？戦略性のあるジャンケンとは？ </a:t>
            </a: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A:</a:t>
            </a:r>
            <a:r>
              <a:rPr kumimoji="1" lang="ja-JP" altLang="en-US" sz="1200" kern="1200" dirty="0" smtClean="0">
                <a:solidFill>
                  <a:schemeClr val="tx1"/>
                </a:solidFill>
                <a:effectLst/>
                <a:latin typeface="+mn-lt"/>
                <a:ea typeface="+mn-ea"/>
                <a:cs typeface="+mn-cs"/>
              </a:rPr>
              <a:t>手によって点数を変える。読み合いが生まれる。 </a:t>
            </a:r>
          </a:p>
          <a:p>
            <a:r>
              <a:rPr kumimoji="1" lang="ja-JP" altLang="en-US" sz="1200" kern="1200" dirty="0" smtClean="0">
                <a:solidFill>
                  <a:schemeClr val="tx1"/>
                </a:solidFill>
                <a:effectLst/>
                <a:latin typeface="+mn-lt"/>
                <a:ea typeface="+mn-ea"/>
                <a:cs typeface="+mn-cs"/>
              </a:rPr>
              <a:t/>
            </a:r>
            <a:br>
              <a:rPr kumimoji="1" lang="ja-JP" altLang="en-US" sz="1200" kern="1200" dirty="0" smtClean="0">
                <a:solidFill>
                  <a:schemeClr val="tx1"/>
                </a:solidFill>
                <a:effectLst/>
                <a:latin typeface="+mn-lt"/>
                <a:ea typeface="+mn-ea"/>
                <a:cs typeface="+mn-cs"/>
              </a:rPr>
            </a:br>
            <a:endParaRPr kumimoji="1" lang="ja-JP" altLang="en-US"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14)</a:t>
            </a:r>
            <a:r>
              <a:rPr kumimoji="1" lang="ja-JP" altLang="en-US" sz="1200" kern="1200" dirty="0" smtClean="0">
                <a:solidFill>
                  <a:schemeClr val="tx1"/>
                </a:solidFill>
                <a:effectLst/>
                <a:latin typeface="+mn-lt"/>
                <a:ea typeface="+mn-ea"/>
                <a:cs typeface="+mn-cs"/>
              </a:rPr>
              <a:t>洗練度が低い時、または高い時それらはどのような要員、特性が考えられますか？ </a:t>
            </a: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A:</a:t>
            </a:r>
            <a:r>
              <a:rPr kumimoji="1" lang="en-US" altLang="ja-JP" sz="1200" kern="1200" dirty="0" smtClean="0">
                <a:solidFill>
                  <a:schemeClr val="tx1"/>
                </a:solidFill>
                <a:effectLst/>
                <a:latin typeface="+mn-lt"/>
                <a:ea typeface="+mn-ea"/>
                <a:cs typeface="+mn-cs"/>
              </a:rPr>
              <a:t>0.07</a:t>
            </a:r>
            <a:r>
              <a:rPr kumimoji="1" lang="ja-JP" altLang="en-US" sz="1200" kern="1200" dirty="0" smtClean="0">
                <a:solidFill>
                  <a:schemeClr val="tx1"/>
                </a:solidFill>
                <a:effectLst/>
                <a:latin typeface="+mn-lt"/>
                <a:ea typeface="+mn-ea"/>
                <a:cs typeface="+mn-cs"/>
              </a:rPr>
              <a:t>より上やったら運に左右される、下やったら自分のスキルによる </a:t>
            </a:r>
          </a:p>
          <a:p>
            <a:r>
              <a:rPr kumimoji="1" lang="ja-JP" altLang="en-US" sz="1200" kern="1200" dirty="0" smtClean="0">
                <a:solidFill>
                  <a:schemeClr val="tx1"/>
                </a:solidFill>
                <a:effectLst/>
                <a:latin typeface="+mn-lt"/>
                <a:ea typeface="+mn-ea"/>
                <a:cs typeface="+mn-cs"/>
              </a:rPr>
              <a:t/>
            </a:r>
            <a:br>
              <a:rPr kumimoji="1" lang="ja-JP" altLang="en-US" sz="1200" kern="1200" dirty="0" smtClean="0">
                <a:solidFill>
                  <a:schemeClr val="tx1"/>
                </a:solidFill>
                <a:effectLst/>
                <a:latin typeface="+mn-lt"/>
                <a:ea typeface="+mn-ea"/>
                <a:cs typeface="+mn-cs"/>
              </a:rPr>
            </a:br>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r>
            <a:br>
              <a:rPr kumimoji="1" lang="ja-JP" altLang="en-US" sz="1200" kern="1200" dirty="0" smtClean="0">
                <a:solidFill>
                  <a:schemeClr val="tx1"/>
                </a:solidFill>
                <a:effectLst/>
                <a:latin typeface="+mn-lt"/>
                <a:ea typeface="+mn-ea"/>
                <a:cs typeface="+mn-cs"/>
              </a:rPr>
            </a:br>
            <a:endParaRPr kumimoji="1" lang="ja-JP" altLang="en-US" sz="1200" kern="1200" dirty="0" smtClean="0">
              <a:solidFill>
                <a:schemeClr val="tx1"/>
              </a:solidFill>
              <a:effectLst/>
              <a:latin typeface="+mn-lt"/>
              <a:ea typeface="+mn-ea"/>
              <a:cs typeface="+mn-cs"/>
            </a:endParaRPr>
          </a:p>
          <a:p>
            <a:r>
              <a:rPr kumimoji="1" lang="en-US" altLang="ja-JP" sz="1200" kern="1200" dirty="0" smtClean="0">
                <a:solidFill>
                  <a:schemeClr val="tx1"/>
                </a:solidFill>
                <a:effectLst/>
                <a:latin typeface="+mn-lt"/>
                <a:ea typeface="+mn-ea"/>
                <a:cs typeface="+mn-cs"/>
              </a:rPr>
              <a:t>15)</a:t>
            </a:r>
            <a:r>
              <a:rPr kumimoji="1" lang="ja-JP" altLang="en-US" sz="1200" kern="1200" dirty="0" smtClean="0">
                <a:solidFill>
                  <a:schemeClr val="tx1"/>
                </a:solidFill>
                <a:effectLst/>
                <a:latin typeface="+mn-lt"/>
                <a:ea typeface="+mn-ea"/>
                <a:cs typeface="+mn-cs"/>
              </a:rPr>
              <a:t>確率依存型ゲームといいますが、ラウンドマッチジャンケンにしてしまうと確率に依存しないのでは？ </a:t>
            </a:r>
          </a:p>
          <a:p>
            <a:r>
              <a:rPr kumimoji="1" lang="ja-JP" altLang="en-US" sz="1200" kern="1200" dirty="0" smtClean="0">
                <a:solidFill>
                  <a:schemeClr val="tx1"/>
                </a:solidFill>
                <a:effectLst/>
                <a:latin typeface="+mn-lt"/>
                <a:ea typeface="+mn-ea"/>
                <a:cs typeface="+mn-cs"/>
              </a:rPr>
              <a:t>     </a:t>
            </a:r>
            <a:r>
              <a:rPr kumimoji="1" lang="en-US" altLang="ja-JP" sz="1200" kern="1200" dirty="0" smtClean="0">
                <a:solidFill>
                  <a:schemeClr val="tx1"/>
                </a:solidFill>
                <a:effectLst/>
                <a:latin typeface="+mn-lt"/>
                <a:ea typeface="+mn-ea"/>
                <a:cs typeface="+mn-cs"/>
              </a:rPr>
              <a:t>A: </a:t>
            </a:r>
          </a:p>
          <a:p>
            <a:r>
              <a:rPr kumimoji="1" lang="en-US" altLang="ja-JP" sz="1200" kern="1200" dirty="0" smtClean="0">
                <a:solidFill>
                  <a:schemeClr val="tx1"/>
                </a:solidFill>
                <a:effectLst/>
                <a:latin typeface="+mn-lt"/>
                <a:ea typeface="+mn-ea"/>
                <a:cs typeface="+mn-cs"/>
              </a:rPr>
              <a:t/>
            </a:r>
            <a:br>
              <a:rPr kumimoji="1" lang="en-US" altLang="ja-JP" sz="1200" kern="1200" dirty="0" smtClean="0">
                <a:solidFill>
                  <a:schemeClr val="tx1"/>
                </a:solidFill>
                <a:effectLst/>
                <a:latin typeface="+mn-lt"/>
                <a:ea typeface="+mn-ea"/>
                <a:cs typeface="+mn-cs"/>
              </a:rPr>
            </a:br>
            <a:endParaRPr kumimoji="1" lang="en-US" altLang="ja-JP"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
            </a:r>
            <a:br>
              <a:rPr kumimoji="1" lang="ja-JP" altLang="en-US" sz="1200" kern="1200" dirty="0" smtClean="0">
                <a:solidFill>
                  <a:schemeClr val="tx1"/>
                </a:solidFill>
                <a:effectLst/>
                <a:latin typeface="+mn-lt"/>
                <a:ea typeface="+mn-ea"/>
                <a:cs typeface="+mn-cs"/>
              </a:rPr>
            </a:br>
            <a:endParaRPr kumimoji="1" lang="ja-JP" altLang="en-US" sz="1200" kern="1200" dirty="0" smtClean="0">
              <a:solidFill>
                <a:schemeClr val="tx1"/>
              </a:solidFill>
              <a:effectLst/>
              <a:latin typeface="+mn-lt"/>
              <a:ea typeface="+mn-ea"/>
              <a:cs typeface="+mn-cs"/>
            </a:endParaRPr>
          </a:p>
          <a:p>
            <a:r>
              <a:rPr kumimoji="1" lang="ja-JP" altLang="en-US" sz="1200" kern="1200" dirty="0" smtClean="0">
                <a:solidFill>
                  <a:schemeClr val="tx1"/>
                </a:solidFill>
                <a:effectLst/>
                <a:latin typeface="+mn-lt"/>
                <a:ea typeface="+mn-ea"/>
                <a:cs typeface="+mn-cs"/>
              </a:rPr>
              <a:t>プログラム は</a:t>
            </a:r>
            <a:r>
              <a:rPr kumimoji="1" lang="en-US" altLang="ja-JP" sz="1200" kern="1200" dirty="0" smtClean="0">
                <a:solidFill>
                  <a:schemeClr val="tx1"/>
                </a:solidFill>
                <a:effectLst/>
                <a:latin typeface="+mn-lt"/>
                <a:ea typeface="+mn-ea"/>
                <a:cs typeface="+mn-cs"/>
              </a:rPr>
              <a:t>1500</a:t>
            </a:r>
            <a:r>
              <a:rPr kumimoji="1" lang="ja-JP" altLang="en-US" sz="1200" kern="1200" dirty="0" smtClean="0">
                <a:solidFill>
                  <a:schemeClr val="tx1"/>
                </a:solidFill>
                <a:effectLst/>
                <a:latin typeface="+mn-lt"/>
                <a:ea typeface="+mn-ea"/>
                <a:cs typeface="+mn-cs"/>
              </a:rPr>
              <a:t>行くらい</a:t>
            </a:r>
            <a:endParaRPr kumimoji="1" lang="ja-JP" altLang="en-US" sz="1200" kern="1200" dirty="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19</a:t>
            </a:fld>
            <a:endParaRPr kumimoji="1" lang="ja-JP" altLang="en-US"/>
          </a:p>
        </p:txBody>
      </p:sp>
    </p:spTree>
    <p:extLst>
      <p:ext uri="{BB962C8B-B14F-4D97-AF65-F5344CB8AC3E}">
        <p14:creationId xmlns:p14="http://schemas.microsoft.com/office/powerpoint/2010/main" val="11538705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2</a:t>
            </a:fld>
            <a:endParaRPr kumimoji="1" lang="ja-JP" altLang="en-US"/>
          </a:p>
        </p:txBody>
      </p:sp>
    </p:spTree>
    <p:extLst>
      <p:ext uri="{BB962C8B-B14F-4D97-AF65-F5344CB8AC3E}">
        <p14:creationId xmlns:p14="http://schemas.microsoft.com/office/powerpoint/2010/main" val="20459057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3</a:t>
            </a:fld>
            <a:endParaRPr kumimoji="1" lang="ja-JP" altLang="en-US"/>
          </a:p>
        </p:txBody>
      </p:sp>
    </p:spTree>
    <p:extLst>
      <p:ext uri="{BB962C8B-B14F-4D97-AF65-F5344CB8AC3E}">
        <p14:creationId xmlns:p14="http://schemas.microsoft.com/office/powerpoint/2010/main" val="305744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4</a:t>
            </a:fld>
            <a:endParaRPr kumimoji="1" lang="ja-JP" altLang="en-US"/>
          </a:p>
        </p:txBody>
      </p:sp>
    </p:spTree>
    <p:extLst>
      <p:ext uri="{BB962C8B-B14F-4D97-AF65-F5344CB8AC3E}">
        <p14:creationId xmlns:p14="http://schemas.microsoft.com/office/powerpoint/2010/main" val="6156012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5</a:t>
            </a:fld>
            <a:endParaRPr kumimoji="1" lang="ja-JP" altLang="en-US"/>
          </a:p>
        </p:txBody>
      </p:sp>
    </p:spTree>
    <p:extLst>
      <p:ext uri="{BB962C8B-B14F-4D97-AF65-F5344CB8AC3E}">
        <p14:creationId xmlns:p14="http://schemas.microsoft.com/office/powerpoint/2010/main" val="19818509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6</a:t>
            </a:fld>
            <a:endParaRPr kumimoji="1" lang="ja-JP" altLang="en-US"/>
          </a:p>
        </p:txBody>
      </p:sp>
    </p:spTree>
    <p:extLst>
      <p:ext uri="{BB962C8B-B14F-4D97-AF65-F5344CB8AC3E}">
        <p14:creationId xmlns:p14="http://schemas.microsoft.com/office/powerpoint/2010/main" val="14967953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7</a:t>
            </a:fld>
            <a:endParaRPr kumimoji="1" lang="ja-JP" altLang="en-US"/>
          </a:p>
        </p:txBody>
      </p:sp>
    </p:spTree>
    <p:extLst>
      <p:ext uri="{BB962C8B-B14F-4D97-AF65-F5344CB8AC3E}">
        <p14:creationId xmlns:p14="http://schemas.microsoft.com/office/powerpoint/2010/main" val="101625859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8</a:t>
            </a:fld>
            <a:endParaRPr kumimoji="1" lang="ja-JP" altLang="en-US"/>
          </a:p>
        </p:txBody>
      </p:sp>
    </p:spTree>
    <p:extLst>
      <p:ext uri="{BB962C8B-B14F-4D97-AF65-F5344CB8AC3E}">
        <p14:creationId xmlns:p14="http://schemas.microsoft.com/office/powerpoint/2010/main" val="1320795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200" kern="1200" dirty="0" smtClean="0">
              <a:solidFill>
                <a:schemeClr val="tx1"/>
              </a:solidFill>
              <a:effectLst/>
              <a:latin typeface="+mn-lt"/>
              <a:ea typeface="+mn-ea"/>
              <a:cs typeface="+mn-cs"/>
            </a:endParaRPr>
          </a:p>
        </p:txBody>
      </p:sp>
      <p:sp>
        <p:nvSpPr>
          <p:cNvPr id="4" name="スライド番号プレースホルダー 3"/>
          <p:cNvSpPr>
            <a:spLocks noGrp="1"/>
          </p:cNvSpPr>
          <p:nvPr>
            <p:ph type="sldNum" sz="quarter" idx="10"/>
          </p:nvPr>
        </p:nvSpPr>
        <p:spPr/>
        <p:txBody>
          <a:bodyPr/>
          <a:lstStyle/>
          <a:p>
            <a:fld id="{854A2A17-13C8-E346-AABD-BDD3670B8E17}" type="slidenum">
              <a:rPr kumimoji="1" lang="ja-JP" altLang="en-US" smtClean="0"/>
              <a:t>9</a:t>
            </a:fld>
            <a:endParaRPr kumimoji="1" lang="ja-JP" altLang="en-US"/>
          </a:p>
        </p:txBody>
      </p:sp>
    </p:spTree>
    <p:extLst>
      <p:ext uri="{BB962C8B-B14F-4D97-AF65-F5344CB8AC3E}">
        <p14:creationId xmlns:p14="http://schemas.microsoft.com/office/powerpoint/2010/main" val="662656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2/3/16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546884475"/>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pPr/>
              <a:t>2/3/16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2404210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2/3/16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339292712"/>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7DE6118-2437-4B30-8E3C-4D2BE6020583}" type="datetimeFigureOut">
              <a:rPr lang="en-US" smtClean="0"/>
              <a:t>2/3/16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0503407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7DE6118-2437-4B30-8E3C-4D2BE6020583}" type="datetimeFigureOut">
              <a:rPr lang="en-US" smtClean="0"/>
              <a:pPr/>
              <a:t>2/3/16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761289261"/>
      </p:ext>
    </p:extLst>
  </p:cSld>
  <p:clrMapOvr>
    <a:masterClrMapping/>
  </p:clrMapOvr>
  <p:extLst>
    <p:ext uri="{DCECCB84-F9BA-43D5-87BE-67443E8EF086}">
      <p15:sldGuideLst xmlns:p15="http://schemas.microsoft.com/office/powerpoint/2012/main"/>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7DE6118-2437-4B30-8E3C-4D2BE6020583}" type="datetimeFigureOut">
              <a:rPr lang="en-US" smtClean="0"/>
              <a:t>2/3/16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8104080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8" y="2505075"/>
            <a:ext cx="5157787"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0" y="2505075"/>
            <a:ext cx="5183188"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7DE6118-2437-4B30-8E3C-4D2BE6020583}" type="datetimeFigureOut">
              <a:rPr lang="en-US" smtClean="0"/>
              <a:t>2/3/16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1136202654"/>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7DE6118-2437-4B30-8E3C-4D2BE6020583}" type="datetimeFigureOut">
              <a:rPr lang="en-US" smtClean="0"/>
              <a:t>2/3/16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733416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7DE6118-2437-4B30-8E3C-4D2BE6020583}" type="datetimeFigureOut">
              <a:rPr lang="en-US" smtClean="0"/>
              <a:t>2/3/16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9E57DC2-970A-4B3E-BB1C-7A09969E49DF}" type="slidenum">
              <a:rPr lang="en-US" smtClean="0"/>
              <a:t>‹#›</a:t>
            </a:fld>
            <a:endParaRPr lang="en-US" dirty="0"/>
          </a:p>
        </p:txBody>
      </p:sp>
    </p:spTree>
    <p:extLst>
      <p:ext uri="{BB962C8B-B14F-4D97-AF65-F5344CB8AC3E}">
        <p14:creationId xmlns:p14="http://schemas.microsoft.com/office/powerpoint/2010/main" val="2125053645"/>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7DE6118-2437-4B30-8E3C-4D2BE6020583}" type="datetimeFigureOut">
              <a:rPr lang="en-US" smtClean="0"/>
              <a:pPr/>
              <a:t>2/3/16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976078258"/>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プレースホルダーまでドラッグするかアイコンをクリックして図を追加</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7DE6118-2437-4B30-8E3C-4D2BE6020583}" type="datetimeFigureOut">
              <a:rPr lang="en-US" smtClean="0"/>
              <a:pPr/>
              <a:t>2/3/16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31970277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DE6118-2437-4B30-8E3C-4D2BE6020583}" type="datetimeFigureOut">
              <a:rPr lang="en-US" smtClean="0"/>
              <a:pPr/>
              <a:t>2/3/16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9E57DC2-970A-4B3E-BB1C-7A09969E49DF}" type="slidenum">
              <a:rPr lang="en-US" smtClean="0"/>
              <a:pPr/>
              <a:t>‹#›</a:t>
            </a:fld>
            <a:endParaRPr lang="en-US" dirty="0"/>
          </a:p>
        </p:txBody>
      </p:sp>
    </p:spTree>
    <p:extLst>
      <p:ext uri="{BB962C8B-B14F-4D97-AF65-F5344CB8AC3E}">
        <p14:creationId xmlns:p14="http://schemas.microsoft.com/office/powerpoint/2010/main" val="1719663343"/>
      </p:ext>
    </p:extLst>
  </p:cSld>
  <p:clrMap bg1="dk1" tx1="lt1" bg2="dk2" tx2="lt2" accent1="accent1" accent2="accent2" accent3="accent3" accent4="accent4" accent5="accent5" accent6="accent6" hlink="hlink" folHlink="folHlink"/>
  <p:sldLayoutIdLst>
    <p:sldLayoutId id="2147485026" r:id="rId1"/>
    <p:sldLayoutId id="2147485027" r:id="rId2"/>
    <p:sldLayoutId id="2147485028" r:id="rId3"/>
    <p:sldLayoutId id="2147485029" r:id="rId4"/>
    <p:sldLayoutId id="2147485030" r:id="rId5"/>
    <p:sldLayoutId id="2147485031" r:id="rId6"/>
    <p:sldLayoutId id="2147485032" r:id="rId7"/>
    <p:sldLayoutId id="2147485033" r:id="rId8"/>
    <p:sldLayoutId id="2147485034" r:id="rId9"/>
    <p:sldLayoutId id="2147485035" r:id="rId10"/>
    <p:sldLayoutId id="2147485036"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4" Type="http://schemas.openxmlformats.org/officeDocument/2006/relationships/package" Target="../embeddings/Microsoft_Excel_______3.xlsx"/><Relationship Id="rId5" Type="http://schemas.openxmlformats.org/officeDocument/2006/relationships/image" Target="../media/image5.emf"/><Relationship Id="rId1" Type="http://schemas.openxmlformats.org/officeDocument/2006/relationships/vmlDrawing" Target="../drawings/vmlDrawing3.vml"/><Relationship Id="rId2"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4" Type="http://schemas.openxmlformats.org/officeDocument/2006/relationships/package" Target="../embeddings/Microsoft_Excel_______4.xlsx"/><Relationship Id="rId5" Type="http://schemas.openxmlformats.org/officeDocument/2006/relationships/image" Target="../media/image6.e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4" Type="http://schemas.openxmlformats.org/officeDocument/2006/relationships/package" Target="../embeddings/Microsoft_Excel_______5.xlsx"/><Relationship Id="rId5" Type="http://schemas.openxmlformats.org/officeDocument/2006/relationships/image" Target="../media/image7.emf"/><Relationship Id="rId1" Type="http://schemas.openxmlformats.org/officeDocument/2006/relationships/vmlDrawing" Target="../drawings/vmlDrawing5.vml"/><Relationship Id="rId2"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Relationship Id="rId4" Type="http://schemas.openxmlformats.org/officeDocument/2006/relationships/package" Target="../embeddings/Microsoft_Excel_______6.xlsx"/><Relationship Id="rId5" Type="http://schemas.openxmlformats.org/officeDocument/2006/relationships/image" Target="../media/image8.e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0.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1.jpg"/><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2.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4" Type="http://schemas.openxmlformats.org/officeDocument/2006/relationships/package" Target="../embeddings/Microsoft_Excel_______1.xlsx"/><Relationship Id="rId5" Type="http://schemas.openxmlformats.org/officeDocument/2006/relationships/image" Target="../media/image3.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4" Type="http://schemas.openxmlformats.org/officeDocument/2006/relationships/package" Target="../embeddings/Microsoft_Excel_______2.xlsx"/><Relationship Id="rId5" Type="http://schemas.openxmlformats.org/officeDocument/2006/relationships/image" Target="../media/image4.emf"/><Relationship Id="rId1" Type="http://schemas.openxmlformats.org/officeDocument/2006/relationships/vmlDrawing" Target="../drawings/vmlDrawing2.vml"/><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normAutofit/>
          </a:bodyPr>
          <a:lstStyle/>
          <a:p>
            <a:r>
              <a:rPr kumimoji="1" lang="ja-JP" altLang="en-US" sz="4400" dirty="0" smtClean="0"/>
              <a:t>確率依存型ゲームにおける洗練度</a:t>
            </a:r>
            <a:endParaRPr kumimoji="1" lang="ja-JP" altLang="en-US" sz="4400" dirty="0"/>
          </a:p>
        </p:txBody>
      </p:sp>
      <p:sp>
        <p:nvSpPr>
          <p:cNvPr id="3" name="サブタイトル 2"/>
          <p:cNvSpPr>
            <a:spLocks noGrp="1"/>
          </p:cNvSpPr>
          <p:nvPr>
            <p:ph type="subTitle" idx="1"/>
          </p:nvPr>
        </p:nvSpPr>
        <p:spPr/>
        <p:txBody>
          <a:bodyPr>
            <a:noAutofit/>
          </a:bodyPr>
          <a:lstStyle/>
          <a:p>
            <a:r>
              <a:rPr kumimoji="1" lang="ja-JP" altLang="en-US" sz="3600" dirty="0" smtClean="0"/>
              <a:t>理工学部情報学科</a:t>
            </a:r>
            <a:r>
              <a:rPr kumimoji="1" lang="ja-JP" altLang="en-US" sz="3600" dirty="0" smtClean="0"/>
              <a:t>メディアコース</a:t>
            </a:r>
            <a:endParaRPr kumimoji="1" lang="en-US" altLang="ja-JP" sz="3600" dirty="0" smtClean="0"/>
          </a:p>
          <a:p>
            <a:r>
              <a:rPr lang="ja-JP" altLang="en-US" sz="3600" dirty="0" smtClean="0"/>
              <a:t>情報論理研究室</a:t>
            </a:r>
            <a:endParaRPr kumimoji="1" lang="en-US" altLang="ja-JP" sz="3600" dirty="0" smtClean="0"/>
          </a:p>
          <a:p>
            <a:r>
              <a:rPr kumimoji="1" lang="en-US" altLang="ja-JP" sz="3600" dirty="0" smtClean="0"/>
              <a:t>11-1-037-0007</a:t>
            </a:r>
          </a:p>
          <a:p>
            <a:r>
              <a:rPr lang="ja-JP" altLang="en-US" sz="3600" dirty="0" smtClean="0"/>
              <a:t>金子　健吾</a:t>
            </a:r>
            <a:endParaRPr kumimoji="1" lang="ja-JP" altLang="en-US" sz="3600" dirty="0"/>
          </a:p>
        </p:txBody>
      </p:sp>
    </p:spTree>
    <p:extLst>
      <p:ext uri="{BB962C8B-B14F-4D97-AF65-F5344CB8AC3E}">
        <p14:creationId xmlns:p14="http://schemas.microsoft.com/office/powerpoint/2010/main" val="11228821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smtClean="0"/>
              <a:t>アンケート</a:t>
            </a:r>
            <a:r>
              <a:rPr kumimoji="1" lang="en-US" altLang="ja-JP" dirty="0" smtClean="0"/>
              <a:t>1</a:t>
            </a:r>
            <a:r>
              <a:rPr kumimoji="1" lang="ja-JP" altLang="en-US" dirty="0" smtClean="0"/>
              <a:t>、</a:t>
            </a:r>
            <a:r>
              <a:rPr kumimoji="1" lang="en-US" altLang="ja-JP" dirty="0" smtClean="0"/>
              <a:t>2(R1</a:t>
            </a:r>
            <a:r>
              <a:rPr kumimoji="1" lang="ja-JP" altLang="en-US" dirty="0" smtClean="0"/>
              <a:t>、</a:t>
            </a:r>
            <a:r>
              <a:rPr kumimoji="1" lang="en-US" altLang="ja-JP" dirty="0" smtClean="0"/>
              <a:t>R2</a:t>
            </a:r>
            <a:r>
              <a:rPr kumimoji="1" lang="ja-JP" altLang="en-US" dirty="0" smtClean="0"/>
              <a:t>の洗練度の結果より</a:t>
            </a:r>
            <a:r>
              <a:rPr kumimoji="1" lang="en-US" altLang="ja-JP" dirty="0" smtClean="0"/>
              <a:t>)</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ja-JP" altLang="en-US" sz="4000" dirty="0" smtClean="0"/>
              <a:t>アンケート</a:t>
            </a:r>
            <a:r>
              <a:rPr kumimoji="1" lang="en-US" altLang="ja-JP" sz="4000" dirty="0" smtClean="0"/>
              <a:t>1</a:t>
            </a:r>
          </a:p>
          <a:p>
            <a:pPr lvl="1"/>
            <a:r>
              <a:rPr lang="ja-JP" altLang="en-US" sz="3600" dirty="0" smtClean="0"/>
              <a:t>異なるルール、</a:t>
            </a:r>
            <a:r>
              <a:rPr lang="ja-JP" altLang="ja-JP" sz="3600" dirty="0" smtClean="0"/>
              <a:t>洗練度</a:t>
            </a:r>
            <a:r>
              <a:rPr lang="ja-JP" altLang="en-US" sz="3600" dirty="0" smtClean="0"/>
              <a:t>が</a:t>
            </a:r>
            <a:r>
              <a:rPr lang="en-US" altLang="ja-JP" sz="3600" dirty="0" smtClean="0"/>
              <a:t>0.07</a:t>
            </a:r>
            <a:r>
              <a:rPr lang="ja-JP" altLang="en-US" sz="3600" dirty="0" smtClean="0"/>
              <a:t>に</a:t>
            </a:r>
            <a:r>
              <a:rPr lang="ja-JP" altLang="ja-JP" sz="3600" dirty="0" smtClean="0"/>
              <a:t>近</a:t>
            </a:r>
            <a:r>
              <a:rPr lang="ja-JP" altLang="en-US" sz="3600" dirty="0" smtClean="0"/>
              <a:t>い</a:t>
            </a:r>
            <a:r>
              <a:rPr lang="ja-JP" altLang="en-US" sz="3600" dirty="0" smtClean="0"/>
              <a:t>もの同士</a:t>
            </a:r>
            <a:r>
              <a:rPr lang="ja-JP" altLang="en-US" sz="3600" dirty="0" smtClean="0"/>
              <a:t>を</a:t>
            </a:r>
            <a:r>
              <a:rPr lang="ja-JP" altLang="en-US" sz="3600" dirty="0" smtClean="0"/>
              <a:t>比較</a:t>
            </a:r>
            <a:endParaRPr lang="en-US" altLang="ja-JP" sz="3600" dirty="0" smtClean="0"/>
          </a:p>
          <a:p>
            <a:pPr lvl="1"/>
            <a:r>
              <a:rPr lang="en-US" altLang="ja-JP" sz="3600" dirty="0" smtClean="0"/>
              <a:t>24</a:t>
            </a:r>
            <a:r>
              <a:rPr lang="ja-JP" altLang="en-US" sz="3600" dirty="0" smtClean="0"/>
              <a:t>ラウンドマッチ</a:t>
            </a:r>
            <a:r>
              <a:rPr lang="en-US" altLang="ja-JP" sz="3600" dirty="0" smtClean="0"/>
              <a:t>(0.072)</a:t>
            </a:r>
            <a:r>
              <a:rPr lang="ja-JP" altLang="ja-JP" sz="3600" dirty="0" smtClean="0"/>
              <a:t>と</a:t>
            </a:r>
            <a:r>
              <a:rPr lang="en-US" altLang="ja-JP" sz="3600" dirty="0" smtClean="0"/>
              <a:t>10</a:t>
            </a:r>
            <a:r>
              <a:rPr lang="ja-JP" altLang="en-US" sz="3600" dirty="0" smtClean="0"/>
              <a:t>点</a:t>
            </a:r>
            <a:r>
              <a:rPr lang="ja-JP" altLang="en-US" sz="3600" dirty="0" smtClean="0"/>
              <a:t>先取制</a:t>
            </a:r>
            <a:r>
              <a:rPr lang="en-US" altLang="ja-JP" sz="3600" dirty="0" smtClean="0"/>
              <a:t>(</a:t>
            </a:r>
            <a:r>
              <a:rPr lang="hr-HR" altLang="ja-JP" sz="3600" dirty="0"/>
              <a:t>0.070</a:t>
            </a:r>
            <a:r>
              <a:rPr lang="en-US" altLang="ja-JP" sz="3600" dirty="0" smtClean="0"/>
              <a:t>)</a:t>
            </a:r>
            <a:endParaRPr lang="en-US" altLang="ja-JP" sz="3600" dirty="0" smtClean="0"/>
          </a:p>
          <a:p>
            <a:r>
              <a:rPr lang="ja-JP" altLang="en-US" sz="4000" dirty="0" smtClean="0"/>
              <a:t>アンケート</a:t>
            </a:r>
            <a:r>
              <a:rPr lang="en-US" altLang="ja-JP" sz="4000" dirty="0" smtClean="0"/>
              <a:t>2</a:t>
            </a:r>
          </a:p>
          <a:p>
            <a:pPr lvl="1"/>
            <a:r>
              <a:rPr lang="ja-JP" altLang="en-US" sz="3600" dirty="0" smtClean="0"/>
              <a:t>同じルールで</a:t>
            </a:r>
            <a:r>
              <a:rPr lang="ja-JP" altLang="ja-JP" sz="3600" dirty="0" smtClean="0"/>
              <a:t>洗練度</a:t>
            </a:r>
            <a:r>
              <a:rPr lang="ja-JP" altLang="ja-JP" sz="3600" dirty="0"/>
              <a:t>が離れて</a:t>
            </a:r>
            <a:r>
              <a:rPr lang="ja-JP" altLang="ja-JP" sz="3600" dirty="0" smtClean="0"/>
              <a:t>いる</a:t>
            </a:r>
            <a:r>
              <a:rPr lang="ja-JP" altLang="en-US" sz="3600" dirty="0" smtClean="0"/>
              <a:t>もの</a:t>
            </a:r>
            <a:r>
              <a:rPr lang="ja-JP" altLang="ja-JP" sz="3600" dirty="0" smtClean="0"/>
              <a:t>を</a:t>
            </a:r>
            <a:r>
              <a:rPr lang="ja-JP" altLang="ja-JP" sz="3600" dirty="0" smtClean="0"/>
              <a:t>比較</a:t>
            </a:r>
            <a:endParaRPr lang="en-US" altLang="ja-JP" sz="3600" dirty="0" smtClean="0"/>
          </a:p>
          <a:p>
            <a:pPr lvl="1"/>
            <a:r>
              <a:rPr lang="ja-JP" altLang="en-US" sz="3600" dirty="0" smtClean="0"/>
              <a:t>２点先取制</a:t>
            </a:r>
            <a:r>
              <a:rPr lang="en-US" altLang="ja-JP" sz="3600" dirty="0" smtClean="0"/>
              <a:t>(</a:t>
            </a:r>
            <a:r>
              <a:rPr lang="nb-NO" altLang="ja-JP" sz="3600" dirty="0" smtClean="0"/>
              <a:t>0.462)</a:t>
            </a:r>
            <a:r>
              <a:rPr lang="ja-JP" altLang="ja-JP" sz="3600" dirty="0" smtClean="0"/>
              <a:t>と</a:t>
            </a:r>
            <a:r>
              <a:rPr lang="en-US" altLang="ja-JP" sz="3600" dirty="0" smtClean="0"/>
              <a:t>10</a:t>
            </a:r>
            <a:r>
              <a:rPr lang="ja-JP" altLang="en-US" sz="3600" dirty="0" smtClean="0"/>
              <a:t>点</a:t>
            </a:r>
            <a:r>
              <a:rPr lang="ja-JP" altLang="en-US" sz="3600" dirty="0" smtClean="0"/>
              <a:t>先取制</a:t>
            </a:r>
            <a:r>
              <a:rPr lang="en-US" altLang="ja-JP" sz="3600" dirty="0" smtClean="0"/>
              <a:t>(0.070)</a:t>
            </a:r>
            <a:endParaRPr kumimoji="1" lang="ja-JP" altLang="en-US" sz="3600" dirty="0"/>
          </a:p>
        </p:txBody>
      </p:sp>
    </p:spTree>
    <p:extLst>
      <p:ext uri="{BB962C8B-B14F-4D97-AF65-F5344CB8AC3E}">
        <p14:creationId xmlns:p14="http://schemas.microsoft.com/office/powerpoint/2010/main" val="1349015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アンケート</a:t>
            </a:r>
            <a:r>
              <a:rPr kumimoji="1" lang="en-US" altLang="ja-JP" dirty="0" smtClean="0"/>
              <a:t>1</a:t>
            </a:r>
            <a:r>
              <a:rPr kumimoji="1" lang="ja-JP" altLang="en-US" dirty="0" smtClean="0"/>
              <a:t>、</a:t>
            </a:r>
            <a:r>
              <a:rPr kumimoji="1" lang="en-US" altLang="ja-JP" dirty="0" smtClean="0"/>
              <a:t>2</a:t>
            </a:r>
            <a:r>
              <a:rPr kumimoji="1" lang="ja-JP" altLang="en-US" dirty="0" smtClean="0"/>
              <a:t>の結果</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1784623864"/>
              </p:ext>
            </p:extLst>
          </p:nvPr>
        </p:nvGraphicFramePr>
        <p:xfrm>
          <a:off x="1797183" y="1417241"/>
          <a:ext cx="8597633" cy="5168106"/>
        </p:xfrm>
        <a:graphic>
          <a:graphicData uri="http://schemas.openxmlformats.org/presentationml/2006/ole">
            <mc:AlternateContent xmlns:mc="http://schemas.openxmlformats.org/markup-compatibility/2006">
              <mc:Choice xmlns:v="urn:schemas-microsoft-com:vml" Requires="v">
                <p:oleObj spid="_x0000_s3166" name="シート" r:id="rId4" imgW="4584700" imgH="2755900" progId="Excel.Sheet.12">
                  <p:embed/>
                </p:oleObj>
              </mc:Choice>
              <mc:Fallback>
                <p:oleObj name="シート" r:id="rId4" imgW="4584700" imgH="2755900" progId="Excel.Sheet.12">
                  <p:embed/>
                  <p:pic>
                    <p:nvPicPr>
                      <p:cNvPr id="0" name=""/>
                      <p:cNvPicPr/>
                      <p:nvPr/>
                    </p:nvPicPr>
                    <p:blipFill>
                      <a:blip r:embed="rId5"/>
                      <a:stretch>
                        <a:fillRect/>
                      </a:stretch>
                    </p:blipFill>
                    <p:spPr>
                      <a:xfrm>
                        <a:off x="1797183" y="1417241"/>
                        <a:ext cx="8597633" cy="5168106"/>
                      </a:xfrm>
                      <a:prstGeom prst="rect">
                        <a:avLst/>
                      </a:prstGeom>
                    </p:spPr>
                  </p:pic>
                </p:oleObj>
              </mc:Fallback>
            </mc:AlternateContent>
          </a:graphicData>
        </a:graphic>
      </p:graphicFrame>
    </p:spTree>
    <p:extLst>
      <p:ext uri="{BB962C8B-B14F-4D97-AF65-F5344CB8AC3E}">
        <p14:creationId xmlns:p14="http://schemas.microsoft.com/office/powerpoint/2010/main" val="112310924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アンケート</a:t>
            </a:r>
            <a:r>
              <a:rPr kumimoji="1" lang="en-US" altLang="ja-JP" dirty="0" smtClean="0"/>
              <a:t>1</a:t>
            </a:r>
            <a:r>
              <a:rPr kumimoji="1" lang="ja-JP" altLang="en-US" dirty="0" smtClean="0"/>
              <a:t>、</a:t>
            </a:r>
            <a:r>
              <a:rPr kumimoji="1" lang="en-US" altLang="ja-JP" dirty="0" smtClean="0"/>
              <a:t>2</a:t>
            </a:r>
            <a:r>
              <a:rPr kumimoji="1" lang="ja-JP" altLang="en-US" dirty="0" smtClean="0"/>
              <a:t>の結果</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graphicFrame>
        <p:nvGraphicFramePr>
          <p:cNvPr id="7" name="オブジェクト 6"/>
          <p:cNvGraphicFramePr>
            <a:graphicFrameLocks noChangeAspect="1"/>
          </p:cNvGraphicFramePr>
          <p:nvPr>
            <p:extLst>
              <p:ext uri="{D42A27DB-BD31-4B8C-83A1-F6EECF244321}">
                <p14:modId xmlns:p14="http://schemas.microsoft.com/office/powerpoint/2010/main" val="1917890637"/>
              </p:ext>
            </p:extLst>
          </p:nvPr>
        </p:nvGraphicFramePr>
        <p:xfrm>
          <a:off x="1582799" y="1422400"/>
          <a:ext cx="8693641" cy="5225817"/>
        </p:xfrm>
        <a:graphic>
          <a:graphicData uri="http://schemas.openxmlformats.org/presentationml/2006/ole">
            <mc:AlternateContent xmlns:mc="http://schemas.openxmlformats.org/markup-compatibility/2006">
              <mc:Choice xmlns:v="urn:schemas-microsoft-com:vml" Requires="v">
                <p:oleObj spid="_x0000_s4190" name="シート" r:id="rId4" imgW="4584700" imgH="2755900" progId="Excel.Sheet.12">
                  <p:embed/>
                </p:oleObj>
              </mc:Choice>
              <mc:Fallback>
                <p:oleObj name="シート" r:id="rId4" imgW="4584700" imgH="2755900" progId="Excel.Sheet.12">
                  <p:embed/>
                  <p:pic>
                    <p:nvPicPr>
                      <p:cNvPr id="0" name=""/>
                      <p:cNvPicPr/>
                      <p:nvPr/>
                    </p:nvPicPr>
                    <p:blipFill>
                      <a:blip r:embed="rId5"/>
                      <a:stretch>
                        <a:fillRect/>
                      </a:stretch>
                    </p:blipFill>
                    <p:spPr>
                      <a:xfrm>
                        <a:off x="1582799" y="1422400"/>
                        <a:ext cx="8693641" cy="5225817"/>
                      </a:xfrm>
                      <a:prstGeom prst="rect">
                        <a:avLst/>
                      </a:prstGeom>
                    </p:spPr>
                  </p:pic>
                </p:oleObj>
              </mc:Fallback>
            </mc:AlternateContent>
          </a:graphicData>
        </a:graphic>
      </p:graphicFrame>
    </p:spTree>
    <p:extLst>
      <p:ext uri="{BB962C8B-B14F-4D97-AF65-F5344CB8AC3E}">
        <p14:creationId xmlns:p14="http://schemas.microsoft.com/office/powerpoint/2010/main" val="20365447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a:t>アンケート</a:t>
            </a:r>
            <a:r>
              <a:rPr lang="en-US" altLang="ja-JP" dirty="0" smtClean="0"/>
              <a:t>1</a:t>
            </a:r>
            <a:r>
              <a:rPr lang="ja-JP" altLang="en-US" dirty="0" smtClean="0"/>
              <a:t>、</a:t>
            </a:r>
            <a:r>
              <a:rPr lang="en-US" altLang="ja-JP" dirty="0" smtClean="0"/>
              <a:t>2</a:t>
            </a:r>
            <a:r>
              <a:rPr lang="ja-JP" altLang="en-US" dirty="0" smtClean="0"/>
              <a:t>の結果からわかること</a:t>
            </a:r>
            <a:endParaRPr kumimoji="1" lang="ja-JP" altLang="en-US" dirty="0"/>
          </a:p>
        </p:txBody>
      </p:sp>
      <p:sp>
        <p:nvSpPr>
          <p:cNvPr id="3" name="コンテンツ プレースホルダー 2"/>
          <p:cNvSpPr>
            <a:spLocks noGrp="1"/>
          </p:cNvSpPr>
          <p:nvPr>
            <p:ph idx="1"/>
          </p:nvPr>
        </p:nvSpPr>
        <p:spPr/>
        <p:txBody>
          <a:bodyPr>
            <a:normAutofit fontScale="92500"/>
          </a:bodyPr>
          <a:lstStyle/>
          <a:p>
            <a:r>
              <a:rPr lang="ja-JP" altLang="en-US" sz="4000" dirty="0" smtClean="0"/>
              <a:t>洗練度が実際の面白さと相関がない</a:t>
            </a:r>
            <a:endParaRPr lang="en-US" altLang="ja-JP" sz="4000" dirty="0" smtClean="0"/>
          </a:p>
          <a:p>
            <a:r>
              <a:rPr lang="ja-JP" altLang="en-US" sz="4000" dirty="0" smtClean="0"/>
              <a:t>洗練度が</a:t>
            </a:r>
            <a:r>
              <a:rPr lang="en-US" altLang="ja-JP" sz="4000" dirty="0" smtClean="0"/>
              <a:t>0.07</a:t>
            </a:r>
            <a:r>
              <a:rPr lang="ja-JP" altLang="en-US" sz="4000" dirty="0" smtClean="0"/>
              <a:t>に近いもの同士でも面白さに差がある</a:t>
            </a:r>
            <a:endParaRPr lang="en-US" altLang="ja-JP" sz="4000" dirty="0" smtClean="0"/>
          </a:p>
          <a:p>
            <a:r>
              <a:rPr lang="ja-JP" altLang="en-US" sz="4000" dirty="0" smtClean="0"/>
              <a:t>被験者の意見</a:t>
            </a:r>
            <a:endParaRPr lang="en-US" altLang="ja-JP" sz="4000" dirty="0"/>
          </a:p>
          <a:p>
            <a:pPr lvl="1"/>
            <a:r>
              <a:rPr lang="ja-JP" altLang="ja-JP" sz="3600" dirty="0" smtClean="0"/>
              <a:t>「</a:t>
            </a:r>
            <a:r>
              <a:rPr lang="ja-JP" altLang="en-US" sz="3600" dirty="0" smtClean="0"/>
              <a:t>冗長</a:t>
            </a:r>
            <a:r>
              <a:rPr lang="ja-JP" altLang="ja-JP" sz="3600" dirty="0" smtClean="0"/>
              <a:t>」</a:t>
            </a:r>
            <a:endParaRPr lang="en-US" altLang="ja-JP" sz="3600" dirty="0" smtClean="0"/>
          </a:p>
          <a:p>
            <a:pPr lvl="1"/>
            <a:r>
              <a:rPr lang="ja-JP" altLang="ja-JP" sz="3600" dirty="0" smtClean="0"/>
              <a:t>「</a:t>
            </a:r>
            <a:r>
              <a:rPr lang="ja-JP" altLang="ja-JP" sz="3600" dirty="0"/>
              <a:t>点差が大きくなるに</a:t>
            </a:r>
            <a:r>
              <a:rPr lang="ja-JP" altLang="ja-JP" sz="3600" dirty="0" smtClean="0"/>
              <a:t>つれ</a:t>
            </a:r>
            <a:r>
              <a:rPr lang="ja-JP" altLang="en-US" sz="3600" dirty="0" smtClean="0"/>
              <a:t>逆転できる</a:t>
            </a:r>
            <a:r>
              <a:rPr lang="ja-JP" altLang="ja-JP" sz="3600" dirty="0" smtClean="0"/>
              <a:t>見込み</a:t>
            </a:r>
            <a:r>
              <a:rPr lang="ja-JP" altLang="ja-JP" sz="3600" dirty="0"/>
              <a:t>がなくなる</a:t>
            </a:r>
            <a:r>
              <a:rPr lang="ja-JP" altLang="ja-JP" sz="3600" dirty="0" smtClean="0"/>
              <a:t>」</a:t>
            </a:r>
            <a:endParaRPr lang="en-US" altLang="ja-JP" sz="3600" dirty="0"/>
          </a:p>
          <a:p>
            <a:r>
              <a:rPr lang="ja-JP" altLang="en-US" sz="4000" dirty="0" smtClean="0"/>
              <a:t>原因は「点差の肥大化による勝機の減少」</a:t>
            </a:r>
            <a:endParaRPr lang="en-US" altLang="ja-JP" sz="4000" dirty="0" smtClean="0"/>
          </a:p>
        </p:txBody>
      </p:sp>
    </p:spTree>
    <p:extLst>
      <p:ext uri="{BB962C8B-B14F-4D97-AF65-F5344CB8AC3E}">
        <p14:creationId xmlns:p14="http://schemas.microsoft.com/office/powerpoint/2010/main" val="980525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par>
                                <p:cTn id="18" presetID="10" presetClass="entr" presetSubtype="0" fill="hold" grpId="0"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アンケート</a:t>
            </a:r>
            <a:r>
              <a:rPr kumimoji="1" lang="en-US" altLang="ja-JP" dirty="0" smtClean="0"/>
              <a:t>1</a:t>
            </a:r>
            <a:r>
              <a:rPr kumimoji="1" lang="ja-JP" altLang="en-US" dirty="0" smtClean="0"/>
              <a:t>、</a:t>
            </a:r>
            <a:r>
              <a:rPr kumimoji="1" lang="en-US" altLang="ja-JP" dirty="0" smtClean="0"/>
              <a:t>2</a:t>
            </a:r>
            <a:r>
              <a:rPr kumimoji="1" lang="ja-JP" altLang="en-US" dirty="0" smtClean="0"/>
              <a:t>を終えて・・・</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ja-JP" sz="4000" dirty="0" smtClean="0"/>
              <a:t>特別</a:t>
            </a:r>
            <a:r>
              <a:rPr lang="ja-JP" altLang="ja-JP" sz="4000" dirty="0" smtClean="0"/>
              <a:t>ルール</a:t>
            </a:r>
            <a:r>
              <a:rPr lang="en-US" altLang="ja-JP" sz="4000" dirty="0" smtClean="0"/>
              <a:t>(m</a:t>
            </a:r>
            <a:r>
              <a:rPr lang="ja-JP" altLang="ja-JP" sz="4000" dirty="0"/>
              <a:t>回連続勝利した場合は即勝利</a:t>
            </a:r>
            <a:r>
              <a:rPr lang="en-US" altLang="ja-JP" sz="4000" dirty="0" smtClean="0"/>
              <a:t>)</a:t>
            </a:r>
            <a:r>
              <a:rPr lang="ja-JP" altLang="ja-JP" sz="4000" dirty="0" smtClean="0"/>
              <a:t> </a:t>
            </a:r>
            <a:endParaRPr lang="en-US" altLang="ja-JP" sz="4000" dirty="0" smtClean="0"/>
          </a:p>
          <a:p>
            <a:r>
              <a:rPr lang="ja-JP" altLang="en-US" sz="4000" dirty="0" smtClean="0"/>
              <a:t>逆転の</a:t>
            </a:r>
            <a:r>
              <a:rPr lang="ja-JP" altLang="ja-JP" sz="4000" dirty="0" smtClean="0"/>
              <a:t>「</a:t>
            </a:r>
            <a:r>
              <a:rPr lang="ja-JP" altLang="ja-JP" sz="4000" dirty="0"/>
              <a:t>チャンス」を与えた時に洗練度と実際の面白さにどのような変化があるのか </a:t>
            </a:r>
            <a:endParaRPr lang="en-US" altLang="ja-JP" sz="4000" dirty="0" smtClean="0"/>
          </a:p>
        </p:txBody>
      </p:sp>
    </p:spTree>
    <p:extLst>
      <p:ext uri="{BB962C8B-B14F-4D97-AF65-F5344CB8AC3E}">
        <p14:creationId xmlns:p14="http://schemas.microsoft.com/office/powerpoint/2010/main" val="468787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洗練度の算出</a:t>
            </a:r>
            <a:r>
              <a:rPr lang="ja-JP" altLang="en-US" dirty="0" smtClean="0"/>
              <a:t>結果</a:t>
            </a:r>
            <a:r>
              <a:rPr lang="en-US" altLang="ja-JP" dirty="0" smtClean="0"/>
              <a:t>24</a:t>
            </a:r>
            <a:r>
              <a:rPr lang="ja-JP" altLang="en-US" dirty="0" smtClean="0"/>
              <a:t>ラウンドマッチ</a:t>
            </a:r>
            <a:r>
              <a:rPr lang="en-US" altLang="ja-JP" dirty="0" smtClean="0"/>
              <a:t>+R3(m</a:t>
            </a:r>
            <a:r>
              <a:rPr lang="en-US" altLang="ja-JP" dirty="0"/>
              <a:t>)</a:t>
            </a:r>
            <a:r>
              <a:rPr lang="ja-JP" altLang="ja-JP" dirty="0"/>
              <a:t> </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dirty="0"/>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402162275"/>
              </p:ext>
            </p:extLst>
          </p:nvPr>
        </p:nvGraphicFramePr>
        <p:xfrm>
          <a:off x="1751855" y="1402027"/>
          <a:ext cx="8688289" cy="5198533"/>
        </p:xfrm>
        <a:graphic>
          <a:graphicData uri="http://schemas.openxmlformats.org/presentationml/2006/ole">
            <mc:AlternateContent xmlns:mc="http://schemas.openxmlformats.org/markup-compatibility/2006">
              <mc:Choice xmlns:v="urn:schemas-microsoft-com:vml" Requires="v">
                <p:oleObj spid="_x0000_s5214" name="シート" r:id="rId4" imgW="4584700" imgH="2743200" progId="Excel.Sheet.12">
                  <p:embed/>
                </p:oleObj>
              </mc:Choice>
              <mc:Fallback>
                <p:oleObj name="シート" r:id="rId4" imgW="4584700" imgH="2743200" progId="Excel.Sheet.12">
                  <p:embed/>
                  <p:pic>
                    <p:nvPicPr>
                      <p:cNvPr id="0" name=""/>
                      <p:cNvPicPr/>
                      <p:nvPr/>
                    </p:nvPicPr>
                    <p:blipFill>
                      <a:blip r:embed="rId5"/>
                      <a:stretch>
                        <a:fillRect/>
                      </a:stretch>
                    </p:blipFill>
                    <p:spPr>
                      <a:xfrm>
                        <a:off x="1751855" y="1402027"/>
                        <a:ext cx="8688289" cy="5198533"/>
                      </a:xfrm>
                      <a:prstGeom prst="rect">
                        <a:avLst/>
                      </a:prstGeom>
                    </p:spPr>
                  </p:pic>
                </p:oleObj>
              </mc:Fallback>
            </mc:AlternateContent>
          </a:graphicData>
        </a:graphic>
      </p:graphicFrame>
    </p:spTree>
    <p:extLst>
      <p:ext uri="{BB962C8B-B14F-4D97-AF65-F5344CB8AC3E}">
        <p14:creationId xmlns:p14="http://schemas.microsoft.com/office/powerpoint/2010/main" val="19365708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アンケート</a:t>
            </a:r>
            <a:r>
              <a:rPr lang="en-US" altLang="ja-JP" dirty="0" smtClean="0"/>
              <a:t>3</a:t>
            </a:r>
            <a:r>
              <a:rPr lang="ja-JP" altLang="en-US" dirty="0" smtClean="0"/>
              <a:t>の結果</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graphicFrame>
        <p:nvGraphicFramePr>
          <p:cNvPr id="5" name="オブジェクト 4"/>
          <p:cNvGraphicFramePr>
            <a:graphicFrameLocks noChangeAspect="1"/>
          </p:cNvGraphicFramePr>
          <p:nvPr>
            <p:extLst>
              <p:ext uri="{D42A27DB-BD31-4B8C-83A1-F6EECF244321}">
                <p14:modId xmlns:p14="http://schemas.microsoft.com/office/powerpoint/2010/main" val="1417576042"/>
              </p:ext>
            </p:extLst>
          </p:nvPr>
        </p:nvGraphicFramePr>
        <p:xfrm>
          <a:off x="1762709" y="1389282"/>
          <a:ext cx="8666582" cy="5224023"/>
        </p:xfrm>
        <a:graphic>
          <a:graphicData uri="http://schemas.openxmlformats.org/presentationml/2006/ole">
            <mc:AlternateContent xmlns:mc="http://schemas.openxmlformats.org/markup-compatibility/2006">
              <mc:Choice xmlns:v="urn:schemas-microsoft-com:vml" Requires="v">
                <p:oleObj spid="_x0000_s6236" name="シート" r:id="rId4" imgW="4572000" imgH="2755900" progId="Excel.Sheet.12">
                  <p:embed/>
                </p:oleObj>
              </mc:Choice>
              <mc:Fallback>
                <p:oleObj name="シート" r:id="rId4" imgW="4572000" imgH="2755900" progId="Excel.Sheet.12">
                  <p:embed/>
                  <p:pic>
                    <p:nvPicPr>
                      <p:cNvPr id="0" name=""/>
                      <p:cNvPicPr/>
                      <p:nvPr/>
                    </p:nvPicPr>
                    <p:blipFill>
                      <a:blip r:embed="rId5"/>
                      <a:stretch>
                        <a:fillRect/>
                      </a:stretch>
                    </p:blipFill>
                    <p:spPr>
                      <a:xfrm>
                        <a:off x="1762709" y="1389282"/>
                        <a:ext cx="8666582" cy="5224023"/>
                      </a:xfrm>
                      <a:prstGeom prst="rect">
                        <a:avLst/>
                      </a:prstGeom>
                    </p:spPr>
                  </p:pic>
                </p:oleObj>
              </mc:Fallback>
            </mc:AlternateContent>
          </a:graphicData>
        </a:graphic>
      </p:graphicFrame>
    </p:spTree>
    <p:extLst>
      <p:ext uri="{BB962C8B-B14F-4D97-AF65-F5344CB8AC3E}">
        <p14:creationId xmlns:p14="http://schemas.microsoft.com/office/powerpoint/2010/main" val="125873623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アンケート</a:t>
            </a:r>
            <a:r>
              <a:rPr lang="en-US" altLang="ja-JP" dirty="0" smtClean="0"/>
              <a:t>3</a:t>
            </a:r>
            <a:r>
              <a:rPr lang="ja-JP" altLang="en-US" dirty="0" smtClean="0"/>
              <a:t>の結果より</a:t>
            </a:r>
            <a:endParaRPr kumimoji="1" lang="ja-JP" altLang="en-US" dirty="0"/>
          </a:p>
        </p:txBody>
      </p:sp>
      <p:sp>
        <p:nvSpPr>
          <p:cNvPr id="3" name="コンテンツ プレースホルダー 2"/>
          <p:cNvSpPr>
            <a:spLocks noGrp="1"/>
          </p:cNvSpPr>
          <p:nvPr>
            <p:ph idx="1"/>
          </p:nvPr>
        </p:nvSpPr>
        <p:spPr/>
        <p:txBody>
          <a:bodyPr>
            <a:noAutofit/>
          </a:bodyPr>
          <a:lstStyle/>
          <a:p>
            <a:r>
              <a:rPr lang="ja-JP" altLang="ja-JP" sz="4000" dirty="0" smtClean="0"/>
              <a:t>「</a:t>
            </a:r>
            <a:r>
              <a:rPr lang="ja-JP" altLang="ja-JP" sz="4000" dirty="0"/>
              <a:t>逆転できる可能性が生まれたから</a:t>
            </a:r>
            <a:r>
              <a:rPr lang="ja-JP" altLang="ja-JP" sz="4000" dirty="0" smtClean="0"/>
              <a:t>」</a:t>
            </a:r>
            <a:endParaRPr lang="en-US" altLang="ja-JP" sz="4000" dirty="0" smtClean="0"/>
          </a:p>
          <a:p>
            <a:r>
              <a:rPr lang="ja-JP" altLang="ja-JP" sz="4000" dirty="0" smtClean="0"/>
              <a:t>「</a:t>
            </a:r>
            <a:r>
              <a:rPr lang="ja-JP" altLang="ja-JP" sz="4000" dirty="0"/>
              <a:t>緊張感がある」 </a:t>
            </a:r>
            <a:endParaRPr lang="en-US" altLang="ja-JP" sz="4000" dirty="0"/>
          </a:p>
          <a:p>
            <a:r>
              <a:rPr lang="ja-JP" altLang="en-US" sz="4000" dirty="0" smtClean="0"/>
              <a:t>チャンスの付加に</a:t>
            </a:r>
            <a:r>
              <a:rPr lang="ja-JP" altLang="en-US" sz="4000" dirty="0" smtClean="0"/>
              <a:t>より</a:t>
            </a:r>
            <a:r>
              <a:rPr lang="ja-JP" altLang="en-US" sz="4000" dirty="0" smtClean="0"/>
              <a:t>、実際の面白さの向上が可能</a:t>
            </a:r>
            <a:endParaRPr lang="en-US" altLang="ja-JP" sz="4000" dirty="0" smtClean="0"/>
          </a:p>
          <a:p>
            <a:r>
              <a:rPr lang="en-US" altLang="ja-JP" sz="4000" dirty="0" smtClean="0"/>
              <a:t>m=12</a:t>
            </a:r>
            <a:r>
              <a:rPr lang="ja-JP" altLang="en-US" sz="4000" smtClean="0"/>
              <a:t>→現実的にありえない</a:t>
            </a:r>
            <a:endParaRPr lang="en-US" altLang="ja-JP" sz="4000" dirty="0" smtClean="0"/>
          </a:p>
          <a:p>
            <a:r>
              <a:rPr lang="ja-JP" altLang="en-US" sz="4000" dirty="0" smtClean="0"/>
              <a:t>どちらでもない→戦略性に欠ける</a:t>
            </a:r>
            <a:endParaRPr kumimoji="1" lang="ja-JP" altLang="en-US" sz="4000" dirty="0"/>
          </a:p>
        </p:txBody>
      </p:sp>
    </p:spTree>
    <p:extLst>
      <p:ext uri="{BB962C8B-B14F-4D97-AF65-F5344CB8AC3E}">
        <p14:creationId xmlns:p14="http://schemas.microsoft.com/office/powerpoint/2010/main" val="21262915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結果・</a:t>
            </a:r>
            <a:r>
              <a:rPr lang="ja-JP" altLang="en-US" dirty="0" smtClean="0"/>
              <a:t>考察、今後の課題</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4000" dirty="0" smtClean="0"/>
              <a:t>結果・考察</a:t>
            </a:r>
            <a:endParaRPr lang="en-US" altLang="ja-JP" sz="4000" dirty="0" smtClean="0"/>
          </a:p>
          <a:p>
            <a:pPr lvl="1"/>
            <a:r>
              <a:rPr lang="ja-JP" altLang="en-US" sz="3600" dirty="0" smtClean="0"/>
              <a:t>洗練度</a:t>
            </a:r>
            <a:r>
              <a:rPr lang="ja-JP" altLang="ja-JP" sz="3600" dirty="0" smtClean="0"/>
              <a:t>と</a:t>
            </a:r>
            <a:r>
              <a:rPr lang="ja-JP" altLang="ja-JP" sz="3600" dirty="0"/>
              <a:t>実際の面白さが必ずしも相関を</a:t>
            </a:r>
            <a:r>
              <a:rPr lang="ja-JP" altLang="ja-JP" sz="3600" dirty="0" smtClean="0"/>
              <a:t>持たない</a:t>
            </a:r>
            <a:endParaRPr lang="en-US" altLang="ja-JP" sz="3600" dirty="0" smtClean="0"/>
          </a:p>
          <a:p>
            <a:pPr lvl="1"/>
            <a:r>
              <a:rPr lang="ja-JP" altLang="en-US" sz="3600" dirty="0" smtClean="0"/>
              <a:t>洗練度はチャンスの多寡を反映していない</a:t>
            </a:r>
            <a:endParaRPr lang="en-US" altLang="ja-JP" sz="3600" dirty="0"/>
          </a:p>
          <a:p>
            <a:pPr lvl="1"/>
            <a:r>
              <a:rPr lang="ja-JP" altLang="en-US" sz="3600" dirty="0"/>
              <a:t>ゲームを面白くするには逆転のチャンスが</a:t>
            </a:r>
            <a:r>
              <a:rPr lang="ja-JP" altLang="en-US" sz="3600" dirty="0" smtClean="0"/>
              <a:t>必要</a:t>
            </a:r>
            <a:r>
              <a:rPr lang="en-US" altLang="ja-JP" sz="3200" dirty="0"/>
              <a:t>	</a:t>
            </a:r>
          </a:p>
          <a:p>
            <a:endParaRPr lang="en-US" altLang="ja-JP" sz="3600" dirty="0"/>
          </a:p>
          <a:p>
            <a:r>
              <a:rPr lang="ja-JP" altLang="en-US" sz="4000" dirty="0" smtClean="0"/>
              <a:t>今後の課題</a:t>
            </a:r>
            <a:endParaRPr lang="en-US" altLang="ja-JP" sz="4000" dirty="0" smtClean="0"/>
          </a:p>
          <a:p>
            <a:pPr lvl="1"/>
            <a:r>
              <a:rPr lang="ja-JP" altLang="ja-JP" sz="3600" dirty="0"/>
              <a:t>「スキル」をゲームに</a:t>
            </a:r>
            <a:r>
              <a:rPr lang="ja-JP" altLang="ja-JP" sz="3600" dirty="0" smtClean="0"/>
              <a:t>付加</a:t>
            </a:r>
            <a:r>
              <a:rPr lang="ja-JP" altLang="en-US" sz="3600" dirty="0" smtClean="0"/>
              <a:t>場合の変化の検証</a:t>
            </a:r>
            <a:r>
              <a:rPr lang="en-US" altLang="ja-JP" sz="3200" dirty="0" smtClean="0"/>
              <a:t>	</a:t>
            </a:r>
            <a:endParaRPr lang="en-US" altLang="ja-JP" sz="3200" dirty="0" smtClean="0"/>
          </a:p>
        </p:txBody>
      </p:sp>
    </p:spTree>
    <p:extLst>
      <p:ext uri="{BB962C8B-B14F-4D97-AF65-F5344CB8AC3E}">
        <p14:creationId xmlns:p14="http://schemas.microsoft.com/office/powerpoint/2010/main" val="445724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500"/>
                                        <p:tgtEl>
                                          <p:spTgt spid="3">
                                            <p:txEl>
                                              <p:pRg st="3" end="3"/>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animEffect transition="in" filter="fade">
                                      <p:cBhvr>
                                        <p:cTn id="21" dur="500"/>
                                        <p:tgtEl>
                                          <p:spTgt spid="3">
                                            <p:txEl>
                                              <p:pRg st="5" end="5"/>
                                            </p:txEl>
                                          </p:spTgt>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最後に</a:t>
            </a:r>
            <a:endParaRPr kumimoji="1" lang="ja-JP" altLang="en-US" dirty="0"/>
          </a:p>
        </p:txBody>
      </p:sp>
      <p:sp>
        <p:nvSpPr>
          <p:cNvPr id="3" name="コンテンツ プレースホルダー 2"/>
          <p:cNvSpPr>
            <a:spLocks noGrp="1"/>
          </p:cNvSpPr>
          <p:nvPr>
            <p:ph idx="1"/>
          </p:nvPr>
        </p:nvSpPr>
        <p:spPr/>
        <p:txBody>
          <a:bodyPr>
            <a:normAutofit/>
          </a:bodyPr>
          <a:lstStyle/>
          <a:p>
            <a:pPr marL="0" marR="0" lvl="0" indent="0" algn="ctr" defTabSz="914400" eaLnBrk="1" fontAlgn="auto" latinLnBrk="0" hangingPunct="1">
              <a:lnSpc>
                <a:spcPct val="100000"/>
              </a:lnSpc>
              <a:spcBef>
                <a:spcPts val="0"/>
              </a:spcBef>
              <a:spcAft>
                <a:spcPts val="0"/>
              </a:spcAft>
              <a:buClrTx/>
              <a:buSzTx/>
              <a:buFontTx/>
              <a:buNone/>
              <a:tabLst/>
              <a:defRPr/>
            </a:pPr>
            <a:endParaRPr lang="en-US" altLang="ja-JP" sz="4400" dirty="0" smtClean="0"/>
          </a:p>
          <a:p>
            <a:pPr marL="0" marR="0" lvl="0" indent="0" algn="ctr" defTabSz="914400" eaLnBrk="1" fontAlgn="auto" latinLnBrk="0" hangingPunct="1">
              <a:lnSpc>
                <a:spcPct val="100000"/>
              </a:lnSpc>
              <a:spcBef>
                <a:spcPts val="0"/>
              </a:spcBef>
              <a:spcAft>
                <a:spcPts val="0"/>
              </a:spcAft>
              <a:buClrTx/>
              <a:buSzTx/>
              <a:buFontTx/>
              <a:buNone/>
              <a:tabLst/>
              <a:defRPr/>
            </a:pPr>
            <a:endParaRPr lang="en-US" altLang="ja-JP" sz="4400" dirty="0"/>
          </a:p>
          <a:p>
            <a:pPr marL="0" marR="0" lvl="0" indent="0" algn="ctr" defTabSz="914400" eaLnBrk="1" fontAlgn="auto" latinLnBrk="0" hangingPunct="1">
              <a:lnSpc>
                <a:spcPct val="100000"/>
              </a:lnSpc>
              <a:spcBef>
                <a:spcPts val="0"/>
              </a:spcBef>
              <a:spcAft>
                <a:spcPts val="0"/>
              </a:spcAft>
              <a:buClrTx/>
              <a:buSzTx/>
              <a:buFontTx/>
              <a:buNone/>
              <a:tabLst/>
              <a:defRPr/>
            </a:pPr>
            <a:r>
              <a:rPr lang="ja-JP" altLang="en-US" sz="5400" dirty="0" smtClean="0"/>
              <a:t>ご清聴ありがとうございました。</a:t>
            </a:r>
            <a:endParaRPr kumimoji="1" lang="ja-JP" altLang="en-US" sz="5400" dirty="0"/>
          </a:p>
        </p:txBody>
      </p:sp>
    </p:spTree>
    <p:extLst>
      <p:ext uri="{BB962C8B-B14F-4D97-AF65-F5344CB8AC3E}">
        <p14:creationId xmlns:p14="http://schemas.microsoft.com/office/powerpoint/2010/main" val="1392129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本研究の背景</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4000" dirty="0" smtClean="0"/>
              <a:t>ゲームの面白さを定義するもの</a:t>
            </a:r>
            <a:endParaRPr lang="en-US" altLang="ja-JP" sz="4000" dirty="0" smtClean="0"/>
          </a:p>
          <a:p>
            <a:r>
              <a:rPr lang="ja-JP" altLang="en-US" sz="4000" dirty="0" smtClean="0"/>
              <a:t>実際の面白さとの隔たりは？</a:t>
            </a:r>
            <a:endParaRPr lang="en-US" altLang="ja-JP" sz="4000" dirty="0" smtClean="0"/>
          </a:p>
          <a:p>
            <a:r>
              <a:rPr lang="ja-JP" altLang="en-US" sz="4000" dirty="0" smtClean="0"/>
              <a:t>難易度</a:t>
            </a:r>
            <a:r>
              <a:rPr lang="ja-JP" altLang="en-US" sz="4000" dirty="0"/>
              <a:t>推定法</a:t>
            </a:r>
            <a:r>
              <a:rPr lang="en-US" altLang="ja-JP" sz="4000" dirty="0"/>
              <a:t>B</a:t>
            </a:r>
            <a:r>
              <a:rPr lang="en-US" altLang="ja-JP" sz="4000" baseline="30000" dirty="0"/>
              <a:t>D</a:t>
            </a:r>
            <a:r>
              <a:rPr lang="ja-JP" altLang="ja-JP" sz="4000" dirty="0"/>
              <a:t> </a:t>
            </a:r>
            <a:endParaRPr lang="en-US" altLang="ja-JP" sz="4000" dirty="0"/>
          </a:p>
          <a:p>
            <a:r>
              <a:rPr lang="en-US" altLang="ja-JP" sz="4000" dirty="0"/>
              <a:t>B</a:t>
            </a:r>
            <a:r>
              <a:rPr lang="ja-JP" altLang="ja-JP" sz="4000" dirty="0"/>
              <a:t>は各局面での平均自由度、</a:t>
            </a:r>
            <a:r>
              <a:rPr lang="en-US" altLang="ja-JP" sz="4000" dirty="0"/>
              <a:t>D</a:t>
            </a:r>
            <a:r>
              <a:rPr lang="ja-JP" altLang="ja-JP" sz="4000" dirty="0"/>
              <a:t>はゲーム終了までの</a:t>
            </a:r>
            <a:r>
              <a:rPr lang="ja-JP" altLang="en-US" sz="4000" dirty="0"/>
              <a:t>平均</a:t>
            </a:r>
            <a:r>
              <a:rPr lang="ja-JP" altLang="ja-JP" sz="4000" dirty="0" smtClean="0"/>
              <a:t>手数</a:t>
            </a:r>
            <a:endParaRPr lang="en-US" altLang="ja-JP" sz="4000" dirty="0"/>
          </a:p>
        </p:txBody>
      </p:sp>
    </p:spTree>
    <p:extLst>
      <p:ext uri="{BB962C8B-B14F-4D97-AF65-F5344CB8AC3E}">
        <p14:creationId xmlns:p14="http://schemas.microsoft.com/office/powerpoint/2010/main" val="14862340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各ルールを難易度推定式</a:t>
            </a:r>
            <a:r>
              <a:rPr lang="en-US" altLang="ja-JP" dirty="0"/>
              <a:t>B</a:t>
            </a:r>
            <a:r>
              <a:rPr lang="en-US" altLang="ja-JP" baseline="30000" dirty="0"/>
              <a:t>D</a:t>
            </a:r>
            <a:r>
              <a:rPr lang="ja-JP" altLang="ja-JP" dirty="0"/>
              <a:t> </a:t>
            </a:r>
            <a:r>
              <a:rPr lang="ja-JP" altLang="en-US" dirty="0" smtClean="0"/>
              <a:t>の観点からみると</a:t>
            </a:r>
            <a:endParaRPr kumimoji="1" lang="ja-JP" altLang="en-US" dirty="0"/>
          </a:p>
        </p:txBody>
      </p:sp>
      <p:pic>
        <p:nvPicPr>
          <p:cNvPr id="5" name="コンテンツ プレースホルダー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96093" y="2726267"/>
            <a:ext cx="11713712" cy="2573865"/>
          </a:xfrm>
        </p:spPr>
      </p:pic>
    </p:spTree>
    <p:extLst>
      <p:ext uri="{BB962C8B-B14F-4D97-AF65-F5344CB8AC3E}">
        <p14:creationId xmlns:p14="http://schemas.microsoft.com/office/powerpoint/2010/main" val="109694627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各ルールを</a:t>
            </a:r>
            <a:r>
              <a:rPr lang="ja-JP" altLang="en-US" dirty="0"/>
              <a:t>難易度推定式</a:t>
            </a:r>
            <a:r>
              <a:rPr lang="en-US" altLang="ja-JP" dirty="0"/>
              <a:t>B</a:t>
            </a:r>
            <a:r>
              <a:rPr lang="en-US" altLang="ja-JP" baseline="30000" dirty="0"/>
              <a:t>D</a:t>
            </a:r>
            <a:r>
              <a:rPr lang="ja-JP" altLang="ja-JP" dirty="0"/>
              <a:t> </a:t>
            </a:r>
            <a:r>
              <a:rPr lang="ja-JP" altLang="en-US" dirty="0"/>
              <a:t>の観点からみると</a:t>
            </a:r>
            <a:endParaRPr kumimoji="1" lang="ja-JP" altLang="en-US" dirty="0"/>
          </a:p>
        </p:txBody>
      </p:sp>
      <p:pic>
        <p:nvPicPr>
          <p:cNvPr id="4" name="コンテンツ プレースホルダー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27199" y="1592469"/>
            <a:ext cx="8669867" cy="4780304"/>
          </a:xfrm>
        </p:spPr>
      </p:pic>
    </p:spTree>
    <p:extLst>
      <p:ext uri="{BB962C8B-B14F-4D97-AF65-F5344CB8AC3E}">
        <p14:creationId xmlns:p14="http://schemas.microsoft.com/office/powerpoint/2010/main" val="4278522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タイトル 1"/>
              <p:cNvSpPr>
                <a:spLocks noGrp="1"/>
              </p:cNvSpPr>
              <p:nvPr>
                <p:ph type="title"/>
              </p:nvPr>
            </p:nvSpPr>
            <p:spPr/>
            <p:txBody>
              <a:bodyPr/>
              <a:lstStyle/>
              <a:p>
                <a:r>
                  <a:rPr kumimoji="1" lang="ja-JP" altLang="en-US" dirty="0" smtClean="0"/>
                  <a:t>ゲームの洗練度</a:t>
                </a:r>
                <a14:m>
                  <m:oMath xmlns:m="http://schemas.openxmlformats.org/officeDocument/2006/math">
                    <m:rad>
                      <m:radPr>
                        <m:degHide m:val="on"/>
                        <m:ctrlPr>
                          <a:rPr lang="ja-JP" altLang="ja-JP" i="1">
                            <a:latin typeface="Cambria Math" charset="0"/>
                          </a:rPr>
                        </m:ctrlPr>
                      </m:radPr>
                      <m:deg/>
                      <m:e>
                        <m:r>
                          <a:rPr lang="en-US" altLang="ja-JP" i="1">
                            <a:latin typeface="Cambria Math" charset="0"/>
                          </a:rPr>
                          <m:t>𝐵</m:t>
                        </m:r>
                      </m:e>
                    </m:rad>
                    <m:r>
                      <a:rPr lang="en-US" altLang="ja-JP" i="1">
                        <a:latin typeface="Cambria Math" charset="0"/>
                      </a:rPr>
                      <m:t>/</m:t>
                    </m:r>
                    <m:r>
                      <a:rPr lang="en-US" altLang="ja-JP" i="1">
                        <a:latin typeface="Cambria Math" charset="0"/>
                      </a:rPr>
                      <m:t>𝐷</m:t>
                    </m:r>
                  </m:oMath>
                </a14:m>
                <a:r>
                  <a:rPr lang="ja-JP" altLang="ja-JP" dirty="0">
                    <a:effectLst/>
                  </a:rPr>
                  <a:t> </a:t>
                </a:r>
                <a:endParaRPr kumimoji="1" lang="ja-JP" altLang="en-US" dirty="0"/>
              </a:p>
            </p:txBody>
          </p:sp>
        </mc:Choice>
        <mc:Fallback xmlns="">
          <p:sp>
            <p:nvSpPr>
              <p:cNvPr id="2" name="タイトル 1"/>
              <p:cNvSpPr>
                <a:spLocks noGrp="1" noRot="1" noChangeAspect="1" noMove="1" noResize="1" noEditPoints="1" noAdjustHandles="1" noChangeArrowheads="1" noChangeShapeType="1" noTextEdit="1"/>
              </p:cNvSpPr>
              <p:nvPr>
                <p:ph type="title"/>
              </p:nvPr>
            </p:nvSpPr>
            <p:spPr>
              <a:blipFill rotWithShape="0">
                <a:blip r:embed="rId3"/>
                <a:stretch>
                  <a:fillRect l="-2052" t="-2370"/>
                </a:stretch>
              </a:blipFill>
            </p:spPr>
            <p:txBody>
              <a:bodyPr/>
              <a:lstStyle/>
              <a:p>
                <a:r>
                  <a:rPr lang="ja-JP" altLang="en-US">
                    <a:noFill/>
                  </a:rPr>
                  <a:t> </a:t>
                </a:r>
              </a:p>
            </p:txBody>
          </p:sp>
        </mc:Fallback>
      </mc:AlternateContent>
      <p:sp>
        <p:nvSpPr>
          <p:cNvPr id="3" name="コンテンツ プレースホルダー 2"/>
          <p:cNvSpPr>
            <a:spLocks noGrp="1"/>
          </p:cNvSpPr>
          <p:nvPr>
            <p:ph idx="1"/>
          </p:nvPr>
        </p:nvSpPr>
        <p:spPr>
          <a:xfrm>
            <a:off x="838200" y="1825625"/>
            <a:ext cx="4936067" cy="4351338"/>
          </a:xfrm>
        </p:spPr>
        <p:txBody>
          <a:bodyPr>
            <a:normAutofit/>
          </a:bodyPr>
          <a:lstStyle/>
          <a:p>
            <a:r>
              <a:rPr lang="en-US" altLang="ja-JP" sz="3600" dirty="0" smtClean="0"/>
              <a:t>B:</a:t>
            </a:r>
            <a:r>
              <a:rPr lang="ja-JP" altLang="ja-JP" sz="3600" dirty="0" smtClean="0"/>
              <a:t>平均</a:t>
            </a:r>
            <a:r>
              <a:rPr lang="ja-JP" altLang="ja-JP" sz="3600" dirty="0" smtClean="0"/>
              <a:t>自由度</a:t>
            </a:r>
            <a:endParaRPr lang="en-US" altLang="ja-JP" sz="3600" dirty="0" smtClean="0"/>
          </a:p>
          <a:p>
            <a:r>
              <a:rPr lang="en-US" altLang="ja-JP" sz="3600" dirty="0" smtClean="0"/>
              <a:t>D</a:t>
            </a:r>
            <a:r>
              <a:rPr lang="en-US" altLang="ja-JP" sz="3600" dirty="0" smtClean="0"/>
              <a:t>:</a:t>
            </a:r>
            <a:r>
              <a:rPr lang="ja-JP" altLang="en-US" sz="3600" dirty="0" smtClean="0"/>
              <a:t>平均</a:t>
            </a:r>
            <a:r>
              <a:rPr lang="ja-JP" altLang="ja-JP" sz="3600" dirty="0" smtClean="0"/>
              <a:t>手数 </a:t>
            </a:r>
            <a:endParaRPr lang="en-US" altLang="ja-JP" sz="3600" dirty="0" smtClean="0"/>
          </a:p>
          <a:p>
            <a:r>
              <a:rPr kumimoji="1" lang="ja-JP" altLang="en-US" sz="3600" dirty="0" smtClean="0"/>
              <a:t>チェス</a:t>
            </a:r>
            <a:r>
              <a:rPr kumimoji="1" lang="ja-JP" altLang="en-US" sz="3600" dirty="0" smtClean="0"/>
              <a:t>や将棋など</a:t>
            </a:r>
            <a:r>
              <a:rPr lang="ja-JP" altLang="en-US" sz="3600" dirty="0" smtClean="0"/>
              <a:t>は</a:t>
            </a:r>
            <a:r>
              <a:rPr lang="en-US" altLang="ja-JP" sz="3600" dirty="0" smtClean="0"/>
              <a:t>0.07 </a:t>
            </a:r>
            <a:r>
              <a:rPr lang="ja-JP" altLang="en-US" sz="3600" dirty="0" smtClean="0"/>
              <a:t>前後</a:t>
            </a:r>
            <a:endParaRPr lang="en-US" altLang="ja-JP" sz="3600" dirty="0" smtClean="0"/>
          </a:p>
          <a:p>
            <a:r>
              <a:rPr lang="en-US" altLang="ja-JP" sz="3600" dirty="0" smtClean="0"/>
              <a:t>0.07</a:t>
            </a:r>
            <a:r>
              <a:rPr lang="ja-JP" altLang="en-US" sz="3600" dirty="0" smtClean="0"/>
              <a:t>がチャンスとスキルを兼ね備えたゲームの基準</a:t>
            </a:r>
            <a:endParaRPr lang="en-US" altLang="ja-JP" sz="3600" dirty="0" smtClean="0"/>
          </a:p>
        </p:txBody>
      </p:sp>
      <p:pic>
        <p:nvPicPr>
          <p:cNvPr id="7" name="図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09733" y="1905794"/>
            <a:ext cx="6191034" cy="4406106"/>
          </a:xfrm>
          <a:prstGeom prst="rect">
            <a:avLst/>
          </a:prstGeom>
        </p:spPr>
      </p:pic>
    </p:spTree>
    <p:extLst>
      <p:ext uri="{BB962C8B-B14F-4D97-AF65-F5344CB8AC3E}">
        <p14:creationId xmlns:p14="http://schemas.microsoft.com/office/powerpoint/2010/main" val="1185503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本研究の目的</a:t>
            </a:r>
            <a:endParaRPr kumimoji="1" lang="ja-JP" altLang="en-US" dirty="0"/>
          </a:p>
        </p:txBody>
      </p:sp>
      <p:pic>
        <p:nvPicPr>
          <p:cNvPr id="9" name="コンテンツ プレースホルダー 8"/>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2231" y="2844799"/>
            <a:ext cx="11799149" cy="2269067"/>
          </a:xfrm>
        </p:spPr>
      </p:pic>
    </p:spTree>
    <p:extLst>
      <p:ext uri="{BB962C8B-B14F-4D97-AF65-F5344CB8AC3E}">
        <p14:creationId xmlns:p14="http://schemas.microsoft.com/office/powerpoint/2010/main" val="9085556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二種類</a:t>
            </a:r>
            <a:r>
              <a:rPr kumimoji="1" lang="ja-JP" altLang="en-US" dirty="0" smtClean="0"/>
              <a:t>のジャンケン</a:t>
            </a:r>
            <a:endParaRPr kumimoji="1" lang="ja-JP" altLang="en-US" dirty="0"/>
          </a:p>
        </p:txBody>
      </p:sp>
      <p:sp>
        <p:nvSpPr>
          <p:cNvPr id="3" name="コンテンツ プレースホルダー 2"/>
          <p:cNvSpPr>
            <a:spLocks noGrp="1"/>
          </p:cNvSpPr>
          <p:nvPr>
            <p:ph idx="1"/>
          </p:nvPr>
        </p:nvSpPr>
        <p:spPr/>
        <p:txBody>
          <a:bodyPr>
            <a:normAutofit/>
          </a:bodyPr>
          <a:lstStyle/>
          <a:p>
            <a:pPr lvl="0"/>
            <a:endParaRPr lang="en-US" altLang="ja-JP" dirty="0"/>
          </a:p>
          <a:p>
            <a:pPr lvl="0"/>
            <a:r>
              <a:rPr lang="en-US" altLang="ja-JP" sz="4000" dirty="0" smtClean="0"/>
              <a:t>R1</a:t>
            </a:r>
            <a:r>
              <a:rPr lang="ja-JP" altLang="ja-JP" sz="4000" dirty="0"/>
              <a:t>：「</a:t>
            </a:r>
            <a:r>
              <a:rPr lang="en-US" altLang="ja-JP" sz="4000" dirty="0"/>
              <a:t>n</a:t>
            </a:r>
            <a:r>
              <a:rPr lang="ja-JP" altLang="ja-JP" sz="4000" dirty="0"/>
              <a:t>回先に勝った方が勝ち</a:t>
            </a:r>
            <a:r>
              <a:rPr lang="ja-JP" altLang="ja-JP" sz="4000" dirty="0" smtClean="0"/>
              <a:t>」</a:t>
            </a:r>
            <a:endParaRPr lang="en-US" altLang="ja-JP" sz="4000" dirty="0" smtClean="0"/>
          </a:p>
          <a:p>
            <a:pPr lvl="0"/>
            <a:r>
              <a:rPr lang="en-US" altLang="ja-JP" sz="4000" dirty="0"/>
              <a:t>n</a:t>
            </a:r>
            <a:r>
              <a:rPr lang="ja-JP" altLang="en-US" sz="4000" dirty="0"/>
              <a:t>点</a:t>
            </a:r>
            <a:r>
              <a:rPr lang="ja-JP" altLang="en-US" sz="4000" dirty="0" smtClean="0"/>
              <a:t>先取制　　　　　　　　　　　　　　　　　　　　　　　</a:t>
            </a:r>
            <a:endParaRPr lang="en-US" altLang="ja-JP" sz="4000" dirty="0" smtClean="0"/>
          </a:p>
          <a:p>
            <a:pPr lvl="0"/>
            <a:endParaRPr lang="ja-JP" altLang="ja-JP" sz="4000" dirty="0"/>
          </a:p>
          <a:p>
            <a:pPr lvl="0"/>
            <a:r>
              <a:rPr lang="en-US" altLang="ja-JP" sz="4000" dirty="0"/>
              <a:t>R2</a:t>
            </a:r>
            <a:r>
              <a:rPr lang="ja-JP" altLang="ja-JP" sz="4000" dirty="0"/>
              <a:t>：「</a:t>
            </a:r>
            <a:r>
              <a:rPr lang="en-US" altLang="ja-JP" sz="4000" dirty="0"/>
              <a:t>n</a:t>
            </a:r>
            <a:r>
              <a:rPr lang="ja-JP" altLang="ja-JP" sz="4000" dirty="0"/>
              <a:t>回中多くの回数勝った方が勝ち」</a:t>
            </a:r>
          </a:p>
          <a:p>
            <a:r>
              <a:rPr lang="en-US" altLang="ja-JP" sz="4000" dirty="0" smtClean="0"/>
              <a:t>n</a:t>
            </a:r>
            <a:r>
              <a:rPr lang="ja-JP" altLang="ja-JP" sz="4000" dirty="0"/>
              <a:t>ラウンドマッチ </a:t>
            </a:r>
            <a:endParaRPr kumimoji="1" lang="ja-JP" altLang="en-US" sz="4000" dirty="0"/>
          </a:p>
        </p:txBody>
      </p:sp>
    </p:spTree>
    <p:extLst>
      <p:ext uri="{BB962C8B-B14F-4D97-AF65-F5344CB8AC3E}">
        <p14:creationId xmlns:p14="http://schemas.microsoft.com/office/powerpoint/2010/main" val="2026777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R1(n</a:t>
            </a:r>
            <a:r>
              <a:rPr lang="ja-JP" altLang="en-US" dirty="0"/>
              <a:t>点先取制</a:t>
            </a:r>
            <a:r>
              <a:rPr lang="en-US" altLang="ja-JP" dirty="0"/>
              <a:t>)</a:t>
            </a:r>
            <a:r>
              <a:rPr kumimoji="1" lang="ja-JP" altLang="en-US" dirty="0" smtClean="0"/>
              <a:t>の洗練度</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graphicFrame>
        <p:nvGraphicFramePr>
          <p:cNvPr id="6" name="オブジェクト 5"/>
          <p:cNvGraphicFramePr>
            <a:graphicFrameLocks noChangeAspect="1"/>
          </p:cNvGraphicFramePr>
          <p:nvPr>
            <p:extLst>
              <p:ext uri="{D42A27DB-BD31-4B8C-83A1-F6EECF244321}">
                <p14:modId xmlns:p14="http://schemas.microsoft.com/office/powerpoint/2010/main" val="888022023"/>
              </p:ext>
            </p:extLst>
          </p:nvPr>
        </p:nvGraphicFramePr>
        <p:xfrm>
          <a:off x="1896534" y="1690688"/>
          <a:ext cx="8401545" cy="5026964"/>
        </p:xfrm>
        <a:graphic>
          <a:graphicData uri="http://schemas.openxmlformats.org/presentationml/2006/ole">
            <mc:AlternateContent xmlns:mc="http://schemas.openxmlformats.org/markup-compatibility/2006">
              <mc:Choice xmlns:v="urn:schemas-microsoft-com:vml" Requires="v">
                <p:oleObj spid="_x0000_s1120" name="シート" r:id="rId4" imgW="4584700" imgH="2743200" progId="Excel.Sheet.12">
                  <p:embed/>
                </p:oleObj>
              </mc:Choice>
              <mc:Fallback>
                <p:oleObj name="シート" r:id="rId4" imgW="4584700" imgH="2743200" progId="Excel.Sheet.12">
                  <p:embed/>
                  <p:pic>
                    <p:nvPicPr>
                      <p:cNvPr id="0" name=""/>
                      <p:cNvPicPr/>
                      <p:nvPr/>
                    </p:nvPicPr>
                    <p:blipFill>
                      <a:blip r:embed="rId5"/>
                      <a:stretch>
                        <a:fillRect/>
                      </a:stretch>
                    </p:blipFill>
                    <p:spPr>
                      <a:xfrm>
                        <a:off x="1896534" y="1690688"/>
                        <a:ext cx="8401545" cy="5026964"/>
                      </a:xfrm>
                      <a:prstGeom prst="rect">
                        <a:avLst/>
                      </a:prstGeom>
                    </p:spPr>
                  </p:pic>
                </p:oleObj>
              </mc:Fallback>
            </mc:AlternateContent>
          </a:graphicData>
        </a:graphic>
      </p:graphicFrame>
    </p:spTree>
    <p:extLst>
      <p:ext uri="{BB962C8B-B14F-4D97-AF65-F5344CB8AC3E}">
        <p14:creationId xmlns:p14="http://schemas.microsoft.com/office/powerpoint/2010/main" val="4173739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R2(n</a:t>
            </a:r>
            <a:r>
              <a:rPr kumimoji="1" lang="ja-JP" altLang="en-US" dirty="0" smtClean="0"/>
              <a:t>ラウンドマッチ</a:t>
            </a:r>
            <a:r>
              <a:rPr kumimoji="1" lang="en-US" altLang="ja-JP" dirty="0" smtClean="0"/>
              <a:t>)</a:t>
            </a:r>
            <a:r>
              <a:rPr kumimoji="1" lang="ja-JP" altLang="en-US" dirty="0" smtClean="0"/>
              <a:t>の洗練度</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graphicFrame>
        <p:nvGraphicFramePr>
          <p:cNvPr id="4" name="オブジェクト 3"/>
          <p:cNvGraphicFramePr>
            <a:graphicFrameLocks noChangeAspect="1"/>
          </p:cNvGraphicFramePr>
          <p:nvPr>
            <p:extLst>
              <p:ext uri="{D42A27DB-BD31-4B8C-83A1-F6EECF244321}">
                <p14:modId xmlns:p14="http://schemas.microsoft.com/office/powerpoint/2010/main" val="655255178"/>
              </p:ext>
            </p:extLst>
          </p:nvPr>
        </p:nvGraphicFramePr>
        <p:xfrm>
          <a:off x="1933311" y="1690688"/>
          <a:ext cx="8325378" cy="4995227"/>
        </p:xfrm>
        <a:graphic>
          <a:graphicData uri="http://schemas.openxmlformats.org/presentationml/2006/ole">
            <mc:AlternateContent xmlns:mc="http://schemas.openxmlformats.org/markup-compatibility/2006">
              <mc:Choice xmlns:v="urn:schemas-microsoft-com:vml" Requires="v">
                <p:oleObj spid="_x0000_s2144" name="シート" r:id="rId4" imgW="4572000" imgH="2743200" progId="Excel.Sheet.12">
                  <p:embed/>
                </p:oleObj>
              </mc:Choice>
              <mc:Fallback>
                <p:oleObj name="シート" r:id="rId4" imgW="4572000" imgH="2743200" progId="Excel.Sheet.12">
                  <p:embed/>
                  <p:pic>
                    <p:nvPicPr>
                      <p:cNvPr id="0" name=""/>
                      <p:cNvPicPr/>
                      <p:nvPr/>
                    </p:nvPicPr>
                    <p:blipFill>
                      <a:blip r:embed="rId5"/>
                      <a:stretch>
                        <a:fillRect/>
                      </a:stretch>
                    </p:blipFill>
                    <p:spPr>
                      <a:xfrm>
                        <a:off x="1933311" y="1690688"/>
                        <a:ext cx="8325378" cy="4995227"/>
                      </a:xfrm>
                      <a:prstGeom prst="rect">
                        <a:avLst/>
                      </a:prstGeom>
                    </p:spPr>
                  </p:pic>
                </p:oleObj>
              </mc:Fallback>
            </mc:AlternateContent>
          </a:graphicData>
        </a:graphic>
      </p:graphicFrame>
    </p:spTree>
    <p:extLst>
      <p:ext uri="{BB962C8B-B14F-4D97-AF65-F5344CB8AC3E}">
        <p14:creationId xmlns:p14="http://schemas.microsoft.com/office/powerpoint/2010/main" val="5905251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ゲームの洗練度</a:t>
            </a:r>
            <a:r>
              <a:rPr kumimoji="1" lang="en-US" altLang="ja-JP" dirty="0" smtClean="0"/>
              <a:t>R1</a:t>
            </a:r>
            <a:r>
              <a:rPr kumimoji="1" lang="ja-JP" altLang="en-US" dirty="0" smtClean="0"/>
              <a:t>、</a:t>
            </a:r>
            <a:r>
              <a:rPr lang="en-US" altLang="ja-JP" dirty="0" smtClean="0"/>
              <a:t>R2</a:t>
            </a:r>
            <a:r>
              <a:rPr lang="ja-JP" altLang="en-US" dirty="0" smtClean="0"/>
              <a:t>の結果</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4000" dirty="0" smtClean="0"/>
              <a:t>洗練度の観点からみた場合の面白いゲーム</a:t>
            </a:r>
            <a:endParaRPr lang="en-US" altLang="ja-JP" sz="4000" dirty="0" smtClean="0"/>
          </a:p>
          <a:p>
            <a:pPr lvl="1"/>
            <a:r>
              <a:rPr lang="ja-JP" altLang="ja-JP" sz="3600" dirty="0" smtClean="0"/>
              <a:t>ルール</a:t>
            </a:r>
            <a:r>
              <a:rPr lang="en-US" altLang="ja-JP" sz="3600" dirty="0"/>
              <a:t>R1</a:t>
            </a:r>
            <a:r>
              <a:rPr lang="ja-JP" altLang="ja-JP" sz="3600" dirty="0"/>
              <a:t>では</a:t>
            </a:r>
            <a:r>
              <a:rPr lang="en-US" altLang="ja-JP" sz="3600" dirty="0"/>
              <a:t>10</a:t>
            </a:r>
            <a:r>
              <a:rPr lang="ja-JP" altLang="ja-JP" sz="3600" dirty="0"/>
              <a:t>点</a:t>
            </a:r>
            <a:r>
              <a:rPr lang="ja-JP" altLang="ja-JP" sz="3600" dirty="0" smtClean="0"/>
              <a:t>先取制</a:t>
            </a:r>
            <a:endParaRPr lang="en-US" altLang="ja-JP" sz="3600" dirty="0" smtClean="0"/>
          </a:p>
          <a:p>
            <a:pPr lvl="1"/>
            <a:r>
              <a:rPr lang="ja-JP" altLang="ja-JP" sz="3600" dirty="0" smtClean="0"/>
              <a:t>ルール</a:t>
            </a:r>
            <a:r>
              <a:rPr lang="en-US" altLang="ja-JP" sz="3600" dirty="0"/>
              <a:t>R2</a:t>
            </a:r>
            <a:r>
              <a:rPr lang="ja-JP" altLang="ja-JP" sz="3600" dirty="0"/>
              <a:t>では</a:t>
            </a:r>
            <a:r>
              <a:rPr lang="en-US" altLang="ja-JP" sz="3600" dirty="0"/>
              <a:t>24</a:t>
            </a:r>
            <a:r>
              <a:rPr lang="ja-JP" altLang="ja-JP" sz="3600" dirty="0" smtClean="0"/>
              <a:t>ラウンドマッチ</a:t>
            </a:r>
            <a:endParaRPr kumimoji="1" lang="ja-JP" altLang="en-US" sz="3600" dirty="0"/>
          </a:p>
        </p:txBody>
      </p:sp>
    </p:spTree>
    <p:extLst>
      <p:ext uri="{BB962C8B-B14F-4D97-AF65-F5344CB8AC3E}">
        <p14:creationId xmlns:p14="http://schemas.microsoft.com/office/powerpoint/2010/main" val="1897224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調査方法</a:t>
            </a:r>
            <a:endParaRPr kumimoji="1" lang="ja-JP" altLang="en-US" dirty="0"/>
          </a:p>
        </p:txBody>
      </p:sp>
      <p:sp>
        <p:nvSpPr>
          <p:cNvPr id="3" name="コンテンツ プレースホルダー 2"/>
          <p:cNvSpPr>
            <a:spLocks noGrp="1"/>
          </p:cNvSpPr>
          <p:nvPr>
            <p:ph idx="1"/>
          </p:nvPr>
        </p:nvSpPr>
        <p:spPr/>
        <p:txBody>
          <a:bodyPr>
            <a:normAutofit/>
          </a:bodyPr>
          <a:lstStyle/>
          <a:p>
            <a:r>
              <a:rPr lang="ja-JP" altLang="en-US" sz="4000" dirty="0" smtClean="0"/>
              <a:t>本研究では実際の面白さをアンケートで集計</a:t>
            </a:r>
            <a:r>
              <a:rPr lang="en-US" altLang="ja-JP" sz="4000" dirty="0" smtClean="0"/>
              <a:t>		</a:t>
            </a:r>
          </a:p>
          <a:p>
            <a:pPr lvl="0"/>
            <a:r>
              <a:rPr lang="ja-JP" altLang="ja-JP" sz="4000" dirty="0"/>
              <a:t>設問</a:t>
            </a:r>
            <a:r>
              <a:rPr lang="en-US" altLang="ja-JP" sz="4000" dirty="0"/>
              <a:t>1</a:t>
            </a:r>
            <a:r>
              <a:rPr lang="en-US" altLang="ja-JP" sz="4000" dirty="0" smtClean="0"/>
              <a:t>:</a:t>
            </a:r>
            <a:r>
              <a:rPr lang="ja-JP" altLang="en-US" sz="4000" dirty="0" smtClean="0"/>
              <a:t>どのルール</a:t>
            </a:r>
            <a:r>
              <a:rPr lang="ja-JP" altLang="ja-JP" sz="4000" dirty="0" smtClean="0"/>
              <a:t>が</a:t>
            </a:r>
            <a:r>
              <a:rPr lang="ja-JP" altLang="ja-JP" sz="4000" dirty="0"/>
              <a:t>面白いと感じましたか？</a:t>
            </a:r>
          </a:p>
          <a:p>
            <a:r>
              <a:rPr lang="ja-JP" altLang="ja-JP" sz="4000" dirty="0"/>
              <a:t>設問</a:t>
            </a:r>
            <a:r>
              <a:rPr lang="en-US" altLang="ja-JP" sz="4000" dirty="0"/>
              <a:t>2:</a:t>
            </a:r>
            <a:r>
              <a:rPr lang="ja-JP" altLang="ja-JP" sz="4000" dirty="0"/>
              <a:t>不満点や改善すべき点はありますか？</a:t>
            </a:r>
            <a:r>
              <a:rPr lang="ja-JP" altLang="ja-JP" sz="4000" dirty="0" smtClean="0">
                <a:effectLst/>
              </a:rPr>
              <a:t> </a:t>
            </a:r>
            <a:endParaRPr lang="en-US" altLang="ja-JP" sz="4000" dirty="0" smtClean="0"/>
          </a:p>
        </p:txBody>
      </p:sp>
    </p:spTree>
    <p:extLst>
      <p:ext uri="{BB962C8B-B14F-4D97-AF65-F5344CB8AC3E}">
        <p14:creationId xmlns:p14="http://schemas.microsoft.com/office/powerpoint/2010/main" val="797451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ホワイ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ホワイト">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ホワイ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2.xml><?xml version="1.0" encoding="utf-8"?>
<a:theme xmlns:a="http://schemas.openxmlformats.org/drawingml/2006/main" name="ホワイ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Yu Gothic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Yu Gothic"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8008</TotalTime>
  <Words>496</Words>
  <Application>Microsoft Macintosh PowerPoint</Application>
  <PresentationFormat>ワイド画面</PresentationFormat>
  <Paragraphs>143</Paragraphs>
  <Slides>21</Slides>
  <Notes>19</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21</vt:i4>
      </vt:variant>
    </vt:vector>
  </HeadingPairs>
  <TitlesOfParts>
    <vt:vector size="29" baseType="lpstr">
      <vt:lpstr>Calibri</vt:lpstr>
      <vt:lpstr>Calibri Light</vt:lpstr>
      <vt:lpstr>Cambria Math</vt:lpstr>
      <vt:lpstr>ＭＳ Ｐゴシック</vt:lpstr>
      <vt:lpstr>Yu Gothic</vt:lpstr>
      <vt:lpstr>Arial</vt:lpstr>
      <vt:lpstr>Office Theme</vt:lpstr>
      <vt:lpstr>Microsoft Excel ワークシート</vt:lpstr>
      <vt:lpstr>確率依存型ゲームにおける洗練度</vt:lpstr>
      <vt:lpstr>本研究の背景</vt:lpstr>
      <vt:lpstr>ゲームの洗練度√B/D </vt:lpstr>
      <vt:lpstr>本研究の目的</vt:lpstr>
      <vt:lpstr>二種類のジャンケン</vt:lpstr>
      <vt:lpstr>R1(n点先取制)の洗練度</vt:lpstr>
      <vt:lpstr>R2(nラウンドマッチ)の洗練度</vt:lpstr>
      <vt:lpstr>ゲームの洗練度R1、R2の結果</vt:lpstr>
      <vt:lpstr>調査方法</vt:lpstr>
      <vt:lpstr>アンケート1、2(R1、R2の洗練度の結果より)</vt:lpstr>
      <vt:lpstr>アンケート1、2の結果</vt:lpstr>
      <vt:lpstr>アンケート1、2の結果</vt:lpstr>
      <vt:lpstr>アンケート1、2の結果からわかること</vt:lpstr>
      <vt:lpstr>アンケート1、2を終えて・・・</vt:lpstr>
      <vt:lpstr>洗練度の算出結果24ラウンドマッチ+R3(m) </vt:lpstr>
      <vt:lpstr>アンケート3の結果</vt:lpstr>
      <vt:lpstr>アンケート3の結果より</vt:lpstr>
      <vt:lpstr>結果・考察、今後の課題</vt:lpstr>
      <vt:lpstr>最後に</vt:lpstr>
      <vt:lpstr>各ルールを難易度推定式BD の観点からみると</vt:lpstr>
      <vt:lpstr>各ルールを難易度推定式BD の観点からみると</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確率依存型ゲームにおける洗練度</dc:title>
  <dc:creator>金子健吾</dc:creator>
  <cp:lastModifiedBy>金子健吾</cp:lastModifiedBy>
  <cp:revision>159</cp:revision>
  <dcterms:created xsi:type="dcterms:W3CDTF">2016-01-22T09:35:49Z</dcterms:created>
  <dcterms:modified xsi:type="dcterms:W3CDTF">2016-02-05T05:21:01Z</dcterms:modified>
</cp:coreProperties>
</file>