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0080625" cy="7559675"/>
  <p:notesSz cx="7559675" cy="10691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3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c:style val="2"/>
  <c:chart>
    <c:autoTitleDeleted val="1"/>
    <c:plotArea>
      <c:layout/>
      <c:barChart>
        <c:barDir val="col"/>
        <c:grouping val="clustered"/>
        <c:varyColors val="0"/>
        <c:ser>
          <c:idx val="0"/>
          <c:order val="0"/>
          <c:tx>
            <c:v>合計得点</c:v>
          </c:tx>
          <c:spPr>
            <a:solidFill>
              <a:srgbClr val="83CAFF"/>
            </a:solidFill>
          </c:spPr>
          <c:invertIfNegative val="0"/>
          <c:cat>
            <c:strLit>
              <c:ptCount val="5"/>
              <c:pt idx="0">
                <c:v>RND</c:v>
              </c:pt>
              <c:pt idx="1">
                <c:v>LOW</c:v>
              </c:pt>
              <c:pt idx="2">
                <c:v>MID</c:v>
              </c:pt>
              <c:pt idx="3">
                <c:v>HI</c:v>
              </c:pt>
              <c:pt idx="4">
                <c:v>-1</c:v>
              </c:pt>
            </c:strLit>
          </c:cat>
          <c:val>
            <c:numLit>
              <c:formatCode>General</c:formatCode>
              <c:ptCount val="5"/>
              <c:pt idx="0">
                <c:v>520</c:v>
              </c:pt>
              <c:pt idx="1">
                <c:v>593</c:v>
              </c:pt>
              <c:pt idx="2">
                <c:v>626</c:v>
              </c:pt>
              <c:pt idx="3">
                <c:v>573</c:v>
              </c:pt>
              <c:pt idx="4">
                <c:v>577</c:v>
              </c:pt>
            </c:numLit>
          </c:val>
        </c:ser>
        <c:dLbls>
          <c:showLegendKey val="0"/>
          <c:showVal val="0"/>
          <c:showCatName val="0"/>
          <c:showSerName val="0"/>
          <c:showPercent val="0"/>
          <c:showBubbleSize val="0"/>
        </c:dLbls>
        <c:gapWidth val="150"/>
        <c:axId val="178265288"/>
        <c:axId val="175966256"/>
      </c:barChart>
      <c:valAx>
        <c:axId val="175966256"/>
        <c:scaling>
          <c:orientation val="minMax"/>
        </c:scaling>
        <c:delete val="0"/>
        <c:axPos val="l"/>
        <c:majorGridlines>
          <c:spPr>
            <a:ln>
              <a:solidFill>
                <a:srgbClr val="B3B3B3"/>
              </a:solidFill>
            </a:ln>
          </c:spPr>
        </c:majorGridlines>
        <c:numFmt formatCode="General" sourceLinked="0"/>
        <c:majorTickMark val="none"/>
        <c:minorTickMark val="none"/>
        <c:tickLblPos val="nextTo"/>
        <c:spPr>
          <a:ln>
            <a:solidFill>
              <a:srgbClr val="B3B3B3"/>
            </a:solidFill>
          </a:ln>
        </c:spPr>
        <c:txPr>
          <a:bodyPr/>
          <a:lstStyle/>
          <a:p>
            <a:pPr>
              <a:defRPr sz="1000" b="0"/>
            </a:pPr>
            <a:endParaRPr lang="ja-JP"/>
          </a:p>
        </c:txPr>
        <c:crossAx val="178265288"/>
        <c:crossesAt val="0"/>
        <c:crossBetween val="between"/>
      </c:valAx>
      <c:catAx>
        <c:axId val="178265288"/>
        <c:scaling>
          <c:orientation val="minMax"/>
        </c:scaling>
        <c:delete val="0"/>
        <c:axPos val="b"/>
        <c:numFmt formatCode="General" sourceLinked="0"/>
        <c:majorTickMark val="none"/>
        <c:minorTickMark val="none"/>
        <c:tickLblPos val="nextTo"/>
        <c:spPr>
          <a:ln>
            <a:solidFill>
              <a:srgbClr val="B3B3B3"/>
            </a:solidFill>
          </a:ln>
        </c:spPr>
        <c:txPr>
          <a:bodyPr/>
          <a:lstStyle/>
          <a:p>
            <a:pPr>
              <a:defRPr sz="800" b="0"/>
            </a:pPr>
            <a:endParaRPr lang="ja-JP"/>
          </a:p>
        </c:txPr>
        <c:crossAx val="175966256"/>
        <c:crossesAt val="0"/>
        <c:auto val="1"/>
        <c:lblAlgn val="ctr"/>
        <c:lblOffset val="100"/>
        <c:noMultiLvlLbl val="0"/>
      </c:catAx>
      <c:spPr>
        <a:solidFill>
          <a:srgbClr val="FFFFFF"/>
        </a:solidFill>
        <a:ln>
          <a:solidFill>
            <a:srgbClr val="B3B3B3"/>
          </a:solidFill>
          <a:prstDash val="solid"/>
        </a:ln>
      </c:spPr>
    </c:plotArea>
    <c:legend>
      <c:legendPos val="r"/>
      <c:overlay val="0"/>
      <c:spPr>
        <a:noFill/>
        <a:ln>
          <a:noFill/>
        </a:ln>
      </c:spPr>
      <c:txPr>
        <a:bodyPr/>
        <a:lstStyle/>
        <a:p>
          <a:pPr>
            <a:defRPr sz="1000" b="0"/>
          </a:pPr>
          <a:endParaRPr lang="ja-JP"/>
        </a:p>
      </c:txPr>
    </c:legend>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c:style val="2"/>
  <c:chart>
    <c:autoTitleDeleted val="1"/>
    <c:plotArea>
      <c:layout/>
      <c:barChart>
        <c:barDir val="col"/>
        <c:grouping val="clustered"/>
        <c:varyColors val="0"/>
        <c:ser>
          <c:idx val="0"/>
          <c:order val="0"/>
          <c:tx>
            <c:v>勝率</c:v>
          </c:tx>
          <c:spPr>
            <a:solidFill>
              <a:srgbClr val="AECF00"/>
            </a:solidFill>
          </c:spPr>
          <c:invertIfNegative val="0"/>
          <c:cat>
            <c:strLit>
              <c:ptCount val="5"/>
              <c:pt idx="0">
                <c:v>RND</c:v>
              </c:pt>
              <c:pt idx="1">
                <c:v>LOW</c:v>
              </c:pt>
              <c:pt idx="2">
                <c:v>MID</c:v>
              </c:pt>
              <c:pt idx="3">
                <c:v>HI</c:v>
              </c:pt>
              <c:pt idx="4">
                <c:v>-1</c:v>
              </c:pt>
            </c:strLit>
          </c:cat>
          <c:val>
            <c:numLit>
              <c:formatCode>General</c:formatCode>
              <c:ptCount val="5"/>
              <c:pt idx="0">
                <c:v>0.41</c:v>
              </c:pt>
              <c:pt idx="1">
                <c:v>0.62</c:v>
              </c:pt>
              <c:pt idx="2">
                <c:v>0.49</c:v>
              </c:pt>
              <c:pt idx="3">
                <c:v>0.32</c:v>
              </c:pt>
              <c:pt idx="4">
                <c:v>0.56999999999999995</c:v>
              </c:pt>
            </c:numLit>
          </c:val>
        </c:ser>
        <c:dLbls>
          <c:showLegendKey val="0"/>
          <c:showVal val="0"/>
          <c:showCatName val="0"/>
          <c:showSerName val="0"/>
          <c:showPercent val="0"/>
          <c:showBubbleSize val="0"/>
        </c:dLbls>
        <c:gapWidth val="150"/>
        <c:axId val="178247656"/>
        <c:axId val="178333208"/>
      </c:barChart>
      <c:valAx>
        <c:axId val="178333208"/>
        <c:scaling>
          <c:orientation val="minMax"/>
        </c:scaling>
        <c:delete val="0"/>
        <c:axPos val="l"/>
        <c:majorGridlines>
          <c:spPr>
            <a:ln>
              <a:solidFill>
                <a:srgbClr val="B3B3B3"/>
              </a:solidFill>
            </a:ln>
          </c:spPr>
        </c:majorGridlines>
        <c:numFmt formatCode="General" sourceLinked="0"/>
        <c:majorTickMark val="none"/>
        <c:minorTickMark val="none"/>
        <c:tickLblPos val="nextTo"/>
        <c:spPr>
          <a:ln>
            <a:solidFill>
              <a:srgbClr val="B3B3B3"/>
            </a:solidFill>
          </a:ln>
        </c:spPr>
        <c:txPr>
          <a:bodyPr/>
          <a:lstStyle/>
          <a:p>
            <a:pPr>
              <a:defRPr sz="1000" b="0"/>
            </a:pPr>
            <a:endParaRPr lang="ja-JP"/>
          </a:p>
        </c:txPr>
        <c:crossAx val="178247656"/>
        <c:crossesAt val="0"/>
        <c:crossBetween val="between"/>
      </c:valAx>
      <c:catAx>
        <c:axId val="178247656"/>
        <c:scaling>
          <c:orientation val="minMax"/>
        </c:scaling>
        <c:delete val="0"/>
        <c:axPos val="b"/>
        <c:numFmt formatCode="General" sourceLinked="0"/>
        <c:majorTickMark val="none"/>
        <c:minorTickMark val="none"/>
        <c:tickLblPos val="nextTo"/>
        <c:spPr>
          <a:ln>
            <a:solidFill>
              <a:srgbClr val="B3B3B3"/>
            </a:solidFill>
          </a:ln>
        </c:spPr>
        <c:txPr>
          <a:bodyPr/>
          <a:lstStyle/>
          <a:p>
            <a:pPr>
              <a:defRPr sz="800" b="0"/>
            </a:pPr>
            <a:endParaRPr lang="ja-JP"/>
          </a:p>
        </c:txPr>
        <c:crossAx val="178333208"/>
        <c:crossesAt val="0"/>
        <c:auto val="1"/>
        <c:lblAlgn val="ctr"/>
        <c:lblOffset val="100"/>
        <c:noMultiLvlLbl val="0"/>
      </c:catAx>
      <c:spPr>
        <a:solidFill>
          <a:srgbClr val="FFFFFF"/>
        </a:solidFill>
        <a:ln>
          <a:solidFill>
            <a:srgbClr val="B3B3B3"/>
          </a:solidFill>
          <a:prstDash val="solid"/>
        </a:ln>
      </c:spPr>
    </c:plotArea>
    <c:legend>
      <c:legendPos val="r"/>
      <c:overlay val="0"/>
      <c:spPr>
        <a:noFill/>
        <a:ln>
          <a:noFill/>
        </a:ln>
      </c:spPr>
      <c:txPr>
        <a:bodyPr/>
        <a:lstStyle/>
        <a:p>
          <a:pPr>
            <a:defRPr sz="1000" b="0"/>
          </a:pPr>
          <a:endParaRPr lang="ja-JP"/>
        </a:p>
      </c:txPr>
    </c:legend>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c:style val="2"/>
  <c:chart>
    <c:autoTitleDeleted val="1"/>
    <c:plotArea>
      <c:layout/>
      <c:barChart>
        <c:barDir val="col"/>
        <c:grouping val="clustered"/>
        <c:varyColors val="0"/>
        <c:ser>
          <c:idx val="0"/>
          <c:order val="0"/>
          <c:tx>
            <c:v>合計得点</c:v>
          </c:tx>
          <c:spPr>
            <a:solidFill>
              <a:srgbClr val="004586"/>
            </a:solidFill>
          </c:spPr>
          <c:invertIfNegative val="0"/>
          <c:cat>
            <c:strLit>
              <c:ptCount val="5"/>
              <c:pt idx="0">
                <c:v>RND</c:v>
              </c:pt>
              <c:pt idx="1">
                <c:v>LOW</c:v>
              </c:pt>
              <c:pt idx="2">
                <c:v>MID</c:v>
              </c:pt>
              <c:pt idx="3">
                <c:v>HI</c:v>
              </c:pt>
              <c:pt idx="4">
                <c:v>-1</c:v>
              </c:pt>
            </c:strLit>
          </c:cat>
          <c:val>
            <c:numLit>
              <c:formatCode>General</c:formatCode>
              <c:ptCount val="5"/>
              <c:pt idx="0">
                <c:v>611</c:v>
              </c:pt>
              <c:pt idx="1">
                <c:v>334</c:v>
              </c:pt>
              <c:pt idx="2">
                <c:v>677</c:v>
              </c:pt>
              <c:pt idx="3">
                <c:v>1024</c:v>
              </c:pt>
              <c:pt idx="4">
                <c:v>453</c:v>
              </c:pt>
            </c:numLit>
          </c:val>
        </c:ser>
        <c:dLbls>
          <c:showLegendKey val="0"/>
          <c:showVal val="0"/>
          <c:showCatName val="0"/>
          <c:showSerName val="0"/>
          <c:showPercent val="0"/>
          <c:showBubbleSize val="0"/>
        </c:dLbls>
        <c:gapWidth val="150"/>
        <c:axId val="178114552"/>
        <c:axId val="178186008"/>
      </c:barChart>
      <c:valAx>
        <c:axId val="178186008"/>
        <c:scaling>
          <c:orientation val="minMax"/>
          <c:max val="1000"/>
          <c:min val="0"/>
        </c:scaling>
        <c:delete val="0"/>
        <c:axPos val="l"/>
        <c:majorGridlines>
          <c:spPr>
            <a:ln>
              <a:solidFill>
                <a:srgbClr val="B3B3B3"/>
              </a:solidFill>
            </a:ln>
          </c:spPr>
        </c:majorGridlines>
        <c:numFmt formatCode="General" sourceLinked="0"/>
        <c:majorTickMark val="none"/>
        <c:minorTickMark val="none"/>
        <c:tickLblPos val="nextTo"/>
        <c:spPr>
          <a:ln>
            <a:solidFill>
              <a:srgbClr val="B3B3B3"/>
            </a:solidFill>
          </a:ln>
        </c:spPr>
        <c:txPr>
          <a:bodyPr/>
          <a:lstStyle/>
          <a:p>
            <a:pPr>
              <a:defRPr sz="1200" b="0"/>
            </a:pPr>
            <a:endParaRPr lang="ja-JP"/>
          </a:p>
        </c:txPr>
        <c:crossAx val="178114552"/>
        <c:crossesAt val="1"/>
        <c:crossBetween val="between"/>
        <c:majorUnit val="100"/>
      </c:valAx>
      <c:catAx>
        <c:axId val="178114552"/>
        <c:scaling>
          <c:orientation val="minMax"/>
        </c:scaling>
        <c:delete val="0"/>
        <c:axPos val="b"/>
        <c:numFmt formatCode="General" sourceLinked="0"/>
        <c:majorTickMark val="none"/>
        <c:minorTickMark val="none"/>
        <c:tickLblPos val="nextTo"/>
        <c:spPr>
          <a:ln>
            <a:solidFill>
              <a:srgbClr val="B3B3B3"/>
            </a:solidFill>
          </a:ln>
        </c:spPr>
        <c:txPr>
          <a:bodyPr/>
          <a:lstStyle/>
          <a:p>
            <a:pPr>
              <a:defRPr sz="800" b="0"/>
            </a:pPr>
            <a:endParaRPr lang="ja-JP"/>
          </a:p>
        </c:txPr>
        <c:crossAx val="178186008"/>
        <c:crossesAt val="0"/>
        <c:auto val="1"/>
        <c:lblAlgn val="ctr"/>
        <c:lblOffset val="100"/>
        <c:noMultiLvlLbl val="0"/>
      </c:catAx>
      <c:spPr>
        <a:solidFill>
          <a:srgbClr val="FFFFFF"/>
        </a:solidFill>
        <a:ln>
          <a:solidFill>
            <a:srgbClr val="B3B3B3"/>
          </a:solidFill>
          <a:prstDash val="solid"/>
        </a:ln>
      </c:spPr>
    </c:plotArea>
    <c:legend>
      <c:legendPos val="r"/>
      <c:overlay val="0"/>
      <c:spPr>
        <a:noFill/>
        <a:ln>
          <a:noFill/>
        </a:ln>
      </c:spPr>
      <c:txPr>
        <a:bodyPr/>
        <a:lstStyle/>
        <a:p>
          <a:pPr>
            <a:defRPr sz="800" b="0"/>
          </a:pPr>
          <a:endParaRPr lang="ja-JP"/>
        </a:p>
      </c:txPr>
    </c:legend>
    <c:plotVisOnly val="1"/>
    <c:dispBlanksAs val="gap"/>
    <c:showDLblsOverMax val="0"/>
  </c:chart>
  <c:spPr>
    <a:noFill/>
    <a:ln>
      <a:noFill/>
    </a:ln>
  </c:sp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ヘッダー プレースホルダー 1"/>
          <p:cNvSpPr txBox="1">
            <a:spLocks noGrp="1"/>
          </p:cNvSpPr>
          <p:nvPr>
            <p:ph type="hdr" sz="quarter"/>
          </p:nvPr>
        </p:nvSpPr>
        <p:spPr>
          <a:xfrm>
            <a:off x="0" y="0"/>
            <a:ext cx="3280320" cy="534240"/>
          </a:xfrm>
          <a:prstGeom prst="rect">
            <a:avLst/>
          </a:prstGeom>
          <a:noFill/>
          <a:ln>
            <a:noFill/>
          </a:ln>
        </p:spPr>
        <p:txBody>
          <a:bodyPr vert="horz" lIns="90000" tIns="45000" rIns="90000" bIns="4500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VL Pゴシック" pitchFamily="18"/>
              <a:ea typeface="VL Pゴシック" pitchFamily="2"/>
              <a:cs typeface="VL Pゴシック" pitchFamily="2"/>
            </a:endParaRPr>
          </a:p>
        </p:txBody>
      </p:sp>
      <p:sp>
        <p:nvSpPr>
          <p:cNvPr id="3" name="日付プレースホルダー 2"/>
          <p:cNvSpPr txBox="1">
            <a:spLocks noGrp="1"/>
          </p:cNvSpPr>
          <p:nvPr>
            <p:ph type="dt" sz="quarter" idx="1"/>
          </p:nvPr>
        </p:nvSpPr>
        <p:spPr>
          <a:xfrm>
            <a:off x="4279320" y="0"/>
            <a:ext cx="3280320" cy="534240"/>
          </a:xfrm>
          <a:prstGeom prst="rect">
            <a:avLst/>
          </a:prstGeom>
          <a:noFill/>
          <a:ln>
            <a:noFill/>
          </a:ln>
        </p:spPr>
        <p:txBody>
          <a:bodyPr vert="horz" lIns="90000" tIns="45000" rIns="90000" bIns="45000" compatLnSpc="0">
            <a:noAutofit/>
          </a:bodyPr>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VL Pゴシック" pitchFamily="18"/>
              <a:ea typeface="VL Pゴシック" pitchFamily="2"/>
              <a:cs typeface="VL Pゴシック" pitchFamily="2"/>
            </a:endParaRPr>
          </a:p>
        </p:txBody>
      </p:sp>
      <p:sp>
        <p:nvSpPr>
          <p:cNvPr id="4" name="フッター プレースホルダー 3"/>
          <p:cNvSpPr txBox="1">
            <a:spLocks noGrp="1"/>
          </p:cNvSpPr>
          <p:nvPr>
            <p:ph type="ftr" sz="quarter" idx="2"/>
          </p:nvPr>
        </p:nvSpPr>
        <p:spPr>
          <a:xfrm>
            <a:off x="0" y="10157400"/>
            <a:ext cx="3280320" cy="534240"/>
          </a:xfrm>
          <a:prstGeom prst="rect">
            <a:avLst/>
          </a:prstGeom>
          <a:noFill/>
          <a:ln>
            <a:noFill/>
          </a:ln>
        </p:spPr>
        <p:txBody>
          <a:bodyPr vert="horz" lIns="90000" tIns="45000" rIns="90000" bIns="45000" anchor="b"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VL Pゴシック" pitchFamily="18"/>
              <a:ea typeface="VL Pゴシック" pitchFamily="2"/>
              <a:cs typeface="VL Pゴシック" pitchFamily="2"/>
            </a:endParaRPr>
          </a:p>
        </p:txBody>
      </p:sp>
      <p:sp>
        <p:nvSpPr>
          <p:cNvPr id="5" name="スライド番号プレースホルダー 4"/>
          <p:cNvSpPr txBox="1">
            <a:spLocks noGrp="1"/>
          </p:cNvSpPr>
          <p:nvPr>
            <p:ph type="sldNum" sz="quarter" idx="3"/>
          </p:nvPr>
        </p:nvSpPr>
        <p:spPr>
          <a:xfrm>
            <a:off x="4279320" y="10157400"/>
            <a:ext cx="3280320" cy="534240"/>
          </a:xfrm>
          <a:prstGeom prst="rect">
            <a:avLst/>
          </a:prstGeom>
          <a:noFill/>
          <a:ln>
            <a:noFill/>
          </a:ln>
        </p:spPr>
        <p:txBody>
          <a:bodyPr vert="horz" lIns="90000" tIns="45000" rIns="90000" bIns="45000" anchor="b" compatLnSpc="0">
            <a:noAutofit/>
          </a:bodyPr>
          <a:lstStyle/>
          <a:p>
            <a:pPr marL="0" marR="0" lvl="0" indent="0" algn="r" rtl="0" hangingPunct="0">
              <a:lnSpc>
                <a:spcPct val="100000"/>
              </a:lnSpc>
              <a:spcBef>
                <a:spcPts val="0"/>
              </a:spcBef>
              <a:spcAft>
                <a:spcPts val="0"/>
              </a:spcAft>
              <a:buNone/>
              <a:tabLst/>
              <a:defRPr sz="1400"/>
            </a:pPr>
            <a:fld id="{33BEE631-787C-478C-A816-DF44758287E8}" type="slidenum">
              <a:t>‹#›</a:t>
            </a:fld>
            <a:endParaRPr lang="en-US" sz="1400" b="0" i="0" u="none" strike="noStrike" kern="1200">
              <a:ln>
                <a:noFill/>
              </a:ln>
              <a:latin typeface="VL Pゴシック" pitchFamily="18"/>
              <a:ea typeface="VL Pゴシック" pitchFamily="2"/>
              <a:cs typeface="VL Pゴシック" pitchFamily="2"/>
            </a:endParaRPr>
          </a:p>
        </p:txBody>
      </p:sp>
    </p:spTree>
    <p:extLst>
      <p:ext uri="{BB962C8B-B14F-4D97-AF65-F5344CB8AC3E}">
        <p14:creationId xmlns:p14="http://schemas.microsoft.com/office/powerpoint/2010/main" val="2293800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idx="2"/>
          </p:nvPr>
        </p:nvSpPr>
        <p:spPr>
          <a:xfrm>
            <a:off x="1107000" y="812520"/>
            <a:ext cx="5345280" cy="4008600"/>
          </a:xfrm>
          <a:prstGeom prst="rect">
            <a:avLst/>
          </a:prstGeom>
          <a:noFill/>
          <a:ln>
            <a:noFill/>
            <a:prstDash val="solid"/>
          </a:ln>
        </p:spPr>
      </p:sp>
      <p:sp>
        <p:nvSpPr>
          <p:cNvPr id="3" name="ノート プレースホルダー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n-US" altLang="ja-JP"/>
          </a:p>
        </p:txBody>
      </p:sp>
      <p:sp>
        <p:nvSpPr>
          <p:cNvPr id="4" name="ヘッダー プレースホルダー 3"/>
          <p:cNvSpPr txBox="1">
            <a:spLocks noGrp="1"/>
          </p:cNvSpPr>
          <p:nvPr>
            <p:ph type="hdr" sz="quarter"/>
          </p:nvPr>
        </p:nvSpPr>
        <p:spPr>
          <a:xfrm>
            <a:off x="0" y="0"/>
            <a:ext cx="3280320" cy="534240"/>
          </a:xfrm>
          <a:prstGeom prst="rect">
            <a:avLst/>
          </a:prstGeom>
          <a:noFill/>
          <a:ln>
            <a:noFill/>
          </a:ln>
        </p:spPr>
        <p:txBody>
          <a:bodyPr lIns="0" tIns="0" rIns="0" bIns="0">
            <a:noAutofit/>
          </a:bodyPr>
          <a:lstStyle>
            <a:lvl1pPr lvl="0" rtl="0" hangingPunct="0">
              <a:buNone/>
              <a:tabLst/>
              <a:defRPr lang="en-US" sz="1400" kern="1200">
                <a:latin typeface="さざなみ明朝" pitchFamily="18"/>
                <a:ea typeface="VL Pゴシック" pitchFamily="2"/>
                <a:cs typeface="VL Pゴシック" pitchFamily="2"/>
              </a:defRPr>
            </a:lvl1pPr>
          </a:lstStyle>
          <a:p>
            <a:pPr lvl="0"/>
            <a:endParaRPr lang="en-US"/>
          </a:p>
        </p:txBody>
      </p:sp>
      <p:sp>
        <p:nvSpPr>
          <p:cNvPr id="5" name="日付プレースホルダー 4"/>
          <p:cNvSpPr txBox="1">
            <a:spLocks noGrp="1"/>
          </p:cNvSpPr>
          <p:nvPr>
            <p:ph type="dt" idx="1"/>
          </p:nvPr>
        </p:nvSpPr>
        <p:spPr>
          <a:xfrm>
            <a:off x="4279320" y="0"/>
            <a:ext cx="3280320" cy="534240"/>
          </a:xfrm>
          <a:prstGeom prst="rect">
            <a:avLst/>
          </a:prstGeom>
          <a:noFill/>
          <a:ln>
            <a:noFill/>
          </a:ln>
        </p:spPr>
        <p:txBody>
          <a:bodyPr lIns="0" tIns="0" rIns="0" bIns="0">
            <a:noAutofit/>
          </a:bodyPr>
          <a:lstStyle>
            <a:lvl1pPr lvl="0" algn="r" rtl="0" hangingPunct="0">
              <a:buNone/>
              <a:tabLst/>
              <a:defRPr lang="en-US" sz="1400" kern="1200">
                <a:latin typeface="さざなみ明朝" pitchFamily="18"/>
                <a:ea typeface="VL Pゴシック" pitchFamily="2"/>
                <a:cs typeface="VL Pゴシック" pitchFamily="2"/>
              </a:defRPr>
            </a:lvl1pPr>
          </a:lstStyle>
          <a:p>
            <a:pPr lvl="0"/>
            <a:endParaRPr lang="en-US"/>
          </a:p>
        </p:txBody>
      </p:sp>
      <p:sp>
        <p:nvSpPr>
          <p:cNvPr id="6" name="フッター プレースホルダー 5"/>
          <p:cNvSpPr txBox="1">
            <a:spLocks noGrp="1"/>
          </p:cNvSpPr>
          <p:nvPr>
            <p:ph type="ftr" sz="quarter" idx="4"/>
          </p:nvPr>
        </p:nvSpPr>
        <p:spPr>
          <a:xfrm>
            <a:off x="0" y="10157400"/>
            <a:ext cx="3280320" cy="534240"/>
          </a:xfrm>
          <a:prstGeom prst="rect">
            <a:avLst/>
          </a:prstGeom>
          <a:noFill/>
          <a:ln>
            <a:noFill/>
          </a:ln>
        </p:spPr>
        <p:txBody>
          <a:bodyPr lIns="0" tIns="0" rIns="0" bIns="0" anchor="b">
            <a:noAutofit/>
          </a:bodyPr>
          <a:lstStyle>
            <a:lvl1pPr lvl="0" rtl="0" hangingPunct="0">
              <a:buNone/>
              <a:tabLst/>
              <a:defRPr lang="en-US" sz="1400" kern="1200">
                <a:latin typeface="さざなみ明朝" pitchFamily="18"/>
                <a:ea typeface="VL Pゴシック" pitchFamily="2"/>
                <a:cs typeface="VL Pゴシック" pitchFamily="2"/>
              </a:defRPr>
            </a:lvl1pPr>
          </a:lstStyle>
          <a:p>
            <a:pPr lvl="0"/>
            <a:endParaRPr lang="en-US"/>
          </a:p>
        </p:txBody>
      </p:sp>
      <p:sp>
        <p:nvSpPr>
          <p:cNvPr id="7" name="スライド番号プレースホルダー 6"/>
          <p:cNvSpPr txBox="1">
            <a:spLocks noGrp="1"/>
          </p:cNvSpPr>
          <p:nvPr>
            <p:ph type="sldNum" sz="quarter" idx="5"/>
          </p:nvPr>
        </p:nvSpPr>
        <p:spPr>
          <a:xfrm>
            <a:off x="4279320" y="10157400"/>
            <a:ext cx="3280320" cy="534240"/>
          </a:xfrm>
          <a:prstGeom prst="rect">
            <a:avLst/>
          </a:prstGeom>
          <a:noFill/>
          <a:ln>
            <a:noFill/>
          </a:ln>
        </p:spPr>
        <p:txBody>
          <a:bodyPr lIns="0" tIns="0" rIns="0" bIns="0" anchor="b">
            <a:noAutofit/>
          </a:bodyPr>
          <a:lstStyle>
            <a:lvl1pPr lvl="0" algn="r" rtl="0" hangingPunct="0">
              <a:buNone/>
              <a:tabLst/>
              <a:defRPr lang="en-US" sz="1400" kern="1200">
                <a:latin typeface="さざなみ明朝" pitchFamily="18"/>
                <a:ea typeface="VL Pゴシック" pitchFamily="2"/>
                <a:cs typeface="VL Pゴシック" pitchFamily="2"/>
              </a:defRPr>
            </a:lvl1pPr>
          </a:lstStyle>
          <a:p>
            <a:pPr lvl="0"/>
            <a:fld id="{54F13EBF-4573-40DD-B236-119C5322EFE7}" type="slidenum">
              <a:t>‹#›</a:t>
            </a:fld>
            <a:endParaRPr lang="en-US"/>
          </a:p>
        </p:txBody>
      </p:sp>
    </p:spTree>
    <p:extLst>
      <p:ext uri="{BB962C8B-B14F-4D97-AF65-F5344CB8AC3E}">
        <p14:creationId xmlns:p14="http://schemas.microsoft.com/office/powerpoint/2010/main" val="1149897372"/>
      </p:ext>
    </p:extLst>
  </p:cSld>
  <p:clrMap bg1="lt1" tx1="dk1" bg2="lt2" tx2="dk2" accent1="accent1" accent2="accent2" accent3="accent3" accent4="accent4" accent5="accent5" accent6="accent6" hlink="hlink" folHlink="folHlink"/>
  <p:notesStyle>
    <a:lvl1pPr marL="216000" marR="0" indent="-216000" rtl="0" hangingPunct="0">
      <a:tabLst/>
      <a:defRPr lang="en-US" altLang="ja-JP" sz="2000" b="0" i="0" u="none" strike="noStrike" kern="1200">
        <a:ln>
          <a:noFill/>
        </a:ln>
        <a:latin typeface="VL Pゴシック" pitchFamily="18"/>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CF784C0C-0D8C-4BBB-878A-BC7687E54CCB}" type="slidenum">
              <a:t>1</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spAutoFit/>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286313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C5358219-2F8D-4876-93E9-C58EC1501544}" type="slidenum">
              <a:t>10</a:t>
            </a:fld>
            <a:endParaRPr lang="en-US"/>
          </a:p>
        </p:txBody>
      </p:sp>
      <p:sp>
        <p:nvSpPr>
          <p:cNvPr id="2" name="スライド イメージ プレースホルダー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017240"/>
          </a:xfrm>
        </p:spPr>
        <p:txBody>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1278158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BBA66407-8807-48AB-BBE6-6769A2AAA148}" type="slidenum">
              <a:t>11</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017240"/>
          </a:xfrm>
        </p:spPr>
        <p:txBody>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658047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55A5BDD7-0A03-4B92-8ACB-DA16689DD013}" type="slidenum">
              <a:t>12</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2428359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6BBB86C5-693F-44DF-A768-C784D59807DC}" type="slidenum">
              <a:t>2</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spAutoFit/>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397047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796D37DD-D7D5-4BBD-BE26-3343DB1A2290}" type="slidenum">
              <a:t>3</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spAutoFit/>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566336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736E79B7-9401-4DFC-BC23-7F1A68A95D84}" type="slidenum">
              <a:t>4</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spAutoFit/>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3044044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56CA9D48-4165-45A0-A82E-5417D8343E2B}" type="slidenum">
              <a:t>5</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spAutoFit/>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103643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2A84EE0C-E713-47EE-B6AD-EF30253CA182}" type="slidenum">
              <a:t>6</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spAutoFit/>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3929523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387D73DF-7C33-4999-9589-E06E81ED3344}" type="slidenum">
              <a:t>7</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spAutoFit/>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381675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A0394F39-E917-4950-BFA7-D6AE2EB5C410}" type="slidenum">
              <a:t>8</a:t>
            </a:fld>
            <a:endParaRPr lang="en-US"/>
          </a:p>
        </p:txBody>
      </p:sp>
      <p:sp>
        <p:nvSpPr>
          <p:cNvPr id="2" name="スライド イメージ プレースホルダー 1"/>
          <p:cNvSpPr>
            <a:spLocks noGrp="1" noRot="1" noChangeAspect="1" noResize="1"/>
          </p:cNvSpPr>
          <p:nvPr>
            <p:ph type="sldImg"/>
          </p:nvPr>
        </p:nvSpPr>
        <p:spPr>
          <a:xfrm>
            <a:off x="1312920" y="1027079"/>
            <a:ext cx="4933800" cy="3700440"/>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spAutoFit/>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723827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txBox="1">
            <a:spLocks noGrp="1"/>
          </p:cNvSpPr>
          <p:nvPr>
            <p:ph type="sldNum" sz="quarter" idx="5"/>
          </p:nvPr>
        </p:nvSpPr>
        <p:spPr>
          <a:ln/>
        </p:spPr>
        <p:txBody>
          <a:bodyPr lIns="0" tIns="0" rIns="0" bIns="0" anchor="b">
            <a:noAutofit/>
          </a:bodyPr>
          <a:lstStyle/>
          <a:p>
            <a:pPr lvl="0"/>
            <a:fld id="{69D40E1F-C83A-4922-9D0A-4FE36A450FA1}" type="slidenum">
              <a:t>9</a:t>
            </a:fld>
            <a:endParaRPr lang="en-US"/>
          </a:p>
        </p:txBody>
      </p:sp>
      <p:sp>
        <p:nvSpPr>
          <p:cNvPr id="2" name="スライド イメージ プレースホルダー 1"/>
          <p:cNvSpPr>
            <a:spLocks noGrp="1" noRot="1" noChangeAspect="1" noResize="1"/>
          </p:cNvSpPr>
          <p:nvPr>
            <p:ph type="sldImg"/>
          </p:nvPr>
        </p:nvSpPr>
        <p:spPr>
          <a:xfrm>
            <a:off x="1312863" y="1027113"/>
            <a:ext cx="4933950" cy="3700462"/>
          </a:xfrm>
          <a:solidFill>
            <a:schemeClr val="accent1"/>
          </a:solidFill>
          <a:ln w="25400">
            <a:solidFill>
              <a:schemeClr val="accent1">
                <a:shade val="50000"/>
              </a:schemeClr>
            </a:solidFill>
            <a:prstDash val="solid"/>
          </a:ln>
        </p:spPr>
      </p:sp>
      <p:sp>
        <p:nvSpPr>
          <p:cNvPr id="3" name="ノート プレースホルダー 2"/>
          <p:cNvSpPr txBox="1">
            <a:spLocks noGrp="1"/>
          </p:cNvSpPr>
          <p:nvPr>
            <p:ph type="body" sz="quarter" idx="1"/>
          </p:nvPr>
        </p:nvSpPr>
        <p:spPr>
          <a:xfrm>
            <a:off x="1169640" y="5086800"/>
            <a:ext cx="5226120" cy="4811400"/>
          </a:xfrm>
        </p:spPr>
        <p:txBody>
          <a:bodyPr/>
          <a:lstStyle/>
          <a:p>
            <a:endParaRPr lang="en-US" altLang="ja-JP" sz="2400">
              <a:solidFill>
                <a:srgbClr val="000000"/>
              </a:solidFill>
              <a:latin typeface="HG-MinchoL-Sun" pitchFamily="49"/>
            </a:endParaRPr>
          </a:p>
        </p:txBody>
      </p:sp>
    </p:spTree>
    <p:extLst>
      <p:ext uri="{BB962C8B-B14F-4D97-AF65-F5344CB8AC3E}">
        <p14:creationId xmlns:p14="http://schemas.microsoft.com/office/powerpoint/2010/main" val="2989035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0475" y="1236663"/>
            <a:ext cx="7559675" cy="2632075"/>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99AFD37C-CF31-456B-85DF-B45CFFD9F625}" type="slidenum">
              <a:t>‹#›</a:t>
            </a:fld>
            <a:endParaRPr lang="en-US"/>
          </a:p>
        </p:txBody>
      </p:sp>
    </p:spTree>
    <p:extLst>
      <p:ext uri="{BB962C8B-B14F-4D97-AF65-F5344CB8AC3E}">
        <p14:creationId xmlns:p14="http://schemas.microsoft.com/office/powerpoint/2010/main" val="17927376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D785FD52-DC18-4D4B-ACDC-1889512A175B}" type="slidenum">
              <a:t>‹#›</a:t>
            </a:fld>
            <a:endParaRPr lang="en-US"/>
          </a:p>
        </p:txBody>
      </p:sp>
    </p:spTree>
    <p:extLst>
      <p:ext uri="{BB962C8B-B14F-4D97-AF65-F5344CB8AC3E}">
        <p14:creationId xmlns:p14="http://schemas.microsoft.com/office/powerpoint/2010/main" val="639027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850" y="301625"/>
            <a:ext cx="2266950" cy="645636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03238" y="301625"/>
            <a:ext cx="6653212" cy="645636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1A01AF92-7A85-43B6-90B5-672AF5CD72B7}" type="slidenum">
              <a:t>‹#›</a:t>
            </a:fld>
            <a:endParaRPr lang="en-US"/>
          </a:p>
        </p:txBody>
      </p:sp>
    </p:spTree>
    <p:extLst>
      <p:ext uri="{BB962C8B-B14F-4D97-AF65-F5344CB8AC3E}">
        <p14:creationId xmlns:p14="http://schemas.microsoft.com/office/powerpoint/2010/main" val="30883489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0475" y="1236663"/>
            <a:ext cx="7559675" cy="2632075"/>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Tree>
    <p:extLst>
      <p:ext uri="{BB962C8B-B14F-4D97-AF65-F5344CB8AC3E}">
        <p14:creationId xmlns:p14="http://schemas.microsoft.com/office/powerpoint/2010/main" val="30193120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27371848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87388" y="1884363"/>
            <a:ext cx="8694737" cy="31448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Tree>
    <p:extLst>
      <p:ext uri="{BB962C8B-B14F-4D97-AF65-F5344CB8AC3E}">
        <p14:creationId xmlns:p14="http://schemas.microsoft.com/office/powerpoint/2010/main" val="35544604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41363" y="2101850"/>
            <a:ext cx="4227512" cy="498951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121275" y="2101850"/>
            <a:ext cx="4227513" cy="498951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9687302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93738" y="403225"/>
            <a:ext cx="8694737" cy="1460500"/>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93738" y="2760663"/>
            <a:ext cx="4265612" cy="40624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103813" y="2760663"/>
            <a:ext cx="4284662" cy="40624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137884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17121095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2593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3738" y="503238"/>
            <a:ext cx="3251200" cy="17653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Tree>
    <p:extLst>
      <p:ext uri="{BB962C8B-B14F-4D97-AF65-F5344CB8AC3E}">
        <p14:creationId xmlns:p14="http://schemas.microsoft.com/office/powerpoint/2010/main" val="13578613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BD3129F3-9A57-4826-B69E-23E4080FDF88}" type="slidenum">
              <a:t>‹#›</a:t>
            </a:fld>
            <a:endParaRPr lang="en-US"/>
          </a:p>
        </p:txBody>
      </p:sp>
    </p:spTree>
    <p:extLst>
      <p:ext uri="{BB962C8B-B14F-4D97-AF65-F5344CB8AC3E}">
        <p14:creationId xmlns:p14="http://schemas.microsoft.com/office/powerpoint/2010/main" val="7049940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93738" y="503238"/>
            <a:ext cx="3251200" cy="17653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Tree>
    <p:extLst>
      <p:ext uri="{BB962C8B-B14F-4D97-AF65-F5344CB8AC3E}">
        <p14:creationId xmlns:p14="http://schemas.microsoft.com/office/powerpoint/2010/main" val="39878178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3712145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97725" y="555625"/>
            <a:ext cx="2151063" cy="65357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41363" y="555625"/>
            <a:ext cx="6303962" cy="65357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26057046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87388" y="1884363"/>
            <a:ext cx="8694737" cy="31448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lvl="0"/>
            <a:endParaRPr lang="en-US"/>
          </a:p>
        </p:txBody>
      </p:sp>
      <p:sp>
        <p:nvSpPr>
          <p:cNvPr id="5" name="フッター プレースホルダー 4"/>
          <p:cNvSpPr>
            <a:spLocks noGrp="1"/>
          </p:cNvSpPr>
          <p:nvPr>
            <p:ph type="ftr" sz="quarter" idx="11"/>
          </p:nvPr>
        </p:nvSpPr>
        <p:spPr/>
        <p:txBody>
          <a:bodyPr/>
          <a:lstStyle/>
          <a:p>
            <a:pPr lvl="0"/>
            <a:endParaRPr lang="en-US"/>
          </a:p>
        </p:txBody>
      </p:sp>
      <p:sp>
        <p:nvSpPr>
          <p:cNvPr id="6" name="スライド番号プレースホルダー 5"/>
          <p:cNvSpPr>
            <a:spLocks noGrp="1"/>
          </p:cNvSpPr>
          <p:nvPr>
            <p:ph type="sldNum" sz="quarter" idx="12"/>
          </p:nvPr>
        </p:nvSpPr>
        <p:spPr/>
        <p:txBody>
          <a:bodyPr/>
          <a:lstStyle/>
          <a:p>
            <a:pPr lvl="0"/>
            <a:fld id="{059CFE85-D05D-4DA6-865E-ACCBB439D750}" type="slidenum">
              <a:t>‹#›</a:t>
            </a:fld>
            <a:endParaRPr lang="en-US"/>
          </a:p>
        </p:txBody>
      </p:sp>
    </p:spTree>
    <p:extLst>
      <p:ext uri="{BB962C8B-B14F-4D97-AF65-F5344CB8AC3E}">
        <p14:creationId xmlns:p14="http://schemas.microsoft.com/office/powerpoint/2010/main" val="148558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03238" y="1768475"/>
            <a:ext cx="4459287" cy="498951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114925" y="1768475"/>
            <a:ext cx="4460875" cy="498951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lvl="0"/>
            <a:endParaRPr lang="en-US"/>
          </a:p>
        </p:txBody>
      </p:sp>
      <p:sp>
        <p:nvSpPr>
          <p:cNvPr id="6" name="フッター プレースホルダー 5"/>
          <p:cNvSpPr>
            <a:spLocks noGrp="1"/>
          </p:cNvSpPr>
          <p:nvPr>
            <p:ph type="ftr" sz="quarter" idx="11"/>
          </p:nvPr>
        </p:nvSpPr>
        <p:spPr/>
        <p:txBody>
          <a:bodyPr/>
          <a:lstStyle/>
          <a:p>
            <a:pPr lvl="0"/>
            <a:endParaRPr lang="en-US"/>
          </a:p>
        </p:txBody>
      </p:sp>
      <p:sp>
        <p:nvSpPr>
          <p:cNvPr id="7" name="スライド番号プレースホルダー 6"/>
          <p:cNvSpPr>
            <a:spLocks noGrp="1"/>
          </p:cNvSpPr>
          <p:nvPr>
            <p:ph type="sldNum" sz="quarter" idx="12"/>
          </p:nvPr>
        </p:nvSpPr>
        <p:spPr/>
        <p:txBody>
          <a:bodyPr/>
          <a:lstStyle/>
          <a:p>
            <a:pPr lvl="0"/>
            <a:fld id="{147B3264-1DEC-4353-85BB-CD7C0E95ADB3}" type="slidenum">
              <a:t>‹#›</a:t>
            </a:fld>
            <a:endParaRPr lang="en-US"/>
          </a:p>
        </p:txBody>
      </p:sp>
    </p:spTree>
    <p:extLst>
      <p:ext uri="{BB962C8B-B14F-4D97-AF65-F5344CB8AC3E}">
        <p14:creationId xmlns:p14="http://schemas.microsoft.com/office/powerpoint/2010/main" val="13245336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93738" y="403225"/>
            <a:ext cx="8694737" cy="1460500"/>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93738" y="2760663"/>
            <a:ext cx="4265612" cy="40624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103813" y="2760663"/>
            <a:ext cx="4284662" cy="406241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lvl="0"/>
            <a:endParaRPr lang="en-US"/>
          </a:p>
        </p:txBody>
      </p:sp>
      <p:sp>
        <p:nvSpPr>
          <p:cNvPr id="8" name="フッター プレースホルダー 7"/>
          <p:cNvSpPr>
            <a:spLocks noGrp="1"/>
          </p:cNvSpPr>
          <p:nvPr>
            <p:ph type="ftr" sz="quarter" idx="11"/>
          </p:nvPr>
        </p:nvSpPr>
        <p:spPr/>
        <p:txBody>
          <a:bodyPr/>
          <a:lstStyle/>
          <a:p>
            <a:pPr lvl="0"/>
            <a:endParaRPr lang="en-US"/>
          </a:p>
        </p:txBody>
      </p:sp>
      <p:sp>
        <p:nvSpPr>
          <p:cNvPr id="9" name="スライド番号プレースホルダー 8"/>
          <p:cNvSpPr>
            <a:spLocks noGrp="1"/>
          </p:cNvSpPr>
          <p:nvPr>
            <p:ph type="sldNum" sz="quarter" idx="12"/>
          </p:nvPr>
        </p:nvSpPr>
        <p:spPr/>
        <p:txBody>
          <a:bodyPr/>
          <a:lstStyle/>
          <a:p>
            <a:pPr lvl="0"/>
            <a:fld id="{6226EFB1-82E9-4162-9A93-FD20F2029DFF}" type="slidenum">
              <a:t>‹#›</a:t>
            </a:fld>
            <a:endParaRPr lang="en-US"/>
          </a:p>
        </p:txBody>
      </p:sp>
    </p:spTree>
    <p:extLst>
      <p:ext uri="{BB962C8B-B14F-4D97-AF65-F5344CB8AC3E}">
        <p14:creationId xmlns:p14="http://schemas.microsoft.com/office/powerpoint/2010/main" val="39723666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lvl="0"/>
            <a:endParaRPr lang="en-US"/>
          </a:p>
        </p:txBody>
      </p:sp>
      <p:sp>
        <p:nvSpPr>
          <p:cNvPr id="4" name="フッター プレースホルダー 3"/>
          <p:cNvSpPr>
            <a:spLocks noGrp="1"/>
          </p:cNvSpPr>
          <p:nvPr>
            <p:ph type="ftr" sz="quarter" idx="11"/>
          </p:nvPr>
        </p:nvSpPr>
        <p:spPr/>
        <p:txBody>
          <a:bodyPr/>
          <a:lstStyle/>
          <a:p>
            <a:pPr lvl="0"/>
            <a:endParaRPr lang="en-US"/>
          </a:p>
        </p:txBody>
      </p:sp>
      <p:sp>
        <p:nvSpPr>
          <p:cNvPr id="5" name="スライド番号プレースホルダー 4"/>
          <p:cNvSpPr>
            <a:spLocks noGrp="1"/>
          </p:cNvSpPr>
          <p:nvPr>
            <p:ph type="sldNum" sz="quarter" idx="12"/>
          </p:nvPr>
        </p:nvSpPr>
        <p:spPr/>
        <p:txBody>
          <a:bodyPr/>
          <a:lstStyle/>
          <a:p>
            <a:pPr lvl="0"/>
            <a:fld id="{2D643F81-1DD7-45DB-B549-1A5C98FE8177}" type="slidenum">
              <a:t>‹#›</a:t>
            </a:fld>
            <a:endParaRPr lang="en-US"/>
          </a:p>
        </p:txBody>
      </p:sp>
    </p:spTree>
    <p:extLst>
      <p:ext uri="{BB962C8B-B14F-4D97-AF65-F5344CB8AC3E}">
        <p14:creationId xmlns:p14="http://schemas.microsoft.com/office/powerpoint/2010/main" val="630809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lvl="0"/>
            <a:endParaRPr lang="en-US"/>
          </a:p>
        </p:txBody>
      </p:sp>
      <p:sp>
        <p:nvSpPr>
          <p:cNvPr id="3" name="フッター プレースホルダー 2"/>
          <p:cNvSpPr>
            <a:spLocks noGrp="1"/>
          </p:cNvSpPr>
          <p:nvPr>
            <p:ph type="ftr" sz="quarter" idx="11"/>
          </p:nvPr>
        </p:nvSpPr>
        <p:spPr/>
        <p:txBody>
          <a:bodyPr/>
          <a:lstStyle/>
          <a:p>
            <a:pPr lvl="0"/>
            <a:endParaRPr lang="en-US"/>
          </a:p>
        </p:txBody>
      </p:sp>
      <p:sp>
        <p:nvSpPr>
          <p:cNvPr id="4" name="スライド番号プレースホルダー 3"/>
          <p:cNvSpPr>
            <a:spLocks noGrp="1"/>
          </p:cNvSpPr>
          <p:nvPr>
            <p:ph type="sldNum" sz="quarter" idx="12"/>
          </p:nvPr>
        </p:nvSpPr>
        <p:spPr/>
        <p:txBody>
          <a:bodyPr/>
          <a:lstStyle/>
          <a:p>
            <a:pPr lvl="0"/>
            <a:fld id="{20AFBA70-4829-45B8-A6EE-D4ED90AA2FE3}" type="slidenum">
              <a:t>‹#›</a:t>
            </a:fld>
            <a:endParaRPr lang="en-US"/>
          </a:p>
        </p:txBody>
      </p:sp>
    </p:spTree>
    <p:extLst>
      <p:ext uri="{BB962C8B-B14F-4D97-AF65-F5344CB8AC3E}">
        <p14:creationId xmlns:p14="http://schemas.microsoft.com/office/powerpoint/2010/main" val="25932939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3738" y="503238"/>
            <a:ext cx="3251200" cy="17653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lvl="0"/>
            <a:endParaRPr lang="en-US"/>
          </a:p>
        </p:txBody>
      </p:sp>
      <p:sp>
        <p:nvSpPr>
          <p:cNvPr id="6" name="フッター プレースホルダー 5"/>
          <p:cNvSpPr>
            <a:spLocks noGrp="1"/>
          </p:cNvSpPr>
          <p:nvPr>
            <p:ph type="ftr" sz="quarter" idx="11"/>
          </p:nvPr>
        </p:nvSpPr>
        <p:spPr/>
        <p:txBody>
          <a:bodyPr/>
          <a:lstStyle/>
          <a:p>
            <a:pPr lvl="0"/>
            <a:endParaRPr lang="en-US"/>
          </a:p>
        </p:txBody>
      </p:sp>
      <p:sp>
        <p:nvSpPr>
          <p:cNvPr id="7" name="スライド番号プレースホルダー 6"/>
          <p:cNvSpPr>
            <a:spLocks noGrp="1"/>
          </p:cNvSpPr>
          <p:nvPr>
            <p:ph type="sldNum" sz="quarter" idx="12"/>
          </p:nvPr>
        </p:nvSpPr>
        <p:spPr/>
        <p:txBody>
          <a:bodyPr/>
          <a:lstStyle/>
          <a:p>
            <a:pPr lvl="0"/>
            <a:fld id="{ACDF5017-EAD9-45B4-972E-440D5A88EF86}" type="slidenum">
              <a:t>‹#›</a:t>
            </a:fld>
            <a:endParaRPr lang="en-US"/>
          </a:p>
        </p:txBody>
      </p:sp>
    </p:spTree>
    <p:extLst>
      <p:ext uri="{BB962C8B-B14F-4D97-AF65-F5344CB8AC3E}">
        <p14:creationId xmlns:p14="http://schemas.microsoft.com/office/powerpoint/2010/main" val="40742376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93738" y="503238"/>
            <a:ext cx="3251200" cy="17653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lvl="0"/>
            <a:endParaRPr lang="en-US"/>
          </a:p>
        </p:txBody>
      </p:sp>
      <p:sp>
        <p:nvSpPr>
          <p:cNvPr id="6" name="フッター プレースホルダー 5"/>
          <p:cNvSpPr>
            <a:spLocks noGrp="1"/>
          </p:cNvSpPr>
          <p:nvPr>
            <p:ph type="ftr" sz="quarter" idx="11"/>
          </p:nvPr>
        </p:nvSpPr>
        <p:spPr/>
        <p:txBody>
          <a:bodyPr/>
          <a:lstStyle/>
          <a:p>
            <a:pPr lvl="0"/>
            <a:endParaRPr lang="en-US"/>
          </a:p>
        </p:txBody>
      </p:sp>
      <p:sp>
        <p:nvSpPr>
          <p:cNvPr id="7" name="スライド番号プレースホルダー 6"/>
          <p:cNvSpPr>
            <a:spLocks noGrp="1"/>
          </p:cNvSpPr>
          <p:nvPr>
            <p:ph type="sldNum" sz="quarter" idx="12"/>
          </p:nvPr>
        </p:nvSpPr>
        <p:spPr/>
        <p:txBody>
          <a:bodyPr/>
          <a:lstStyle/>
          <a:p>
            <a:pPr lvl="0"/>
            <a:fld id="{C4939209-5890-4FF7-BE36-D6079C286A61}" type="slidenum">
              <a:t>‹#›</a:t>
            </a:fld>
            <a:endParaRPr lang="en-US"/>
          </a:p>
        </p:txBody>
      </p:sp>
    </p:spTree>
    <p:extLst>
      <p:ext uri="{BB962C8B-B14F-4D97-AF65-F5344CB8AC3E}">
        <p14:creationId xmlns:p14="http://schemas.microsoft.com/office/powerpoint/2010/main" val="42459591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タイトル プレースホルダー 1"/>
          <p:cNvSpPr txBox="1">
            <a:spLocks noGrp="1"/>
          </p:cNvSpPr>
          <p:nvPr>
            <p:ph type="title"/>
          </p:nvPr>
        </p:nvSpPr>
        <p:spPr>
          <a:xfrm>
            <a:off x="503999" y="301320"/>
            <a:ext cx="9071640" cy="1262160"/>
          </a:xfrm>
          <a:prstGeom prst="rect">
            <a:avLst/>
          </a:prstGeom>
          <a:noFill/>
          <a:ln>
            <a:noFill/>
          </a:ln>
        </p:spPr>
        <p:txBody>
          <a:bodyPr lIns="0" tIns="0" rIns="0" bIns="0" anchor="ctr"/>
          <a:lstStyle/>
          <a:p>
            <a:endParaRPr lang="en-US" altLang="ja-JP"/>
          </a:p>
        </p:txBody>
      </p:sp>
      <p:sp>
        <p:nvSpPr>
          <p:cNvPr id="3" name="テキスト プレースホルダー 2"/>
          <p:cNvSpPr txBox="1">
            <a:spLocks noGrp="1"/>
          </p:cNvSpPr>
          <p:nvPr>
            <p:ph type="body" idx="1"/>
          </p:nvPr>
        </p:nvSpPr>
        <p:spPr>
          <a:xfrm>
            <a:off x="503999" y="1769040"/>
            <a:ext cx="9071640" cy="4989600"/>
          </a:xfrm>
          <a:prstGeom prst="rect">
            <a:avLst/>
          </a:prstGeom>
          <a:noFill/>
          <a:ln>
            <a:noFill/>
          </a:ln>
        </p:spPr>
        <p:txBody>
          <a:bodyPr lIns="0" tIns="0" rIns="0" bIns="0">
            <a:no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a:p>
        </p:txBody>
      </p:sp>
      <p:sp>
        <p:nvSpPr>
          <p:cNvPr id="4" name="日付プレースホルダー 3"/>
          <p:cNvSpPr txBox="1">
            <a:spLocks noGrp="1"/>
          </p:cNvSpPr>
          <p:nvPr>
            <p:ph type="dt" sz="half" idx="2"/>
          </p:nvPr>
        </p:nvSpPr>
        <p:spPr>
          <a:xfrm>
            <a:off x="503999" y="6887160"/>
            <a:ext cx="2348280" cy="521280"/>
          </a:xfrm>
          <a:prstGeom prst="rect">
            <a:avLst/>
          </a:prstGeom>
          <a:noFill/>
          <a:ln>
            <a:noFill/>
          </a:ln>
        </p:spPr>
        <p:txBody>
          <a:bodyPr lIns="0" tIns="0" rIns="0" bIns="0">
            <a:noAutofit/>
          </a:bodyPr>
          <a:lstStyle>
            <a:lvl1pPr lvl="0" rtl="0" hangingPunct="0">
              <a:buNone/>
              <a:tabLst/>
              <a:defRPr lang="en-US" sz="1400" kern="1200">
                <a:latin typeface="さざなみ明朝" pitchFamily="18"/>
                <a:ea typeface="VL Pゴシック" pitchFamily="2"/>
                <a:cs typeface="VL Pゴシック" pitchFamily="2"/>
              </a:defRPr>
            </a:lvl1pPr>
          </a:lstStyle>
          <a:p>
            <a:pPr lvl="0"/>
            <a:endParaRPr lang="en-US"/>
          </a:p>
        </p:txBody>
      </p:sp>
      <p:sp>
        <p:nvSpPr>
          <p:cNvPr id="5" name="フッター プレースホルダー 4"/>
          <p:cNvSpPr txBox="1">
            <a:spLocks noGrp="1"/>
          </p:cNvSpPr>
          <p:nvPr>
            <p:ph type="ftr" sz="quarter" idx="3"/>
          </p:nvPr>
        </p:nvSpPr>
        <p:spPr>
          <a:xfrm>
            <a:off x="3447360" y="6887160"/>
            <a:ext cx="3195000" cy="521280"/>
          </a:xfrm>
          <a:prstGeom prst="rect">
            <a:avLst/>
          </a:prstGeom>
          <a:noFill/>
          <a:ln>
            <a:noFill/>
          </a:ln>
        </p:spPr>
        <p:txBody>
          <a:bodyPr lIns="0" tIns="0" rIns="0" bIns="0">
            <a:noAutofit/>
          </a:bodyPr>
          <a:lstStyle>
            <a:lvl1pPr lvl="0" algn="ctr" rtl="0" hangingPunct="0">
              <a:buNone/>
              <a:tabLst/>
              <a:defRPr lang="en-US" sz="1400" kern="1200">
                <a:latin typeface="さざなみ明朝" pitchFamily="18"/>
                <a:ea typeface="VL Pゴシック" pitchFamily="2"/>
                <a:cs typeface="VL Pゴシック" pitchFamily="2"/>
              </a:defRPr>
            </a:lvl1pPr>
          </a:lstStyle>
          <a:p>
            <a:pPr lvl="0"/>
            <a:endParaRPr lang="en-US"/>
          </a:p>
        </p:txBody>
      </p:sp>
      <p:sp>
        <p:nvSpPr>
          <p:cNvPr id="6" name="スライド番号プレースホルダー 5"/>
          <p:cNvSpPr txBox="1">
            <a:spLocks noGrp="1"/>
          </p:cNvSpPr>
          <p:nvPr>
            <p:ph type="sldNum" sz="quarter" idx="4"/>
          </p:nvPr>
        </p:nvSpPr>
        <p:spPr>
          <a:xfrm>
            <a:off x="7227000" y="6887160"/>
            <a:ext cx="2348280" cy="521280"/>
          </a:xfrm>
          <a:prstGeom prst="rect">
            <a:avLst/>
          </a:prstGeom>
          <a:noFill/>
          <a:ln>
            <a:noFill/>
          </a:ln>
        </p:spPr>
        <p:txBody>
          <a:bodyPr lIns="0" tIns="0" rIns="0" bIns="0">
            <a:noAutofit/>
          </a:bodyPr>
          <a:lstStyle>
            <a:lvl1pPr lvl="0" algn="r" rtl="0" hangingPunct="0">
              <a:buNone/>
              <a:tabLst/>
              <a:defRPr lang="en-US" sz="1400" kern="1200">
                <a:latin typeface="さざなみ明朝" pitchFamily="18"/>
                <a:ea typeface="VL Pゴシック" pitchFamily="2"/>
                <a:cs typeface="VL Pゴシック" pitchFamily="2"/>
              </a:defRPr>
            </a:lvl1pPr>
          </a:lstStyle>
          <a:p>
            <a:pPr lvl="0"/>
            <a:fld id="{7B7160BE-BBA7-4A36-BA8A-AB92992E6661}"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en-US" altLang="ja-JP" sz="4400" b="0" i="0" u="none" strike="noStrike" kern="1200">
          <a:ln>
            <a:noFill/>
          </a:ln>
          <a:latin typeface="VL Pゴシック" pitchFamily="18"/>
        </a:defRPr>
      </a:lvl1pPr>
    </p:titleStyle>
    <p:bodyStyle>
      <a:lvl1pPr rtl="0" hangingPunct="0">
        <a:spcBef>
          <a:spcPts val="0"/>
        </a:spcBef>
        <a:spcAft>
          <a:spcPts val="1417"/>
        </a:spcAft>
        <a:tabLst/>
        <a:defRPr lang="en-US" altLang="ja-JP" sz="3200" b="0" i="0" u="none" strike="noStrike" kern="1200">
          <a:ln>
            <a:noFill/>
          </a:ln>
          <a:latin typeface="VL Pゴシック" pitchFamily="18"/>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BABED6"/>
        </a:solidFill>
        <a:effectLst/>
      </p:bgPr>
    </p:bg>
    <p:spTree>
      <p:nvGrpSpPr>
        <p:cNvPr id="1" name=""/>
        <p:cNvGrpSpPr/>
        <p:nvPr/>
      </p:nvGrpSpPr>
      <p:grpSpPr>
        <a:xfrm>
          <a:off x="0" y="0"/>
          <a:ext cx="0" cy="0"/>
          <a:chOff x="0" y="0"/>
          <a:chExt cx="0" cy="0"/>
        </a:xfrm>
      </p:grpSpPr>
      <p:sp>
        <p:nvSpPr>
          <p:cNvPr id="2" name="正方形/長方形 1"/>
          <p:cNvSpPr/>
          <p:nvPr/>
        </p:nvSpPr>
        <p:spPr>
          <a:xfrm>
            <a:off x="404640" y="1893240"/>
            <a:ext cx="9674640" cy="5666040"/>
          </a:xfrm>
          <a:prstGeom prst="rect">
            <a:avLst/>
          </a:prstGeom>
          <a:solidFill>
            <a:srgbClr val="DDDDDD"/>
          </a:solidFill>
          <a:ln w="25400">
            <a:solidFill>
              <a:srgbClr val="C0C0C0"/>
            </a:solidFill>
            <a:prstDash val="solid"/>
          </a:ln>
        </p:spPr>
        <p:txBody>
          <a:bodyPr lIns="0" tIns="0" rIns="0" bIns="0" anchor="ctr" anchorCtr="1"/>
          <a:lstStyle/>
          <a:p>
            <a:pPr lvl="0" rtl="0" hangingPunct="0">
              <a:buNone/>
              <a:tabLst/>
            </a:pPr>
            <a:endParaRPr lang="en-US" sz="2400">
              <a:latin typeface="HG-MinchoL-Sun" pitchFamily="49"/>
              <a:ea typeface="HG-MinchoL-Sun" pitchFamily="49"/>
              <a:cs typeface="VL Pゴシック" pitchFamily="2"/>
            </a:endParaRPr>
          </a:p>
        </p:txBody>
      </p:sp>
      <p:sp>
        <p:nvSpPr>
          <p:cNvPr id="3" name="タイトル プレースホルダー 2"/>
          <p:cNvSpPr txBox="1">
            <a:spLocks noGrp="1"/>
          </p:cNvSpPr>
          <p:nvPr>
            <p:ph type="title"/>
          </p:nvPr>
        </p:nvSpPr>
        <p:spPr>
          <a:xfrm>
            <a:off x="740879" y="555480"/>
            <a:ext cx="8607960" cy="1262160"/>
          </a:xfrm>
          <a:prstGeom prst="rect">
            <a:avLst/>
          </a:prstGeom>
          <a:noFill/>
          <a:ln>
            <a:noFill/>
          </a:ln>
        </p:spPr>
        <p:txBody>
          <a:bodyPr lIns="0" tIns="0" rIns="0" bIns="0" anchor="ctr"/>
          <a:lstStyle/>
          <a:p>
            <a:endParaRPr lang="en-US" altLang="ja-JP"/>
          </a:p>
        </p:txBody>
      </p:sp>
      <p:sp>
        <p:nvSpPr>
          <p:cNvPr id="4" name="テキスト プレースホルダー 3"/>
          <p:cNvSpPr txBox="1">
            <a:spLocks noGrp="1"/>
          </p:cNvSpPr>
          <p:nvPr>
            <p:ph type="body" idx="1"/>
          </p:nvPr>
        </p:nvSpPr>
        <p:spPr>
          <a:xfrm>
            <a:off x="740879" y="2101680"/>
            <a:ext cx="8607960" cy="4989600"/>
          </a:xfrm>
          <a:prstGeom prst="rect">
            <a:avLst/>
          </a:prstGeom>
          <a:noFill/>
          <a:ln>
            <a:noFill/>
          </a:ln>
        </p:spPr>
        <p:txBody>
          <a:bodyPr lIns="0" tIns="0" rIns="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a:p>
        </p:txBody>
      </p:sp>
      <p:sp>
        <p:nvSpPr>
          <p:cNvPr id="5" name="正方形/長方形 4"/>
          <p:cNvSpPr/>
          <p:nvPr/>
        </p:nvSpPr>
        <p:spPr>
          <a:xfrm>
            <a:off x="360" y="360"/>
            <a:ext cx="181440" cy="91835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rtl="0" hangingPunct="0">
              <a:buNone/>
              <a:tabLst/>
            </a:pPr>
            <a:endParaRPr lang="en-US" sz="2400">
              <a:latin typeface="HG-MinchoL-Sun" pitchFamily="49"/>
              <a:ea typeface="HG-MinchoL-Sun" pitchFamily="49"/>
              <a:cs typeface="VL Pゴシック" pitchFamily="2"/>
            </a:endParaRPr>
          </a:p>
        </p:txBody>
      </p:sp>
      <p:sp>
        <p:nvSpPr>
          <p:cNvPr id="6" name="正方形/長方形 5"/>
          <p:cNvSpPr/>
          <p:nvPr/>
        </p:nvSpPr>
        <p:spPr>
          <a:xfrm>
            <a:off x="360" y="2381399"/>
            <a:ext cx="181440" cy="91835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rtl="0" hangingPunct="0">
              <a:buNone/>
              <a:tabLst/>
            </a:pPr>
            <a:endParaRPr lang="en-US" sz="2400">
              <a:latin typeface="HG-MinchoL-Sun" pitchFamily="49"/>
              <a:ea typeface="HG-MinchoL-Sun" pitchFamily="49"/>
              <a:cs typeface="VL Pゴシック" pitchFamily="2"/>
            </a:endParaRPr>
          </a:p>
        </p:txBody>
      </p:sp>
      <p:sp>
        <p:nvSpPr>
          <p:cNvPr id="7" name="正方形/長方形 6"/>
          <p:cNvSpPr/>
          <p:nvPr/>
        </p:nvSpPr>
        <p:spPr>
          <a:xfrm>
            <a:off x="360" y="1168560"/>
            <a:ext cx="181440" cy="918359"/>
          </a:xfrm>
          <a:prstGeom prst="rect">
            <a:avLst/>
          </a:prstGeom>
          <a:solidFill>
            <a:srgbClr val="125C8D"/>
          </a:solidFill>
          <a:ln w="25400">
            <a:solidFill>
              <a:schemeClr val="accent1">
                <a:shade val="50000"/>
              </a:schemeClr>
            </a:solidFill>
            <a:prstDash val="solid"/>
          </a:ln>
        </p:spPr>
        <p:txBody>
          <a:bodyPr lIns="0" tIns="0" rIns="0" bIns="0" anchor="ctr" anchorCtr="1"/>
          <a:lstStyle/>
          <a:p>
            <a:pPr lvl="0" rtl="0" hangingPunct="0">
              <a:buNone/>
              <a:tabLst/>
            </a:pPr>
            <a:endParaRPr lang="en-US" sz="2400">
              <a:latin typeface="HG-MinchoL-Sun" pitchFamily="49"/>
              <a:ea typeface="HG-MinchoL-Sun" pitchFamily="49"/>
              <a:cs typeface="VL Pゴシック" pitchFamily="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en-US" altLang="ja-JP" sz="4400" b="1" i="0" u="none" strike="noStrike">
          <a:ln>
            <a:noFill/>
          </a:ln>
          <a:solidFill>
            <a:srgbClr val="333333"/>
          </a:solidFill>
          <a:latin typeface="HG-MinchoL-Sun" pitchFamily="49"/>
        </a:defRPr>
      </a:lvl1pPr>
    </p:titleStyle>
    <p:bodyStyle>
      <a:lvl1pPr marL="0" marR="0" indent="0" algn="l" rtl="0" hangingPunct="0">
        <a:spcBef>
          <a:spcPts val="0"/>
        </a:spcBef>
        <a:spcAft>
          <a:spcPts val="0"/>
        </a:spcAft>
        <a:tabLst/>
        <a:defRPr lang="en-US" altLang="ja-JP" sz="3200" b="0" i="0" u="none" strike="noStrike">
          <a:ln>
            <a:noFill/>
          </a:ln>
          <a:solidFill>
            <a:srgbClr val="000000"/>
          </a:solidFill>
          <a:latin typeface="HG-MinchoL-Sun" pitchFamily="49"/>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pn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503999" y="346320"/>
            <a:ext cx="9071640" cy="1172160"/>
          </a:xfrm>
        </p:spPr>
        <p:txBody>
          <a:bodyPr/>
          <a:lstStyle/>
          <a:p>
            <a:pPr lvl="0"/>
            <a:r>
              <a:rPr lang="ja-JP" altLang="en-US"/>
              <a:t>囚人のジレンマ問題における</a:t>
            </a:r>
            <a:r>
              <a:rPr lang="en-US"/>
              <a:t/>
            </a:r>
            <a:br>
              <a:rPr lang="en-US"/>
            </a:br>
            <a:r>
              <a:rPr lang="ja-JP" altLang="en-US"/>
              <a:t>最適戦略の考察</a:t>
            </a:r>
          </a:p>
        </p:txBody>
      </p:sp>
      <p:sp>
        <p:nvSpPr>
          <p:cNvPr id="3" name="サブタイトル 2"/>
          <p:cNvSpPr txBox="1">
            <a:spLocks noGrp="1"/>
          </p:cNvSpPr>
          <p:nvPr>
            <p:ph type="subTitle" idx="4294967295"/>
          </p:nvPr>
        </p:nvSpPr>
        <p:spPr>
          <a:xfrm>
            <a:off x="740879" y="2101680"/>
            <a:ext cx="8607960" cy="4989960"/>
          </a:xfrm>
        </p:spPr>
        <p:txBody>
          <a:bodyPr anchor="ctr">
            <a:spAutoFit/>
          </a:bodyPr>
          <a:lstStyle/>
          <a:p>
            <a:pPr lvl="0" indent="-216000" algn="r"/>
            <a:r>
              <a:rPr lang="ja-JP" altLang="en-US"/>
              <a:t>近畿大学理工学部情報学科</a:t>
            </a:r>
          </a:p>
          <a:p>
            <a:pPr lvl="0" indent="-216000" algn="r"/>
            <a:r>
              <a:rPr lang="ja-JP" altLang="en-US"/>
              <a:t>情報論理研究室</a:t>
            </a:r>
          </a:p>
          <a:p>
            <a:pPr lvl="0" indent="-216000" algn="r"/>
            <a:r>
              <a:rPr lang="en-US"/>
              <a:t>10-1-037-0181</a:t>
            </a:r>
          </a:p>
          <a:p>
            <a:pPr lvl="0" indent="-216000" algn="r"/>
            <a:r>
              <a:rPr lang="ja-JP" altLang="en-US"/>
              <a:t>竹内亮太</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740879" y="555480"/>
            <a:ext cx="8607960" cy="1262520"/>
          </a:xfrm>
        </p:spPr>
        <p:txBody>
          <a:bodyPr>
            <a:spAutoFit/>
          </a:bodyPr>
          <a:lstStyle/>
          <a:p>
            <a:pPr lvl="0"/>
            <a:r>
              <a:rPr lang="ja-JP" altLang="en-US"/>
              <a:t>同じ戦略間での合計得点</a:t>
            </a:r>
          </a:p>
        </p:txBody>
      </p:sp>
      <p:sp>
        <p:nvSpPr>
          <p:cNvPr id="3" name="テキスト プレースホルダー 2"/>
          <p:cNvSpPr txBox="1">
            <a:spLocks noGrp="1"/>
          </p:cNvSpPr>
          <p:nvPr>
            <p:ph type="body" idx="4294967295"/>
          </p:nvPr>
        </p:nvSpPr>
        <p:spPr>
          <a:xfrm>
            <a:off x="6458040" y="1980000"/>
            <a:ext cx="4200480" cy="4989960"/>
          </a:xfrm>
        </p:spPr>
        <p:txBody>
          <a:bodyPr>
            <a:spAutoFit/>
          </a:bodyPr>
          <a:lstStyle/>
          <a:p>
            <a:pPr lvl="0">
              <a:buClr>
                <a:srgbClr val="0E594D"/>
              </a:buClr>
              <a:buSzPct val="45000"/>
              <a:buFont typeface="StarSymbol"/>
              <a:buChar char="●"/>
            </a:pPr>
            <a:r>
              <a:rPr lang="en-US" sz="2600"/>
              <a:t>LOW</a:t>
            </a:r>
            <a:r>
              <a:rPr lang="ja-JP" altLang="en-US" sz="2600"/>
              <a:t>戦略同士の得点が</a:t>
            </a:r>
          </a:p>
          <a:p>
            <a:pPr lvl="0">
              <a:buClr>
                <a:srgbClr val="0E594D"/>
              </a:buClr>
              <a:buSzPct val="45000"/>
              <a:buFont typeface="StarSymbol"/>
              <a:buChar char="●"/>
            </a:pPr>
            <a:r>
              <a:rPr lang="ja-JP" altLang="en-US" sz="2600"/>
              <a:t>最も低い</a:t>
            </a:r>
          </a:p>
          <a:p>
            <a:pPr lvl="0">
              <a:buClr>
                <a:srgbClr val="0E594D"/>
              </a:buClr>
              <a:buSzPct val="45000"/>
              <a:buFont typeface="StarSymbol"/>
              <a:buChar char="●"/>
            </a:pPr>
            <a:endParaRPr lang="en-US" sz="2600"/>
          </a:p>
          <a:p>
            <a:pPr lvl="0">
              <a:buClr>
                <a:srgbClr val="0E594D"/>
              </a:buClr>
              <a:buSzPct val="45000"/>
              <a:buFont typeface="StarSymbol"/>
              <a:buChar char="●"/>
            </a:pPr>
            <a:r>
              <a:rPr lang="en-US" sz="2600"/>
              <a:t>Hi</a:t>
            </a:r>
            <a:r>
              <a:rPr lang="ja-JP" altLang="en-US" sz="2600"/>
              <a:t>戦略同士の得点が</a:t>
            </a:r>
          </a:p>
          <a:p>
            <a:pPr lvl="0">
              <a:buClr>
                <a:srgbClr val="0E594D"/>
              </a:buClr>
              <a:buSzPct val="45000"/>
              <a:buFont typeface="StarSymbol"/>
              <a:buChar char="●"/>
            </a:pPr>
            <a:r>
              <a:rPr lang="ja-JP" altLang="en-US" sz="2600"/>
              <a:t>最も高い</a:t>
            </a:r>
          </a:p>
          <a:p>
            <a:pPr lvl="0">
              <a:buClr>
                <a:srgbClr val="0E594D"/>
              </a:buClr>
              <a:buSzPct val="45000"/>
              <a:buFont typeface="StarSymbol"/>
              <a:buChar char="●"/>
            </a:pPr>
            <a:endParaRPr lang="en-US" sz="2600"/>
          </a:p>
        </p:txBody>
      </p:sp>
      <p:graphicFrame>
        <p:nvGraphicFramePr>
          <p:cNvPr id="4" name="Object 3"/>
          <p:cNvGraphicFramePr>
            <a:graphicFrameLocks noGrp="1"/>
          </p:cNvGraphicFramePr>
          <p:nvPr>
            <p:ph type="chart" idx="4294967295"/>
          </p:nvPr>
        </p:nvGraphicFramePr>
        <p:xfrm>
          <a:off x="360000" y="1803240"/>
          <a:ext cx="7020000" cy="53967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740879" y="555480"/>
            <a:ext cx="8607960" cy="1262520"/>
          </a:xfrm>
        </p:spPr>
        <p:txBody>
          <a:bodyPr>
            <a:spAutoFit/>
          </a:bodyPr>
          <a:lstStyle/>
          <a:p>
            <a:pPr lvl="0"/>
            <a:r>
              <a:rPr lang="ja-JP" altLang="en-US"/>
              <a:t>今後の課題</a:t>
            </a:r>
          </a:p>
        </p:txBody>
      </p:sp>
      <p:sp>
        <p:nvSpPr>
          <p:cNvPr id="3" name="テキスト プレースホルダー 2"/>
          <p:cNvSpPr txBox="1">
            <a:spLocks noGrp="1"/>
          </p:cNvSpPr>
          <p:nvPr>
            <p:ph type="body" idx="4294967295"/>
          </p:nvPr>
        </p:nvSpPr>
        <p:spPr>
          <a:xfrm>
            <a:off x="740879" y="2101680"/>
            <a:ext cx="8607960" cy="4989960"/>
          </a:xfrm>
        </p:spPr>
        <p:txBody>
          <a:bodyPr>
            <a:spAutoFit/>
          </a:bodyPr>
          <a:lstStyle/>
          <a:p>
            <a:pPr lvl="0">
              <a:buClr>
                <a:srgbClr val="0E594D"/>
              </a:buClr>
              <a:buSzPct val="45000"/>
              <a:buFont typeface="StarSymbol"/>
              <a:buChar char="●"/>
            </a:pPr>
            <a:r>
              <a:rPr lang="ja-JP" altLang="en-US"/>
              <a:t>相手が出した手から相手の戦略を推定し自分の戦略を変更する</a:t>
            </a:r>
          </a:p>
          <a:p>
            <a:pPr lvl="0">
              <a:buClr>
                <a:srgbClr val="0E594D"/>
              </a:buClr>
              <a:buSzPct val="45000"/>
              <a:buFont typeface="StarSymbol"/>
              <a:buChar char="●"/>
            </a:pPr>
            <a:r>
              <a:rPr lang="ja-JP" altLang="en-US"/>
              <a:t>どの戦略に対しどの戦略が強いかを調べる</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380880" y="195480"/>
            <a:ext cx="2679120" cy="884520"/>
          </a:xfrm>
        </p:spPr>
        <p:txBody>
          <a:bodyPr>
            <a:spAutoFit/>
          </a:bodyPr>
          <a:lstStyle/>
          <a:p>
            <a:pPr lvl="0"/>
            <a:r>
              <a:rPr lang="ja-JP" altLang="en-US" sz="2800"/>
              <a:t>参考文献</a:t>
            </a:r>
          </a:p>
        </p:txBody>
      </p:sp>
      <p:sp>
        <p:nvSpPr>
          <p:cNvPr id="3" name="テキスト プレースホルダー 2"/>
          <p:cNvSpPr txBox="1">
            <a:spLocks noGrp="1"/>
          </p:cNvSpPr>
          <p:nvPr>
            <p:ph type="body" idx="4294967295"/>
          </p:nvPr>
        </p:nvSpPr>
        <p:spPr>
          <a:xfrm>
            <a:off x="740879" y="1800000"/>
            <a:ext cx="8607960" cy="5432760"/>
          </a:xfrm>
        </p:spPr>
        <p:txBody>
          <a:bodyPr/>
          <a:lstStyle/>
          <a:p>
            <a:pPr lvl="0"/>
            <a:endParaRPr lang="en-US" sz="1400"/>
          </a:p>
          <a:p>
            <a:pPr lvl="0"/>
            <a:r>
              <a:rPr lang="en-US" sz="1400"/>
              <a:t>[1]</a:t>
            </a:r>
            <a:r>
              <a:rPr lang="ja-JP" altLang="en-US" sz="1400"/>
              <a:t>大澤博隆，今井倫太，人間同士による繰り返し型囚人のジレンマゲームの実施と結</a:t>
            </a:r>
          </a:p>
          <a:p>
            <a:pPr lvl="0"/>
            <a:r>
              <a:rPr lang="ja-JP" altLang="en-US" sz="1400">
                <a:latin typeface="ＭＳ 明朝" pitchFamily="17"/>
              </a:rPr>
              <a:t>果，ゲームプログラミングワークショップ</a:t>
            </a:r>
            <a:r>
              <a:rPr lang="en-US" sz="1400">
                <a:latin typeface="ＭＳ 明朝" pitchFamily="17"/>
              </a:rPr>
              <a:t>2007</a:t>
            </a:r>
            <a:r>
              <a:rPr lang="ja-JP" altLang="en-US" sz="1400">
                <a:latin typeface="ＭＳ 明朝" pitchFamily="17"/>
              </a:rPr>
              <a:t>論文集，</a:t>
            </a:r>
            <a:r>
              <a:rPr lang="en-US" sz="1400">
                <a:latin typeface="ＭＳ 明朝" pitchFamily="17"/>
              </a:rPr>
              <a:t>Vol.2007</a:t>
            </a:r>
            <a:r>
              <a:rPr lang="ja-JP" altLang="en-US" sz="1400">
                <a:latin typeface="ＭＳ 明朝" pitchFamily="17"/>
              </a:rPr>
              <a:t>，</a:t>
            </a:r>
            <a:r>
              <a:rPr lang="en-US" sz="1400">
                <a:latin typeface="ＭＳ 明朝" pitchFamily="17"/>
              </a:rPr>
              <a:t>No.12</a:t>
            </a:r>
            <a:r>
              <a:rPr lang="ja-JP" altLang="en-US" sz="1400">
                <a:latin typeface="ＭＳ 明朝" pitchFamily="17"/>
              </a:rPr>
              <a:t>，</a:t>
            </a:r>
            <a:r>
              <a:rPr lang="en-US" sz="1400">
                <a:latin typeface="ＭＳ 明朝" pitchFamily="17"/>
              </a:rPr>
              <a:t>pp188-194(2007)</a:t>
            </a:r>
            <a:r>
              <a:rPr lang="ja-JP" altLang="en-US" sz="1400">
                <a:latin typeface="ＭＳ 明朝" pitchFamily="17"/>
              </a:rPr>
              <a:t>，</a:t>
            </a:r>
          </a:p>
          <a:p>
            <a:pPr lvl="0"/>
            <a:r>
              <a:rPr lang="en-US" sz="1400"/>
              <a:t>http://id.nii.ac.jp/1001/00097658/</a:t>
            </a:r>
          </a:p>
          <a:p>
            <a:pPr lvl="0"/>
            <a:r>
              <a:rPr lang="en-US" sz="1400">
                <a:latin typeface="ＭＳ 明朝" pitchFamily="17"/>
              </a:rPr>
              <a:t>[2]</a:t>
            </a:r>
            <a:r>
              <a:rPr lang="ja-JP" altLang="en-US" sz="1400">
                <a:latin typeface="ＭＳ 明朝" pitchFamily="17"/>
              </a:rPr>
              <a:t>小島寛之</a:t>
            </a:r>
            <a:r>
              <a:rPr lang="en-US" sz="1400">
                <a:latin typeface="ＭＳ 明朝" pitchFamily="17"/>
              </a:rPr>
              <a:t>, </a:t>
            </a:r>
            <a:r>
              <a:rPr lang="ja-JP" altLang="en-US" sz="1400">
                <a:latin typeface="ＭＳ 明朝" pitchFamily="17"/>
              </a:rPr>
              <a:t>松原望 著：戦略とゲームの理論</a:t>
            </a:r>
            <a:r>
              <a:rPr lang="en-US" sz="1400">
                <a:latin typeface="ＭＳ 明朝" pitchFamily="17"/>
              </a:rPr>
              <a:t>, </a:t>
            </a:r>
            <a:r>
              <a:rPr lang="ja-JP" altLang="en-US" sz="1400">
                <a:latin typeface="ＭＳ 明朝" pitchFamily="17"/>
              </a:rPr>
              <a:t>東京図書 </a:t>
            </a:r>
            <a:r>
              <a:rPr lang="en-US" sz="1400">
                <a:latin typeface="ＭＳ 明朝" pitchFamily="17"/>
              </a:rPr>
              <a:t>(2011)</a:t>
            </a:r>
          </a:p>
          <a:p>
            <a:pPr lvl="0"/>
            <a:r>
              <a:rPr lang="en-US" sz="1400">
                <a:latin typeface="ＭＳ 明朝" pitchFamily="17"/>
              </a:rPr>
              <a:t>[3]Morton D.Davis</a:t>
            </a:r>
            <a:r>
              <a:rPr lang="ja-JP" altLang="en-US" sz="1400">
                <a:latin typeface="ＭＳ 明朝" pitchFamily="17"/>
              </a:rPr>
              <a:t>著</a:t>
            </a:r>
            <a:r>
              <a:rPr lang="en-US" sz="1400">
                <a:latin typeface="ＭＳ 明朝" pitchFamily="17"/>
              </a:rPr>
              <a:t>,</a:t>
            </a:r>
            <a:r>
              <a:rPr lang="ja-JP" altLang="en-US" sz="1400">
                <a:latin typeface="ＭＳ 明朝" pitchFamily="17"/>
              </a:rPr>
              <a:t>桐谷維</a:t>
            </a:r>
            <a:r>
              <a:rPr lang="en-US" sz="1400">
                <a:latin typeface="ＭＳ 明朝" pitchFamily="17"/>
              </a:rPr>
              <a:t>,</a:t>
            </a:r>
            <a:r>
              <a:rPr lang="ja-JP" altLang="en-US" sz="1400">
                <a:latin typeface="ＭＳ 明朝" pitchFamily="17"/>
              </a:rPr>
              <a:t>森克美 訳：ゲームの理論入門－チェスから核戦争まで</a:t>
            </a:r>
            <a:r>
              <a:rPr lang="en-US" sz="1400">
                <a:latin typeface="ＭＳ 明朝" pitchFamily="17"/>
              </a:rPr>
              <a:t>,講談社 </a:t>
            </a:r>
            <a:r>
              <a:rPr lang="en-US" sz="1400">
                <a:latin typeface="さざなみ明朝" pitchFamily="18"/>
              </a:rPr>
              <a:t>(1973).</a:t>
            </a:r>
          </a:p>
          <a:p>
            <a:pPr lvl="0"/>
            <a:r>
              <a:rPr lang="en-US" sz="1400"/>
              <a:t>[4]中山</a:t>
            </a:r>
            <a:r>
              <a:rPr lang="ja-JP" altLang="en-US" sz="1400"/>
              <a:t>幹夫著：協力ゲームの基礎と応用</a:t>
            </a:r>
            <a:r>
              <a:rPr lang="en-US" sz="1400">
                <a:latin typeface="さざなみ明朝" pitchFamily="18"/>
              </a:rPr>
              <a:t>, </a:t>
            </a:r>
            <a:r>
              <a:rPr lang="en-US" sz="1400">
                <a:latin typeface="ＭＳ 明朝" pitchFamily="17"/>
              </a:rPr>
              <a:t>勁草書房 </a:t>
            </a:r>
            <a:r>
              <a:rPr lang="en-US" sz="1400">
                <a:latin typeface="さざなみ明朝" pitchFamily="18"/>
              </a:rPr>
              <a:t>(2012)</a:t>
            </a:r>
          </a:p>
          <a:p>
            <a:pPr lvl="0"/>
            <a:r>
              <a:rPr lang="en-US" sz="1400"/>
              <a:t>[5]川又邦雄著：ゲーム理論の基礎</a:t>
            </a:r>
            <a:r>
              <a:rPr lang="en-US" sz="1400">
                <a:latin typeface="さざなみ明朝" pitchFamily="18"/>
              </a:rPr>
              <a:t>, </a:t>
            </a:r>
            <a:r>
              <a:rPr lang="en-US" sz="1400"/>
              <a:t>培風館 </a:t>
            </a:r>
            <a:r>
              <a:rPr lang="en-US" sz="1400">
                <a:latin typeface="さざなみ明朝" pitchFamily="18"/>
              </a:rPr>
              <a:t>(2012)</a:t>
            </a:r>
          </a:p>
          <a:p>
            <a:pPr lvl="0"/>
            <a:r>
              <a:rPr lang="en-US" sz="1400">
                <a:latin typeface="さざなみ明朝" pitchFamily="18"/>
              </a:rPr>
              <a:t>[6]William Poundston </a:t>
            </a:r>
            <a:r>
              <a:rPr lang="en-US" sz="1400"/>
              <a:t>著</a:t>
            </a:r>
            <a:r>
              <a:rPr lang="en-US" sz="1400">
                <a:latin typeface="さざなみ明朝" pitchFamily="18"/>
              </a:rPr>
              <a:t>, </a:t>
            </a:r>
            <a:r>
              <a:rPr lang="en-US" sz="1400"/>
              <a:t>松浦俊輔 訳：囚人のジレンマ：フォン・ノイマンとゲーム</a:t>
            </a:r>
            <a:r>
              <a:rPr lang="ja-JP" altLang="en-US" sz="1400">
                <a:latin typeface="ＭＳ 明朝" pitchFamily="17"/>
              </a:rPr>
              <a:t>の理論</a:t>
            </a:r>
            <a:r>
              <a:rPr lang="en-US" sz="1400">
                <a:latin typeface="ＭＳ 明朝" pitchFamily="17"/>
              </a:rPr>
              <a:t>, </a:t>
            </a:r>
            <a:r>
              <a:rPr lang="ja-JP" altLang="en-US" sz="1400">
                <a:latin typeface="ＭＳ 明朝" pitchFamily="17"/>
              </a:rPr>
              <a:t>青土社 </a:t>
            </a:r>
            <a:r>
              <a:rPr lang="en-US" sz="1400">
                <a:latin typeface="ＭＳ 明朝" pitchFamily="17"/>
              </a:rPr>
              <a:t>(1995)</a:t>
            </a:r>
          </a:p>
          <a:p>
            <a:pPr lvl="0"/>
            <a:r>
              <a:rPr lang="en-US" sz="1400"/>
              <a:t>[7]福田陽介，有限繰り返し囚人のジレンマにおける協力行動，東京工業大学大学院社会工学専攻 平成</a:t>
            </a:r>
            <a:r>
              <a:rPr lang="en-US" sz="1400">
                <a:latin typeface="さざなみ明朝" pitchFamily="18"/>
              </a:rPr>
              <a:t>24</a:t>
            </a:r>
            <a:r>
              <a:rPr lang="en-US" sz="1400"/>
              <a:t>年度修士論文、</a:t>
            </a:r>
            <a:r>
              <a:rPr lang="en-US" sz="1400">
                <a:latin typeface="さざなみ明朝" pitchFamily="18"/>
              </a:rPr>
              <a:t>(2013)</a:t>
            </a:r>
            <a:r>
              <a:rPr lang="en-US" sz="1400"/>
              <a:t>，http://www.soc.titech.ac.jp/info/docs/11M43371.pdf</a:t>
            </a:r>
          </a:p>
          <a:p>
            <a:pPr lvl="0"/>
            <a:r>
              <a:rPr lang="en-US" sz="1400">
                <a:latin typeface="さざなみ明朝" pitchFamily="18"/>
              </a:rPr>
              <a:t>[8]Jason Fox : Tic Tac Toe: Understanding The Minimax Algorithm, Never StopBuilding LLC</a:t>
            </a:r>
            <a:r>
              <a:rPr lang="en-US" sz="1400">
                <a:latin typeface="ＭＳ 明朝" pitchFamily="17"/>
              </a:rPr>
              <a:t>（</a:t>
            </a:r>
            <a:r>
              <a:rPr lang="en-US" sz="1400">
                <a:latin typeface="さざなみ明朝" pitchFamily="18"/>
              </a:rPr>
              <a:t>2013</a:t>
            </a:r>
            <a:r>
              <a:rPr lang="en-US" sz="1400">
                <a:latin typeface="ＭＳ 明朝" pitchFamily="17"/>
              </a:rPr>
              <a:t>）</a:t>
            </a:r>
            <a:r>
              <a:rPr lang="en-US" sz="1400">
                <a:latin typeface="さざなみ明朝" pitchFamily="18"/>
              </a:rPr>
              <a:t>, </a:t>
            </a:r>
            <a:r>
              <a:rPr lang="en-US" sz="1400">
                <a:latin typeface="ＭＳ 明朝" pitchFamily="17"/>
              </a:rPr>
              <a:t>http://neverstopbuilding.com/minimax</a:t>
            </a:r>
          </a:p>
          <a:p>
            <a:pPr lvl="0">
              <a:tabLst>
                <a:tab pos="360000" algn="l"/>
              </a:tabLst>
            </a:pPr>
            <a:r>
              <a:rPr lang="en-US" sz="1400"/>
              <a:t>[9]吉浦賢</a:t>
            </a:r>
            <a:r>
              <a:rPr lang="en-US" sz="1400">
                <a:latin typeface="さざなみ明朝" pitchFamily="18"/>
              </a:rPr>
              <a:t>, </a:t>
            </a:r>
            <a:r>
              <a:rPr lang="en-US" sz="1400"/>
              <a:t>繰返し囚人ジレンマにおける臨界現象</a:t>
            </a:r>
            <a:r>
              <a:rPr lang="en-US" sz="1400">
                <a:latin typeface="さざなみ明朝" pitchFamily="18"/>
              </a:rPr>
              <a:t>, </a:t>
            </a:r>
            <a:r>
              <a:rPr lang="en-US" sz="1400"/>
              <a:t>高知工科大学 情報システム工学</a:t>
            </a:r>
            <a:r>
              <a:rPr lang="en-US" sz="1400">
                <a:latin typeface="ＭＳ 明朝" pitchFamily="17"/>
              </a:rPr>
              <a:t>科</a:t>
            </a:r>
            <a:r>
              <a:rPr lang="en-US" sz="1400">
                <a:latin typeface="さざなみ明朝" pitchFamily="18"/>
              </a:rPr>
              <a:t>, </a:t>
            </a:r>
            <a:r>
              <a:rPr lang="en-US" sz="1400">
                <a:latin typeface="ＭＳ 明朝" pitchFamily="17"/>
              </a:rPr>
              <a:t>平成</a:t>
            </a:r>
            <a:r>
              <a:rPr lang="en-US" sz="1400">
                <a:latin typeface="さざなみ明朝" pitchFamily="18"/>
              </a:rPr>
              <a:t>19</a:t>
            </a:r>
            <a:r>
              <a:rPr lang="en-US" sz="1400">
                <a:latin typeface="ＭＳ 明朝" pitchFamily="17"/>
              </a:rPr>
              <a:t>年度学位学士論文</a:t>
            </a:r>
            <a:r>
              <a:rPr lang="en-US" sz="1400">
                <a:latin typeface="さざなみ明朝" pitchFamily="18"/>
              </a:rPr>
              <a:t>, (2008), </a:t>
            </a:r>
            <a:r>
              <a:rPr lang="en-US" sz="1400"/>
              <a:t>http://www.kochi-tech.ac.jp/library/ron/2007/2007info/1080425.pdf</a:t>
            </a:r>
          </a:p>
          <a:p>
            <a:pPr lvl="0"/>
            <a:r>
              <a:rPr lang="en-US" sz="1400"/>
              <a:t>[10]行方常幸</a:t>
            </a:r>
            <a:r>
              <a:rPr lang="en-US" sz="1400">
                <a:latin typeface="さざなみ明朝" pitchFamily="18"/>
              </a:rPr>
              <a:t>, </a:t>
            </a:r>
            <a:r>
              <a:rPr lang="en-US" sz="1400"/>
              <a:t>囚人のジレンマゲームにおける協調行動とプレイヤーの合理性</a:t>
            </a:r>
            <a:r>
              <a:rPr lang="en-US" sz="1400">
                <a:latin typeface="さざなみ明朝" pitchFamily="18"/>
              </a:rPr>
              <a:t>, </a:t>
            </a:r>
            <a:r>
              <a:rPr lang="en-US" sz="1400"/>
              <a:t>数理解</a:t>
            </a:r>
          </a:p>
          <a:p>
            <a:pPr lvl="0"/>
            <a:r>
              <a:rPr lang="ja-JP" altLang="en-US" sz="1400">
                <a:latin typeface="ＭＳ 明朝" pitchFamily="17"/>
              </a:rPr>
              <a:t>析研究所講究録</a:t>
            </a:r>
            <a:r>
              <a:rPr lang="en-US" sz="1400">
                <a:latin typeface="ＭＳ 明朝" pitchFamily="17"/>
              </a:rPr>
              <a:t>, Vol.1194, pp.47-55, (2001),</a:t>
            </a:r>
          </a:p>
          <a:p>
            <a:pPr lvl="0">
              <a:tabLst>
                <a:tab pos="626760" algn="l"/>
              </a:tabLst>
            </a:pPr>
            <a:r>
              <a:rPr lang="en-US" sz="1400"/>
              <a:t>http://www.kurims.kyoto-u.ac.jp/~kyodo/kokyuroku/contents/pdf/1194-7.pdf</a:t>
            </a:r>
          </a:p>
          <a:p>
            <a:pPr lvl="0"/>
            <a:endParaRPr lang="en-US" sz="1400">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740879" y="555480"/>
            <a:ext cx="8607960" cy="1262520"/>
          </a:xfrm>
        </p:spPr>
        <p:txBody>
          <a:bodyPr>
            <a:spAutoFit/>
          </a:bodyPr>
          <a:lstStyle/>
          <a:p>
            <a:pPr lvl="0"/>
            <a:r>
              <a:rPr lang="ja-JP" altLang="en-US"/>
              <a:t>目次</a:t>
            </a:r>
          </a:p>
        </p:txBody>
      </p:sp>
      <p:sp>
        <p:nvSpPr>
          <p:cNvPr id="3" name="テキスト プレースホルダー 2"/>
          <p:cNvSpPr txBox="1">
            <a:spLocks noGrp="1"/>
          </p:cNvSpPr>
          <p:nvPr>
            <p:ph type="body" idx="4294967295"/>
          </p:nvPr>
        </p:nvSpPr>
        <p:spPr>
          <a:xfrm>
            <a:off x="740879" y="2101680"/>
            <a:ext cx="8607960" cy="4899240"/>
          </a:xfrm>
        </p:spPr>
        <p:txBody>
          <a:bodyPr/>
          <a:lstStyle/>
          <a:p>
            <a:pPr lvl="0">
              <a:buClr>
                <a:srgbClr val="0E594D"/>
              </a:buClr>
              <a:buSzPct val="45000"/>
              <a:buFont typeface="StarSymbol"/>
              <a:buChar char="●"/>
            </a:pPr>
            <a:r>
              <a:rPr lang="ja-JP" altLang="en-US" sz="3600"/>
              <a:t>囚人のジレンマとは？</a:t>
            </a:r>
          </a:p>
          <a:p>
            <a:pPr lvl="0">
              <a:buClr>
                <a:srgbClr val="0E594D"/>
              </a:buClr>
              <a:buSzPct val="45000"/>
              <a:buFont typeface="StarSymbol"/>
              <a:buChar char="●"/>
            </a:pPr>
            <a:r>
              <a:rPr lang="ja-JP" altLang="en-US" sz="3600"/>
              <a:t>競りゲーム</a:t>
            </a:r>
          </a:p>
          <a:p>
            <a:pPr lvl="0">
              <a:buClr>
                <a:srgbClr val="0E594D"/>
              </a:buClr>
              <a:buSzPct val="45000"/>
              <a:buFont typeface="StarSymbol"/>
              <a:buChar char="●"/>
            </a:pPr>
            <a:r>
              <a:rPr lang="ja-JP" altLang="en-US" sz="3600"/>
              <a:t>　ルール、戦略</a:t>
            </a:r>
          </a:p>
          <a:p>
            <a:pPr lvl="0">
              <a:buClr>
                <a:srgbClr val="0E594D"/>
              </a:buClr>
              <a:buSzPct val="45000"/>
              <a:buFont typeface="StarSymbol"/>
              <a:buChar char="●"/>
            </a:pPr>
            <a:r>
              <a:rPr lang="ja-JP" altLang="en-US" sz="3600"/>
              <a:t>研究内容</a:t>
            </a:r>
          </a:p>
          <a:p>
            <a:pPr lvl="0">
              <a:buClr>
                <a:srgbClr val="0E594D"/>
              </a:buClr>
              <a:buSzPct val="45000"/>
              <a:buFont typeface="StarSymbol"/>
              <a:buChar char="●"/>
            </a:pPr>
            <a:r>
              <a:rPr lang="ja-JP" altLang="en-US" sz="3600"/>
              <a:t>結果・考察</a:t>
            </a:r>
          </a:p>
          <a:p>
            <a:pPr lvl="0">
              <a:buClr>
                <a:srgbClr val="0E594D"/>
              </a:buClr>
              <a:buSzPct val="45000"/>
              <a:buFont typeface="StarSymbol"/>
              <a:buChar char="●"/>
            </a:pPr>
            <a:r>
              <a:rPr lang="ja-JP" altLang="en-US" sz="3600"/>
              <a:t>今後の課題</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740879" y="555480"/>
            <a:ext cx="8607960" cy="1262520"/>
          </a:xfrm>
        </p:spPr>
        <p:txBody>
          <a:bodyPr>
            <a:spAutoFit/>
          </a:bodyPr>
          <a:lstStyle/>
          <a:p>
            <a:pPr lvl="0"/>
            <a:r>
              <a:rPr lang="ja-JP" altLang="en-US"/>
              <a:t>囚人のジレンマとは</a:t>
            </a:r>
            <a:r>
              <a:rPr lang="en-US" altLang="ja-JP"/>
              <a:t>?</a:t>
            </a:r>
          </a:p>
        </p:txBody>
      </p:sp>
      <p:sp>
        <p:nvSpPr>
          <p:cNvPr id="3" name="テキスト プレースホルダー 2"/>
          <p:cNvSpPr txBox="1">
            <a:spLocks noGrp="1"/>
          </p:cNvSpPr>
          <p:nvPr>
            <p:ph type="body" idx="4294967295"/>
          </p:nvPr>
        </p:nvSpPr>
        <p:spPr>
          <a:xfrm>
            <a:off x="468360" y="2160000"/>
            <a:ext cx="9071640" cy="4899240"/>
          </a:xfrm>
        </p:spPr>
        <p:txBody>
          <a:bodyPr/>
          <a:lstStyle/>
          <a:p>
            <a:pPr lvl="0">
              <a:buClr>
                <a:srgbClr val="0E594D"/>
              </a:buClr>
              <a:buSzPct val="45000"/>
              <a:buFont typeface="StarSymbol"/>
              <a:buChar char="●"/>
            </a:pPr>
            <a:r>
              <a:rPr lang="ja-JP" altLang="en-US" sz="3600"/>
              <a:t>最も有名なゲーム理論の一つ</a:t>
            </a:r>
          </a:p>
          <a:p>
            <a:pPr lvl="0">
              <a:buClr>
                <a:srgbClr val="0E594D"/>
              </a:buClr>
              <a:buSzPct val="45000"/>
              <a:buFont typeface="StarSymbol"/>
              <a:buChar char="●"/>
            </a:pPr>
            <a:r>
              <a:rPr lang="en-US" sz="3600"/>
              <a:t>A.W.Tucker</a:t>
            </a:r>
            <a:r>
              <a:rPr lang="ja-JP" altLang="en-US" sz="3600"/>
              <a:t>によって定式化</a:t>
            </a:r>
          </a:p>
          <a:p>
            <a:pPr lvl="0">
              <a:buClr>
                <a:srgbClr val="0E594D"/>
              </a:buClr>
              <a:buSzPct val="45000"/>
              <a:buFont typeface="StarSymbol"/>
              <a:buChar char="●"/>
            </a:pPr>
            <a:r>
              <a:rPr lang="ja-JP" altLang="en-US" sz="3600"/>
              <a:t>ゲームにおける意思決定のモデル</a:t>
            </a:r>
          </a:p>
          <a:p>
            <a:pPr lvl="0">
              <a:buClr>
                <a:srgbClr val="0E594D"/>
              </a:buClr>
              <a:buSzPct val="45000"/>
              <a:buFont typeface="StarSymbol"/>
              <a:buChar char="●"/>
            </a:pPr>
            <a:r>
              <a:rPr lang="ja-JP" altLang="en-US" sz="3600"/>
              <a:t>相手の戦略に関わらず自分に利得が大きくなるはずの戦略が結果として互いに損害を与える</a:t>
            </a:r>
          </a:p>
          <a:p>
            <a:pPr lvl="0">
              <a:buClr>
                <a:srgbClr val="0E594D"/>
              </a:buClr>
              <a:buSzPct val="45000"/>
              <a:buFont typeface="StarSymbol"/>
              <a:buChar char="●"/>
            </a:pPr>
            <a:endParaRPr lang="en-US" sz="36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648360" y="798480"/>
            <a:ext cx="9071640" cy="559800"/>
          </a:xfrm>
        </p:spPr>
        <p:txBody>
          <a:bodyPr>
            <a:spAutoFit/>
          </a:bodyPr>
          <a:lstStyle/>
          <a:p>
            <a:pPr lvl="0"/>
            <a:r>
              <a:rPr lang="ja-JP" altLang="en-US"/>
              <a:t>囚人のジレンマの例</a:t>
            </a:r>
          </a:p>
        </p:txBody>
      </p:sp>
      <p:sp>
        <p:nvSpPr>
          <p:cNvPr id="3" name="テキスト プレースホルダー 2"/>
          <p:cNvSpPr txBox="1">
            <a:spLocks noGrp="1"/>
          </p:cNvSpPr>
          <p:nvPr>
            <p:ph type="body" idx="4294967295"/>
          </p:nvPr>
        </p:nvSpPr>
        <p:spPr>
          <a:xfrm>
            <a:off x="360000" y="1152000"/>
            <a:ext cx="5040000" cy="5549400"/>
          </a:xfrm>
        </p:spPr>
        <p:txBody>
          <a:bodyPr/>
          <a:lstStyle/>
          <a:p>
            <a:pPr lvl="0"/>
            <a:endParaRPr lang="en-US" sz="2600"/>
          </a:p>
          <a:p>
            <a:pPr lvl="0"/>
            <a:endParaRPr lang="en-US" sz="2600"/>
          </a:p>
          <a:p>
            <a:pPr lvl="0"/>
            <a:endParaRPr lang="en-US" sz="2600"/>
          </a:p>
          <a:p>
            <a:pPr lvl="0"/>
            <a:endParaRPr lang="en-US" sz="2600"/>
          </a:p>
          <a:p>
            <a:pPr lvl="0">
              <a:buClr>
                <a:srgbClr val="0E594D"/>
              </a:buClr>
              <a:buSzPct val="45000"/>
              <a:buFont typeface="StarSymbol"/>
              <a:buChar char="●"/>
            </a:pPr>
            <a:r>
              <a:rPr lang="en-US" sz="2800"/>
              <a:t>2</a:t>
            </a:r>
            <a:r>
              <a:rPr lang="ja-JP" altLang="en-US" sz="2800"/>
              <a:t>人の犯罪者の行動</a:t>
            </a:r>
          </a:p>
          <a:p>
            <a:pPr lvl="0">
              <a:buClr>
                <a:srgbClr val="0E594D"/>
              </a:buClr>
              <a:buSzPct val="45000"/>
              <a:buFont typeface="StarSymbol"/>
              <a:buChar char="●"/>
            </a:pPr>
            <a:r>
              <a:rPr lang="ja-JP" altLang="en-US" sz="2800"/>
              <a:t>　　　→自白、黙秘</a:t>
            </a:r>
          </a:p>
          <a:p>
            <a:pPr lvl="0">
              <a:buClr>
                <a:srgbClr val="0E594D"/>
              </a:buClr>
              <a:buSzPct val="45000"/>
              <a:buFont typeface="StarSymbol"/>
              <a:buChar char="●"/>
            </a:pPr>
            <a:endParaRPr lang="en-US" sz="2800"/>
          </a:p>
          <a:p>
            <a:pPr lvl="0">
              <a:buClr>
                <a:srgbClr val="0E594D"/>
              </a:buClr>
              <a:buSzPct val="45000"/>
              <a:buFont typeface="StarSymbol"/>
              <a:buChar char="●"/>
            </a:pPr>
            <a:r>
              <a:rPr lang="ja-JP" altLang="en-US" sz="2800"/>
              <a:t>片方が自白、</a:t>
            </a:r>
          </a:p>
          <a:p>
            <a:pPr lvl="0">
              <a:buClr>
                <a:srgbClr val="0E594D"/>
              </a:buClr>
              <a:buSzPct val="45000"/>
              <a:buFont typeface="StarSymbol"/>
              <a:buChar char="●"/>
            </a:pPr>
            <a:r>
              <a:rPr lang="ja-JP" altLang="en-US" sz="2800"/>
              <a:t>もう片方が黙秘</a:t>
            </a:r>
          </a:p>
          <a:p>
            <a:pPr lvl="0">
              <a:buClr>
                <a:srgbClr val="0E594D"/>
              </a:buClr>
              <a:buSzPct val="45000"/>
              <a:buFont typeface="StarSymbol"/>
              <a:buChar char="●"/>
            </a:pPr>
            <a:r>
              <a:rPr lang="ja-JP" altLang="en-US" sz="2800"/>
              <a:t>　　→自白した方が自由、</a:t>
            </a:r>
          </a:p>
          <a:p>
            <a:pPr lvl="0">
              <a:buClr>
                <a:srgbClr val="0E594D"/>
              </a:buClr>
              <a:buSzPct val="45000"/>
              <a:buFont typeface="StarSymbol"/>
              <a:buChar char="●"/>
            </a:pPr>
            <a:r>
              <a:rPr lang="ja-JP" altLang="en-US" sz="2800"/>
              <a:t>　　　もう一人が懲役</a:t>
            </a:r>
            <a:r>
              <a:rPr lang="en-US" sz="2800"/>
              <a:t>20</a:t>
            </a:r>
            <a:r>
              <a:rPr lang="ja-JP" altLang="en-US" sz="2800"/>
              <a:t>年</a:t>
            </a:r>
          </a:p>
          <a:p>
            <a:pPr lvl="0">
              <a:buClr>
                <a:srgbClr val="0E594D"/>
              </a:buClr>
              <a:buSzPct val="45000"/>
              <a:buFont typeface="StarSymbol"/>
              <a:buChar char="●"/>
            </a:pPr>
            <a:r>
              <a:rPr lang="en-US" sz="2800"/>
              <a:t>2</a:t>
            </a:r>
            <a:r>
              <a:rPr lang="ja-JP" altLang="en-US" sz="2800"/>
              <a:t>人とも自白</a:t>
            </a:r>
          </a:p>
          <a:p>
            <a:pPr lvl="0">
              <a:buClr>
                <a:srgbClr val="0E594D"/>
              </a:buClr>
              <a:buSzPct val="45000"/>
              <a:buFont typeface="StarSymbol"/>
              <a:buChar char="●"/>
            </a:pPr>
            <a:r>
              <a:rPr lang="ja-JP" altLang="en-US" sz="2800"/>
              <a:t>　　→共に懲役</a:t>
            </a:r>
            <a:r>
              <a:rPr lang="en-US" sz="2800"/>
              <a:t>5</a:t>
            </a:r>
            <a:r>
              <a:rPr lang="ja-JP" altLang="en-US" sz="2800"/>
              <a:t>年</a:t>
            </a:r>
          </a:p>
          <a:p>
            <a:pPr lvl="0">
              <a:buClr>
                <a:srgbClr val="0E594D"/>
              </a:buClr>
              <a:buSzPct val="45000"/>
              <a:buFont typeface="StarSymbol"/>
              <a:buChar char="●"/>
            </a:pPr>
            <a:r>
              <a:rPr lang="en-US" sz="2800"/>
              <a:t>2</a:t>
            </a:r>
            <a:r>
              <a:rPr lang="ja-JP" altLang="en-US" sz="2800"/>
              <a:t>人とも黙秘</a:t>
            </a:r>
          </a:p>
          <a:p>
            <a:pPr lvl="0">
              <a:buClr>
                <a:srgbClr val="0E594D"/>
              </a:buClr>
              <a:buSzPct val="45000"/>
              <a:buFont typeface="StarSymbol"/>
              <a:buChar char="●"/>
            </a:pPr>
            <a:r>
              <a:rPr lang="ja-JP" altLang="en-US" sz="2800"/>
              <a:t>　　→共に懲役</a:t>
            </a:r>
            <a:r>
              <a:rPr lang="en-US" sz="2800"/>
              <a:t>1</a:t>
            </a:r>
            <a:r>
              <a:rPr lang="ja-JP" altLang="en-US" sz="2800"/>
              <a:t>年</a:t>
            </a:r>
          </a:p>
          <a:p>
            <a:pPr lvl="0">
              <a:buClr>
                <a:srgbClr val="0E594D"/>
              </a:buClr>
              <a:buSzPct val="45000"/>
              <a:buFont typeface="StarSymbol"/>
              <a:buChar char="●"/>
            </a:pPr>
            <a:endParaRPr lang="en-US" sz="2500"/>
          </a:p>
        </p:txBody>
      </p:sp>
      <p:graphicFrame>
        <p:nvGraphicFramePr>
          <p:cNvPr id="4" name="オブジェクト 3"/>
          <p:cNvGraphicFramePr/>
          <p:nvPr/>
        </p:nvGraphicFramePr>
        <p:xfrm>
          <a:off x="7740000" y="5942160"/>
          <a:ext cx="9900000" cy="2877840"/>
        </p:xfrm>
        <a:graphic>
          <a:graphicData uri="http://schemas.openxmlformats.org/presentationml/2006/ole">
            <mc:AlternateContent xmlns:mc="http://schemas.openxmlformats.org/markup-compatibility/2006">
              <mc:Choice xmlns:v="urn:schemas-microsoft-com:vml" Requires="v">
                <p:oleObj spid="_x0000_s1026" r:id="rId4" imgW="1047896" imgH="1047896" progId="Word.OpenDocumentText.12">
                  <p:embed/>
                </p:oleObj>
              </mc:Choice>
              <mc:Fallback>
                <p:oleObj r:id="rId4" imgW="1047896" imgH="1047896" progId="Word.OpenDocumentText.12">
                  <p:embed/>
                  <p:pic>
                    <p:nvPicPr>
                      <p:cNvPr id="0" name=""/>
                      <p:cNvPicPr/>
                      <p:nvPr/>
                    </p:nvPicPr>
                    <p:blipFill>
                      <a:blip r:embed="rId5"/>
                      <a:stretch>
                        <a:fillRect/>
                      </a:stretch>
                    </p:blipFill>
                    <p:spPr>
                      <a:xfrm>
                        <a:off x="7740000" y="5942160"/>
                        <a:ext cx="9900000" cy="2877840"/>
                      </a:xfrm>
                      <a:prstGeom prst="rect">
                        <a:avLst/>
                      </a:prstGeom>
                      <a:solidFill>
                        <a:srgbClr val="99CCFF"/>
                      </a:solidFill>
                      <a:ln w="0">
                        <a:solidFill>
                          <a:srgbClr val="000000"/>
                        </a:solidFill>
                        <a:prstDash val="solid"/>
                      </a:ln>
                    </p:spPr>
                  </p:pic>
                </p:oleObj>
              </mc:Fallback>
            </mc:AlternateContent>
          </a:graphicData>
        </a:graphic>
      </p:graphicFrame>
      <p:graphicFrame>
        <p:nvGraphicFramePr>
          <p:cNvPr id="5" name="オブジェクト 4"/>
          <p:cNvGraphicFramePr/>
          <p:nvPr/>
        </p:nvGraphicFramePr>
        <p:xfrm>
          <a:off x="5220000" y="2340000"/>
          <a:ext cx="4467240" cy="3420000"/>
        </p:xfrm>
        <a:graphic>
          <a:graphicData uri="http://schemas.openxmlformats.org/presentationml/2006/ole">
            <mc:AlternateContent xmlns:mc="http://schemas.openxmlformats.org/markup-compatibility/2006">
              <mc:Choice xmlns:v="urn:schemas-microsoft-com:vml" Requires="v">
                <p:oleObj spid="_x0000_s1027" r:id="rId6" imgW="1047896" imgH="1047896" progId="Excel.OpenDocumentSpreadsheet.12">
                  <p:embed/>
                </p:oleObj>
              </mc:Choice>
              <mc:Fallback>
                <p:oleObj r:id="rId6" imgW="1047896" imgH="1047896" progId="Excel.OpenDocumentSpreadsheet.12">
                  <p:embed/>
                  <p:pic>
                    <p:nvPicPr>
                      <p:cNvPr id="0" name=""/>
                      <p:cNvPicPr/>
                      <p:nvPr/>
                    </p:nvPicPr>
                    <p:blipFill>
                      <a:blip r:embed="rId5"/>
                      <a:stretch>
                        <a:fillRect/>
                      </a:stretch>
                    </p:blipFill>
                    <p:spPr>
                      <a:xfrm>
                        <a:off x="5220000" y="2340000"/>
                        <a:ext cx="4467240" cy="3420000"/>
                      </a:xfrm>
                      <a:prstGeom prst="rect">
                        <a:avLst/>
                      </a:prstGeom>
                      <a:solidFill>
                        <a:srgbClr val="99CCFF"/>
                      </a:solidFill>
                      <a:ln w="0">
                        <a:solidFill>
                          <a:srgbClr val="000000"/>
                        </a:solidFill>
                        <a:prstDash val="solid"/>
                      </a:ln>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正方形/長方形 1"/>
          <p:cNvSpPr/>
          <p:nvPr/>
        </p:nvSpPr>
        <p:spPr>
          <a:xfrm>
            <a:off x="1440000" y="3420000"/>
            <a:ext cx="7560000" cy="4140000"/>
          </a:xfrm>
          <a:prstGeom prst="rect">
            <a:avLst/>
          </a:prstGeom>
          <a:solidFill>
            <a:srgbClr val="FFFFFF"/>
          </a:solidFill>
          <a:ln w="0">
            <a:solidFill>
              <a:srgbClr val="000000"/>
            </a:solidFill>
            <a:prstDash val="solid"/>
          </a:ln>
        </p:spPr>
        <p:txBody>
          <a:bodyPr vert="horz" lIns="90000" tIns="45000" rIns="90000" bIns="45000" anchor="ctr" anchorCtr="1" compatLnSpc="0"/>
          <a:lstStyle/>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0"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endParaRPr lang="en-US" sz="1800" b="1" i="0" u="none" strike="noStrike" kern="1200">
              <a:ln>
                <a:noFill/>
              </a:ln>
              <a:latin typeface="VL Pゴシック" pitchFamily="18"/>
              <a:ea typeface="VL Pゴシック" pitchFamily="2"/>
              <a:cs typeface="VL Pゴシック" pitchFamily="2"/>
            </a:endParaRPr>
          </a:p>
          <a:p>
            <a:pPr marL="0" marR="0" lvl="0" indent="0" algn="ctr" rtl="0" hangingPunct="0">
              <a:lnSpc>
                <a:spcPct val="100000"/>
              </a:lnSpc>
              <a:spcBef>
                <a:spcPts val="0"/>
              </a:spcBef>
              <a:spcAft>
                <a:spcPts val="0"/>
              </a:spcAft>
              <a:buNone/>
              <a:tabLst/>
            </a:pPr>
            <a:r>
              <a:rPr lang="ja-JP" sz="1800" b="1" i="0" u="none" strike="noStrike" kern="1200">
                <a:ln>
                  <a:noFill/>
                </a:ln>
                <a:latin typeface="ＭＳ ゴシック" pitchFamily="49"/>
                <a:ea typeface="ＭＳ ゴシック" pitchFamily="49"/>
                <a:cs typeface="VL Pゴシック" pitchFamily="2"/>
              </a:rPr>
              <a:t>プレイヤー１が出した数の方が小さいのでプレイヤー１に４点加算される</a:t>
            </a:r>
          </a:p>
        </p:txBody>
      </p:sp>
      <p:sp>
        <p:nvSpPr>
          <p:cNvPr id="3" name="タイトル 2"/>
          <p:cNvSpPr txBox="1">
            <a:spLocks noGrp="1"/>
          </p:cNvSpPr>
          <p:nvPr>
            <p:ph type="title" idx="4294967295"/>
          </p:nvPr>
        </p:nvSpPr>
        <p:spPr>
          <a:xfrm>
            <a:off x="740879" y="555480"/>
            <a:ext cx="8607960" cy="1262520"/>
          </a:xfrm>
        </p:spPr>
        <p:txBody>
          <a:bodyPr>
            <a:spAutoFit/>
          </a:bodyPr>
          <a:lstStyle/>
          <a:p>
            <a:pPr lvl="0"/>
            <a:r>
              <a:rPr lang="ja-JP" altLang="en-US"/>
              <a:t>競りゲーム</a:t>
            </a:r>
          </a:p>
        </p:txBody>
      </p:sp>
      <p:sp>
        <p:nvSpPr>
          <p:cNvPr id="4" name="テキスト プレースホルダー 3"/>
          <p:cNvSpPr txBox="1">
            <a:spLocks noGrp="1"/>
          </p:cNvSpPr>
          <p:nvPr>
            <p:ph type="body" idx="4294967295"/>
          </p:nvPr>
        </p:nvSpPr>
        <p:spPr>
          <a:xfrm>
            <a:off x="740879" y="2101680"/>
            <a:ext cx="8607960" cy="4899600"/>
          </a:xfrm>
        </p:spPr>
        <p:txBody>
          <a:bodyPr/>
          <a:lstStyle/>
          <a:p>
            <a:pPr lvl="0">
              <a:buClr>
                <a:srgbClr val="0E594D"/>
              </a:buClr>
              <a:buSzPct val="45000"/>
              <a:buFont typeface="StarSymbol"/>
              <a:buChar char="●"/>
            </a:pPr>
            <a:r>
              <a:rPr lang="en-US" sz="2600"/>
              <a:t>2</a:t>
            </a:r>
            <a:r>
              <a:rPr lang="ja-JP" altLang="en-US" sz="2600"/>
              <a:t>人対戦ゲーム</a:t>
            </a:r>
          </a:p>
          <a:p>
            <a:pPr lvl="0">
              <a:buClr>
                <a:srgbClr val="0E594D"/>
              </a:buClr>
              <a:buSzPct val="45000"/>
              <a:buFont typeface="StarSymbol"/>
              <a:buChar char="●"/>
            </a:pPr>
            <a:r>
              <a:rPr lang="ja-JP" altLang="en-US" sz="2600"/>
              <a:t>互いに数を出し合い小さい数を出した方が得点を得る</a:t>
            </a:r>
          </a:p>
          <a:p>
            <a:pPr lvl="0">
              <a:buClr>
                <a:srgbClr val="0E594D"/>
              </a:buClr>
              <a:buSzPct val="45000"/>
              <a:buFont typeface="StarSymbol"/>
              <a:buChar char="●"/>
            </a:pPr>
            <a:r>
              <a:rPr lang="ja-JP" altLang="en-US" sz="2600"/>
              <a:t>ミニ・マックス法に従うと両者が</a:t>
            </a:r>
            <a:r>
              <a:rPr lang="en-US" sz="2600"/>
              <a:t>1</a:t>
            </a:r>
            <a:r>
              <a:rPr lang="ja-JP" altLang="en-US" sz="2600"/>
              <a:t>を出す結果に収束する</a:t>
            </a:r>
          </a:p>
          <a:p>
            <a:pPr lvl="0">
              <a:buClr>
                <a:srgbClr val="0E594D"/>
              </a:buClr>
              <a:buSzPct val="45000"/>
              <a:buFont typeface="StarSymbol"/>
              <a:buChar char="●"/>
            </a:pPr>
            <a:endParaRPr lang="en-US" sz="2600"/>
          </a:p>
        </p:txBody>
      </p:sp>
      <p:pic>
        <p:nvPicPr>
          <p:cNvPr id="5" name=""/>
          <p:cNvPicPr>
            <a:picLocks noChangeAspect="1"/>
          </p:cNvPicPr>
          <p:nvPr/>
        </p:nvPicPr>
        <p:blipFill>
          <a:blip r:embed="rId3">
            <a:lum bright="-50000"/>
            <a:alphaModFix/>
          </a:blip>
          <a:srcRect/>
          <a:stretch>
            <a:fillRect/>
          </a:stretch>
        </p:blipFill>
        <p:spPr>
          <a:xfrm>
            <a:off x="2520000" y="4500000"/>
            <a:ext cx="2285640" cy="2285640"/>
          </a:xfrm>
          <a:prstGeom prst="rect">
            <a:avLst/>
          </a:prstGeom>
          <a:noFill/>
          <a:ln>
            <a:noFill/>
          </a:ln>
        </p:spPr>
      </p:pic>
      <p:pic>
        <p:nvPicPr>
          <p:cNvPr id="6" name=""/>
          <p:cNvPicPr>
            <a:picLocks noChangeAspect="1"/>
          </p:cNvPicPr>
          <p:nvPr/>
        </p:nvPicPr>
        <p:blipFill>
          <a:blip r:embed="rId3">
            <a:lum bright="-50000"/>
            <a:alphaModFix/>
          </a:blip>
          <a:srcRect/>
          <a:stretch>
            <a:fillRect/>
          </a:stretch>
        </p:blipFill>
        <p:spPr>
          <a:xfrm>
            <a:off x="5642280" y="4500000"/>
            <a:ext cx="2285640" cy="2285640"/>
          </a:xfrm>
          <a:prstGeom prst="rect">
            <a:avLst/>
          </a:prstGeom>
          <a:noFill/>
          <a:ln>
            <a:noFill/>
          </a:ln>
        </p:spPr>
      </p:pic>
      <p:sp>
        <p:nvSpPr>
          <p:cNvPr id="7" name="正方形/長方形 6"/>
          <p:cNvSpPr/>
          <p:nvPr/>
        </p:nvSpPr>
        <p:spPr>
          <a:xfrm>
            <a:off x="1512000" y="5400000"/>
            <a:ext cx="1368000" cy="540000"/>
          </a:xfrm>
          <a:prstGeom prst="rect">
            <a:avLst/>
          </a:prstGeom>
          <a:solidFill>
            <a:srgbClr val="99CCFF"/>
          </a:solidFill>
          <a:ln w="0">
            <a:solidFill>
              <a:srgbClr val="000000"/>
            </a:solidFill>
            <a:prstDash val="solid"/>
          </a:ln>
        </p:spPr>
        <p:txBody>
          <a:bodyPr vert="horz" lIns="90000" tIns="45000" rIns="90000" bIns="45000" anchor="ctr" anchorCtr="1" compatLnSpc="0"/>
          <a:lstStyle/>
          <a:p>
            <a:pPr marL="0" marR="0" lvl="0" indent="0" algn="ctr" rtl="0" hangingPunct="0">
              <a:lnSpc>
                <a:spcPct val="100000"/>
              </a:lnSpc>
              <a:spcBef>
                <a:spcPts val="0"/>
              </a:spcBef>
              <a:spcAft>
                <a:spcPts val="0"/>
              </a:spcAft>
              <a:buNone/>
              <a:tabLst/>
            </a:pPr>
            <a:r>
              <a:rPr lang="ja-JP" sz="1800" b="0" i="0" u="none" strike="noStrike" kern="1200">
                <a:ln>
                  <a:noFill/>
                </a:ln>
                <a:latin typeface="VL Pゴシック" pitchFamily="18"/>
                <a:ea typeface="VL Pゴシック" pitchFamily="2"/>
                <a:cs typeface="VL Pゴシック" pitchFamily="2"/>
              </a:rPr>
              <a:t>プレイヤー１</a:t>
            </a:r>
          </a:p>
        </p:txBody>
      </p:sp>
      <p:sp>
        <p:nvSpPr>
          <p:cNvPr id="8" name="正方形/長方形 7"/>
          <p:cNvSpPr/>
          <p:nvPr/>
        </p:nvSpPr>
        <p:spPr>
          <a:xfrm>
            <a:off x="7524719" y="5400000"/>
            <a:ext cx="1380959" cy="540000"/>
          </a:xfrm>
          <a:prstGeom prst="rect">
            <a:avLst/>
          </a:prstGeom>
          <a:solidFill>
            <a:srgbClr val="99CCFF"/>
          </a:solidFill>
          <a:ln w="0">
            <a:solidFill>
              <a:srgbClr val="000000"/>
            </a:solidFill>
            <a:prstDash val="solid"/>
          </a:ln>
        </p:spPr>
        <p:txBody>
          <a:bodyPr vert="horz" lIns="90000" tIns="45000" rIns="90000" bIns="45000" anchor="ctr" anchorCtr="1" compatLnSpc="0"/>
          <a:lstStyle/>
          <a:p>
            <a:pPr marL="0" marR="0" lvl="0" indent="0" algn="ctr" rtl="0" hangingPunct="0">
              <a:lnSpc>
                <a:spcPct val="100000"/>
              </a:lnSpc>
              <a:spcBef>
                <a:spcPts val="0"/>
              </a:spcBef>
              <a:spcAft>
                <a:spcPts val="0"/>
              </a:spcAft>
              <a:buNone/>
              <a:tabLst/>
            </a:pPr>
            <a:r>
              <a:rPr lang="ja-JP" sz="1800" b="0" i="0" u="none" strike="noStrike" kern="1200">
                <a:ln>
                  <a:noFill/>
                </a:ln>
                <a:latin typeface="VL Pゴシック" pitchFamily="18"/>
                <a:ea typeface="VL Pゴシック" pitchFamily="2"/>
                <a:cs typeface="VL Pゴシック" pitchFamily="2"/>
              </a:rPr>
              <a:t>プレイヤー２</a:t>
            </a:r>
          </a:p>
        </p:txBody>
      </p:sp>
      <p:sp>
        <p:nvSpPr>
          <p:cNvPr id="9" name="フリーフォーム 8"/>
          <p:cNvSpPr/>
          <p:nvPr/>
        </p:nvSpPr>
        <p:spPr>
          <a:xfrm>
            <a:off x="2700000" y="3780000"/>
            <a:ext cx="1080000" cy="540000"/>
          </a:xfrm>
          <a:custGeom>
            <a:avLst>
              <a:gd name="f0" fmla="val 8147"/>
              <a:gd name="f1" fmla="val 31716"/>
            </a:avLst>
            <a:gdLst>
              <a:gd name="f2" fmla="val 10800000"/>
              <a:gd name="f3" fmla="val 5400000"/>
              <a:gd name="f4" fmla="val 1620000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f5 1 21600"/>
              <a:gd name="f17" fmla="*/ f6 1 21600"/>
              <a:gd name="f18" fmla="pin -2147483647 f0 2147483647"/>
              <a:gd name="f19" fmla="pin -2147483647 f1 2147483647"/>
              <a:gd name="f20" fmla="+- 0 0 f12"/>
              <a:gd name="f21" fmla="+- 3590 0 f7"/>
              <a:gd name="f22" fmla="+- 0 0 f3"/>
              <a:gd name="f23" fmla="+- 21600 0 f15"/>
              <a:gd name="f24" fmla="+- 18010 0 f8"/>
              <a:gd name="f25" fmla="+- f18 0 10800"/>
              <a:gd name="f26" fmla="+- f19 0 10800"/>
              <a:gd name="f27" fmla="+- f19 0 21600"/>
              <a:gd name="f28" fmla="+- f18 0 21600"/>
              <a:gd name="f29" fmla="*/ f18 f16 1"/>
              <a:gd name="f30" fmla="*/ f19 f17 1"/>
              <a:gd name="f31" fmla="*/ 800 f16 1"/>
              <a:gd name="f32" fmla="*/ 20800 f16 1"/>
              <a:gd name="f33" fmla="*/ 20800 f17 1"/>
              <a:gd name="f34" fmla="*/ 800 f17 1"/>
              <a:gd name="f35" fmla="abs f20"/>
              <a:gd name="f36" fmla="abs f21"/>
              <a:gd name="f37" fmla="?: f20 f22 f3"/>
              <a:gd name="f38" fmla="?: f20 f3 f22"/>
              <a:gd name="f39" fmla="?: f20 f4 f3"/>
              <a:gd name="f40" fmla="?: f20 f3 f4"/>
              <a:gd name="f41" fmla="abs f23"/>
              <a:gd name="f42" fmla="?: f21 f22 f3"/>
              <a:gd name="f43" fmla="?: f21 f3 f22"/>
              <a:gd name="f44" fmla="?: f23 0 f2"/>
              <a:gd name="f45" fmla="?: f23 f2 0"/>
              <a:gd name="f46" fmla="abs f24"/>
              <a:gd name="f47" fmla="?: f23 f22 f3"/>
              <a:gd name="f48" fmla="?: f23 f3 f22"/>
              <a:gd name="f49" fmla="?: f23 f4 f3"/>
              <a:gd name="f50" fmla="?: f23 f3 f4"/>
              <a:gd name="f51" fmla="?: f24 f22 f3"/>
              <a:gd name="f52" fmla="?: f24 f3 f22"/>
              <a:gd name="f53" fmla="?: f20 0 f2"/>
              <a:gd name="f54" fmla="?: f20 f2 0"/>
              <a:gd name="f55" fmla="abs f25"/>
              <a:gd name="f56" fmla="abs f26"/>
              <a:gd name="f57" fmla="?: f20 f40 f39"/>
              <a:gd name="f58" fmla="?: f20 f39 f40"/>
              <a:gd name="f59" fmla="?: f21 f38 f37"/>
              <a:gd name="f60" fmla="?: f21 f45 f44"/>
              <a:gd name="f61" fmla="?: f21 f44 f45"/>
              <a:gd name="f62" fmla="?: f23 f42 f43"/>
              <a:gd name="f63" fmla="?: f23 f50 f49"/>
              <a:gd name="f64" fmla="?: f23 f49 f50"/>
              <a:gd name="f65" fmla="?: f24 f48 f47"/>
              <a:gd name="f66" fmla="?: f24 f54 f53"/>
              <a:gd name="f67" fmla="?: f24 f53 f54"/>
              <a:gd name="f68" fmla="?: f20 f51 f52"/>
              <a:gd name="f69" fmla="+- f55 0 f56"/>
              <a:gd name="f70" fmla="+- f56 0 f55"/>
              <a:gd name="f71" fmla="?: f21 f58 f57"/>
              <a:gd name="f72" fmla="?: f23 f60 f61"/>
              <a:gd name="f73" fmla="?: f24 f64 f63"/>
              <a:gd name="f74" fmla="?: f20 f66 f67"/>
              <a:gd name="f75" fmla="?: f26 f9 f69"/>
              <a:gd name="f76" fmla="?: f26 f69 f9"/>
              <a:gd name="f77" fmla="?: f25 f9 f70"/>
              <a:gd name="f78" fmla="?: f25 f70 f9"/>
              <a:gd name="f79" fmla="?: f18 f9 f75"/>
              <a:gd name="f80" fmla="?: f18 f9 f76"/>
              <a:gd name="f81" fmla="?: f27 f77 f9"/>
              <a:gd name="f82" fmla="?: f27 f78 f9"/>
              <a:gd name="f83" fmla="?: f28 f76 f9"/>
              <a:gd name="f84" fmla="?: f28 f75 f9"/>
              <a:gd name="f85" fmla="?: f19 f9 f78"/>
              <a:gd name="f86" fmla="?: f19 f9 f77"/>
              <a:gd name="f87" fmla="?: f79 f18 0"/>
              <a:gd name="f88" fmla="?: f79 f19 6280"/>
              <a:gd name="f89" fmla="?: f80 f18 0"/>
              <a:gd name="f90" fmla="?: f80 f19 15320"/>
              <a:gd name="f91" fmla="?: f81 f18 6280"/>
              <a:gd name="f92" fmla="?: f81 f19 21600"/>
              <a:gd name="f93" fmla="?: f82 f18 15320"/>
              <a:gd name="f94" fmla="?: f82 f19 21600"/>
              <a:gd name="f95" fmla="?: f83 f18 21600"/>
              <a:gd name="f96" fmla="?: f83 f19 15320"/>
              <a:gd name="f97" fmla="?: f84 f18 21600"/>
              <a:gd name="f98" fmla="?: f84 f19 6280"/>
              <a:gd name="f99" fmla="?: f85 f18 15320"/>
              <a:gd name="f100" fmla="?: f85 f19 0"/>
              <a:gd name="f101" fmla="?: f86 f18 6280"/>
              <a:gd name="f102" fmla="?: f86 f19 0"/>
            </a:gdLst>
            <a:ahLst>
              <a:ahXY gdRefX="f0" minX="f10" maxX="f11" gdRefY="f1" minY="f10" maxY="f11">
                <a:pos x="f29" y="f30"/>
              </a:ahXY>
            </a:ahLst>
            <a:cxnLst>
              <a:cxn ang="3cd4">
                <a:pos x="hc" y="t"/>
              </a:cxn>
              <a:cxn ang="0">
                <a:pos x="r" y="vc"/>
              </a:cxn>
              <a:cxn ang="cd4">
                <a:pos x="hc" y="b"/>
              </a:cxn>
              <a:cxn ang="cd2">
                <a:pos x="l" y="vc"/>
              </a:cxn>
            </a:cxnLst>
            <a:rect l="f31" t="f34" r="f32" b="f33"/>
            <a:pathLst>
              <a:path w="21600" h="21600">
                <a:moveTo>
                  <a:pt x="f12" y="f7"/>
                </a:moveTo>
                <a:arcTo wR="f35" hR="f36" stAng="f71" swAng="f59"/>
                <a:lnTo>
                  <a:pt x="f87" y="f88"/>
                </a:lnTo>
                <a:lnTo>
                  <a:pt x="f7" y="f13"/>
                </a:lnTo>
                <a:lnTo>
                  <a:pt x="f7" y="f14"/>
                </a:lnTo>
                <a:lnTo>
                  <a:pt x="f89" y="f90"/>
                </a:lnTo>
                <a:lnTo>
                  <a:pt x="f7" y="f15"/>
                </a:lnTo>
                <a:arcTo wR="f36" hR="f41" stAng="f72" swAng="f62"/>
                <a:lnTo>
                  <a:pt x="f91" y="f92"/>
                </a:lnTo>
                <a:lnTo>
                  <a:pt x="f13" y="f8"/>
                </a:lnTo>
                <a:lnTo>
                  <a:pt x="f14" y="f8"/>
                </a:lnTo>
                <a:lnTo>
                  <a:pt x="f93" y="f94"/>
                </a:lnTo>
                <a:lnTo>
                  <a:pt x="f15" y="f8"/>
                </a:lnTo>
                <a:arcTo wR="f41" hR="f46" stAng="f73" swAng="f65"/>
                <a:lnTo>
                  <a:pt x="f95" y="f96"/>
                </a:lnTo>
                <a:lnTo>
                  <a:pt x="f8" y="f14"/>
                </a:lnTo>
                <a:lnTo>
                  <a:pt x="f8" y="f13"/>
                </a:lnTo>
                <a:lnTo>
                  <a:pt x="f97" y="f98"/>
                </a:lnTo>
                <a:lnTo>
                  <a:pt x="f8" y="f12"/>
                </a:lnTo>
                <a:arcTo wR="f46" hR="f35" stAng="f74" swAng="f68"/>
                <a:lnTo>
                  <a:pt x="f99" y="f100"/>
                </a:lnTo>
                <a:lnTo>
                  <a:pt x="f14" y="f7"/>
                </a:lnTo>
                <a:lnTo>
                  <a:pt x="f13" y="f7"/>
                </a:lnTo>
                <a:lnTo>
                  <a:pt x="f101" y="f102"/>
                </a:lnTo>
                <a:close/>
              </a:path>
            </a:pathLst>
          </a:custGeom>
          <a:solidFill>
            <a:srgbClr val="FFFFFF"/>
          </a:solidFill>
          <a:ln w="0">
            <a:solidFill>
              <a:srgbClr val="000000"/>
            </a:solidFill>
            <a:prstDash val="solid"/>
          </a:ln>
        </p:spPr>
        <p:txBody>
          <a:bodyPr vert="horz" wrap="none" lIns="90000" tIns="45000" rIns="90000" bIns="45000" anchor="ctr" anchorCtr="0" compatLnSpc="0">
            <a:noAutofit/>
          </a:bodyPr>
          <a:lstStyle/>
          <a:p>
            <a:pPr marL="0" marR="0" lvl="0" indent="0" algn="ctr" rtl="0" hangingPunct="0">
              <a:lnSpc>
                <a:spcPct val="100000"/>
              </a:lnSpc>
              <a:spcBef>
                <a:spcPts val="0"/>
              </a:spcBef>
              <a:spcAft>
                <a:spcPts val="0"/>
              </a:spcAft>
              <a:buNone/>
              <a:tabLst/>
            </a:pPr>
            <a:r>
              <a:rPr lang="ja-JP" sz="1800" b="0" i="0" u="none" strike="noStrike" kern="1200">
                <a:ln>
                  <a:noFill/>
                </a:ln>
                <a:latin typeface="VL Pゴシック" pitchFamily="18"/>
                <a:ea typeface="VL Pゴシック" pitchFamily="2"/>
                <a:cs typeface="VL Pゴシック" pitchFamily="2"/>
              </a:rPr>
              <a:t>４</a:t>
            </a:r>
          </a:p>
        </p:txBody>
      </p:sp>
      <p:sp>
        <p:nvSpPr>
          <p:cNvPr id="10" name="フリーフォーム 9"/>
          <p:cNvSpPr/>
          <p:nvPr/>
        </p:nvSpPr>
        <p:spPr>
          <a:xfrm>
            <a:off x="6134760" y="3780000"/>
            <a:ext cx="1080000" cy="540000"/>
          </a:xfrm>
          <a:custGeom>
            <a:avLst>
              <a:gd name="f0" fmla="val 8147"/>
              <a:gd name="f1" fmla="val 31716"/>
            </a:avLst>
            <a:gdLst>
              <a:gd name="f2" fmla="val 10800000"/>
              <a:gd name="f3" fmla="val 5400000"/>
              <a:gd name="f4" fmla="val 1620000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f5 1 21600"/>
              <a:gd name="f17" fmla="*/ f6 1 21600"/>
              <a:gd name="f18" fmla="pin -2147483647 f0 2147483647"/>
              <a:gd name="f19" fmla="pin -2147483647 f1 2147483647"/>
              <a:gd name="f20" fmla="+- 0 0 f12"/>
              <a:gd name="f21" fmla="+- 3590 0 f7"/>
              <a:gd name="f22" fmla="+- 0 0 f3"/>
              <a:gd name="f23" fmla="+- 21600 0 f15"/>
              <a:gd name="f24" fmla="+- 18010 0 f8"/>
              <a:gd name="f25" fmla="+- f18 0 10800"/>
              <a:gd name="f26" fmla="+- f19 0 10800"/>
              <a:gd name="f27" fmla="+- f19 0 21600"/>
              <a:gd name="f28" fmla="+- f18 0 21600"/>
              <a:gd name="f29" fmla="*/ f18 f16 1"/>
              <a:gd name="f30" fmla="*/ f19 f17 1"/>
              <a:gd name="f31" fmla="*/ 800 f16 1"/>
              <a:gd name="f32" fmla="*/ 20800 f16 1"/>
              <a:gd name="f33" fmla="*/ 20800 f17 1"/>
              <a:gd name="f34" fmla="*/ 800 f17 1"/>
              <a:gd name="f35" fmla="abs f20"/>
              <a:gd name="f36" fmla="abs f21"/>
              <a:gd name="f37" fmla="?: f20 f22 f3"/>
              <a:gd name="f38" fmla="?: f20 f3 f22"/>
              <a:gd name="f39" fmla="?: f20 f4 f3"/>
              <a:gd name="f40" fmla="?: f20 f3 f4"/>
              <a:gd name="f41" fmla="abs f23"/>
              <a:gd name="f42" fmla="?: f21 f22 f3"/>
              <a:gd name="f43" fmla="?: f21 f3 f22"/>
              <a:gd name="f44" fmla="?: f23 0 f2"/>
              <a:gd name="f45" fmla="?: f23 f2 0"/>
              <a:gd name="f46" fmla="abs f24"/>
              <a:gd name="f47" fmla="?: f23 f22 f3"/>
              <a:gd name="f48" fmla="?: f23 f3 f22"/>
              <a:gd name="f49" fmla="?: f23 f4 f3"/>
              <a:gd name="f50" fmla="?: f23 f3 f4"/>
              <a:gd name="f51" fmla="?: f24 f22 f3"/>
              <a:gd name="f52" fmla="?: f24 f3 f22"/>
              <a:gd name="f53" fmla="?: f20 0 f2"/>
              <a:gd name="f54" fmla="?: f20 f2 0"/>
              <a:gd name="f55" fmla="abs f25"/>
              <a:gd name="f56" fmla="abs f26"/>
              <a:gd name="f57" fmla="?: f20 f40 f39"/>
              <a:gd name="f58" fmla="?: f20 f39 f40"/>
              <a:gd name="f59" fmla="?: f21 f38 f37"/>
              <a:gd name="f60" fmla="?: f21 f45 f44"/>
              <a:gd name="f61" fmla="?: f21 f44 f45"/>
              <a:gd name="f62" fmla="?: f23 f42 f43"/>
              <a:gd name="f63" fmla="?: f23 f50 f49"/>
              <a:gd name="f64" fmla="?: f23 f49 f50"/>
              <a:gd name="f65" fmla="?: f24 f48 f47"/>
              <a:gd name="f66" fmla="?: f24 f54 f53"/>
              <a:gd name="f67" fmla="?: f24 f53 f54"/>
              <a:gd name="f68" fmla="?: f20 f51 f52"/>
              <a:gd name="f69" fmla="+- f55 0 f56"/>
              <a:gd name="f70" fmla="+- f56 0 f55"/>
              <a:gd name="f71" fmla="?: f21 f58 f57"/>
              <a:gd name="f72" fmla="?: f23 f60 f61"/>
              <a:gd name="f73" fmla="?: f24 f64 f63"/>
              <a:gd name="f74" fmla="?: f20 f66 f67"/>
              <a:gd name="f75" fmla="?: f26 f9 f69"/>
              <a:gd name="f76" fmla="?: f26 f69 f9"/>
              <a:gd name="f77" fmla="?: f25 f9 f70"/>
              <a:gd name="f78" fmla="?: f25 f70 f9"/>
              <a:gd name="f79" fmla="?: f18 f9 f75"/>
              <a:gd name="f80" fmla="?: f18 f9 f76"/>
              <a:gd name="f81" fmla="?: f27 f77 f9"/>
              <a:gd name="f82" fmla="?: f27 f78 f9"/>
              <a:gd name="f83" fmla="?: f28 f76 f9"/>
              <a:gd name="f84" fmla="?: f28 f75 f9"/>
              <a:gd name="f85" fmla="?: f19 f9 f78"/>
              <a:gd name="f86" fmla="?: f19 f9 f77"/>
              <a:gd name="f87" fmla="?: f79 f18 0"/>
              <a:gd name="f88" fmla="?: f79 f19 6280"/>
              <a:gd name="f89" fmla="?: f80 f18 0"/>
              <a:gd name="f90" fmla="?: f80 f19 15320"/>
              <a:gd name="f91" fmla="?: f81 f18 6280"/>
              <a:gd name="f92" fmla="?: f81 f19 21600"/>
              <a:gd name="f93" fmla="?: f82 f18 15320"/>
              <a:gd name="f94" fmla="?: f82 f19 21600"/>
              <a:gd name="f95" fmla="?: f83 f18 21600"/>
              <a:gd name="f96" fmla="?: f83 f19 15320"/>
              <a:gd name="f97" fmla="?: f84 f18 21600"/>
              <a:gd name="f98" fmla="?: f84 f19 6280"/>
              <a:gd name="f99" fmla="?: f85 f18 15320"/>
              <a:gd name="f100" fmla="?: f85 f19 0"/>
              <a:gd name="f101" fmla="?: f86 f18 6280"/>
              <a:gd name="f102" fmla="?: f86 f19 0"/>
            </a:gdLst>
            <a:ahLst>
              <a:ahXY gdRefX="f0" minX="f10" maxX="f11" gdRefY="f1" minY="f10" maxY="f11">
                <a:pos x="f29" y="f30"/>
              </a:ahXY>
            </a:ahLst>
            <a:cxnLst>
              <a:cxn ang="3cd4">
                <a:pos x="hc" y="t"/>
              </a:cxn>
              <a:cxn ang="0">
                <a:pos x="r" y="vc"/>
              </a:cxn>
              <a:cxn ang="cd4">
                <a:pos x="hc" y="b"/>
              </a:cxn>
              <a:cxn ang="cd2">
                <a:pos x="l" y="vc"/>
              </a:cxn>
            </a:cxnLst>
            <a:rect l="f31" t="f34" r="f32" b="f33"/>
            <a:pathLst>
              <a:path w="21600" h="21600">
                <a:moveTo>
                  <a:pt x="f12" y="f7"/>
                </a:moveTo>
                <a:arcTo wR="f35" hR="f36" stAng="f71" swAng="f59"/>
                <a:lnTo>
                  <a:pt x="f87" y="f88"/>
                </a:lnTo>
                <a:lnTo>
                  <a:pt x="f7" y="f13"/>
                </a:lnTo>
                <a:lnTo>
                  <a:pt x="f7" y="f14"/>
                </a:lnTo>
                <a:lnTo>
                  <a:pt x="f89" y="f90"/>
                </a:lnTo>
                <a:lnTo>
                  <a:pt x="f7" y="f15"/>
                </a:lnTo>
                <a:arcTo wR="f36" hR="f41" stAng="f72" swAng="f62"/>
                <a:lnTo>
                  <a:pt x="f91" y="f92"/>
                </a:lnTo>
                <a:lnTo>
                  <a:pt x="f13" y="f8"/>
                </a:lnTo>
                <a:lnTo>
                  <a:pt x="f14" y="f8"/>
                </a:lnTo>
                <a:lnTo>
                  <a:pt x="f93" y="f94"/>
                </a:lnTo>
                <a:lnTo>
                  <a:pt x="f15" y="f8"/>
                </a:lnTo>
                <a:arcTo wR="f41" hR="f46" stAng="f73" swAng="f65"/>
                <a:lnTo>
                  <a:pt x="f95" y="f96"/>
                </a:lnTo>
                <a:lnTo>
                  <a:pt x="f8" y="f14"/>
                </a:lnTo>
                <a:lnTo>
                  <a:pt x="f8" y="f13"/>
                </a:lnTo>
                <a:lnTo>
                  <a:pt x="f97" y="f98"/>
                </a:lnTo>
                <a:lnTo>
                  <a:pt x="f8" y="f12"/>
                </a:lnTo>
                <a:arcTo wR="f46" hR="f35" stAng="f74" swAng="f68"/>
                <a:lnTo>
                  <a:pt x="f99" y="f100"/>
                </a:lnTo>
                <a:lnTo>
                  <a:pt x="f14" y="f7"/>
                </a:lnTo>
                <a:lnTo>
                  <a:pt x="f13" y="f7"/>
                </a:lnTo>
                <a:lnTo>
                  <a:pt x="f101" y="f102"/>
                </a:lnTo>
                <a:close/>
              </a:path>
            </a:pathLst>
          </a:custGeom>
          <a:solidFill>
            <a:srgbClr val="FFFFFF"/>
          </a:solidFill>
          <a:ln w="0">
            <a:solidFill>
              <a:srgbClr val="000000"/>
            </a:solidFill>
            <a:prstDash val="solid"/>
          </a:ln>
        </p:spPr>
        <p:txBody>
          <a:bodyPr vert="horz" wrap="none" lIns="90000" tIns="45000" rIns="90000" bIns="45000" anchor="ctr" anchorCtr="0" compatLnSpc="0">
            <a:noAutofit/>
          </a:bodyPr>
          <a:lstStyle/>
          <a:p>
            <a:pPr marL="0" marR="0" lvl="0" indent="0" algn="ctr" rtl="0" hangingPunct="0">
              <a:lnSpc>
                <a:spcPct val="100000"/>
              </a:lnSpc>
              <a:spcBef>
                <a:spcPts val="0"/>
              </a:spcBef>
              <a:spcAft>
                <a:spcPts val="0"/>
              </a:spcAft>
              <a:buNone/>
              <a:tabLst/>
            </a:pPr>
            <a:r>
              <a:rPr lang="ja-JP" sz="1800" b="0" i="0" u="none" strike="noStrike" kern="1200">
                <a:ln>
                  <a:noFill/>
                </a:ln>
                <a:latin typeface="VL Pゴシック" pitchFamily="18"/>
                <a:ea typeface="VL Pゴシック" pitchFamily="2"/>
                <a:cs typeface="VL Pゴシック" pitchFamily="2"/>
              </a:rPr>
              <a:t>７</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276480" y="1800000"/>
          <a:ext cx="9644040" cy="4694040"/>
        </p:xfrm>
        <a:graphic>
          <a:graphicData uri="http://schemas.openxmlformats.org/drawingml/2006/table">
            <a:tbl>
              <a:tblPr firstRow="1" bandRow="1"/>
              <a:tblGrid>
                <a:gridCol w="877679"/>
                <a:gridCol w="877679"/>
                <a:gridCol w="877679"/>
                <a:gridCol w="877679"/>
                <a:gridCol w="877679"/>
                <a:gridCol w="877679"/>
                <a:gridCol w="877679"/>
                <a:gridCol w="877679"/>
                <a:gridCol w="877679"/>
                <a:gridCol w="877679"/>
                <a:gridCol w="867599"/>
              </a:tblGrid>
              <a:tr h="426240">
                <a:tc>
                  <a:txBody>
                    <a:bodyPr/>
                    <a:lstStyle/>
                    <a:p>
                      <a:pPr marL="0" marR="0" lvl="0" indent="0" algn="ctr" rtl="0" hangingPunct="0">
                        <a:lnSpc>
                          <a:spcPct val="100000"/>
                        </a:lnSpc>
                        <a:spcBef>
                          <a:spcPts val="0"/>
                        </a:spcBef>
                        <a:spcAft>
                          <a:spcPts val="0"/>
                        </a:spcAft>
                        <a:buNone/>
                        <a:tabLst/>
                        <a:defRPr sz="1300" b="0"/>
                      </a:pPr>
                      <a:r>
                        <a:rPr lang="en-US" sz="13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10</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9</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8</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7</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6</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5</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4</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1</a:t>
                      </a:r>
                    </a:p>
                  </a:txBody>
                  <a:tcPr/>
                </a:tc>
              </a:tr>
              <a:tr h="42624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10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r>
              <a:tr h="42624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9</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9</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4.5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r>
              <a:tr h="42624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8</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8</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8</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4</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r>
              <a:tr h="42624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7</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7</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7</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7</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3.5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r>
              <a:tr h="42624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6</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6</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6</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6</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6</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r>
              <a:tr h="42624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r>
              <a:tr h="42624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4</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4</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4</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4</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4</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4</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4</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r>
              <a:tr h="42624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3</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1.5</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r>
              <a:tr h="42624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2</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a:t>
                      </a:r>
                    </a:p>
                  </a:txBody>
                  <a:tcPr/>
                </a:tc>
              </a:tr>
              <a:tr h="432000">
                <a:tc>
                  <a:txBody>
                    <a:bodyPr/>
                    <a:lstStyle/>
                    <a:p>
                      <a:pPr marL="0" marR="0" lvl="0" indent="0" algn="ctr" rtl="0" hangingPunct="0">
                        <a:lnSpc>
                          <a:spcPct val="100000"/>
                        </a:lnSpc>
                        <a:spcBef>
                          <a:spcPts val="0"/>
                        </a:spcBef>
                        <a:spcAft>
                          <a:spcPts val="0"/>
                        </a:spcAft>
                        <a:buNone/>
                        <a:tabLst/>
                      </a:pPr>
                      <a:r>
                        <a:rPr lang="en-US" sz="1800" b="1"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1</a:t>
                      </a:r>
                    </a:p>
                  </a:txBody>
                  <a:tcPr/>
                </a:tc>
                <a:tc>
                  <a:txBody>
                    <a:bodyPr/>
                    <a:lstStyle/>
                    <a:p>
                      <a:pPr marL="0" marR="0" lvl="0" indent="0" algn="ctr" rtl="0" hangingPunct="0">
                        <a:lnSpc>
                          <a:spcPct val="100000"/>
                        </a:lnSpc>
                        <a:spcBef>
                          <a:spcPts val="0"/>
                        </a:spcBef>
                        <a:spcAft>
                          <a:spcPts val="0"/>
                        </a:spcAft>
                        <a:buNone/>
                        <a:tabLst/>
                      </a:pPr>
                      <a:r>
                        <a:rPr lang="en-US" sz="1800" b="0" i="0" u="none" strike="noStrike" kern="1200">
                          <a:ln>
                            <a:noFill/>
                          </a:ln>
                          <a:latin typeface="VL Pゴシック" pitchFamily="18"/>
                          <a:ea typeface="VL Pゴシック" pitchFamily="2"/>
                          <a:cs typeface="VL Pゴシック" pitchFamily="2"/>
                        </a:rPr>
                        <a:t>0.5</a:t>
                      </a:r>
                    </a:p>
                  </a:txBody>
                  <a:tcPr/>
                </a:tc>
              </a:tr>
            </a:tbl>
          </a:graphicData>
        </a:graphic>
      </p:graphicFrame>
      <p:sp>
        <p:nvSpPr>
          <p:cNvPr id="3" name="テキスト プレースホルダー 2"/>
          <p:cNvSpPr txBox="1">
            <a:spLocks noGrp="1"/>
          </p:cNvSpPr>
          <p:nvPr>
            <p:ph type="body" idx="4294967295"/>
          </p:nvPr>
        </p:nvSpPr>
        <p:spPr>
          <a:xfrm>
            <a:off x="288360" y="410400"/>
            <a:ext cx="9071640" cy="6663600"/>
          </a:xfrm>
        </p:spPr>
        <p:txBody>
          <a:bodyPr/>
          <a:lstStyle/>
          <a:p>
            <a:pPr lvl="0"/>
            <a:endParaRPr lang="en-US"/>
          </a:p>
          <a:p>
            <a:pPr lvl="0"/>
            <a:r>
              <a:rPr lang="ja-JP" altLang="en-US"/>
              <a:t>得点表</a:t>
            </a:r>
          </a:p>
          <a:p>
            <a:pPr lvl="0"/>
            <a:endParaRPr lang="en-US"/>
          </a:p>
          <a:p>
            <a:pPr lvl="0"/>
            <a:endParaRPr lang="en-US"/>
          </a:p>
          <a:p>
            <a:pPr lvl="0"/>
            <a:endParaRPr lang="en-US"/>
          </a:p>
          <a:p>
            <a:pPr lvl="0"/>
            <a:endParaRPr lang="en-US"/>
          </a:p>
          <a:p>
            <a:pPr lvl="0"/>
            <a:endParaRPr lang="en-US"/>
          </a:p>
          <a:p>
            <a:pPr lvl="0"/>
            <a:endParaRPr lang="en-US"/>
          </a:p>
          <a:p>
            <a:pPr lvl="0"/>
            <a:endParaRPr lang="en-US"/>
          </a:p>
          <a:p>
            <a:pPr lvl="0"/>
            <a:endParaRPr lang="en-US"/>
          </a:p>
          <a:p>
            <a:pPr lvl="0"/>
            <a:endParaRPr lang="en-US"/>
          </a:p>
          <a:p>
            <a:pPr lvl="0"/>
            <a:endParaRPr lang="en-US"/>
          </a:p>
          <a:p>
            <a:pPr lvl="0"/>
            <a:endParaRPr lang="en-US" sz="2000"/>
          </a:p>
          <a:p>
            <a:pPr lvl="0"/>
            <a:endParaRPr lang="en-US" sz="2000"/>
          </a:p>
          <a:p>
            <a:pPr lvl="0"/>
            <a:endParaRPr lang="en-US" sz="2000"/>
          </a:p>
          <a:p>
            <a:pPr lvl="0"/>
            <a:endParaRPr lang="en-US" sz="2000"/>
          </a:p>
          <a:p>
            <a:pPr lvl="0"/>
            <a:endParaRPr lang="en-US" sz="2000"/>
          </a:p>
          <a:p>
            <a:pPr lvl="0"/>
            <a:r>
              <a:rPr lang="en-US" sz="2000"/>
              <a:t>※</a:t>
            </a:r>
            <a:r>
              <a:rPr lang="ja-JP" altLang="en-US" sz="2000"/>
              <a:t>ミニマックス法</a:t>
            </a:r>
            <a:r>
              <a:rPr lang="en-US" altLang="ja-JP" sz="2000"/>
              <a:t>…</a:t>
            </a:r>
            <a:r>
              <a:rPr lang="ja-JP" altLang="en-US" sz="2000"/>
              <a:t>相手が最善手を出してくるとき、こちらが最も有利になる手をだすこと</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468360" y="360000"/>
            <a:ext cx="9071640" cy="1080000"/>
          </a:xfrm>
        </p:spPr>
        <p:txBody>
          <a:bodyPr>
            <a:spAutoFit/>
          </a:bodyPr>
          <a:lstStyle/>
          <a:p>
            <a:pPr lvl="0"/>
            <a:r>
              <a:rPr lang="ja-JP" altLang="en-US"/>
              <a:t>戦略</a:t>
            </a:r>
          </a:p>
        </p:txBody>
      </p:sp>
      <p:sp>
        <p:nvSpPr>
          <p:cNvPr id="3" name="テキスト プレースホルダー 2"/>
          <p:cNvSpPr txBox="1">
            <a:spLocks noGrp="1"/>
          </p:cNvSpPr>
          <p:nvPr>
            <p:ph type="body" idx="4294967295"/>
          </p:nvPr>
        </p:nvSpPr>
        <p:spPr>
          <a:xfrm>
            <a:off x="503999" y="1769040"/>
            <a:ext cx="9071640" cy="5610960"/>
          </a:xfrm>
        </p:spPr>
        <p:txBody>
          <a:bodyPr/>
          <a:lstStyle/>
          <a:p>
            <a:pPr lvl="0"/>
            <a:endParaRPr lang="en-US" sz="2400"/>
          </a:p>
          <a:p>
            <a:pPr lvl="0">
              <a:buClr>
                <a:srgbClr val="0E594D"/>
              </a:buClr>
              <a:buSzPct val="45000"/>
              <a:buFont typeface="StarSymbol"/>
              <a:buChar char="●"/>
            </a:pPr>
            <a:r>
              <a:rPr lang="en-US" sz="3000"/>
              <a:t>RND</a:t>
            </a:r>
            <a:r>
              <a:rPr lang="ja-JP" altLang="en-US" sz="3000"/>
              <a:t>戦略</a:t>
            </a:r>
          </a:p>
          <a:p>
            <a:pPr lvl="0">
              <a:buClr>
                <a:srgbClr val="0E594D"/>
              </a:buClr>
              <a:buSzPct val="45000"/>
              <a:buFont typeface="StarSymbol"/>
              <a:buChar char="●"/>
            </a:pPr>
            <a:r>
              <a:rPr lang="en-US" sz="2400"/>
              <a:t>1</a:t>
            </a:r>
            <a:r>
              <a:rPr lang="ja-JP" altLang="en-US" sz="2400"/>
              <a:t>～</a:t>
            </a:r>
            <a:r>
              <a:rPr lang="en-US" sz="2400"/>
              <a:t>10</a:t>
            </a:r>
            <a:r>
              <a:rPr lang="ja-JP" altLang="en-US" sz="2400"/>
              <a:t>をランダムで出す</a:t>
            </a:r>
          </a:p>
          <a:p>
            <a:pPr lvl="0">
              <a:buClr>
                <a:srgbClr val="0E594D"/>
              </a:buClr>
              <a:buSzPct val="45000"/>
              <a:buFont typeface="StarSymbol"/>
              <a:buChar char="●"/>
            </a:pPr>
            <a:r>
              <a:rPr lang="ja-JP" altLang="en-US" sz="2400"/>
              <a:t>検証の為に用いる</a:t>
            </a:r>
          </a:p>
          <a:p>
            <a:pPr lvl="0">
              <a:buClr>
                <a:srgbClr val="0E594D"/>
              </a:buClr>
              <a:buSzPct val="45000"/>
              <a:buFont typeface="StarSymbol"/>
              <a:buChar char="●"/>
            </a:pPr>
            <a:r>
              <a:rPr lang="en-US" sz="3000"/>
              <a:t>LOW</a:t>
            </a:r>
            <a:r>
              <a:rPr lang="ja-JP" altLang="en-US" sz="3000"/>
              <a:t>戦略</a:t>
            </a:r>
          </a:p>
          <a:p>
            <a:pPr lvl="0">
              <a:buClr>
                <a:srgbClr val="0E594D"/>
              </a:buClr>
              <a:buSzPct val="45000"/>
              <a:buFont typeface="StarSymbol"/>
              <a:buChar char="●"/>
            </a:pPr>
            <a:r>
              <a:rPr lang="en-US" sz="2400"/>
              <a:t>1</a:t>
            </a:r>
            <a:r>
              <a:rPr lang="ja-JP" altLang="en-US" sz="2400"/>
              <a:t>～</a:t>
            </a:r>
            <a:r>
              <a:rPr lang="en-US" sz="2400"/>
              <a:t>5</a:t>
            </a:r>
            <a:r>
              <a:rPr lang="ja-JP" altLang="en-US" sz="2400"/>
              <a:t>をランダムで出す</a:t>
            </a:r>
          </a:p>
          <a:p>
            <a:pPr lvl="0">
              <a:buClr>
                <a:srgbClr val="0E594D"/>
              </a:buClr>
              <a:buSzPct val="45000"/>
              <a:buFont typeface="StarSymbol"/>
              <a:buChar char="●"/>
            </a:pPr>
            <a:r>
              <a:rPr lang="ja-JP" altLang="en-US" sz="2400"/>
              <a:t>勝率重視</a:t>
            </a:r>
          </a:p>
          <a:p>
            <a:pPr lvl="0">
              <a:buClr>
                <a:srgbClr val="0E594D"/>
              </a:buClr>
              <a:buSzPct val="45000"/>
              <a:buFont typeface="StarSymbol"/>
              <a:buChar char="●"/>
            </a:pPr>
            <a:r>
              <a:rPr lang="en-US" sz="3000"/>
              <a:t>MID</a:t>
            </a:r>
            <a:r>
              <a:rPr lang="ja-JP" altLang="en-US" sz="3000"/>
              <a:t>戦略</a:t>
            </a:r>
          </a:p>
          <a:p>
            <a:pPr lvl="0">
              <a:buClr>
                <a:srgbClr val="0E594D"/>
              </a:buClr>
              <a:buSzPct val="45000"/>
              <a:buFont typeface="StarSymbol"/>
              <a:buChar char="●"/>
            </a:pPr>
            <a:r>
              <a:rPr lang="ja-JP" altLang="en-US" sz="2400"/>
              <a:t>３～</a:t>
            </a:r>
            <a:r>
              <a:rPr lang="en-US" sz="2400"/>
              <a:t>7</a:t>
            </a:r>
            <a:r>
              <a:rPr lang="ja-JP" altLang="en-US" sz="2400"/>
              <a:t>をランダムで出す</a:t>
            </a:r>
          </a:p>
          <a:p>
            <a:pPr lvl="0">
              <a:buClr>
                <a:srgbClr val="0E594D"/>
              </a:buClr>
              <a:buSzPct val="45000"/>
              <a:buFont typeface="StarSymbol"/>
              <a:buChar char="●"/>
            </a:pPr>
            <a:r>
              <a:rPr lang="en-US" sz="3000"/>
              <a:t>HI</a:t>
            </a:r>
            <a:r>
              <a:rPr lang="ja-JP" altLang="en-US" sz="3000"/>
              <a:t>戦略</a:t>
            </a:r>
          </a:p>
          <a:p>
            <a:pPr lvl="0">
              <a:buClr>
                <a:srgbClr val="0E594D"/>
              </a:buClr>
              <a:buSzPct val="45000"/>
              <a:buFont typeface="StarSymbol"/>
              <a:buChar char="●"/>
            </a:pPr>
            <a:r>
              <a:rPr lang="en-US" sz="2400"/>
              <a:t>5</a:t>
            </a:r>
            <a:r>
              <a:rPr lang="ja-JP" altLang="en-US" sz="2400"/>
              <a:t>～</a:t>
            </a:r>
            <a:r>
              <a:rPr lang="en-US" sz="2400"/>
              <a:t>10</a:t>
            </a:r>
            <a:r>
              <a:rPr lang="ja-JP" altLang="en-US" sz="2400"/>
              <a:t>をランダムで出す</a:t>
            </a:r>
          </a:p>
          <a:p>
            <a:pPr lvl="0">
              <a:buClr>
                <a:srgbClr val="0E594D"/>
              </a:buClr>
              <a:buSzPct val="45000"/>
              <a:buFont typeface="StarSymbol"/>
              <a:buChar char="●"/>
            </a:pPr>
            <a:r>
              <a:rPr lang="ja-JP" altLang="en-US" sz="2400"/>
              <a:t>得点重視</a:t>
            </a:r>
          </a:p>
          <a:p>
            <a:pPr lvl="0">
              <a:buClr>
                <a:srgbClr val="0E594D"/>
              </a:buClr>
              <a:buSzPct val="45000"/>
              <a:buFont typeface="StarSymbol"/>
              <a:buChar char="●"/>
            </a:pPr>
            <a:r>
              <a:rPr lang="en-US"/>
              <a:t>-1</a:t>
            </a:r>
            <a:r>
              <a:rPr lang="ja-JP" altLang="en-US"/>
              <a:t>戦略</a:t>
            </a:r>
          </a:p>
          <a:p>
            <a:pPr lvl="0">
              <a:buClr>
                <a:srgbClr val="0E594D"/>
              </a:buClr>
              <a:buSzPct val="45000"/>
              <a:buFont typeface="StarSymbol"/>
              <a:buChar char="●"/>
            </a:pPr>
            <a:r>
              <a:rPr lang="ja-JP" altLang="en-US" sz="2400"/>
              <a:t>相手が前回出した数を</a:t>
            </a:r>
            <a:r>
              <a:rPr lang="en-US" sz="2400"/>
              <a:t>-1</a:t>
            </a:r>
            <a:r>
              <a:rPr lang="ja-JP" altLang="en-US" sz="2400"/>
              <a:t>した数を出す</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タイトル 1"/>
          <p:cNvSpPr txBox="1">
            <a:spLocks noGrp="1"/>
          </p:cNvSpPr>
          <p:nvPr>
            <p:ph type="title" idx="4294967295"/>
          </p:nvPr>
        </p:nvSpPr>
        <p:spPr>
          <a:xfrm>
            <a:off x="740879" y="555480"/>
            <a:ext cx="8607960" cy="1262520"/>
          </a:xfrm>
        </p:spPr>
        <p:txBody>
          <a:bodyPr>
            <a:spAutoFit/>
          </a:bodyPr>
          <a:lstStyle/>
          <a:p>
            <a:pPr lvl="0"/>
            <a:r>
              <a:rPr lang="ja-JP" altLang="en-US"/>
              <a:t>研究内容</a:t>
            </a:r>
          </a:p>
        </p:txBody>
      </p:sp>
      <p:sp>
        <p:nvSpPr>
          <p:cNvPr id="3" name="テキスト プレースホルダー 2"/>
          <p:cNvSpPr txBox="1">
            <a:spLocks noGrp="1"/>
          </p:cNvSpPr>
          <p:nvPr>
            <p:ph type="body" idx="4294967295"/>
          </p:nvPr>
        </p:nvSpPr>
        <p:spPr>
          <a:xfrm>
            <a:off x="740879" y="2101680"/>
            <a:ext cx="8607960" cy="4899600"/>
          </a:xfrm>
        </p:spPr>
        <p:txBody>
          <a:bodyPr/>
          <a:lstStyle/>
          <a:p>
            <a:pPr lvl="0">
              <a:buClr>
                <a:srgbClr val="0E594D"/>
              </a:buClr>
              <a:buSzPct val="45000"/>
              <a:buFont typeface="StarSymbol"/>
              <a:buChar char="●"/>
            </a:pPr>
            <a:r>
              <a:rPr lang="en-US"/>
              <a:t>3回戦を1セット</a:t>
            </a:r>
          </a:p>
          <a:p>
            <a:pPr lvl="0">
              <a:buClr>
                <a:srgbClr val="0E594D"/>
              </a:buClr>
              <a:buSzPct val="45000"/>
              <a:buFont typeface="StarSymbol"/>
              <a:buChar char="●"/>
            </a:pPr>
            <a:r>
              <a:rPr lang="en-US"/>
              <a:t>100回対戦させ、合計得点と勝率を調べる</a:t>
            </a:r>
          </a:p>
          <a:p>
            <a:pPr lvl="0">
              <a:buClr>
                <a:srgbClr val="0E594D"/>
              </a:buClr>
              <a:buSzPct val="45000"/>
              <a:buFont typeface="StarSymbol"/>
              <a:buChar char="●"/>
            </a:pPr>
            <a:r>
              <a:rPr lang="ja-JP" altLang="en-US"/>
              <a:t>同じ戦略ごとの合計得点をまとめる</a:t>
            </a:r>
          </a:p>
          <a:p>
            <a:pPr lvl="0">
              <a:buClr>
                <a:srgbClr val="0E594D"/>
              </a:buClr>
              <a:buSzPct val="45000"/>
              <a:buFont typeface="StarSymbol"/>
              <a:buChar char="●"/>
            </a:pPr>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テキスト プレースホルダー 1"/>
          <p:cNvSpPr txBox="1">
            <a:spLocks noGrp="1"/>
          </p:cNvSpPr>
          <p:nvPr>
            <p:ph type="body" idx="4294967295"/>
          </p:nvPr>
        </p:nvSpPr>
        <p:spPr>
          <a:xfrm>
            <a:off x="740879" y="2101680"/>
            <a:ext cx="8607960" cy="4989960"/>
          </a:xfrm>
        </p:spPr>
        <p:txBody>
          <a:bodyPr>
            <a:spAutoFit/>
          </a:bodyPr>
          <a:lstStyle/>
          <a:p>
            <a:pPr lvl="0"/>
            <a:endParaRPr lang="en-US" sz="2000"/>
          </a:p>
          <a:p>
            <a:pPr lvl="0"/>
            <a:endParaRPr lang="en-US" sz="2000"/>
          </a:p>
          <a:p>
            <a:pPr lvl="0"/>
            <a:endParaRPr lang="en-US" sz="2000"/>
          </a:p>
          <a:p>
            <a:pPr lvl="0"/>
            <a:endParaRPr lang="en-US" sz="2000"/>
          </a:p>
          <a:p>
            <a:pPr lvl="0"/>
            <a:endParaRPr lang="en-US" sz="2000"/>
          </a:p>
          <a:p>
            <a:pPr lvl="0"/>
            <a:endParaRPr lang="en-US" sz="2000"/>
          </a:p>
          <a:p>
            <a:pPr lvl="0"/>
            <a:endParaRPr lang="en-US" sz="2000"/>
          </a:p>
          <a:p>
            <a:pPr lvl="0"/>
            <a:endParaRPr lang="en-US" sz="2000"/>
          </a:p>
          <a:p>
            <a:pPr lvl="0"/>
            <a:endParaRPr lang="en-US" sz="2000"/>
          </a:p>
          <a:p>
            <a:pPr lvl="0"/>
            <a:endParaRPr lang="en-US" sz="2000"/>
          </a:p>
          <a:p>
            <a:pPr lvl="0"/>
            <a:endParaRPr lang="en-US" sz="2000"/>
          </a:p>
          <a:p>
            <a:pPr lvl="0"/>
            <a:endParaRPr lang="en-US" sz="2000"/>
          </a:p>
          <a:p>
            <a:pPr lvl="0"/>
            <a:endParaRPr lang="en-US" sz="2000"/>
          </a:p>
        </p:txBody>
      </p:sp>
      <p:sp>
        <p:nvSpPr>
          <p:cNvPr id="3" name="タイトル 2"/>
          <p:cNvSpPr txBox="1">
            <a:spLocks noGrp="1"/>
          </p:cNvSpPr>
          <p:nvPr>
            <p:ph type="title" idx="4294967295"/>
          </p:nvPr>
        </p:nvSpPr>
        <p:spPr>
          <a:xfrm>
            <a:off x="572040" y="180000"/>
            <a:ext cx="8607960" cy="1262520"/>
          </a:xfrm>
        </p:spPr>
        <p:txBody>
          <a:bodyPr>
            <a:spAutoFit/>
          </a:bodyPr>
          <a:lstStyle/>
          <a:p>
            <a:pPr lvl="0"/>
            <a:r>
              <a:rPr lang="ja-JP" altLang="en-US"/>
              <a:t>結果・考察</a:t>
            </a:r>
          </a:p>
        </p:txBody>
      </p:sp>
      <p:sp>
        <p:nvSpPr>
          <p:cNvPr id="4" name="テキスト プレースホルダー 3"/>
          <p:cNvSpPr txBox="1">
            <a:spLocks noGrp="1"/>
          </p:cNvSpPr>
          <p:nvPr>
            <p:ph type="body" idx="4294967295"/>
          </p:nvPr>
        </p:nvSpPr>
        <p:spPr>
          <a:xfrm>
            <a:off x="6660000" y="1940400"/>
            <a:ext cx="3060000" cy="4899600"/>
          </a:xfrm>
        </p:spPr>
        <p:txBody>
          <a:bodyPr/>
          <a:lstStyle/>
          <a:p>
            <a:pPr lvl="0">
              <a:buClr>
                <a:srgbClr val="0E594D"/>
              </a:buClr>
              <a:buSzPct val="45000"/>
              <a:buFont typeface="StarSymbol"/>
              <a:buChar char="●"/>
            </a:pPr>
            <a:r>
              <a:rPr lang="ja-JP" altLang="en-US" sz="2600"/>
              <a:t>合計得点は</a:t>
            </a:r>
            <a:r>
              <a:rPr lang="en-US" sz="2600"/>
              <a:t>MID</a:t>
            </a:r>
            <a:r>
              <a:rPr lang="ja-JP" altLang="en-US" sz="2600"/>
              <a:t>戦略が最も大きい</a:t>
            </a:r>
          </a:p>
          <a:p>
            <a:pPr lvl="0">
              <a:buClr>
                <a:srgbClr val="0E594D"/>
              </a:buClr>
              <a:buSzPct val="45000"/>
              <a:buFont typeface="StarSymbol"/>
              <a:buChar char="●"/>
            </a:pPr>
            <a:endParaRPr lang="en-US" sz="2600"/>
          </a:p>
          <a:p>
            <a:pPr lvl="0">
              <a:buClr>
                <a:srgbClr val="0E594D"/>
              </a:buClr>
              <a:buSzPct val="45000"/>
              <a:buFont typeface="StarSymbol"/>
              <a:buChar char="●"/>
            </a:pPr>
            <a:endParaRPr lang="en-US" sz="2600"/>
          </a:p>
          <a:p>
            <a:pPr lvl="0">
              <a:buClr>
                <a:srgbClr val="0E594D"/>
              </a:buClr>
              <a:buSzPct val="45000"/>
              <a:buFont typeface="StarSymbol"/>
              <a:buChar char="●"/>
            </a:pPr>
            <a:endParaRPr lang="en-US" sz="2600"/>
          </a:p>
          <a:p>
            <a:pPr lvl="0">
              <a:buClr>
                <a:srgbClr val="0E594D"/>
              </a:buClr>
              <a:buSzPct val="45000"/>
              <a:buFont typeface="StarSymbol"/>
              <a:buChar char="●"/>
            </a:pPr>
            <a:endParaRPr lang="en-US" sz="2600"/>
          </a:p>
          <a:p>
            <a:pPr lvl="0">
              <a:buClr>
                <a:srgbClr val="0E594D"/>
              </a:buClr>
              <a:buSzPct val="45000"/>
              <a:buFont typeface="StarSymbol"/>
              <a:buChar char="●"/>
            </a:pPr>
            <a:endParaRPr lang="en-US" sz="2600"/>
          </a:p>
          <a:p>
            <a:pPr lvl="0">
              <a:buClr>
                <a:srgbClr val="0E594D"/>
              </a:buClr>
              <a:buSzPct val="45000"/>
              <a:buFont typeface="StarSymbol"/>
              <a:buChar char="●"/>
            </a:pPr>
            <a:endParaRPr lang="en-US" sz="2600"/>
          </a:p>
          <a:p>
            <a:pPr lvl="0">
              <a:buClr>
                <a:srgbClr val="0E594D"/>
              </a:buClr>
              <a:buSzPct val="45000"/>
              <a:buFont typeface="StarSymbol"/>
              <a:buChar char="●"/>
            </a:pPr>
            <a:r>
              <a:rPr lang="ja-JP" altLang="en-US" sz="2600"/>
              <a:t>勝率は</a:t>
            </a:r>
            <a:r>
              <a:rPr lang="en-US" sz="2600"/>
              <a:t>LOW</a:t>
            </a:r>
            <a:r>
              <a:rPr lang="ja-JP" altLang="en-US" sz="2600"/>
              <a:t>戦略が最も大きい</a:t>
            </a:r>
          </a:p>
        </p:txBody>
      </p:sp>
      <p:graphicFrame>
        <p:nvGraphicFramePr>
          <p:cNvPr id="5" name="Object 4"/>
          <p:cNvGraphicFramePr/>
          <p:nvPr/>
        </p:nvGraphicFramePr>
        <p:xfrm>
          <a:off x="720000" y="1440000"/>
          <a:ext cx="6300000" cy="3118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Object 4"/>
          <p:cNvGraphicFramePr/>
          <p:nvPr/>
        </p:nvGraphicFramePr>
        <p:xfrm>
          <a:off x="720000" y="4441680"/>
          <a:ext cx="6300000" cy="311832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標準">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yt-coo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TotalTime>
  <Words>664</Words>
  <Application>Microsoft Office PowerPoint</Application>
  <PresentationFormat>ワイド画面</PresentationFormat>
  <Paragraphs>270</Paragraphs>
  <Slides>12</Slides>
  <Notes>12</Notes>
  <HiddenSlides>0</HiddenSlides>
  <MMClips>0</MMClips>
  <ScaleCrop>false</ScaleCrop>
  <HeadingPairs>
    <vt:vector size="8" baseType="variant">
      <vt:variant>
        <vt:lpstr>使用されているフォント</vt:lpstr>
      </vt:variant>
      <vt:variant>
        <vt:i4>10</vt:i4>
      </vt:variant>
      <vt:variant>
        <vt:lpstr>テーマ</vt:lpstr>
      </vt:variant>
      <vt:variant>
        <vt:i4>2</vt:i4>
      </vt:variant>
      <vt:variant>
        <vt:lpstr>埋め込まれた OLE サーバー</vt:lpstr>
      </vt:variant>
      <vt:variant>
        <vt:i4>2</vt:i4>
      </vt:variant>
      <vt:variant>
        <vt:lpstr>スライド タイトル</vt:lpstr>
      </vt:variant>
      <vt:variant>
        <vt:i4>12</vt:i4>
      </vt:variant>
    </vt:vector>
  </HeadingPairs>
  <TitlesOfParts>
    <vt:vector size="26" baseType="lpstr">
      <vt:lpstr>HG-MinchoL-Sun</vt:lpstr>
      <vt:lpstr>ＭＳ Ｐゴシック</vt:lpstr>
      <vt:lpstr>ＭＳ ゴシック</vt:lpstr>
      <vt:lpstr>ＭＳ 明朝</vt:lpstr>
      <vt:lpstr>StarSymbol</vt:lpstr>
      <vt:lpstr>VL Pゴシック</vt:lpstr>
      <vt:lpstr>さざなみ明朝</vt:lpstr>
      <vt:lpstr>Arial</vt:lpstr>
      <vt:lpstr>Calibri</vt:lpstr>
      <vt:lpstr>Times New Roman</vt:lpstr>
      <vt:lpstr>標準</vt:lpstr>
      <vt:lpstr>lyt-cool</vt:lpstr>
      <vt:lpstr>OpenDocument テキスト</vt:lpstr>
      <vt:lpstr>OpenDocument スプレッドシート</vt:lpstr>
      <vt:lpstr>囚人のジレンマ問題における 最適戦略の考察</vt:lpstr>
      <vt:lpstr>目次</vt:lpstr>
      <vt:lpstr>囚人のジレンマとは?</vt:lpstr>
      <vt:lpstr>囚人のジレンマの例</vt:lpstr>
      <vt:lpstr>競りゲーム</vt:lpstr>
      <vt:lpstr>PowerPoint プレゼンテーション</vt:lpstr>
      <vt:lpstr>戦略</vt:lpstr>
      <vt:lpstr>研究内容</vt:lpstr>
      <vt:lpstr>結果・考察</vt:lpstr>
      <vt:lpstr>同じ戦略間での合計得点</vt:lpstr>
      <vt:lpstr>今後の課題</vt:lpstr>
      <vt:lpstr>参考文献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囚人のジレンマ問題における 最適戦略の考察</dc:title>
  <dc:creator>takeychi ryota</dc:creator>
  <cp:lastModifiedBy>takasi-i</cp:lastModifiedBy>
  <cp:revision>70</cp:revision>
  <dcterms:created xsi:type="dcterms:W3CDTF">2016-02-03T14:27:53Z</dcterms:created>
  <dcterms:modified xsi:type="dcterms:W3CDTF">2017-06-05T04:17:45Z</dcterms:modified>
</cp:coreProperties>
</file>