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sldIdLst>
    <p:sldId id="259" r:id="rId2"/>
    <p:sldId id="257" r:id="rId3"/>
    <p:sldId id="274" r:id="rId4"/>
    <p:sldId id="260" r:id="rId5"/>
    <p:sldId id="263" r:id="rId6"/>
    <p:sldId id="261" r:id="rId7"/>
    <p:sldId id="275" r:id="rId8"/>
    <p:sldId id="276" r:id="rId9"/>
    <p:sldId id="277" r:id="rId10"/>
    <p:sldId id="273" r:id="rId11"/>
    <p:sldId id="265" r:id="rId12"/>
    <p:sldId id="281" r:id="rId13"/>
    <p:sldId id="280" r:id="rId14"/>
    <p:sldId id="283" r:id="rId15"/>
    <p:sldId id="282" r:id="rId16"/>
    <p:sldId id="285" r:id="rId17"/>
    <p:sldId id="288" r:id="rId18"/>
    <p:sldId id="289" r:id="rId19"/>
    <p:sldId id="267" r:id="rId20"/>
    <p:sldId id="268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25" autoAdjust="0"/>
  </p:normalViewPr>
  <p:slideViewPr>
    <p:cSldViewPr>
      <p:cViewPr varScale="1">
        <p:scale>
          <a:sx n="72" d="100"/>
          <a:sy n="72" d="100"/>
        </p:scale>
        <p:origin x="-77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69B90-71C0-430D-B7B9-D184C21B4446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D8DA7-9E73-4373-85A9-DBF8DB557F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D8DA7-9E73-4373-85A9-DBF8DB557F3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DF0FC7E-D859-4DA6-8577-181E287956AF}" type="datetimeFigureOut">
              <a:rPr kumimoji="1" lang="ja-JP" altLang="en-US" smtClean="0"/>
              <a:pPr/>
              <a:t>2014/2/7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779FE0-2134-492C-B69E-061DBE5D97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「ハルマ」アプリの開発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近畿大学理工学部情報学科</a:t>
            </a:r>
            <a:endParaRPr lang="en-US" altLang="ja-JP" dirty="0"/>
          </a:p>
          <a:p>
            <a:r>
              <a:rPr lang="ja-JP" altLang="en-US" dirty="0" smtClean="0"/>
              <a:t>情報論理工学研究室</a:t>
            </a:r>
            <a:endParaRPr lang="en-US" altLang="ja-JP" dirty="0" smtClean="0"/>
          </a:p>
          <a:p>
            <a:r>
              <a:rPr lang="en-US" altLang="ja-JP" smtClean="0"/>
              <a:t>10-1-037-0022</a:t>
            </a:r>
            <a:endParaRPr lang="en-US" altLang="ja-JP" dirty="0"/>
          </a:p>
          <a:p>
            <a:r>
              <a:rPr lang="ja-JP" altLang="en-US" dirty="0" smtClean="0"/>
              <a:t>段野健太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ハルマをプレイできるプログラムを作成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ハルマ</a:t>
            </a:r>
            <a:r>
              <a:rPr lang="ja-JP" altLang="ja-JP" dirty="0" smtClean="0"/>
              <a:t>約</a:t>
            </a:r>
            <a:r>
              <a:rPr lang="en-US" altLang="ja-JP" dirty="0" smtClean="0"/>
              <a:t>10</a:t>
            </a:r>
            <a:r>
              <a:rPr lang="en-US" altLang="ja-JP" baseline="30000" dirty="0" smtClean="0"/>
              <a:t>57</a:t>
            </a:r>
            <a:r>
              <a:rPr lang="ja-JP" altLang="ja-JP" dirty="0" smtClean="0"/>
              <a:t>通り</a:t>
            </a:r>
            <a:r>
              <a:rPr lang="ja-JP" altLang="en-US" dirty="0" smtClean="0"/>
              <a:t>の局面数が存在する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多過ぎるため深い先読みは困難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そこで現在の盤面を評価して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様々な要素から評価値を設定し、選択する</a:t>
            </a:r>
            <a:r>
              <a:rPr lang="en-US" altLang="ja-JP" dirty="0" smtClean="0"/>
              <a:t>AI</a:t>
            </a:r>
            <a:r>
              <a:rPr lang="ja-JP" altLang="en-US" dirty="0" smtClean="0"/>
              <a:t>を作成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アプリケーションの説明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arenR"/>
            </a:pPr>
            <a:r>
              <a:rPr lang="ja-JP" altLang="en-US" dirty="0"/>
              <a:t>対角</a:t>
            </a:r>
            <a:r>
              <a:rPr lang="ja-JP" altLang="en-US" dirty="0" smtClean="0"/>
              <a:t>線上から外れないように進む</a:t>
            </a:r>
            <a:endParaRPr lang="en-US" altLang="ja-JP" dirty="0" smtClean="0"/>
          </a:p>
          <a:p>
            <a:pPr marL="514350" indent="-514350">
              <a:buFont typeface="+mj-lt"/>
              <a:buAutoNum type="alphaUcParenR"/>
            </a:pPr>
            <a:endParaRPr lang="en-US" altLang="ja-JP" dirty="0" smtClean="0"/>
          </a:p>
          <a:p>
            <a:pPr marL="514350" indent="-514350">
              <a:buFont typeface="+mj-lt"/>
              <a:buAutoNum type="alphaUcParenR"/>
            </a:pPr>
            <a:r>
              <a:rPr kumimoji="1" lang="ja-JP" altLang="en-US" dirty="0" smtClean="0"/>
              <a:t>駒を孤立させないようにする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lphaUcParenR"/>
            </a:pPr>
            <a:endParaRPr kumimoji="1" lang="en-US" altLang="ja-JP" dirty="0" smtClean="0"/>
          </a:p>
          <a:p>
            <a:pPr marL="514350" indent="-514350">
              <a:buFont typeface="+mj-lt"/>
              <a:buAutoNum type="alphaUcParenR"/>
            </a:pPr>
            <a:r>
              <a:rPr lang="ja-JP" altLang="en-US" dirty="0" smtClean="0"/>
              <a:t>最も長距離を移動できるようにする</a:t>
            </a:r>
            <a:endParaRPr lang="en-US" altLang="ja-JP" dirty="0" smtClean="0"/>
          </a:p>
          <a:p>
            <a:pPr marL="514350" indent="-514350">
              <a:buFont typeface="+mj-lt"/>
              <a:buAutoNum type="alphaUcParenR"/>
            </a:pPr>
            <a:endParaRPr lang="en-US" altLang="ja-JP" dirty="0" smtClean="0"/>
          </a:p>
          <a:p>
            <a:pPr marL="514350" indent="-514350">
              <a:buFont typeface="+mj-lt"/>
              <a:buAutoNum type="alphaUcParenR"/>
            </a:pPr>
            <a:r>
              <a:rPr kumimoji="1" lang="ja-JP" altLang="en-US" dirty="0" smtClean="0"/>
              <a:t>最も後方の駒を移動させる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戦略</a:t>
            </a:r>
            <a:r>
              <a:rPr kumimoji="1" lang="en-US" altLang="ja-JP" dirty="0" smtClean="0"/>
              <a:t>(4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基本戦略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ja-JP" altLang="en-US" dirty="0" smtClean="0"/>
              <a:t>対角線上から外れないように進む</a:t>
            </a:r>
            <a:endParaRPr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戦略</a:t>
            </a:r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pic>
        <p:nvPicPr>
          <p:cNvPr id="4" name="図 3" descr="開始画面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2204864"/>
            <a:ext cx="3977985" cy="4016088"/>
          </a:xfrm>
          <a:prstGeom prst="rect">
            <a:avLst/>
          </a:prstGeom>
        </p:spPr>
      </p:pic>
      <p:sp>
        <p:nvSpPr>
          <p:cNvPr id="5" name="禁止 4"/>
          <p:cNvSpPr/>
          <p:nvPr/>
        </p:nvSpPr>
        <p:spPr>
          <a:xfrm>
            <a:off x="2771800" y="2492896"/>
            <a:ext cx="914400" cy="914400"/>
          </a:xfrm>
          <a:prstGeom prst="noSmoking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禁止 5"/>
          <p:cNvSpPr/>
          <p:nvPr/>
        </p:nvSpPr>
        <p:spPr>
          <a:xfrm>
            <a:off x="5364088" y="4869160"/>
            <a:ext cx="914400" cy="914400"/>
          </a:xfrm>
          <a:prstGeom prst="noSmoking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2555776" y="2276872"/>
            <a:ext cx="2448272" cy="23762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4067944" y="3717032"/>
            <a:ext cx="2376264" cy="23762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kumimoji="1" lang="ja-JP" altLang="en-US" dirty="0" smtClean="0"/>
              <a:t>駒を孤立させないようにする</a:t>
            </a:r>
            <a:endParaRPr kumimoji="1"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戦略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pic>
        <p:nvPicPr>
          <p:cNvPr id="5" name="図 4" descr="戦略２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2204864"/>
            <a:ext cx="3977985" cy="4016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ja-JP" altLang="en-US" dirty="0" smtClean="0"/>
              <a:t>最も長距離を移動できるようにする</a:t>
            </a:r>
            <a:endParaRPr lang="en-US" altLang="ja-JP" dirty="0" smtClean="0"/>
          </a:p>
          <a:p>
            <a:pPr marL="514350" indent="-514350"/>
            <a:endParaRPr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戦略</a:t>
            </a:r>
            <a:r>
              <a:rPr lang="en-US" altLang="ja-JP" dirty="0" smtClean="0"/>
              <a:t>C</a:t>
            </a:r>
            <a:endParaRPr kumimoji="1" lang="ja-JP" altLang="en-US" dirty="0"/>
          </a:p>
        </p:txBody>
      </p:sp>
      <p:pic>
        <p:nvPicPr>
          <p:cNvPr id="4" name="図 3" descr="開始画面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2204864"/>
            <a:ext cx="3977985" cy="4016088"/>
          </a:xfrm>
          <a:prstGeom prst="rect">
            <a:avLst/>
          </a:prstGeom>
        </p:spPr>
      </p:pic>
      <p:sp>
        <p:nvSpPr>
          <p:cNvPr id="9" name="上矢印 8"/>
          <p:cNvSpPr/>
          <p:nvPr/>
        </p:nvSpPr>
        <p:spPr>
          <a:xfrm rot="5400000">
            <a:off x="3347864" y="4941168"/>
            <a:ext cx="144016" cy="288032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上矢印 21"/>
          <p:cNvSpPr/>
          <p:nvPr/>
        </p:nvSpPr>
        <p:spPr>
          <a:xfrm>
            <a:off x="3635896" y="5661248"/>
            <a:ext cx="144016" cy="288032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55776" y="465313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A</a:t>
            </a:r>
            <a:r>
              <a:rPr kumimoji="1" lang="ja-JP" altLang="en-US" sz="2000" b="1" dirty="0" smtClean="0"/>
              <a:t>（</a:t>
            </a:r>
            <a:r>
              <a:rPr kumimoji="1" lang="en-US" altLang="ja-JP" sz="2000" b="1" dirty="0" smtClean="0"/>
              <a:t>12,5</a:t>
            </a:r>
            <a:r>
              <a:rPr kumimoji="1" lang="ja-JP" altLang="en-US" sz="2000" b="1" dirty="0" smtClean="0"/>
              <a:t>）</a:t>
            </a:r>
            <a:endParaRPr kumimoji="1" lang="ja-JP" altLang="en-US" sz="20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707904" y="57332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B(14,5)</a:t>
            </a:r>
            <a:endParaRPr kumimoji="1" lang="ja-JP" altLang="en-US" sz="2000" b="1" dirty="0"/>
          </a:p>
        </p:txBody>
      </p:sp>
      <p:sp>
        <p:nvSpPr>
          <p:cNvPr id="25" name="上矢印 24"/>
          <p:cNvSpPr/>
          <p:nvPr/>
        </p:nvSpPr>
        <p:spPr>
          <a:xfrm rot="10800000">
            <a:off x="4572000" y="3789040"/>
            <a:ext cx="144016" cy="288032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716016" y="3933056"/>
            <a:ext cx="934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C(8,9)</a:t>
            </a:r>
            <a:endParaRPr kumimoji="1"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ja-JP" altLang="en-US" dirty="0" smtClean="0"/>
              <a:t>最も後方の駒を移動させる</a:t>
            </a:r>
          </a:p>
          <a:p>
            <a:pPr marL="514350" indent="-514350"/>
            <a:endParaRPr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戦略</a:t>
            </a:r>
            <a:r>
              <a:rPr lang="en-US" altLang="ja-JP" dirty="0" smtClean="0"/>
              <a:t>D</a:t>
            </a:r>
            <a:endParaRPr kumimoji="1" lang="ja-JP" altLang="en-US" dirty="0"/>
          </a:p>
        </p:txBody>
      </p:sp>
      <p:pic>
        <p:nvPicPr>
          <p:cNvPr id="4" name="図 3" descr="開始画面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2204864"/>
            <a:ext cx="3977985" cy="4016088"/>
          </a:xfrm>
          <a:prstGeom prst="rect">
            <a:avLst/>
          </a:prstGeom>
        </p:spPr>
      </p:pic>
      <p:sp>
        <p:nvSpPr>
          <p:cNvPr id="9" name="上矢印 8"/>
          <p:cNvSpPr/>
          <p:nvPr/>
        </p:nvSpPr>
        <p:spPr>
          <a:xfrm>
            <a:off x="3347864" y="5805264"/>
            <a:ext cx="144016" cy="288032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8×8</a:t>
            </a:r>
            <a:r>
              <a:rPr kumimoji="1" lang="ja-JP" altLang="en-US" dirty="0" smtClean="0"/>
              <a:t>の簡易ハルマで</a:t>
            </a:r>
            <a:r>
              <a:rPr lang="ja-JP" altLang="en-US" dirty="0" smtClean="0"/>
              <a:t>実験を行う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4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戦略従う</a:t>
            </a:r>
            <a:r>
              <a:rPr lang="en-US" altLang="ja-JP" dirty="0" smtClean="0"/>
              <a:t>AI</a:t>
            </a:r>
            <a:r>
              <a:rPr lang="ja-JP" altLang="en-US" dirty="0" smtClean="0"/>
              <a:t>同士で総当たり対戦を行った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有効だと思われる戦略を元に複合戦略を作成し、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既存の戦略と比較する</a:t>
            </a:r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結果・考察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2448272"/>
          </a:xfrm>
        </p:spPr>
        <p:txBody>
          <a:bodyPr/>
          <a:lstStyle/>
          <a:p>
            <a:r>
              <a:rPr lang="ja-JP" altLang="en-US" sz="2400" dirty="0" smtClean="0"/>
              <a:t>縦軸：先手</a:t>
            </a:r>
            <a:endParaRPr lang="en-US" altLang="ja-JP" sz="2400" dirty="0" smtClean="0"/>
          </a:p>
          <a:p>
            <a:r>
              <a:rPr lang="ja-JP" altLang="en-US" sz="2400" dirty="0" smtClean="0"/>
              <a:t>横軸：後手</a:t>
            </a:r>
            <a:endParaRPr lang="en-US" altLang="ja-JP" sz="2400" dirty="0" smtClean="0"/>
          </a:p>
          <a:p>
            <a:r>
              <a:rPr lang="en-US" altLang="ja-JP" sz="2400" dirty="0" smtClean="0"/>
              <a:t>(</a:t>
            </a:r>
            <a:r>
              <a:rPr lang="ja-JP" altLang="en-US" sz="2400" dirty="0" smtClean="0"/>
              <a:t>先手の勝数＼後手の勝数</a:t>
            </a:r>
            <a:r>
              <a:rPr lang="en-US" altLang="ja-JP" sz="2400" dirty="0" smtClean="0"/>
              <a:t>)</a:t>
            </a: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対戦結果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395536" y="1340768"/>
          <a:ext cx="8496942" cy="2697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16157"/>
                <a:gridCol w="1416157"/>
                <a:gridCol w="1416157"/>
                <a:gridCol w="1416157"/>
                <a:gridCol w="1416157"/>
                <a:gridCol w="14161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先手＼後手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戦略</a:t>
                      </a:r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戦略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戦略</a:t>
                      </a:r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戦略</a:t>
                      </a:r>
                      <a:r>
                        <a:rPr kumimoji="1" lang="en-US" altLang="ja-JP" dirty="0" smtClean="0"/>
                        <a:t>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57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43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38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62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41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59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69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31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205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195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43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57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41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59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47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53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61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192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208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45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52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48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58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42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64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36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229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171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76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76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32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68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53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47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133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267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179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221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155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245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178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222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247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153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759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841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複合戦略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395536" y="3645024"/>
            <a:ext cx="84969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2448272"/>
          </a:xfrm>
        </p:spPr>
        <p:txBody>
          <a:bodyPr/>
          <a:lstStyle/>
          <a:p>
            <a:r>
              <a:rPr lang="ja-JP" altLang="en-US" sz="2400" dirty="0" smtClean="0"/>
              <a:t>縦軸：先手</a:t>
            </a:r>
            <a:endParaRPr lang="en-US" altLang="ja-JP" sz="2400" dirty="0" smtClean="0"/>
          </a:p>
          <a:p>
            <a:r>
              <a:rPr lang="ja-JP" altLang="en-US" sz="2400" dirty="0" smtClean="0"/>
              <a:t>横軸：後手</a:t>
            </a:r>
            <a:endParaRPr lang="en-US" altLang="ja-JP" sz="2400" dirty="0" smtClean="0"/>
          </a:p>
          <a:p>
            <a:r>
              <a:rPr lang="en-US" altLang="ja-JP" sz="2400" dirty="0" smtClean="0"/>
              <a:t>(</a:t>
            </a:r>
            <a:r>
              <a:rPr lang="ja-JP" altLang="en-US" sz="2400" dirty="0" smtClean="0"/>
              <a:t>先手の勝数＼後手の勝数</a:t>
            </a:r>
            <a:r>
              <a:rPr lang="en-US" altLang="ja-JP" sz="2400" dirty="0" smtClean="0"/>
              <a:t>)</a:t>
            </a: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対戦結果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95536" y="1340768"/>
          <a:ext cx="8496942" cy="2621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16157"/>
                <a:gridCol w="1416157"/>
                <a:gridCol w="1416157"/>
                <a:gridCol w="1416157"/>
                <a:gridCol w="1416157"/>
                <a:gridCol w="14161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先手＼後手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戦略</a:t>
                      </a:r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戦略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戦略</a:t>
                      </a:r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戦略</a:t>
                      </a:r>
                      <a:r>
                        <a:rPr kumimoji="1" lang="en-US" altLang="ja-JP" dirty="0" smtClean="0"/>
                        <a:t>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205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195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192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208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229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171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＼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133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267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179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221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155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245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178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222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247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153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759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841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複合戦略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69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31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85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15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74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26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77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23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305</a:t>
                      </a:r>
                      <a:r>
                        <a:rPr kumimoji="1" lang="ja-JP" altLang="en-US" dirty="0" smtClean="0"/>
                        <a:t>＼</a:t>
                      </a:r>
                      <a:r>
                        <a:rPr kumimoji="1" lang="en-US" altLang="ja-JP" dirty="0" smtClean="0"/>
                        <a:t>95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395536" y="3573016"/>
            <a:ext cx="84969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目的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人対戦が可能なように設計と実装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ハルマの戦略を検討し、対戦結果により優劣を判断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結論・課題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最初に作成した戦略よりも</a:t>
            </a:r>
            <a:endParaRPr kumimoji="1"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最終的に強い</a:t>
            </a:r>
            <a:r>
              <a:rPr kumimoji="1" lang="en-US" altLang="ja-JP" dirty="0" smtClean="0"/>
              <a:t>AI</a:t>
            </a:r>
            <a:r>
              <a:rPr kumimoji="1" lang="ja-JP" altLang="en-US" dirty="0" smtClean="0"/>
              <a:t>を作成すること</a:t>
            </a:r>
            <a:r>
              <a:rPr lang="ja-JP" altLang="en-US" dirty="0" smtClean="0"/>
              <a:t>ができた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 lvl="1"/>
            <a:r>
              <a:rPr lang="ja-JP" altLang="en-US" dirty="0" smtClean="0"/>
              <a:t>強さを調べるためにも他の方法で作成した</a:t>
            </a:r>
            <a:r>
              <a:rPr lang="en-US" altLang="ja-JP" dirty="0" smtClean="0"/>
              <a:t>AI</a:t>
            </a:r>
            <a:r>
              <a:rPr lang="ja-JP" altLang="en-US" dirty="0" smtClean="0"/>
              <a:t>が必要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他の方法で評価する戦略そのものの変更、強化</a:t>
            </a:r>
          </a:p>
          <a:p>
            <a:pPr>
              <a:buNone/>
            </a:pPr>
            <a:endParaRPr kumimoji="1" lang="en-US" altLang="ja-JP" dirty="0" smtClean="0"/>
          </a:p>
          <a:p>
            <a:pPr lvl="1"/>
            <a:r>
              <a:rPr lang="ja-JP" altLang="en-US" dirty="0" smtClean="0"/>
              <a:t>今回の実験は</a:t>
            </a:r>
            <a:r>
              <a:rPr lang="en-US" altLang="ja-JP" dirty="0" smtClean="0"/>
              <a:t>8×8</a:t>
            </a:r>
            <a:r>
              <a:rPr lang="ja-JP" altLang="en-US" dirty="0" smtClean="0"/>
              <a:t>の簡易盤のため、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本来の</a:t>
            </a:r>
            <a:r>
              <a:rPr lang="en-US" altLang="ja-JP" dirty="0" smtClean="0"/>
              <a:t>16×16</a:t>
            </a:r>
            <a:r>
              <a:rPr lang="ja-JP" altLang="en-US" dirty="0" smtClean="0"/>
              <a:t>盤に対応することが今後の課題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また、</a:t>
            </a:r>
            <a:r>
              <a:rPr lang="en-US" altLang="ja-JP" dirty="0" smtClean="0"/>
              <a:t>4</a:t>
            </a:r>
            <a:r>
              <a:rPr lang="ja-JP" altLang="en-US" dirty="0" smtClean="0"/>
              <a:t>人対戦時でもこの戦略は有効か検証する</a:t>
            </a:r>
            <a:endParaRPr lang="en-US" altLang="ja-JP" dirty="0" smtClean="0"/>
          </a:p>
          <a:p>
            <a:pPr lvl="1"/>
            <a:endParaRPr kumimoji="1" lang="ja-JP" altLang="en-US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結論・今後の課題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はじめに</a:t>
            </a:r>
            <a:endParaRPr kumimoji="1" lang="en-US" altLang="ja-JP" dirty="0" smtClean="0"/>
          </a:p>
          <a:p>
            <a:r>
              <a:rPr lang="ja-JP" altLang="en-US" dirty="0" smtClean="0"/>
              <a:t>「ハルマ」とは </a:t>
            </a:r>
            <a:r>
              <a:rPr lang="en-US" altLang="ja-JP" dirty="0" smtClean="0"/>
              <a:t>/ </a:t>
            </a:r>
            <a:r>
              <a:rPr kumimoji="1" lang="ja-JP" altLang="en-US" dirty="0" smtClean="0"/>
              <a:t>ルール</a:t>
            </a:r>
            <a:endParaRPr kumimoji="1" lang="en-US" altLang="ja-JP" dirty="0" smtClean="0"/>
          </a:p>
          <a:p>
            <a:r>
              <a:rPr lang="ja-JP" altLang="en-US" dirty="0" smtClean="0"/>
              <a:t>アプリケーションの説明</a:t>
            </a:r>
            <a:endParaRPr lang="en-US" altLang="ja-JP" dirty="0" smtClean="0"/>
          </a:p>
          <a:p>
            <a:r>
              <a:rPr lang="ja-JP" altLang="en-US" dirty="0" smtClean="0"/>
              <a:t>作成した戦略</a:t>
            </a:r>
            <a:endParaRPr lang="en-US" altLang="ja-JP" dirty="0" smtClean="0"/>
          </a:p>
          <a:p>
            <a:r>
              <a:rPr kumimoji="1" lang="ja-JP" altLang="en-US" dirty="0" smtClean="0"/>
              <a:t>結果・考察</a:t>
            </a:r>
            <a:endParaRPr kumimoji="1" lang="en-US" altLang="ja-JP" dirty="0" smtClean="0"/>
          </a:p>
          <a:p>
            <a:r>
              <a:rPr lang="ja-JP" altLang="en-US" dirty="0" smtClean="0"/>
              <a:t>結論・今後の課題</a:t>
            </a:r>
            <a:endParaRPr lang="en-US" altLang="ja-JP" dirty="0" smtClean="0"/>
          </a:p>
          <a:p>
            <a:r>
              <a:rPr kumimoji="1" lang="ja-JP" altLang="en-US" dirty="0"/>
              <a:t>参考</a:t>
            </a:r>
            <a:r>
              <a:rPr kumimoji="1" lang="ja-JP" altLang="en-US" dirty="0" smtClean="0"/>
              <a:t>文献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ja-JP" altLang="ja-JP" dirty="0" smtClean="0"/>
              <a:t>松田道弘：世界のゲーム辞典</a:t>
            </a:r>
            <a:r>
              <a:rPr lang="en-US" altLang="ja-JP" dirty="0" smtClean="0"/>
              <a:t>pp204,205</a:t>
            </a:r>
            <a:r>
              <a:rPr lang="ja-JP" altLang="ja-JP" dirty="0" err="1" smtClean="0"/>
              <a:t>，</a:t>
            </a:r>
            <a:r>
              <a:rPr lang="ja-JP" altLang="ja-JP" dirty="0" smtClean="0"/>
              <a:t>東京堂出版</a:t>
            </a:r>
            <a:r>
              <a:rPr lang="en-US" altLang="ja-JP" dirty="0" smtClean="0"/>
              <a:t>(1989)</a:t>
            </a:r>
            <a:endParaRPr lang="ja-JP" altLang="ja-JP" dirty="0" smtClean="0"/>
          </a:p>
          <a:p>
            <a:pPr lvl="0"/>
            <a:r>
              <a:rPr lang="en-US" altLang="ja-JP" dirty="0" err="1" smtClean="0"/>
              <a:t>Halma</a:t>
            </a:r>
            <a:r>
              <a:rPr lang="en-US" altLang="ja-JP" dirty="0" smtClean="0"/>
              <a:t> – </a:t>
            </a:r>
            <a:r>
              <a:rPr lang="ja-JP" altLang="ja-JP" dirty="0" smtClean="0"/>
              <a:t>アブストラクトゲーム博物館</a:t>
            </a:r>
            <a:r>
              <a:rPr lang="en-US" altLang="ja-JP" dirty="0" smtClean="0"/>
              <a:t>, http://www.nakajim.net/index.php?Halma</a:t>
            </a:r>
            <a:endParaRPr lang="ja-JP" altLang="ja-JP" dirty="0" smtClean="0"/>
          </a:p>
          <a:p>
            <a:pPr lvl="0"/>
            <a:r>
              <a:rPr lang="ja-JP" altLang="ja-JP" dirty="0" smtClean="0"/>
              <a:t>美添一樹，山下宏，松原仁：コンピュータ囲碁―モンテカルロ法の理論と実践―</a:t>
            </a:r>
            <a:r>
              <a:rPr lang="en-US" altLang="ja-JP" dirty="0" smtClean="0"/>
              <a:t>,</a:t>
            </a:r>
            <a:r>
              <a:rPr lang="ja-JP" altLang="ja-JP" dirty="0" smtClean="0"/>
              <a:t>共立出版</a:t>
            </a:r>
            <a:r>
              <a:rPr lang="en-US" altLang="ja-JP" dirty="0" smtClean="0"/>
              <a:t>(2012)</a:t>
            </a:r>
            <a:endParaRPr lang="ja-JP" altLang="ja-JP" dirty="0" smtClean="0"/>
          </a:p>
          <a:p>
            <a:pPr lvl="0"/>
            <a:r>
              <a:rPr lang="en-US" altLang="ja-JP" dirty="0" smtClean="0"/>
              <a:t>Jonathan Schaeffer, Neil Burch, </a:t>
            </a:r>
            <a:r>
              <a:rPr lang="en-US" altLang="ja-JP" dirty="0" err="1" smtClean="0"/>
              <a:t>Yngvi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Bjorsson</a:t>
            </a:r>
            <a:r>
              <a:rPr lang="en-US" altLang="ja-JP" dirty="0" smtClean="0"/>
              <a:t>, Akihiro </a:t>
            </a:r>
            <a:r>
              <a:rPr lang="en-US" altLang="ja-JP" dirty="0" err="1" smtClean="0"/>
              <a:t>Kishimoto</a:t>
            </a:r>
            <a:r>
              <a:rPr lang="en-US" altLang="ja-JP" dirty="0" smtClean="0"/>
              <a:t>, Martin </a:t>
            </a:r>
            <a:r>
              <a:rPr lang="en-US" altLang="ja-JP" dirty="0" err="1" smtClean="0"/>
              <a:t>Muller,Robert</a:t>
            </a:r>
            <a:r>
              <a:rPr lang="en-US" altLang="ja-JP" dirty="0" smtClean="0"/>
              <a:t> Lake, Paul </a:t>
            </a:r>
            <a:r>
              <a:rPr lang="en-US" altLang="ja-JP" dirty="0" err="1" smtClean="0"/>
              <a:t>Lu,and</a:t>
            </a:r>
            <a:r>
              <a:rPr lang="en-US" altLang="ja-JP" dirty="0" smtClean="0"/>
              <a:t> Steve </a:t>
            </a:r>
            <a:r>
              <a:rPr lang="en-US" altLang="ja-JP" dirty="0" err="1" smtClean="0"/>
              <a:t>Suphen</a:t>
            </a:r>
            <a:r>
              <a:rPr lang="en-US" altLang="ja-JP" dirty="0" smtClean="0"/>
              <a:t>, Checkers is Science Vol.317, No.5844, pp1518-1522 (2007) http://www.sciencemag.org/content/317/5844/1518.full.pdf</a:t>
            </a:r>
            <a:endParaRPr lang="ja-JP" altLang="ja-JP" dirty="0" smtClean="0"/>
          </a:p>
          <a:p>
            <a:pPr lvl="0"/>
            <a:r>
              <a:rPr lang="ja-JP" altLang="ja-JP" dirty="0" smtClean="0"/>
              <a:t>田中哲郎</a:t>
            </a:r>
            <a:r>
              <a:rPr lang="en-US" altLang="ja-JP" dirty="0" smtClean="0"/>
              <a:t>,</a:t>
            </a:r>
            <a:r>
              <a:rPr lang="ja-JP" altLang="ja-JP" dirty="0" smtClean="0"/>
              <a:t>ボードゲーム「シンペイ」完全解析</a:t>
            </a:r>
            <a:r>
              <a:rPr lang="en-US" altLang="ja-JP" dirty="0" smtClean="0"/>
              <a:t>(</a:t>
            </a:r>
            <a:r>
              <a:rPr lang="ja-JP" altLang="ja-JP" dirty="0" smtClean="0"/>
              <a:t>修正版</a:t>
            </a:r>
            <a:r>
              <a:rPr lang="en-US" altLang="ja-JP" dirty="0" smtClean="0"/>
              <a:t>), </a:t>
            </a:r>
            <a:endParaRPr lang="ja-JP" altLang="ja-JP" dirty="0" smtClean="0"/>
          </a:p>
          <a:p>
            <a:r>
              <a:rPr lang="en-US" altLang="ja-JP" dirty="0" smtClean="0"/>
              <a:t>http://media.itc.u-tokyo.ac.jp/ktanaka/simpei/20060307-rev.pdf</a:t>
            </a:r>
            <a:endParaRPr lang="ja-JP" altLang="ja-JP" dirty="0" smtClean="0"/>
          </a:p>
          <a:p>
            <a:pPr lvl="0"/>
            <a:r>
              <a:rPr lang="en-US" altLang="ja-JP" dirty="0" smtClean="0"/>
              <a:t>Joel Feinstein, </a:t>
            </a:r>
            <a:r>
              <a:rPr lang="en-US" altLang="ja-JP" dirty="0" err="1" smtClean="0"/>
              <a:t>Amenor</a:t>
            </a:r>
            <a:r>
              <a:rPr lang="en-US" altLang="ja-JP" dirty="0" smtClean="0"/>
              <a:t> Wins World 6</a:t>
            </a:r>
            <a:r>
              <a:rPr lang="ja-JP" altLang="ja-JP" dirty="0" smtClean="0"/>
              <a:t>×</a:t>
            </a:r>
            <a:r>
              <a:rPr lang="en-US" altLang="ja-JP" dirty="0" smtClean="0"/>
              <a:t>6 Championships!, Forty billion noted under the tree(July 1993), pp6-8, British </a:t>
            </a:r>
            <a:r>
              <a:rPr lang="en-US" altLang="ja-JP" dirty="0" err="1" smtClean="0"/>
              <a:t>Fedrations</a:t>
            </a:r>
            <a:r>
              <a:rPr lang="en-US" altLang="ja-JP" dirty="0" smtClean="0"/>
              <a:t> newsletter,(1993),</a:t>
            </a:r>
            <a:endParaRPr lang="ja-JP" altLang="ja-JP" dirty="0" smtClean="0"/>
          </a:p>
          <a:p>
            <a:r>
              <a:rPr lang="en-US" altLang="ja-JP" dirty="0" smtClean="0"/>
              <a:t>http://britishothello.org.uk/fbnall.pdf</a:t>
            </a:r>
            <a:endParaRPr lang="ja-JP" altLang="ja-JP" dirty="0" smtClean="0"/>
          </a:p>
          <a:p>
            <a:pPr lvl="0"/>
            <a:r>
              <a:rPr lang="ja-JP" altLang="ja-JP" dirty="0" smtClean="0"/>
              <a:t>北尾まどか，藤田麻衣子，どうぶつしょう</a:t>
            </a:r>
            <a:r>
              <a:rPr lang="ja-JP" altLang="ja-JP" dirty="0" err="1" smtClean="0"/>
              <a:t>ぎ</a:t>
            </a:r>
            <a:r>
              <a:rPr lang="ja-JP" altLang="ja-JP" dirty="0" smtClean="0"/>
              <a:t>ねっと，</a:t>
            </a:r>
            <a:r>
              <a:rPr lang="en-US" altLang="ja-JP" dirty="0" smtClean="0"/>
              <a:t>(2010), http://dobutsushogi.net/</a:t>
            </a:r>
            <a:endParaRPr lang="ja-JP" altLang="ja-JP" dirty="0" smtClean="0"/>
          </a:p>
          <a:p>
            <a:pPr lvl="0"/>
            <a:r>
              <a:rPr lang="ja-JP" altLang="ja-JP" dirty="0" smtClean="0"/>
              <a:t>田中哲郎，「どうぶつしょうぎ」の完全解析，情報処理学会研究報告</a:t>
            </a:r>
            <a:r>
              <a:rPr lang="en-US" altLang="ja-JP" dirty="0" smtClean="0"/>
              <a:t> Vol.2009-GI-22 No.3, pp1-8(2009), http://id.nii.ac.jp/1001/00062415/</a:t>
            </a:r>
            <a:endParaRPr lang="ja-JP" altLang="ja-JP" dirty="0" smtClean="0"/>
          </a:p>
          <a:p>
            <a:pPr lvl="0"/>
            <a:r>
              <a:rPr lang="en-US" altLang="ja-JP" dirty="0" smtClean="0"/>
              <a:t>IBM100-DeepBlue,IBM,(1997),http://www-03.ibm.com/ibm/history/ibm100/us/en/icons/deepblue</a:t>
            </a:r>
            <a:endParaRPr lang="ja-JP" altLang="ja-JP" dirty="0" smtClean="0"/>
          </a:p>
          <a:p>
            <a:pPr lvl="0"/>
            <a:r>
              <a:rPr lang="en-US" altLang="ja-JP" dirty="0" smtClean="0"/>
              <a:t>Michael </a:t>
            </a:r>
            <a:r>
              <a:rPr lang="en-US" altLang="ja-JP" dirty="0" err="1" smtClean="0"/>
              <a:t>Khodarkovsky</a:t>
            </a:r>
            <a:r>
              <a:rPr lang="en-US" altLang="ja-JP" dirty="0" smtClean="0"/>
              <a:t> and Leonid </a:t>
            </a:r>
            <a:r>
              <a:rPr lang="en-US" altLang="ja-JP" dirty="0" err="1" smtClean="0"/>
              <a:t>Shamkvoich</a:t>
            </a:r>
            <a:r>
              <a:rPr lang="en-US" altLang="ja-JP" dirty="0" smtClean="0"/>
              <a:t>, </a:t>
            </a:r>
            <a:r>
              <a:rPr lang="ja-JP" altLang="ja-JP" dirty="0" smtClean="0"/>
              <a:t>人間対機械―チェス世界チャンピオンとスーパーコンピューターの闘いの記録，毎日コミュニケーションズ</a:t>
            </a:r>
            <a:r>
              <a:rPr lang="en-US" altLang="ja-JP" dirty="0" smtClean="0"/>
              <a:t>,(1998)</a:t>
            </a:r>
            <a:endParaRPr lang="ja-JP" altLang="ja-JP" dirty="0" smtClean="0"/>
          </a:p>
          <a:p>
            <a:pPr lvl="0"/>
            <a:r>
              <a:rPr lang="en-US" altLang="ja-JP" dirty="0" smtClean="0"/>
              <a:t>Seal Software: </a:t>
            </a:r>
            <a:r>
              <a:rPr lang="ja-JP" altLang="ja-JP" dirty="0" smtClean="0"/>
              <a:t>リバーシのアルゴリズム</a:t>
            </a:r>
            <a:r>
              <a:rPr lang="en-US" altLang="ja-JP" dirty="0" smtClean="0"/>
              <a:t>, </a:t>
            </a:r>
            <a:r>
              <a:rPr lang="ja-JP" altLang="ja-JP" dirty="0" smtClean="0"/>
              <a:t>工学社</a:t>
            </a:r>
            <a:r>
              <a:rPr lang="en-US" altLang="ja-JP" dirty="0" smtClean="0"/>
              <a:t>(2007)</a:t>
            </a:r>
            <a:endParaRPr lang="ja-JP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背景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二人零和有限確定完全情報ゲーム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最も単純なゲームで多くの</a:t>
            </a:r>
            <a:r>
              <a:rPr kumimoji="1" lang="en-US" altLang="ja-JP" dirty="0" smtClean="0"/>
              <a:t>AI</a:t>
            </a:r>
            <a:r>
              <a:rPr kumimoji="1" lang="ja-JP" altLang="en-US" dirty="0" smtClean="0"/>
              <a:t>が作られてきたが、</a:t>
            </a:r>
            <a:endParaRPr kumimoji="1"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kumimoji="1" lang="ja-JP" altLang="en-US" dirty="0" smtClean="0"/>
              <a:t>まだ誰もが研究していないゲームに挑戦した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目的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人対戦が可能なように設計と実装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ハルマの戦略を検討し、対戦結果により優劣を判断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はじめに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</a:t>
            </a:r>
            <a:r>
              <a:rPr lang="ja-JP" altLang="en-US" dirty="0" smtClean="0"/>
              <a:t>人、</a:t>
            </a:r>
            <a:r>
              <a:rPr lang="en-US" altLang="ja-JP" dirty="0" smtClean="0"/>
              <a:t>4</a:t>
            </a:r>
            <a:r>
              <a:rPr lang="ja-JP" altLang="en-US" dirty="0" smtClean="0"/>
              <a:t>人で対戦する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kumimoji="1" lang="ja-JP" altLang="en-US" dirty="0" smtClean="0"/>
              <a:t>ボードゲーム</a:t>
            </a:r>
            <a:endParaRPr kumimoji="1"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相手より早くゴールを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目指す競争ゲーム</a:t>
            </a:r>
            <a:endParaRPr lang="en-US" altLang="ja-JP" dirty="0"/>
          </a:p>
          <a:p>
            <a:endParaRPr lang="en-US" altLang="ja-JP" dirty="0" smtClean="0"/>
          </a:p>
          <a:p>
            <a:r>
              <a:rPr kumimoji="1" lang="ja-JP" altLang="en-US" dirty="0"/>
              <a:t>日本</a:t>
            </a:r>
            <a:r>
              <a:rPr kumimoji="1" lang="ja-JP" altLang="en-US" dirty="0" smtClean="0"/>
              <a:t>でも発売された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ダイヤモンドゲームの原型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ハルマとは</a:t>
            </a:r>
            <a:endParaRPr kumimoji="1" lang="ja-JP" altLang="en-US" dirty="0"/>
          </a:p>
        </p:txBody>
      </p:sp>
      <p:pic>
        <p:nvPicPr>
          <p:cNvPr id="5" name="図 4" descr="開始画面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836712"/>
            <a:ext cx="2609833" cy="2634831"/>
          </a:xfrm>
          <a:prstGeom prst="rect">
            <a:avLst/>
          </a:prstGeom>
        </p:spPr>
      </p:pic>
      <p:pic>
        <p:nvPicPr>
          <p:cNvPr id="7" name="図 6" descr="ダイヤ見本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3717032"/>
            <a:ext cx="3820806" cy="2550388"/>
          </a:xfrm>
          <a:prstGeom prst="rect">
            <a:avLst/>
          </a:prstGeom>
        </p:spPr>
      </p:pic>
      <p:sp>
        <p:nvSpPr>
          <p:cNvPr id="8" name="左カーブ矢印 7"/>
          <p:cNvSpPr/>
          <p:nvPr/>
        </p:nvSpPr>
        <p:spPr>
          <a:xfrm rot="-1380000">
            <a:off x="7576074" y="1981211"/>
            <a:ext cx="1403648" cy="16561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74917" y="6237312"/>
            <a:ext cx="2969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出典：ダイヤモンドゲーム：記憶の窓</a:t>
            </a:r>
            <a:r>
              <a:rPr lang="en-US" altLang="ja-JP" sz="1000" dirty="0" smtClean="0"/>
              <a:t>(2006/01/03)</a:t>
            </a:r>
          </a:p>
          <a:p>
            <a:r>
              <a:rPr lang="en-US" altLang="ja-JP" sz="1000" dirty="0" smtClean="0"/>
              <a:t>http://sa98na.exblog.jp/2469969/</a:t>
            </a:r>
            <a:endParaRPr kumimoji="1" lang="ja-JP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16×16</a:t>
            </a:r>
            <a:r>
              <a:rPr kumimoji="1" lang="ja-JP" altLang="en-US" dirty="0" smtClean="0"/>
              <a:t>盤を使用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各持ち駒</a:t>
            </a:r>
            <a:r>
              <a:rPr lang="en-US" altLang="ja-JP" dirty="0" smtClean="0"/>
              <a:t>19</a:t>
            </a:r>
            <a:r>
              <a:rPr lang="ja-JP" altLang="en-US" dirty="0" smtClean="0"/>
              <a:t>個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(4</a:t>
            </a:r>
            <a:r>
              <a:rPr lang="ja-JP" altLang="en-US" dirty="0" smtClean="0"/>
              <a:t>人対戦時</a:t>
            </a:r>
            <a:r>
              <a:rPr lang="en-US" altLang="ja-JP" dirty="0" smtClean="0"/>
              <a:t>13</a:t>
            </a:r>
            <a:r>
              <a:rPr lang="ja-JP" altLang="en-US" dirty="0" smtClean="0"/>
              <a:t>個</a:t>
            </a:r>
            <a:r>
              <a:rPr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lang="en-US" altLang="ja-JP" dirty="0"/>
              <a:t>1</a:t>
            </a:r>
            <a:r>
              <a:rPr lang="ja-JP" altLang="en-US" dirty="0" smtClean="0"/>
              <a:t>ターンにつき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1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駒を移動させる</a:t>
            </a:r>
            <a:endParaRPr lang="en-US" altLang="ja-JP" dirty="0"/>
          </a:p>
          <a:p>
            <a:endParaRPr lang="en-US" altLang="ja-JP" dirty="0" smtClean="0"/>
          </a:p>
          <a:p>
            <a:r>
              <a:rPr kumimoji="1" lang="ja-JP" altLang="en-US" dirty="0" smtClean="0"/>
              <a:t>先に駒全てを相手の陣地に移動すれば勝利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ハルマのルール</a:t>
            </a:r>
            <a:endParaRPr kumimoji="1" lang="ja-JP" altLang="en-US" dirty="0"/>
          </a:p>
        </p:txBody>
      </p:sp>
      <p:pic>
        <p:nvPicPr>
          <p:cNvPr id="4" name="図 3" descr="開始画面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628800"/>
            <a:ext cx="3113889" cy="3143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移動について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隣接</a:t>
            </a:r>
            <a:r>
              <a:rPr lang="ja-JP" altLang="en-US" dirty="0" smtClean="0"/>
              <a:t>する</a:t>
            </a:r>
            <a:r>
              <a:rPr lang="en-US" altLang="ja-JP" dirty="0" smtClean="0"/>
              <a:t>8</a:t>
            </a:r>
            <a:r>
              <a:rPr lang="ja-JP" altLang="en-US" dirty="0" smtClean="0"/>
              <a:t>方向のマス</a:t>
            </a:r>
            <a:endParaRPr lang="en-US" altLang="ja-JP" dirty="0"/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全てに移動可能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早くゴールを目指すには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効率の良いジャンプ移動が重要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移動</a:t>
            </a:r>
            <a:r>
              <a:rPr kumimoji="1" lang="ja-JP" altLang="en-US" dirty="0" smtClean="0"/>
              <a:t>のルール</a:t>
            </a:r>
            <a:endParaRPr kumimoji="1" lang="ja-JP" altLang="en-US" dirty="0"/>
          </a:p>
        </p:txBody>
      </p:sp>
      <p:pic>
        <p:nvPicPr>
          <p:cNvPr id="5" name="図 4" descr="盤面１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1412776"/>
            <a:ext cx="3384376" cy="3363357"/>
          </a:xfrm>
          <a:prstGeom prst="rect">
            <a:avLst/>
          </a:prstGeom>
        </p:spPr>
      </p:pic>
      <p:sp>
        <p:nvSpPr>
          <p:cNvPr id="7" name="円/楕円 6"/>
          <p:cNvSpPr/>
          <p:nvPr/>
        </p:nvSpPr>
        <p:spPr>
          <a:xfrm>
            <a:off x="6372200" y="2852936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>
            <a:stCxn id="7" idx="7"/>
          </p:cNvCxnSpPr>
          <p:nvPr/>
        </p:nvCxnSpPr>
        <p:spPr>
          <a:xfrm flipV="1">
            <a:off x="6802439" y="2420888"/>
            <a:ext cx="433857" cy="495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7092280" y="2132856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6804248" y="3212976"/>
            <a:ext cx="433857" cy="495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rot="16200000" flipV="1">
            <a:off x="5970883" y="2462164"/>
            <a:ext cx="433857" cy="495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5400000">
            <a:off x="5970883" y="3182245"/>
            <a:ext cx="433857" cy="495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7092280" y="3573016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652120" y="3573016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5652120" y="2132856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6588224" y="234888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rot="5400000" flipV="1">
            <a:off x="7128284" y="281693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rot="16200000" flipV="1">
            <a:off x="6120172" y="281693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6588224" y="328498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>
          <a:xfrm>
            <a:off x="6372200" y="2132856"/>
            <a:ext cx="504056" cy="43204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7092280" y="2852936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6372200" y="3573016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5652120" y="2852936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禁止 31"/>
          <p:cNvSpPr/>
          <p:nvPr/>
        </p:nvSpPr>
        <p:spPr>
          <a:xfrm>
            <a:off x="6372200" y="1988840"/>
            <a:ext cx="576064" cy="576064"/>
          </a:xfrm>
          <a:prstGeom prst="noSmoking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ジャンプ移動のルール</a:t>
            </a:r>
            <a:endParaRPr kumimoji="1" lang="ja-JP" altLang="en-US" dirty="0"/>
          </a:p>
        </p:txBody>
      </p:sp>
      <p:pic>
        <p:nvPicPr>
          <p:cNvPr id="4" name="図 3" descr="盤面２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340768"/>
            <a:ext cx="5184576" cy="4626515"/>
          </a:xfrm>
          <a:prstGeom prst="rect">
            <a:avLst/>
          </a:prstGeom>
        </p:spPr>
      </p:pic>
      <p:sp>
        <p:nvSpPr>
          <p:cNvPr id="6" name="円/楕円 5"/>
          <p:cNvSpPr/>
          <p:nvPr/>
        </p:nvSpPr>
        <p:spPr>
          <a:xfrm>
            <a:off x="2627784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4355976" y="3717032"/>
            <a:ext cx="432048" cy="432048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5508104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3203848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U ターン矢印 12"/>
          <p:cNvSpPr/>
          <p:nvPr/>
        </p:nvSpPr>
        <p:spPr>
          <a:xfrm>
            <a:off x="2771800" y="3068960"/>
            <a:ext cx="1368152" cy="661800"/>
          </a:xfrm>
          <a:prstGeom prst="utur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779912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4932040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6084168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U ターン矢印 17"/>
          <p:cNvSpPr/>
          <p:nvPr/>
        </p:nvSpPr>
        <p:spPr>
          <a:xfrm>
            <a:off x="3923928" y="3068960"/>
            <a:ext cx="1368152" cy="661800"/>
          </a:xfrm>
          <a:prstGeom prst="utur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U ターン矢印 18"/>
          <p:cNvSpPr/>
          <p:nvPr/>
        </p:nvSpPr>
        <p:spPr>
          <a:xfrm>
            <a:off x="5076056" y="3068960"/>
            <a:ext cx="1368152" cy="661800"/>
          </a:xfrm>
          <a:prstGeom prst="utur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8" grpId="0" animBg="1"/>
      <p:bldP spid="18" grpId="1" animBg="1"/>
      <p:bldP spid="19" grpId="0" animBg="1"/>
      <p:bldP spid="1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ジャンプ移動のルール</a:t>
            </a:r>
            <a:endParaRPr kumimoji="1" lang="ja-JP" altLang="en-US" dirty="0"/>
          </a:p>
        </p:txBody>
      </p:sp>
      <p:pic>
        <p:nvPicPr>
          <p:cNvPr id="4" name="図 3" descr="盤面２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340768"/>
            <a:ext cx="5184576" cy="4626515"/>
          </a:xfrm>
          <a:prstGeom prst="rect">
            <a:avLst/>
          </a:prstGeom>
        </p:spPr>
      </p:pic>
      <p:sp>
        <p:nvSpPr>
          <p:cNvPr id="6" name="円/楕円 5"/>
          <p:cNvSpPr/>
          <p:nvPr/>
        </p:nvSpPr>
        <p:spPr>
          <a:xfrm>
            <a:off x="2627784" y="4293096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4355976" y="3140968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779912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3203848" y="4293096"/>
            <a:ext cx="432048" cy="432048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U ターン矢印 12"/>
          <p:cNvSpPr/>
          <p:nvPr/>
        </p:nvSpPr>
        <p:spPr>
          <a:xfrm>
            <a:off x="2699792" y="3645024"/>
            <a:ext cx="1368152" cy="661800"/>
          </a:xfrm>
          <a:prstGeom prst="utur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右カーブ矢印 13"/>
          <p:cNvSpPr/>
          <p:nvPr/>
        </p:nvSpPr>
        <p:spPr>
          <a:xfrm flipH="1" flipV="1">
            <a:off x="4211960" y="3212976"/>
            <a:ext cx="720080" cy="1396162"/>
          </a:xfrm>
          <a:prstGeom prst="curved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779912" y="4293096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6084168" y="4293096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U ターン矢印 17"/>
          <p:cNvSpPr/>
          <p:nvPr/>
        </p:nvSpPr>
        <p:spPr>
          <a:xfrm>
            <a:off x="3923928" y="2492896"/>
            <a:ext cx="1368152" cy="661800"/>
          </a:xfrm>
          <a:prstGeom prst="utur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4932040" y="3140968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3779912" y="3140968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5508104" y="3140968"/>
            <a:ext cx="432048" cy="432048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6084168" y="3140968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6084168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U ターン矢印 24"/>
          <p:cNvSpPr/>
          <p:nvPr/>
        </p:nvSpPr>
        <p:spPr>
          <a:xfrm>
            <a:off x="5076056" y="2492896"/>
            <a:ext cx="1368152" cy="661800"/>
          </a:xfrm>
          <a:prstGeom prst="utur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右カーブ矢印 25"/>
          <p:cNvSpPr/>
          <p:nvPr/>
        </p:nvSpPr>
        <p:spPr>
          <a:xfrm flipH="1">
            <a:off x="6516216" y="3284984"/>
            <a:ext cx="720080" cy="1396162"/>
          </a:xfrm>
          <a:prstGeom prst="curved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ジャンプ移動のルール</a:t>
            </a:r>
            <a:endParaRPr kumimoji="1" lang="ja-JP" altLang="en-US" dirty="0"/>
          </a:p>
        </p:txBody>
      </p:sp>
      <p:pic>
        <p:nvPicPr>
          <p:cNvPr id="4" name="図 3" descr="盤面２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340768"/>
            <a:ext cx="5184576" cy="4626515"/>
          </a:xfrm>
          <a:prstGeom prst="rect">
            <a:avLst/>
          </a:prstGeom>
        </p:spPr>
      </p:pic>
      <p:sp>
        <p:nvSpPr>
          <p:cNvPr id="6" name="円/楕円 5"/>
          <p:cNvSpPr/>
          <p:nvPr/>
        </p:nvSpPr>
        <p:spPr>
          <a:xfrm>
            <a:off x="2627784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4355976" y="3717032"/>
            <a:ext cx="432048" cy="432048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932040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3203848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U ターン矢印 12"/>
          <p:cNvSpPr/>
          <p:nvPr/>
        </p:nvSpPr>
        <p:spPr>
          <a:xfrm>
            <a:off x="2771800" y="3068960"/>
            <a:ext cx="1368152" cy="661800"/>
          </a:xfrm>
          <a:prstGeom prst="utur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779912" y="3717032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U ターン矢印 17"/>
          <p:cNvSpPr/>
          <p:nvPr/>
        </p:nvSpPr>
        <p:spPr>
          <a:xfrm>
            <a:off x="3923928" y="3068960"/>
            <a:ext cx="2016224" cy="661800"/>
          </a:xfrm>
          <a:prstGeom prst="utur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禁止 13"/>
          <p:cNvSpPr/>
          <p:nvPr/>
        </p:nvSpPr>
        <p:spPr>
          <a:xfrm>
            <a:off x="4499992" y="2636912"/>
            <a:ext cx="792088" cy="864096"/>
          </a:xfrm>
          <a:prstGeom prst="noSmoking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3" grpId="1" animBg="1"/>
      <p:bldP spid="15" grpId="0" animBg="1"/>
      <p:bldP spid="18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3565</TotalTime>
  <Words>773</Words>
  <Application>Microsoft Office PowerPoint</Application>
  <PresentationFormat>画面に合わせる (4:3)</PresentationFormat>
  <Paragraphs>207</Paragraphs>
  <Slides>20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ビジネス</vt:lpstr>
      <vt:lpstr>「ハルマ」アプリの開発</vt:lpstr>
      <vt:lpstr>目次</vt:lpstr>
      <vt:lpstr>はじめに</vt:lpstr>
      <vt:lpstr>ハルマとは</vt:lpstr>
      <vt:lpstr>ハルマのルール</vt:lpstr>
      <vt:lpstr>移動のルール</vt:lpstr>
      <vt:lpstr>ジャンプ移動のルール</vt:lpstr>
      <vt:lpstr>ジャンプ移動のルール</vt:lpstr>
      <vt:lpstr>ジャンプ移動のルール</vt:lpstr>
      <vt:lpstr>アプリケーションの説明</vt:lpstr>
      <vt:lpstr>戦略(4つの基本戦略)</vt:lpstr>
      <vt:lpstr>戦略A</vt:lpstr>
      <vt:lpstr>戦略B</vt:lpstr>
      <vt:lpstr>戦略C</vt:lpstr>
      <vt:lpstr>戦略D</vt:lpstr>
      <vt:lpstr>結果・考察</vt:lpstr>
      <vt:lpstr>対戦結果</vt:lpstr>
      <vt:lpstr>対戦結果</vt:lpstr>
      <vt:lpstr>結論・今後の課題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「ハルマ」アプリの開発</dc:title>
  <dc:creator>DANEKN</dc:creator>
  <cp:lastModifiedBy>DANEKN</cp:lastModifiedBy>
  <cp:revision>229</cp:revision>
  <dcterms:created xsi:type="dcterms:W3CDTF">2014-01-31T03:00:03Z</dcterms:created>
  <dcterms:modified xsi:type="dcterms:W3CDTF">2014-02-07T02:20:40Z</dcterms:modified>
</cp:coreProperties>
</file>