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9" r:id="rId11"/>
    <p:sldId id="265" r:id="rId12"/>
    <p:sldId id="266" r:id="rId13"/>
    <p:sldId id="267" r:id="rId14"/>
    <p:sldId id="268" r:id="rId15"/>
    <p:sldId id="270"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08" y="-2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45165DC-01B0-447E-BDAD-E9A6452010C4}" type="datetimeFigureOut">
              <a:rPr kumimoji="1" lang="ja-JP" altLang="en-US" smtClean="0"/>
              <a:pPr/>
              <a:t>2014/2/6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D79DCE9-1BC1-49E4-A997-E2B76DE32172}"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45165DC-01B0-447E-BDAD-E9A6452010C4}" type="datetimeFigureOut">
              <a:rPr kumimoji="1" lang="ja-JP" altLang="en-US" smtClean="0"/>
              <a:pPr/>
              <a:t>2014/2/6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D79DCE9-1BC1-49E4-A997-E2B76DE32172}"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45165DC-01B0-447E-BDAD-E9A6452010C4}" type="datetimeFigureOut">
              <a:rPr kumimoji="1" lang="ja-JP" altLang="en-US" smtClean="0"/>
              <a:pPr/>
              <a:t>2014/2/6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D79DCE9-1BC1-49E4-A997-E2B76DE32172}"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45165DC-01B0-447E-BDAD-E9A6452010C4}" type="datetimeFigureOut">
              <a:rPr kumimoji="1" lang="ja-JP" altLang="en-US" smtClean="0"/>
              <a:pPr/>
              <a:t>2014/2/6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D79DCE9-1BC1-49E4-A997-E2B76DE32172}"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45165DC-01B0-447E-BDAD-E9A6452010C4}" type="datetimeFigureOut">
              <a:rPr kumimoji="1" lang="ja-JP" altLang="en-US" smtClean="0"/>
              <a:pPr/>
              <a:t>2014/2/6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D79DCE9-1BC1-49E4-A997-E2B76DE32172}"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45165DC-01B0-447E-BDAD-E9A6452010C4}" type="datetimeFigureOut">
              <a:rPr kumimoji="1" lang="ja-JP" altLang="en-US" smtClean="0"/>
              <a:pPr/>
              <a:t>2014/2/6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D79DCE9-1BC1-49E4-A997-E2B76DE32172}"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45165DC-01B0-447E-BDAD-E9A6452010C4}" type="datetimeFigureOut">
              <a:rPr kumimoji="1" lang="ja-JP" altLang="en-US" smtClean="0"/>
              <a:pPr/>
              <a:t>2014/2/6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D79DCE9-1BC1-49E4-A997-E2B76DE32172}"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45165DC-01B0-447E-BDAD-E9A6452010C4}" type="datetimeFigureOut">
              <a:rPr kumimoji="1" lang="ja-JP" altLang="en-US" smtClean="0"/>
              <a:pPr/>
              <a:t>2014/2/6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D79DCE9-1BC1-49E4-A997-E2B76DE32172}"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45165DC-01B0-447E-BDAD-E9A6452010C4}" type="datetimeFigureOut">
              <a:rPr kumimoji="1" lang="ja-JP" altLang="en-US" smtClean="0"/>
              <a:pPr/>
              <a:t>2014/2/6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D79DCE9-1BC1-49E4-A997-E2B76DE32172}"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45165DC-01B0-447E-BDAD-E9A6452010C4}" type="datetimeFigureOut">
              <a:rPr kumimoji="1" lang="ja-JP" altLang="en-US" smtClean="0"/>
              <a:pPr/>
              <a:t>2014/2/6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D79DCE9-1BC1-49E4-A997-E2B76DE32172}"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45165DC-01B0-447E-BDAD-E9A6452010C4}" type="datetimeFigureOut">
              <a:rPr kumimoji="1" lang="ja-JP" altLang="en-US" smtClean="0"/>
              <a:pPr/>
              <a:t>2014/2/6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D79DCE9-1BC1-49E4-A997-E2B76DE32172}"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5165DC-01B0-447E-BDAD-E9A6452010C4}" type="datetimeFigureOut">
              <a:rPr kumimoji="1" lang="ja-JP" altLang="en-US" smtClean="0"/>
              <a:pPr/>
              <a:t>2014/2/6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9DCE9-1BC1-49E4-A997-E2B76DE32172}"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geocities.co.jp/Playtown-King/9806/igo/igo01.html" TargetMode="External"/><Relationship Id="rId2" Type="http://schemas.openxmlformats.org/officeDocument/2006/relationships/hyperlink" Target="http://howcollect.jp/article/881" TargetMode="External"/><Relationship Id="rId1" Type="http://schemas.openxmlformats.org/officeDocument/2006/relationships/slideLayout" Target="../slideLayouts/slideLayout2.xml"/><Relationship Id="rId4" Type="http://schemas.openxmlformats.org/officeDocument/2006/relationships/hyperlink" Target="http://kisei.yomiuri.co.jp/column/shinan_igoamigo/02.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モンテカルロ法によるミニ囲碁</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09-1-037-0193</a:t>
            </a:r>
          </a:p>
          <a:p>
            <a:r>
              <a:rPr lang="ja-JP" altLang="en-US" dirty="0" smtClean="0"/>
              <a:t>増井拓視</a:t>
            </a:r>
            <a:endParaRPr lang="en-US" altLang="ja-JP" dirty="0" smtClean="0"/>
          </a:p>
          <a:p>
            <a:r>
              <a:rPr kumimoji="1" lang="ja-JP" altLang="en-US" dirty="0"/>
              <a:t>情報理論</a:t>
            </a:r>
            <a:r>
              <a:rPr kumimoji="1" lang="ja-JP" altLang="en-US" dirty="0" smtClean="0"/>
              <a:t>工学</a:t>
            </a:r>
            <a:r>
              <a:rPr kumimoji="1" lang="ja-JP" altLang="en-US" dirty="0"/>
              <a:t>研究所</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5×5</a:t>
            </a:r>
            <a:r>
              <a:rPr kumimoji="1" lang="ja-JP" altLang="en-US" dirty="0" smtClean="0"/>
              <a:t>路盤囲碁の完全解析について</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5</a:t>
            </a:r>
            <a:r>
              <a:rPr kumimoji="1" lang="ja-JP" altLang="en-US" dirty="0" smtClean="0"/>
              <a:t>路盤を用いた囲碁については完全解析が完了しており、黒の</a:t>
            </a:r>
            <a:r>
              <a:rPr kumimoji="1" lang="en-US" altLang="ja-JP" dirty="0" smtClean="0"/>
              <a:t>25</a:t>
            </a:r>
            <a:r>
              <a:rPr kumimoji="1" lang="ja-JP" altLang="en-US" dirty="0" smtClean="0"/>
              <a:t>目勝ちという結果となる</a:t>
            </a:r>
            <a:endParaRPr kumimoji="1" lang="en-US" altLang="ja-JP" dirty="0" smtClean="0"/>
          </a:p>
          <a:p>
            <a:r>
              <a:rPr lang="ja-JP" altLang="en-US" dirty="0" smtClean="0"/>
              <a:t>モンテカルロ法のみを用いて完全解析の結果とどのような違いがでるか検証する</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モンテカルロ法</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昨今の囲碁プログラムにて勢いのある手法</a:t>
            </a:r>
            <a:endParaRPr lang="en-US" altLang="ja-JP" dirty="0" smtClean="0"/>
          </a:p>
          <a:p>
            <a:r>
              <a:rPr kumimoji="1" lang="ja-JP" altLang="en-US" dirty="0" smtClean="0"/>
              <a:t>乱数を用いてランダム配置し終局まで対局、それを複数回繰り返し一番勝率の高い手を選択する</a:t>
            </a: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ミニ囲碁の</a:t>
            </a:r>
            <a:r>
              <a:rPr kumimoji="1" lang="en-US" altLang="ja-JP" dirty="0" smtClean="0"/>
              <a:t>AI</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モンテカルロ法のみを使用</a:t>
            </a:r>
            <a:endParaRPr kumimoji="1" lang="en-US" altLang="ja-JP" dirty="0" smtClean="0"/>
          </a:p>
          <a:p>
            <a:pPr lvl="1"/>
            <a:r>
              <a:rPr lang="ja-JP" altLang="en-US" dirty="0" smtClean="0"/>
              <a:t>自殺手の判定</a:t>
            </a:r>
            <a:endParaRPr lang="en-US" altLang="ja-JP" dirty="0" smtClean="0"/>
          </a:p>
          <a:p>
            <a:pPr lvl="1"/>
            <a:r>
              <a:rPr kumimoji="1" lang="ja-JP" altLang="en-US" dirty="0" smtClean="0"/>
              <a:t>コウの判定</a:t>
            </a:r>
            <a:endParaRPr kumimoji="1" lang="en-US" altLang="ja-JP" dirty="0" smtClean="0"/>
          </a:p>
          <a:p>
            <a:pPr lvl="1"/>
            <a:r>
              <a:rPr lang="ja-JP" altLang="en-US" dirty="0" smtClean="0"/>
              <a:t>勝敗判定</a:t>
            </a:r>
            <a:endParaRPr kumimoji="1" lang="en-US" altLang="ja-JP" dirty="0" smtClean="0"/>
          </a:p>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結果・考察</a:t>
            </a:r>
            <a:endParaRPr kumimoji="1" lang="ja-JP" altLang="en-US" dirty="0"/>
          </a:p>
        </p:txBody>
      </p:sp>
      <p:sp>
        <p:nvSpPr>
          <p:cNvPr id="3" name="コンテンツ プレースホルダ 2"/>
          <p:cNvSpPr>
            <a:spLocks noGrp="1"/>
          </p:cNvSpPr>
          <p:nvPr>
            <p:ph idx="1"/>
          </p:nvPr>
        </p:nvSpPr>
        <p:spPr/>
        <p:txBody>
          <a:bodyPr/>
          <a:lstStyle/>
          <a:p>
            <a:r>
              <a:rPr kumimoji="1" lang="ja-JP" altLang="en-US" sz="2800" dirty="0" smtClean="0"/>
              <a:t>ランダム</a:t>
            </a:r>
            <a:r>
              <a:rPr kumimoji="1" lang="en-US" altLang="ja-JP" sz="2800" dirty="0" smtClean="0"/>
              <a:t>CPU</a:t>
            </a:r>
            <a:r>
              <a:rPr kumimoji="1" lang="ja-JP" altLang="en-US" sz="2800" dirty="0" smtClean="0"/>
              <a:t>との対戦を</a:t>
            </a:r>
            <a:r>
              <a:rPr kumimoji="1" lang="en-US" altLang="ja-JP" sz="2800" dirty="0" smtClean="0"/>
              <a:t>100</a:t>
            </a:r>
            <a:r>
              <a:rPr kumimoji="1" lang="ja-JP" altLang="en-US" sz="2800" dirty="0" smtClean="0"/>
              <a:t>回行った結果</a:t>
            </a:r>
            <a:endParaRPr lang="en-US" altLang="ja-JP" sz="2800" dirty="0" smtClean="0"/>
          </a:p>
          <a:p>
            <a:pPr lvl="1"/>
            <a:r>
              <a:rPr kumimoji="1" lang="en-US" altLang="ja-JP" sz="2400" dirty="0" smtClean="0"/>
              <a:t>83</a:t>
            </a:r>
            <a:r>
              <a:rPr kumimoji="1" lang="ja-JP" altLang="en-US" sz="2400" dirty="0" smtClean="0"/>
              <a:t>勝</a:t>
            </a:r>
            <a:r>
              <a:rPr kumimoji="1" lang="en-US" altLang="ja-JP" sz="2400" dirty="0" smtClean="0"/>
              <a:t>17</a:t>
            </a:r>
            <a:r>
              <a:rPr kumimoji="1" lang="ja-JP" altLang="en-US" sz="2400" dirty="0" smtClean="0"/>
              <a:t>敗　平均</a:t>
            </a:r>
            <a:r>
              <a:rPr lang="en-US" altLang="ja-JP" sz="2400" dirty="0" smtClean="0"/>
              <a:t>5</a:t>
            </a:r>
            <a:r>
              <a:rPr kumimoji="1" lang="ja-JP" altLang="en-US" sz="2400" dirty="0" smtClean="0"/>
              <a:t>目勝ちとなった</a:t>
            </a:r>
            <a:endParaRPr kumimoji="1" lang="en-US" altLang="ja-JP" sz="2400" dirty="0" smtClean="0"/>
          </a:p>
          <a:p>
            <a:r>
              <a:rPr lang="ja-JP" altLang="en-US" sz="2800" dirty="0" smtClean="0"/>
              <a:t>完全解析との違いについては勝敗判定にあると考えられる</a:t>
            </a:r>
            <a:endParaRPr lang="en-US" altLang="ja-JP" sz="2800" dirty="0" smtClean="0"/>
          </a:p>
          <a:p>
            <a:endParaRPr kumimoji="1" lang="en-US" altLang="ja-JP" sz="2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今後の課題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勝利判定等の調整</a:t>
            </a:r>
            <a:endParaRPr kumimoji="1" lang="en-US" altLang="ja-JP" dirty="0" smtClean="0"/>
          </a:p>
          <a:p>
            <a:r>
              <a:rPr lang="ja-JP" altLang="en-US" dirty="0" smtClean="0"/>
              <a:t>データベースや評価値等の参照による手法の組み合わせを行うことにより勝率を上げる</a:t>
            </a:r>
            <a:endParaRPr lang="en-US" altLang="ja-JP" dirty="0" smtClean="0"/>
          </a:p>
          <a:p>
            <a:pPr>
              <a:buNone/>
            </a:pPr>
            <a:endParaRPr lang="en-US" altLang="ja-JP" dirty="0" smtClean="0"/>
          </a:p>
          <a:p>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 2"/>
          <p:cNvSpPr>
            <a:spLocks noGrp="1"/>
          </p:cNvSpPr>
          <p:nvPr>
            <p:ph idx="1"/>
          </p:nvPr>
        </p:nvSpPr>
        <p:spPr/>
        <p:txBody>
          <a:bodyPr>
            <a:normAutofit/>
          </a:bodyPr>
          <a:lstStyle/>
          <a:p>
            <a:pPr lvl="0"/>
            <a:r>
              <a:rPr lang="ja-JP" altLang="ja-JP" sz="2600" dirty="0" smtClean="0"/>
              <a:t>ハウコレ、写真付きで解説！「地」ってなに？囲碁の対局の流れ（前半の打ち方）、</a:t>
            </a:r>
            <a:r>
              <a:rPr lang="en-US" altLang="ja-JP" sz="2600" u="sng" dirty="0" smtClean="0">
                <a:hlinkClick r:id="rId2"/>
              </a:rPr>
              <a:t>http://howcollect.jp/article/881</a:t>
            </a:r>
            <a:endParaRPr lang="ja-JP" altLang="ja-JP" sz="2600" dirty="0" smtClean="0"/>
          </a:p>
          <a:p>
            <a:pPr lvl="0"/>
            <a:r>
              <a:rPr lang="ja-JP" altLang="ja-JP" sz="2600" dirty="0" smtClean="0"/>
              <a:t>とりあえず遊ぶための囲碁ルール</a:t>
            </a:r>
            <a:r>
              <a:rPr lang="en-US" altLang="ja-JP" sz="2600" dirty="0" smtClean="0"/>
              <a:t>(</a:t>
            </a:r>
            <a:r>
              <a:rPr lang="ja-JP" altLang="ja-JP" sz="2600" dirty="0" smtClean="0"/>
              <a:t>基礎</a:t>
            </a:r>
            <a:r>
              <a:rPr lang="en-US" altLang="ja-JP" sz="2600" dirty="0" smtClean="0"/>
              <a:t>)</a:t>
            </a:r>
            <a:r>
              <a:rPr lang="ja-JP" altLang="ja-JP" sz="2600" dirty="0" err="1" smtClean="0"/>
              <a:t>、</a:t>
            </a:r>
            <a:r>
              <a:rPr lang="en-US" altLang="ja-JP" sz="2600" u="sng" dirty="0" smtClean="0">
                <a:hlinkClick r:id="rId3"/>
              </a:rPr>
              <a:t>http://www.geocities.co.jp/Playtown-King/9806/igo/igo01.html</a:t>
            </a:r>
            <a:endParaRPr lang="ja-JP" altLang="ja-JP" sz="2600" dirty="0" smtClean="0"/>
          </a:p>
          <a:p>
            <a:pPr lvl="0"/>
            <a:r>
              <a:rPr lang="ja-JP" altLang="ja-JP" sz="2600" dirty="0" smtClean="0"/>
              <a:t>石の生死を見分けよう</a:t>
            </a:r>
            <a:r>
              <a:rPr lang="en-US" altLang="ja-JP" sz="2600" dirty="0" smtClean="0"/>
              <a:t> - </a:t>
            </a:r>
            <a:r>
              <a:rPr lang="ja-JP" altLang="ja-JP" sz="2600" dirty="0" smtClean="0"/>
              <a:t>棋聖戦</a:t>
            </a:r>
            <a:r>
              <a:rPr lang="en-US" altLang="ja-JP" sz="2600" dirty="0" smtClean="0"/>
              <a:t> : </a:t>
            </a:r>
            <a:r>
              <a:rPr lang="ja-JP" altLang="ja-JP" sz="2600" dirty="0" smtClean="0"/>
              <a:t>囲碁将棋</a:t>
            </a:r>
            <a:r>
              <a:rPr lang="en-US" altLang="ja-JP" sz="2600" dirty="0" smtClean="0"/>
              <a:t> : YOMIURI ONLINE</a:t>
            </a:r>
            <a:r>
              <a:rPr lang="ja-JP" altLang="ja-JP" sz="2600" dirty="0" smtClean="0"/>
              <a:t>（読売新聞）、</a:t>
            </a:r>
            <a:r>
              <a:rPr lang="en-US" altLang="ja-JP" sz="2600" u="sng" dirty="0" smtClean="0">
                <a:hlinkClick r:id="rId4"/>
              </a:rPr>
              <a:t>http://kisei.yomiuri.co.jp/column/shinan_igoamigo/02.htm</a:t>
            </a:r>
            <a:endParaRPr lang="ja-JP" altLang="ja-JP" sz="2600" dirty="0" smtClean="0"/>
          </a:p>
          <a:p>
            <a:endParaRPr kumimoji="1" lang="ja-JP" altLang="en-US" sz="3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2400" dirty="0" smtClean="0"/>
              <a:t>囲碁について</a:t>
            </a:r>
            <a:endParaRPr lang="en-US" altLang="ja-JP" sz="2400" dirty="0" smtClean="0"/>
          </a:p>
          <a:p>
            <a:r>
              <a:rPr lang="ja-JP" altLang="en-US" sz="2400" dirty="0" smtClean="0"/>
              <a:t>二人零和有限確定完全情報</a:t>
            </a:r>
            <a:r>
              <a:rPr lang="ja-JP" altLang="en-US" sz="2400" dirty="0" smtClean="0"/>
              <a:t>ゲーム</a:t>
            </a:r>
            <a:endParaRPr lang="en-US" altLang="ja-JP" sz="2400" dirty="0" smtClean="0"/>
          </a:p>
          <a:p>
            <a:r>
              <a:rPr kumimoji="1" lang="ja-JP" altLang="en-US" sz="2400" dirty="0"/>
              <a:t>研究</a:t>
            </a:r>
            <a:r>
              <a:rPr kumimoji="1" lang="ja-JP" altLang="en-US" sz="2400" dirty="0" smtClean="0"/>
              <a:t>内容</a:t>
            </a:r>
            <a:endParaRPr kumimoji="1" lang="en-US" altLang="ja-JP" sz="2400" dirty="0" smtClean="0"/>
          </a:p>
          <a:p>
            <a:r>
              <a:rPr lang="ja-JP" altLang="en-US" sz="2400" dirty="0" smtClean="0"/>
              <a:t>結果・結論</a:t>
            </a:r>
            <a:endParaRPr lang="en-US" altLang="ja-JP" sz="2400" dirty="0" smtClean="0"/>
          </a:p>
          <a:p>
            <a:r>
              <a:rPr kumimoji="1" lang="ja-JP" altLang="en-US" sz="2400" dirty="0"/>
              <a:t>今後</a:t>
            </a:r>
            <a:r>
              <a:rPr kumimoji="1" lang="ja-JP" altLang="en-US" sz="2400" dirty="0" smtClean="0"/>
              <a:t>の課題</a:t>
            </a:r>
            <a:endParaRPr kumimoji="1" lang="en-US" altLang="ja-JP" sz="2400" dirty="0" smtClean="0"/>
          </a:p>
          <a:p>
            <a:r>
              <a:rPr kumimoji="1" lang="ja-JP" altLang="en-US" sz="2400" dirty="0" smtClean="0"/>
              <a:t>参考文献</a:t>
            </a:r>
            <a:endParaRPr kumimoji="1" lang="ja-JP" altLang="en-US" sz="2400" dirty="0"/>
          </a:p>
        </p:txBody>
      </p:sp>
    </p:spTree>
    <p:extLst>
      <p:ext uri="{BB962C8B-B14F-4D97-AF65-F5344CB8AC3E}">
        <p14:creationId xmlns="" xmlns:p14="http://schemas.microsoft.com/office/powerpoint/2010/main" val="186570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囲碁について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二人零和有限確定完全情報ゲーム</a:t>
            </a:r>
            <a:endParaRPr kumimoji="1" lang="en-US" altLang="ja-JP" dirty="0" smtClean="0"/>
          </a:p>
          <a:p>
            <a:r>
              <a:rPr lang="ja-JP" altLang="en-US" dirty="0" smtClean="0"/>
              <a:t>地の多少で勝敗を判定</a:t>
            </a:r>
            <a:endParaRPr kumimoji="1" lang="ja-JP" altLang="en-US" dirty="0"/>
          </a:p>
        </p:txBody>
      </p:sp>
    </p:spTree>
    <p:extLst>
      <p:ext uri="{BB962C8B-B14F-4D97-AF65-F5344CB8AC3E}">
        <p14:creationId xmlns="" xmlns:p14="http://schemas.microsoft.com/office/powerpoint/2010/main" val="3826300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二人零和有限確定完全情報ゲーム</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零和：勝敗の合計が常に</a:t>
            </a:r>
            <a:r>
              <a:rPr kumimoji="1" lang="en-US" altLang="ja-JP" dirty="0" smtClean="0"/>
              <a:t>0</a:t>
            </a:r>
          </a:p>
          <a:p>
            <a:r>
              <a:rPr lang="ja-JP" altLang="en-US" dirty="0" smtClean="0"/>
              <a:t>有限：そのゲームにおける可能な手の組み合わせが有限</a:t>
            </a:r>
            <a:endParaRPr lang="en-US" altLang="ja-JP" dirty="0" smtClean="0"/>
          </a:p>
          <a:p>
            <a:r>
              <a:rPr kumimoji="1" lang="ja-JP" altLang="en-US" dirty="0" smtClean="0"/>
              <a:t>確定：</a:t>
            </a:r>
            <a:r>
              <a:rPr lang="ja-JP" altLang="ja-JP" dirty="0"/>
              <a:t>プレイヤーの着手以外に偶然がゲームに影響を与えるといった事が無い</a:t>
            </a:r>
            <a:endParaRPr kumimoji="1" lang="en-US" altLang="ja-JP" dirty="0" smtClean="0"/>
          </a:p>
          <a:p>
            <a:r>
              <a:rPr lang="ja-JP" altLang="en-US" dirty="0"/>
              <a:t>完全情報</a:t>
            </a:r>
            <a:r>
              <a:rPr lang="ja-JP" altLang="en-US" dirty="0" smtClean="0"/>
              <a:t>ゲーム：各プレイヤーがこれまでに行った選択についてすべての情報を完全に知ることができる</a:t>
            </a:r>
            <a:endParaRPr kumimoji="1" lang="ja-JP" altLang="en-US" dirty="0"/>
          </a:p>
        </p:txBody>
      </p:sp>
    </p:spTree>
    <p:extLst>
      <p:ext uri="{BB962C8B-B14F-4D97-AF65-F5344CB8AC3E}">
        <p14:creationId xmlns="" xmlns:p14="http://schemas.microsoft.com/office/powerpoint/2010/main" val="1449353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囲碁のルール</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周りを別の石で囲めばその石を取ることができる</a:t>
            </a:r>
            <a:endParaRPr kumimoji="1" lang="en-US" altLang="ja-JP" dirty="0" smtClean="0"/>
          </a:p>
          <a:p>
            <a:r>
              <a:rPr kumimoji="1" lang="ja-JP" altLang="en-US" dirty="0" smtClean="0"/>
              <a:t>地を多く取った方の勝ち</a:t>
            </a:r>
            <a:endParaRPr kumimoji="1" lang="en-US" altLang="ja-JP" dirty="0" smtClean="0"/>
          </a:p>
          <a:p>
            <a:r>
              <a:rPr lang="ja-JP" altLang="en-US" dirty="0" smtClean="0"/>
              <a:t>呼吸点が無くなる所には打てない</a:t>
            </a:r>
            <a:endParaRPr kumimoji="1" lang="en-US" altLang="ja-JP" dirty="0" smtClean="0"/>
          </a:p>
          <a:p>
            <a:r>
              <a:rPr kumimoji="1" lang="ja-JP" altLang="en-US" dirty="0" smtClean="0"/>
              <a:t>一手前と同じ状況になる所へは打てない</a:t>
            </a:r>
            <a:endParaRPr kumimoji="1" lang="en-US" altLang="ja-JP" dirty="0" smtClean="0"/>
          </a:p>
          <a:p>
            <a:endParaRPr kumimoji="1" lang="ja-JP" altLang="en-US" dirty="0"/>
          </a:p>
        </p:txBody>
      </p:sp>
    </p:spTree>
    <p:extLst>
      <p:ext uri="{BB962C8B-B14F-4D97-AF65-F5344CB8AC3E}">
        <p14:creationId xmlns="" xmlns:p14="http://schemas.microsoft.com/office/powerpoint/2010/main" val="727266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地</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sz="2800" dirty="0" smtClean="0"/>
              <a:t>自分が持っている陣地</a:t>
            </a:r>
            <a:endParaRPr lang="en-US" altLang="ja-JP" sz="2800" dirty="0" smtClean="0"/>
          </a:p>
          <a:p>
            <a:r>
              <a:rPr kumimoji="1" lang="ja-JP" altLang="en-US" sz="2800" dirty="0" smtClean="0"/>
              <a:t>基本的に囲っている場所</a:t>
            </a:r>
            <a:endParaRPr kumimoji="1" lang="ja-JP" altLang="en-US" sz="2800" dirty="0"/>
          </a:p>
        </p:txBody>
      </p:sp>
      <p:pic>
        <p:nvPicPr>
          <p:cNvPr id="1026" name="Picture 2" descr="F:\卒論\地.jpg"/>
          <p:cNvPicPr>
            <a:picLocks noChangeAspect="1" noChangeArrowheads="1"/>
          </p:cNvPicPr>
          <p:nvPr/>
        </p:nvPicPr>
        <p:blipFill>
          <a:blip r:embed="rId2" cstate="print"/>
          <a:srcRect/>
          <a:stretch>
            <a:fillRect/>
          </a:stretch>
        </p:blipFill>
        <p:spPr bwMode="auto">
          <a:xfrm>
            <a:off x="5081613" y="1700808"/>
            <a:ext cx="4062387" cy="4062387"/>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呼吸点</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sz="2800" dirty="0" smtClean="0"/>
              <a:t>石が連続して繋がる事が出来る場所</a:t>
            </a:r>
            <a:endParaRPr kumimoji="1" lang="en-US" altLang="ja-JP" sz="2800" dirty="0" smtClean="0"/>
          </a:p>
          <a:p>
            <a:r>
              <a:rPr lang="ja-JP" altLang="en-US" sz="2800" dirty="0" smtClean="0"/>
              <a:t>呼吸点が無い場所、置いた場合その石に呼吸点が無くなる場所には打てない</a:t>
            </a:r>
            <a:endParaRPr kumimoji="1" lang="ja-JP" altLang="en-US" sz="2800" dirty="0"/>
          </a:p>
        </p:txBody>
      </p:sp>
      <p:pic>
        <p:nvPicPr>
          <p:cNvPr id="2050" name="Picture 2" descr="F:\卒論\kokyuten.jpg"/>
          <p:cNvPicPr>
            <a:picLocks noChangeAspect="1" noChangeArrowheads="1"/>
          </p:cNvPicPr>
          <p:nvPr/>
        </p:nvPicPr>
        <p:blipFill>
          <a:blip r:embed="rId2" cstate="print"/>
          <a:srcRect/>
          <a:stretch>
            <a:fillRect/>
          </a:stretch>
        </p:blipFill>
        <p:spPr bwMode="auto">
          <a:xfrm>
            <a:off x="2555776" y="3429000"/>
            <a:ext cx="3528392" cy="288887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コウ</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sz="2800" dirty="0" smtClean="0"/>
              <a:t>一手前と同じ状況の盤面になってはいけないので一度別の場所に打たなければならない</a:t>
            </a:r>
            <a:endParaRPr kumimoji="1" lang="ja-JP" altLang="en-US" sz="2800" dirty="0"/>
          </a:p>
        </p:txBody>
      </p:sp>
      <p:pic>
        <p:nvPicPr>
          <p:cNvPr id="3074" name="Picture 2" descr="F:\卒論\コウ.jpg"/>
          <p:cNvPicPr>
            <a:picLocks noChangeAspect="1" noChangeArrowheads="1"/>
          </p:cNvPicPr>
          <p:nvPr/>
        </p:nvPicPr>
        <p:blipFill>
          <a:blip r:embed="rId2" cstate="print"/>
          <a:srcRect/>
          <a:stretch>
            <a:fillRect/>
          </a:stretch>
        </p:blipFill>
        <p:spPr bwMode="auto">
          <a:xfrm>
            <a:off x="2123728" y="2567430"/>
            <a:ext cx="4276774" cy="429057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二人零和有限確定完全情報ゲームに対する手法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先読みと局面の評価値</a:t>
            </a:r>
            <a:endParaRPr lang="en-US" altLang="ja-JP" dirty="0" smtClean="0"/>
          </a:p>
          <a:p>
            <a:pPr lvl="1"/>
            <a:r>
              <a:rPr kumimoji="1" lang="ja-JP" altLang="en-US" dirty="0" smtClean="0"/>
              <a:t>数手先の局面まで先読み</a:t>
            </a:r>
            <a:endParaRPr kumimoji="1" lang="en-US" altLang="ja-JP" dirty="0" smtClean="0"/>
          </a:p>
          <a:p>
            <a:pPr lvl="1"/>
            <a:r>
              <a:rPr lang="ja-JP" altLang="en-US" dirty="0" smtClean="0"/>
              <a:t>先読み</a:t>
            </a:r>
            <a:r>
              <a:rPr lang="ja-JP" altLang="en-US" dirty="0" smtClean="0"/>
              <a:t>手数に応じて処理時間が非常に長くなる場合がある</a:t>
            </a:r>
            <a:endParaRPr kumimoji="1" lang="en-US" altLang="ja-JP" dirty="0" smtClean="0"/>
          </a:p>
          <a:p>
            <a:r>
              <a:rPr lang="ja-JP" altLang="en-US" dirty="0" smtClean="0"/>
              <a:t>定石</a:t>
            </a:r>
            <a:r>
              <a:rPr lang="ja-JP" altLang="en-US" dirty="0" smtClean="0"/>
              <a:t>・対戦データベース</a:t>
            </a:r>
            <a:endParaRPr lang="en-US" altLang="ja-JP" dirty="0" smtClean="0"/>
          </a:p>
          <a:p>
            <a:pPr lvl="1"/>
            <a:r>
              <a:rPr lang="ja-JP" altLang="en-US" dirty="0" smtClean="0"/>
              <a:t>定石をデータベース化し、有効な局面があればそれに従って打つ</a:t>
            </a:r>
            <a:endParaRPr lang="en-US" altLang="ja-JP" dirty="0" smtClean="0"/>
          </a:p>
          <a:p>
            <a:pPr lvl="1"/>
            <a:r>
              <a:rPr lang="ja-JP" altLang="en-US" dirty="0" smtClean="0"/>
              <a:t>データベースが存在しない手には使用できない</a:t>
            </a:r>
            <a:endParaRPr lang="en-US" altLang="ja-JP" dirty="0" smtClean="0"/>
          </a:p>
          <a:p>
            <a:endParaRPr kumimoji="1" lang="en-US" altLang="ja-JP"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1099</TotalTime>
  <Words>488</Words>
  <Application>Microsoft Office PowerPoint</Application>
  <PresentationFormat>画面に合わせる (4:3)</PresentationFormat>
  <Paragraphs>61</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モンテカルロ法によるミニ囲碁</vt:lpstr>
      <vt:lpstr>目次</vt:lpstr>
      <vt:lpstr>囲碁について</vt:lpstr>
      <vt:lpstr>二人零和有限確定完全情報ゲーム</vt:lpstr>
      <vt:lpstr>囲碁のルール</vt:lpstr>
      <vt:lpstr>地</vt:lpstr>
      <vt:lpstr>呼吸点</vt:lpstr>
      <vt:lpstr>コウ</vt:lpstr>
      <vt:lpstr>二人零和有限確定完全情報ゲームに対する手法</vt:lpstr>
      <vt:lpstr>5×5路盤囲碁の完全解析について</vt:lpstr>
      <vt:lpstr>モンテカルロ法</vt:lpstr>
      <vt:lpstr>ミニ囲碁のAI</vt:lpstr>
      <vt:lpstr>結果・考察</vt:lpstr>
      <vt:lpstr>今後の課題</vt:lpstr>
      <vt:lpstr>参考文献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Takumi</dc:creator>
  <cp:lastModifiedBy>Takumi</cp:lastModifiedBy>
  <cp:revision>38</cp:revision>
  <dcterms:created xsi:type="dcterms:W3CDTF">2014-02-05T07:44:47Z</dcterms:created>
  <dcterms:modified xsi:type="dcterms:W3CDTF">2014-02-06T09:15:03Z</dcterms:modified>
</cp:coreProperties>
</file>