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40" r:id="rId1"/>
  </p:sldMasterIdLst>
  <p:notesMasterIdLst>
    <p:notesMasterId r:id="rId18"/>
  </p:notesMasterIdLst>
  <p:sldIdLst>
    <p:sldId id="256" r:id="rId2"/>
    <p:sldId id="275" r:id="rId3"/>
    <p:sldId id="267" r:id="rId4"/>
    <p:sldId id="273" r:id="rId5"/>
    <p:sldId id="258" r:id="rId6"/>
    <p:sldId id="274" r:id="rId7"/>
    <p:sldId id="276" r:id="rId8"/>
    <p:sldId id="262" r:id="rId9"/>
    <p:sldId id="260" r:id="rId10"/>
    <p:sldId id="270" r:id="rId11"/>
    <p:sldId id="272" r:id="rId12"/>
    <p:sldId id="264" r:id="rId13"/>
    <p:sldId id="265" r:id="rId14"/>
    <p:sldId id="266" r:id="rId15"/>
    <p:sldId id="268" r:id="rId16"/>
    <p:sldId id="269"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07" autoAdjust="0"/>
  </p:normalViewPr>
  <p:slideViewPr>
    <p:cSldViewPr>
      <p:cViewPr varScale="1">
        <p:scale>
          <a:sx n="82" d="100"/>
          <a:sy n="82" d="100"/>
        </p:scale>
        <p:origin x="-2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F55A97-B392-4062-B1D1-14BA2FB7BF81}" type="datetimeFigureOut">
              <a:rPr kumimoji="1" lang="ja-JP" altLang="en-US" smtClean="0"/>
              <a:pPr/>
              <a:t>2012/3/1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FE17D-B8BE-42F1-A18A-33792A5EEF50}" type="slidenum">
              <a:rPr kumimoji="1" lang="ja-JP" altLang="en-US" smtClean="0"/>
              <a:pPr/>
              <a:t>&lt;#&gt;</a:t>
            </a:fld>
            <a:endParaRPr kumimoji="1" lang="ja-JP" altLang="en-US"/>
          </a:p>
        </p:txBody>
      </p:sp>
    </p:spTree>
    <p:extLst>
      <p:ext uri="{BB962C8B-B14F-4D97-AF65-F5344CB8AC3E}">
        <p14:creationId xmlns:p14="http://schemas.microsoft.com/office/powerpoint/2010/main" xmlns="" val="16097141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smtClean="0">
                <a:solidFill>
                  <a:schemeClr val="tx1"/>
                </a:solidFill>
                <a:effectLst/>
                <a:latin typeface="+mn-lt"/>
                <a:ea typeface="+mn-ea"/>
                <a:cs typeface="+mn-cs"/>
              </a:rPr>
              <a:t>08-149</a:t>
            </a:r>
            <a:r>
              <a:rPr kumimoji="1" lang="ja-JP" altLang="ja-JP" sz="1200" kern="1200" dirty="0" smtClean="0">
                <a:solidFill>
                  <a:schemeClr val="tx1"/>
                </a:solidFill>
                <a:effectLst/>
                <a:latin typeface="+mn-lt"/>
                <a:ea typeface="+mn-ea"/>
                <a:cs typeface="+mn-cs"/>
              </a:rPr>
              <a:t>番、論理工学研究室、伊藤精一の卒業研究、</a:t>
            </a:r>
            <a:r>
              <a:rPr kumimoji="1" lang="en-US" altLang="ja-JP" sz="1200" kern="1200" dirty="0" smtClean="0">
                <a:solidFill>
                  <a:schemeClr val="tx1"/>
                </a:solidFill>
                <a:effectLst/>
                <a:latin typeface="+mn-lt"/>
                <a:ea typeface="+mn-ea"/>
                <a:cs typeface="+mn-cs"/>
              </a:rPr>
              <a:t>3</a:t>
            </a:r>
            <a:r>
              <a:rPr kumimoji="1" lang="ja-JP" altLang="ja-JP" sz="1200" kern="1200" dirty="0" smtClean="0">
                <a:solidFill>
                  <a:schemeClr val="tx1"/>
                </a:solidFill>
                <a:effectLst/>
                <a:latin typeface="+mn-lt"/>
                <a:ea typeface="+mn-ea"/>
                <a:cs typeface="+mn-cs"/>
              </a:rPr>
              <a:t>次元</a:t>
            </a:r>
            <a:r>
              <a:rPr kumimoji="1" lang="en-US" altLang="ja-JP" sz="1200" kern="1200" dirty="0" smtClean="0">
                <a:solidFill>
                  <a:schemeClr val="tx1"/>
                </a:solidFill>
                <a:effectLst/>
                <a:latin typeface="+mn-lt"/>
                <a:ea typeface="+mn-ea"/>
                <a:cs typeface="+mn-cs"/>
              </a:rPr>
              <a:t>n</a:t>
            </a:r>
            <a:r>
              <a:rPr kumimoji="1" lang="ja-JP" altLang="ja-JP" sz="1200" kern="1200" dirty="0" smtClean="0">
                <a:solidFill>
                  <a:schemeClr val="tx1"/>
                </a:solidFill>
                <a:effectLst/>
                <a:latin typeface="+mn-lt"/>
                <a:ea typeface="+mn-ea"/>
                <a:cs typeface="+mn-cs"/>
              </a:rPr>
              <a:t>クイーン問題の解に関する研究について発表します。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a:t>
            </a:fld>
            <a:endParaRPr kumimoji="1" lang="ja-JP" altLang="en-US"/>
          </a:p>
        </p:txBody>
      </p:sp>
    </p:spTree>
    <p:extLst>
      <p:ext uri="{BB962C8B-B14F-4D97-AF65-F5344CB8AC3E}">
        <p14:creationId xmlns:p14="http://schemas.microsoft.com/office/powerpoint/2010/main" xmlns="" val="144475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今回の研究に使用するアルゴリズムですが、バックトラック法を用いました。</a:t>
            </a:r>
            <a:endParaRPr kumimoji="1" lang="en-US" altLang="ja-JP" dirty="0" smtClean="0"/>
          </a:p>
          <a:p>
            <a:r>
              <a:rPr kumimoji="1" lang="ja-JP" altLang="en-US" dirty="0" smtClean="0"/>
              <a:t>バックトラック法とはある条件を満たす解を求める時、可能性のある解を順に検証していき、その解では条件を満たせないと判明した時点で</a:t>
            </a:r>
            <a:r>
              <a:rPr kumimoji="1" lang="en-US" altLang="ja-JP" dirty="0" smtClean="0"/>
              <a:t>1</a:t>
            </a:r>
            <a:r>
              <a:rPr kumimoji="1" lang="ja-JP" altLang="en-US" dirty="0" smtClean="0"/>
              <a:t>つ前の状態に戻り違う手順を試していく方法です。</a:t>
            </a:r>
            <a:endParaRPr kumimoji="1" lang="en-US" altLang="ja-JP" dirty="0" smtClean="0"/>
          </a:p>
          <a:p>
            <a:r>
              <a:rPr kumimoji="1" lang="en-US" altLang="ja-JP" dirty="0" smtClean="0"/>
              <a:t>(0,0,0)</a:t>
            </a:r>
            <a:r>
              <a:rPr kumimoji="1" lang="ja-JP" altLang="en-US" dirty="0" smtClean="0"/>
              <a:t>から順に</a:t>
            </a:r>
            <a:r>
              <a:rPr kumimoji="1" lang="en-US" altLang="ja-JP" dirty="0" smtClean="0"/>
              <a:t>x</a:t>
            </a:r>
            <a:r>
              <a:rPr kumimoji="1" lang="ja-JP" altLang="en-US" dirty="0" smtClean="0"/>
              <a:t>方向、</a:t>
            </a:r>
            <a:r>
              <a:rPr kumimoji="1" lang="en-US" altLang="ja-JP" dirty="0" smtClean="0"/>
              <a:t>y</a:t>
            </a:r>
            <a:r>
              <a:rPr kumimoji="1" lang="ja-JP" altLang="en-US" dirty="0" smtClean="0"/>
              <a:t>方向、</a:t>
            </a:r>
            <a:r>
              <a:rPr kumimoji="1" lang="en-US" altLang="ja-JP" dirty="0" smtClean="0"/>
              <a:t>z</a:t>
            </a:r>
            <a:r>
              <a:rPr kumimoji="1" lang="ja-JP" altLang="en-US" dirty="0" smtClean="0"/>
              <a:t>方向に探索します。次に設置可能なマスにクイーンを次々に配置します。設置可能マスがなくなった時点でその個数を記録します。今回の場合、</a:t>
            </a:r>
            <a:r>
              <a:rPr kumimoji="1" lang="en-US" altLang="ja-JP" dirty="0" smtClean="0"/>
              <a:t>n=13</a:t>
            </a:r>
            <a:r>
              <a:rPr kumimoji="1" lang="ja-JP" altLang="en-US" dirty="0" smtClean="0"/>
              <a:t>を記録します。次に最後においたクイーンを取り除き、次のマスの探索を開始します。新たに設置可能マスがなくなった配置のパターンが見つかった場合、記録を更新します。今回の場合、</a:t>
            </a:r>
            <a:r>
              <a:rPr kumimoji="1" lang="en-US" altLang="ja-JP" dirty="0" smtClean="0"/>
              <a:t>n=11</a:t>
            </a:r>
            <a:r>
              <a:rPr kumimoji="1" lang="ja-JP" altLang="en-US" dirty="0" smtClean="0"/>
              <a:t>です。この手順を繰り返します。</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11</a:t>
            </a:fld>
            <a:endParaRPr kumimoji="1" lang="ja-JP" altLang="en-US"/>
          </a:p>
        </p:txBody>
      </p:sp>
    </p:spTree>
    <p:extLst>
      <p:ext uri="{BB962C8B-B14F-4D97-AF65-F5344CB8AC3E}">
        <p14:creationId xmlns:p14="http://schemas.microsoft.com/office/powerpoint/2010/main" xmlns="" val="344832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先ほどのアルゴリズムを実装したプログラムを実行し、</a:t>
            </a:r>
            <a:r>
              <a:rPr kumimoji="1" lang="en-US" altLang="ja-JP" dirty="0" smtClean="0"/>
              <a:t>2</a:t>
            </a:r>
            <a:r>
              <a:rPr kumimoji="1" lang="ja-JP" altLang="en-US" dirty="0" smtClean="0"/>
              <a:t>次元</a:t>
            </a:r>
            <a:r>
              <a:rPr kumimoji="1" lang="en-US" altLang="ja-JP" dirty="0" smtClean="0"/>
              <a:t>n</a:t>
            </a:r>
            <a:r>
              <a:rPr kumimoji="1" lang="ja-JP" altLang="en-US" dirty="0" smtClean="0"/>
              <a:t>クイーンの場合、このような結果になりました。</a:t>
            </a:r>
            <a:endParaRPr kumimoji="1" lang="en-US" altLang="ja-JP" dirty="0" smtClean="0"/>
          </a:p>
          <a:p>
            <a:r>
              <a:rPr kumimoji="1" lang="en-US" altLang="ja-JP" dirty="0" smtClean="0"/>
              <a:t>2</a:t>
            </a:r>
            <a:r>
              <a:rPr kumimoji="1" lang="ja-JP" altLang="en-US" dirty="0" smtClean="0"/>
              <a:t>次元</a:t>
            </a:r>
            <a:r>
              <a:rPr kumimoji="1" lang="en-US" altLang="ja-JP" dirty="0" smtClean="0"/>
              <a:t>n</a:t>
            </a:r>
            <a:r>
              <a:rPr kumimoji="1" lang="ja-JP" altLang="en-US" dirty="0" smtClean="0"/>
              <a:t>クイーンの場合、</a:t>
            </a:r>
            <a:r>
              <a:rPr kumimoji="1" lang="en-US" altLang="ja-JP" dirty="0" smtClean="0"/>
              <a:t>n</a:t>
            </a:r>
            <a:r>
              <a:rPr kumimoji="1" lang="ja-JP" altLang="en-US" dirty="0" smtClean="0"/>
              <a:t>の値が小さい場合、</a:t>
            </a:r>
            <a:r>
              <a:rPr kumimoji="1" lang="en-US" altLang="ja-JP" dirty="0" smtClean="0"/>
              <a:t>m</a:t>
            </a:r>
            <a:r>
              <a:rPr kumimoji="1" lang="ja-JP" altLang="en-US" dirty="0" smtClean="0"/>
              <a:t>の値は急に増えることはありませんでした。</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12</a:t>
            </a:fld>
            <a:endParaRPr kumimoji="1" lang="ja-JP" altLang="en-US"/>
          </a:p>
        </p:txBody>
      </p:sp>
    </p:spTree>
    <p:extLst>
      <p:ext uri="{BB962C8B-B14F-4D97-AF65-F5344CB8AC3E}">
        <p14:creationId xmlns:p14="http://schemas.microsoft.com/office/powerpoint/2010/main" xmlns="" val="2215221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こちらが</a:t>
            </a:r>
            <a:r>
              <a:rPr kumimoji="1" lang="en-US" altLang="ja-JP" dirty="0" smtClean="0"/>
              <a:t>3</a:t>
            </a:r>
            <a:r>
              <a:rPr kumimoji="1" lang="ja-JP" altLang="en-US" dirty="0" smtClean="0"/>
              <a:t>次元</a:t>
            </a:r>
            <a:r>
              <a:rPr kumimoji="1" lang="en-US" altLang="ja-JP" dirty="0" smtClean="0"/>
              <a:t>n</a:t>
            </a:r>
            <a:r>
              <a:rPr kumimoji="1" lang="ja-JP" altLang="en-US" dirty="0" smtClean="0"/>
              <a:t>クイーンの実行結果です。</a:t>
            </a:r>
            <a:endParaRPr kumimoji="1" lang="en-US" altLang="ja-JP" dirty="0" smtClean="0"/>
          </a:p>
          <a:p>
            <a:r>
              <a:rPr kumimoji="1" lang="en-US" altLang="ja-JP" dirty="0" smtClean="0"/>
              <a:t>3</a:t>
            </a:r>
            <a:r>
              <a:rPr kumimoji="1" lang="ja-JP" altLang="en-US" dirty="0" smtClean="0"/>
              <a:t>次元</a:t>
            </a:r>
            <a:r>
              <a:rPr kumimoji="1" lang="en-US" altLang="ja-JP" dirty="0" smtClean="0"/>
              <a:t>n</a:t>
            </a:r>
            <a:r>
              <a:rPr kumimoji="1" lang="ja-JP" altLang="en-US" dirty="0" smtClean="0"/>
              <a:t>クイーンの場合、探索時間を大幅に要し、得られた解が少なく、有意なデータは得られませんでした。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13</a:t>
            </a:fld>
            <a:endParaRPr kumimoji="1" lang="ja-JP" altLang="en-US"/>
          </a:p>
        </p:txBody>
      </p:sp>
    </p:spTree>
    <p:extLst>
      <p:ext uri="{BB962C8B-B14F-4D97-AF65-F5344CB8AC3E}">
        <p14:creationId xmlns:p14="http://schemas.microsoft.com/office/powerpoint/2010/main" xmlns="" val="2974518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結果・考察ですが、</a:t>
            </a:r>
            <a:r>
              <a:rPr kumimoji="1" lang="en-US" altLang="ja-JP" dirty="0" smtClean="0"/>
              <a:t>2</a:t>
            </a:r>
            <a:r>
              <a:rPr kumimoji="1" lang="ja-JP" altLang="en-US" dirty="0" smtClean="0"/>
              <a:t>次元</a:t>
            </a:r>
            <a:r>
              <a:rPr kumimoji="1" lang="en-US" altLang="ja-JP" dirty="0" smtClean="0"/>
              <a:t>n</a:t>
            </a:r>
            <a:r>
              <a:rPr kumimoji="1" lang="ja-JP" altLang="en-US" dirty="0" smtClean="0"/>
              <a:t>クイーンは、</a:t>
            </a:r>
            <a:r>
              <a:rPr kumimoji="1" lang="en-US" altLang="ja-JP" dirty="0" smtClean="0"/>
              <a:t>n</a:t>
            </a:r>
            <a:r>
              <a:rPr kumimoji="1" lang="ja-JP" altLang="en-US" dirty="0" smtClean="0"/>
              <a:t>の値が小さい場合、</a:t>
            </a:r>
            <a:r>
              <a:rPr kumimoji="1" lang="en-US" altLang="ja-JP" dirty="0" smtClean="0"/>
              <a:t>n</a:t>
            </a:r>
            <a:r>
              <a:rPr kumimoji="1" lang="ja-JP" altLang="en-US" dirty="0" smtClean="0"/>
              <a:t>の値が増えても最小個数解の値は急に増えることはなかった。</a:t>
            </a:r>
            <a:endParaRPr kumimoji="1" lang="en-US" altLang="ja-JP" dirty="0" smtClean="0"/>
          </a:p>
          <a:p>
            <a:r>
              <a:rPr kumimoji="1" lang="en-US" altLang="ja-JP" dirty="0" smtClean="0"/>
              <a:t>3</a:t>
            </a:r>
            <a:r>
              <a:rPr kumimoji="1" lang="ja-JP" altLang="en-US" dirty="0" smtClean="0"/>
              <a:t>次元</a:t>
            </a:r>
            <a:r>
              <a:rPr kumimoji="1" lang="en-US" altLang="ja-JP" dirty="0" smtClean="0"/>
              <a:t>n</a:t>
            </a:r>
            <a:r>
              <a:rPr kumimoji="1" lang="ja-JP" altLang="en-US" dirty="0" smtClean="0"/>
              <a:t>クイーンに関しては、有意な結果を得られませんでしたが、</a:t>
            </a:r>
            <a:r>
              <a:rPr kumimoji="1" lang="en-US" altLang="ja-JP" dirty="0" smtClean="0"/>
              <a:t>n=4</a:t>
            </a:r>
            <a:r>
              <a:rPr kumimoji="1" lang="ja-JP" altLang="en-US" dirty="0" smtClean="0"/>
              <a:t>～</a:t>
            </a:r>
            <a:r>
              <a:rPr kumimoji="1" lang="en-US" altLang="ja-JP" dirty="0" smtClean="0"/>
              <a:t>6</a:t>
            </a:r>
            <a:r>
              <a:rPr kumimoji="1" lang="ja-JP" altLang="en-US" dirty="0" smtClean="0"/>
              <a:t>の間で</a:t>
            </a:r>
            <a:r>
              <a:rPr kumimoji="1" lang="en-US" altLang="ja-JP" dirty="0" smtClean="0"/>
              <a:t>m</a:t>
            </a:r>
            <a:r>
              <a:rPr kumimoji="1" lang="ja-JP" altLang="en-US" dirty="0" smtClean="0"/>
              <a:t>が</a:t>
            </a:r>
            <a:r>
              <a:rPr kumimoji="1" lang="en-US" altLang="ja-JP" dirty="0" smtClean="0"/>
              <a:t>4</a:t>
            </a:r>
            <a:r>
              <a:rPr kumimoji="1" lang="ja-JP" altLang="en-US" dirty="0" err="1" smtClean="0"/>
              <a:t>、</a:t>
            </a:r>
            <a:r>
              <a:rPr kumimoji="1" lang="en-US" altLang="ja-JP" dirty="0" smtClean="0"/>
              <a:t>6</a:t>
            </a:r>
            <a:r>
              <a:rPr kumimoji="1" lang="ja-JP" altLang="en-US" dirty="0" err="1" smtClean="0"/>
              <a:t>、</a:t>
            </a:r>
            <a:r>
              <a:rPr kumimoji="1" lang="en-US" altLang="ja-JP" dirty="0" smtClean="0"/>
              <a:t>10</a:t>
            </a:r>
            <a:r>
              <a:rPr kumimoji="1" lang="ja-JP" altLang="en-US" dirty="0" smtClean="0"/>
              <a:t>と大きく増えています。これにより、</a:t>
            </a:r>
            <a:r>
              <a:rPr kumimoji="1" lang="en-US" altLang="ja-JP" dirty="0" smtClean="0"/>
              <a:t>3</a:t>
            </a:r>
            <a:r>
              <a:rPr kumimoji="1" lang="ja-JP" altLang="en-US" dirty="0" smtClean="0"/>
              <a:t>次元</a:t>
            </a:r>
            <a:r>
              <a:rPr kumimoji="1" lang="en-US" altLang="ja-JP" dirty="0" smtClean="0"/>
              <a:t>n</a:t>
            </a:r>
            <a:r>
              <a:rPr kumimoji="1" lang="ja-JP" altLang="en-US" dirty="0" smtClean="0"/>
              <a:t>クイーンは、</a:t>
            </a:r>
            <a:r>
              <a:rPr kumimoji="1" lang="en-US" altLang="ja-JP" dirty="0" smtClean="0"/>
              <a:t>n</a:t>
            </a:r>
            <a:r>
              <a:rPr kumimoji="1" lang="ja-JP" altLang="en-US" dirty="0" smtClean="0"/>
              <a:t>の値が増えるにつれて最小個数解の値が急激に大きくなるのではないかと予想される。</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14</a:t>
            </a:fld>
            <a:endParaRPr kumimoji="1" lang="ja-JP" altLang="en-US"/>
          </a:p>
        </p:txBody>
      </p:sp>
    </p:spTree>
    <p:extLst>
      <p:ext uri="{BB962C8B-B14F-4D97-AF65-F5344CB8AC3E}">
        <p14:creationId xmlns:p14="http://schemas.microsoft.com/office/powerpoint/2010/main" xmlns="" val="1979962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今後の課題ですが、まず、研究に膨大な探索時間を要したことにより、有意なデータが得られなかったので、探索方法の改良。</a:t>
            </a:r>
            <a:endParaRPr kumimoji="1" lang="en-US" altLang="ja-JP" dirty="0" smtClean="0"/>
          </a:p>
          <a:p>
            <a:r>
              <a:rPr kumimoji="1" lang="ja-JP" altLang="en-US" dirty="0" smtClean="0"/>
              <a:t>これに伴い、</a:t>
            </a:r>
            <a:r>
              <a:rPr kumimoji="1" lang="en-US" altLang="ja-JP" dirty="0" smtClean="0"/>
              <a:t>2</a:t>
            </a:r>
            <a:r>
              <a:rPr kumimoji="1" lang="ja-JP" altLang="en-US" dirty="0" smtClean="0"/>
              <a:t>次元</a:t>
            </a:r>
            <a:r>
              <a:rPr kumimoji="1" lang="en-US" altLang="ja-JP" dirty="0" smtClean="0"/>
              <a:t>n</a:t>
            </a:r>
            <a:r>
              <a:rPr kumimoji="1" lang="ja-JP" altLang="en-US" dirty="0" smtClean="0"/>
              <a:t>クイーンは</a:t>
            </a:r>
            <a:r>
              <a:rPr kumimoji="1" lang="en-US" altLang="ja-JP" dirty="0" smtClean="0"/>
              <a:t>n=13</a:t>
            </a:r>
            <a:r>
              <a:rPr kumimoji="1" lang="ja-JP" altLang="en-US" dirty="0" err="1" smtClean="0"/>
              <a:t>、</a:t>
            </a:r>
            <a:r>
              <a:rPr kumimoji="1" lang="en-US" altLang="ja-JP" dirty="0" smtClean="0"/>
              <a:t>3</a:t>
            </a:r>
            <a:r>
              <a:rPr kumimoji="1" lang="ja-JP" altLang="en-US" dirty="0" smtClean="0"/>
              <a:t>次元</a:t>
            </a:r>
            <a:r>
              <a:rPr kumimoji="1" lang="en-US" altLang="ja-JP" dirty="0" smtClean="0"/>
              <a:t>n</a:t>
            </a:r>
            <a:r>
              <a:rPr kumimoji="1" lang="ja-JP" altLang="en-US" dirty="0" smtClean="0"/>
              <a:t>クイーンは</a:t>
            </a:r>
            <a:r>
              <a:rPr kumimoji="1" lang="en-US" altLang="ja-JP" dirty="0" smtClean="0"/>
              <a:t>n=6</a:t>
            </a:r>
            <a:r>
              <a:rPr kumimoji="1" lang="ja-JP" altLang="en-US" dirty="0" smtClean="0"/>
              <a:t>以上の値の探索をすることがあげられます。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15</a:t>
            </a:fld>
            <a:endParaRPr kumimoji="1" lang="ja-JP" altLang="en-US"/>
          </a:p>
        </p:txBody>
      </p:sp>
    </p:spTree>
    <p:extLst>
      <p:ext uri="{BB962C8B-B14F-4D97-AF65-F5344CB8AC3E}">
        <p14:creationId xmlns:p14="http://schemas.microsoft.com/office/powerpoint/2010/main" xmlns="" val="4117735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ご静聴いただきありがとうございました。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16</a:t>
            </a:fld>
            <a:endParaRPr kumimoji="1" lang="ja-JP" altLang="en-US"/>
          </a:p>
        </p:txBody>
      </p:sp>
    </p:spTree>
    <p:extLst>
      <p:ext uri="{BB962C8B-B14F-4D97-AF65-F5344CB8AC3E}">
        <p14:creationId xmlns:p14="http://schemas.microsoft.com/office/powerpoint/2010/main" xmlns="" val="1565826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今回の発表についての流れです。</a:t>
            </a:r>
            <a:endParaRPr kumimoji="1" lang="en-US" altLang="ja-JP" dirty="0" smtClean="0"/>
          </a:p>
          <a:p>
            <a:r>
              <a:rPr kumimoji="1" lang="ja-JP" altLang="en-US" dirty="0" smtClean="0"/>
              <a:t>まず、タイトルに含まれている</a:t>
            </a:r>
            <a:r>
              <a:rPr kumimoji="1" lang="en-US" altLang="ja-JP" dirty="0" smtClean="0"/>
              <a:t>n</a:t>
            </a:r>
            <a:r>
              <a:rPr kumimoji="1" lang="ja-JP" altLang="en-US" dirty="0" smtClean="0"/>
              <a:t>クイーン問題について説明します。</a:t>
            </a:r>
            <a:endParaRPr kumimoji="1" lang="en-US" altLang="ja-JP" dirty="0" smtClean="0"/>
          </a:p>
          <a:p>
            <a:r>
              <a:rPr kumimoji="1" lang="ja-JP" altLang="en-US" dirty="0" smtClean="0"/>
              <a:t>次に研究をするにあたっての背景。</a:t>
            </a:r>
            <a:endParaRPr kumimoji="1" lang="en-US" altLang="ja-JP" dirty="0" smtClean="0"/>
          </a:p>
          <a:p>
            <a:r>
              <a:rPr kumimoji="1" lang="ja-JP" altLang="en-US" dirty="0" smtClean="0"/>
              <a:t>研究内容、その研究内容の結果・考察、今後の課題という順に説明します。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2</a:t>
            </a:fld>
            <a:endParaRPr kumimoji="1" lang="ja-JP" altLang="en-US"/>
          </a:p>
        </p:txBody>
      </p:sp>
    </p:spTree>
    <p:extLst>
      <p:ext uri="{BB962C8B-B14F-4D97-AF65-F5344CB8AC3E}">
        <p14:creationId xmlns:p14="http://schemas.microsoft.com/office/powerpoint/2010/main" xmlns="" val="4189049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まずは</a:t>
            </a:r>
            <a:r>
              <a:rPr kumimoji="1" lang="en-US" altLang="ja-JP" sz="1200" kern="1200" dirty="0" smtClean="0">
                <a:solidFill>
                  <a:schemeClr val="tx1"/>
                </a:solidFill>
                <a:effectLst/>
                <a:latin typeface="+mn-lt"/>
                <a:ea typeface="+mn-ea"/>
                <a:cs typeface="+mn-cs"/>
              </a:rPr>
              <a:t>n</a:t>
            </a:r>
            <a:r>
              <a:rPr kumimoji="1" lang="ja-JP" altLang="ja-JP" sz="1200" kern="1200" dirty="0" smtClean="0">
                <a:solidFill>
                  <a:schemeClr val="tx1"/>
                </a:solidFill>
                <a:effectLst/>
                <a:latin typeface="+mn-lt"/>
                <a:ea typeface="+mn-ea"/>
                <a:cs typeface="+mn-cs"/>
              </a:rPr>
              <a:t>クイーン問題の説明をします。</a:t>
            </a:r>
          </a:p>
          <a:p>
            <a:r>
              <a:rPr kumimoji="1" lang="ja-JP" altLang="ja-JP" sz="1200" kern="1200" dirty="0" smtClean="0">
                <a:solidFill>
                  <a:schemeClr val="tx1"/>
                </a:solidFill>
                <a:effectLst/>
                <a:latin typeface="+mn-lt"/>
                <a:ea typeface="+mn-ea"/>
                <a:cs typeface="+mn-cs"/>
              </a:rPr>
              <a:t>チェスの駒にクイーン</a:t>
            </a:r>
            <a:r>
              <a:rPr kumimoji="1" lang="ja-JP" altLang="en-US" sz="1200" kern="1200" dirty="0" smtClean="0">
                <a:solidFill>
                  <a:schemeClr val="tx1"/>
                </a:solidFill>
                <a:effectLst/>
                <a:latin typeface="+mn-lt"/>
                <a:ea typeface="+mn-ea"/>
                <a:cs typeface="+mn-cs"/>
              </a:rPr>
              <a:t>というもの</a:t>
            </a:r>
            <a:r>
              <a:rPr kumimoji="1" lang="ja-JP" altLang="ja-JP" sz="1200" kern="1200" dirty="0" smtClean="0">
                <a:solidFill>
                  <a:schemeClr val="tx1"/>
                </a:solidFill>
                <a:effectLst/>
                <a:latin typeface="+mn-lt"/>
                <a:ea typeface="+mn-ea"/>
                <a:cs typeface="+mn-cs"/>
              </a:rPr>
              <a:t>があり、クイーンの動きは縦・横・斜めの</a:t>
            </a:r>
            <a:r>
              <a:rPr kumimoji="1" lang="en-US" altLang="ja-JP" sz="1200" kern="1200" dirty="0" smtClean="0">
                <a:solidFill>
                  <a:schemeClr val="tx1"/>
                </a:solidFill>
                <a:effectLst/>
                <a:latin typeface="+mn-lt"/>
                <a:ea typeface="+mn-ea"/>
                <a:cs typeface="+mn-cs"/>
              </a:rPr>
              <a:t>8</a:t>
            </a:r>
            <a:r>
              <a:rPr kumimoji="1" lang="ja-JP" altLang="ja-JP" sz="1200" kern="1200" dirty="0" smtClean="0">
                <a:solidFill>
                  <a:schemeClr val="tx1"/>
                </a:solidFill>
                <a:effectLst/>
                <a:latin typeface="+mn-lt"/>
                <a:ea typeface="+mn-ea"/>
                <a:cs typeface="+mn-cs"/>
              </a:rPr>
              <a:t>方向の直線上の任意のマスに移動できます。</a:t>
            </a:r>
          </a:p>
          <a:p>
            <a:r>
              <a:rPr kumimoji="1" lang="en-US" altLang="ja-JP" sz="1200" kern="1200" dirty="0" smtClean="0">
                <a:solidFill>
                  <a:schemeClr val="tx1"/>
                </a:solidFill>
                <a:effectLst/>
                <a:latin typeface="+mn-lt"/>
                <a:ea typeface="+mn-ea"/>
                <a:cs typeface="+mn-cs"/>
              </a:rPr>
              <a:t>n</a:t>
            </a:r>
            <a:r>
              <a:rPr kumimoji="1" lang="ja-JP" altLang="ja-JP" sz="1200" kern="1200" dirty="0" smtClean="0">
                <a:solidFill>
                  <a:schemeClr val="tx1"/>
                </a:solidFill>
                <a:effectLst/>
                <a:latin typeface="+mn-lt"/>
                <a:ea typeface="+mn-ea"/>
                <a:cs typeface="+mn-cs"/>
              </a:rPr>
              <a:t>クイーン問題とはサイズ</a:t>
            </a:r>
            <a:r>
              <a:rPr kumimoji="1" lang="en-US" altLang="ja-JP" sz="1200" kern="1200" dirty="0" smtClean="0">
                <a:solidFill>
                  <a:schemeClr val="tx1"/>
                </a:solidFill>
                <a:effectLst/>
                <a:latin typeface="+mn-lt"/>
                <a:ea typeface="+mn-ea"/>
                <a:cs typeface="+mn-cs"/>
              </a:rPr>
              <a:t>n</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n</a:t>
            </a:r>
            <a:r>
              <a:rPr kumimoji="1" lang="ja-JP" altLang="ja-JP" sz="1200" kern="1200" dirty="0" smtClean="0">
                <a:solidFill>
                  <a:schemeClr val="tx1"/>
                </a:solidFill>
                <a:effectLst/>
                <a:latin typeface="+mn-lt"/>
                <a:ea typeface="+mn-ea"/>
                <a:cs typeface="+mn-cs"/>
              </a:rPr>
              <a:t>のチェス盤上に</a:t>
            </a:r>
            <a:r>
              <a:rPr kumimoji="1" lang="en-US" altLang="ja-JP" sz="1200" kern="1200" dirty="0" smtClean="0">
                <a:solidFill>
                  <a:schemeClr val="tx1"/>
                </a:solidFill>
                <a:effectLst/>
                <a:latin typeface="+mn-lt"/>
                <a:ea typeface="+mn-ea"/>
                <a:cs typeface="+mn-cs"/>
              </a:rPr>
              <a:t>n</a:t>
            </a:r>
            <a:r>
              <a:rPr kumimoji="1" lang="ja-JP" altLang="ja-JP" sz="1200" kern="1200" dirty="0" smtClean="0">
                <a:solidFill>
                  <a:schemeClr val="tx1"/>
                </a:solidFill>
                <a:effectLst/>
                <a:latin typeface="+mn-lt"/>
                <a:ea typeface="+mn-ea"/>
                <a:cs typeface="+mn-cs"/>
              </a:rPr>
              <a:t>個のクイーンを縦・横・斜めの</a:t>
            </a:r>
            <a:r>
              <a:rPr kumimoji="1" lang="en-US" altLang="ja-JP" sz="1200" kern="1200" dirty="0" smtClean="0">
                <a:solidFill>
                  <a:schemeClr val="tx1"/>
                </a:solidFill>
                <a:effectLst/>
                <a:latin typeface="+mn-lt"/>
                <a:ea typeface="+mn-ea"/>
                <a:cs typeface="+mn-cs"/>
              </a:rPr>
              <a:t>8</a:t>
            </a:r>
            <a:r>
              <a:rPr kumimoji="1" lang="ja-JP" altLang="ja-JP" sz="1200" kern="1200" dirty="0" smtClean="0">
                <a:solidFill>
                  <a:schemeClr val="tx1"/>
                </a:solidFill>
                <a:effectLst/>
                <a:latin typeface="+mn-lt"/>
                <a:ea typeface="+mn-ea"/>
                <a:cs typeface="+mn-cs"/>
              </a:rPr>
              <a:t>方向の直線上に</a:t>
            </a:r>
            <a:r>
              <a:rPr kumimoji="1" lang="en-US" altLang="ja-JP" sz="1200" kern="1200" dirty="0" smtClean="0">
                <a:solidFill>
                  <a:schemeClr val="tx1"/>
                </a:solidFill>
                <a:effectLst/>
                <a:latin typeface="+mn-lt"/>
                <a:ea typeface="+mn-ea"/>
                <a:cs typeface="+mn-cs"/>
              </a:rPr>
              <a:t>1</a:t>
            </a:r>
            <a:r>
              <a:rPr kumimoji="1" lang="ja-JP" altLang="ja-JP" sz="1200" kern="1200" dirty="0" smtClean="0">
                <a:solidFill>
                  <a:schemeClr val="tx1"/>
                </a:solidFill>
                <a:effectLst/>
                <a:latin typeface="+mn-lt"/>
                <a:ea typeface="+mn-ea"/>
                <a:cs typeface="+mn-cs"/>
              </a:rPr>
              <a:t>個のクイーンしか存在しないように配置する問題です。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右の図は</a:t>
            </a:r>
            <a:r>
              <a:rPr kumimoji="1" lang="en-US" altLang="ja-JP" sz="1200" kern="1200" dirty="0" smtClean="0">
                <a:solidFill>
                  <a:schemeClr val="tx1"/>
                </a:solidFill>
                <a:effectLst/>
                <a:latin typeface="+mn-lt"/>
                <a:ea typeface="+mn-ea"/>
                <a:cs typeface="+mn-cs"/>
              </a:rPr>
              <a:t>Q</a:t>
            </a:r>
            <a:r>
              <a:rPr kumimoji="1" lang="ja-JP" altLang="en-US" sz="1200" kern="1200" dirty="0" smtClean="0">
                <a:solidFill>
                  <a:schemeClr val="tx1"/>
                </a:solidFill>
                <a:effectLst/>
                <a:latin typeface="+mn-lt"/>
                <a:ea typeface="+mn-ea"/>
                <a:cs typeface="+mn-cs"/>
              </a:rPr>
              <a:t>がクイーン、</a:t>
            </a:r>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がクイーンを配置できないマスです。</a:t>
            </a:r>
            <a:endParaRPr kumimoji="1" lang="en-US"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a:t>
            </a:r>
            <a:r>
              <a:rPr kumimoji="1" lang="ja-JP" altLang="en-US" sz="1200" kern="1200" dirty="0" smtClean="0">
                <a:solidFill>
                  <a:schemeClr val="tx1"/>
                </a:solidFill>
                <a:effectLst/>
                <a:latin typeface="+mn-lt"/>
                <a:ea typeface="+mn-ea"/>
                <a:cs typeface="+mn-cs"/>
              </a:rPr>
              <a:t>印がこのように（</a:t>
            </a:r>
            <a:r>
              <a:rPr kumimoji="1" lang="en-US" altLang="ja-JP" sz="1200" kern="1200" dirty="0" smtClean="0">
                <a:solidFill>
                  <a:schemeClr val="tx1"/>
                </a:solidFill>
                <a:effectLst/>
                <a:latin typeface="+mn-lt"/>
                <a:ea typeface="+mn-ea"/>
                <a:cs typeface="+mn-cs"/>
              </a:rPr>
              <a:t>3,3</a:t>
            </a:r>
            <a:r>
              <a:rPr kumimoji="1" lang="ja-JP" altLang="en-US" sz="1200" kern="1200" dirty="0" smtClean="0">
                <a:solidFill>
                  <a:schemeClr val="tx1"/>
                </a:solidFill>
                <a:effectLst/>
                <a:latin typeface="+mn-lt"/>
                <a:ea typeface="+mn-ea"/>
                <a:cs typeface="+mn-cs"/>
              </a:rPr>
              <a:t>）の座標に配置したクイーンから縦・横・斜めの</a:t>
            </a:r>
            <a:r>
              <a:rPr kumimoji="1" lang="en-US" altLang="ja-JP" sz="1200" kern="1200" dirty="0" smtClean="0">
                <a:solidFill>
                  <a:schemeClr val="tx1"/>
                </a:solidFill>
                <a:effectLst/>
                <a:latin typeface="+mn-lt"/>
                <a:ea typeface="+mn-ea"/>
                <a:cs typeface="+mn-cs"/>
              </a:rPr>
              <a:t>8</a:t>
            </a:r>
            <a:r>
              <a:rPr kumimoji="1" lang="ja-JP" altLang="en-US" sz="1200" kern="1200" dirty="0" smtClean="0">
                <a:solidFill>
                  <a:schemeClr val="tx1"/>
                </a:solidFill>
                <a:effectLst/>
                <a:latin typeface="+mn-lt"/>
                <a:ea typeface="+mn-ea"/>
                <a:cs typeface="+mn-cs"/>
              </a:rPr>
              <a:t>方向にチェスのクイーンの動きのように存在しています。</a:t>
            </a:r>
            <a:endParaRPr kumimoji="1" lang="en-US"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3</a:t>
            </a:fld>
            <a:endParaRPr kumimoji="1" lang="ja-JP" altLang="en-US"/>
          </a:p>
        </p:txBody>
      </p:sp>
    </p:spTree>
    <p:extLst>
      <p:ext uri="{BB962C8B-B14F-4D97-AF65-F5344CB8AC3E}">
        <p14:creationId xmlns:p14="http://schemas.microsoft.com/office/powerpoint/2010/main" xmlns="" val="1138616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a:t>
            </a:r>
            <a:r>
              <a:rPr kumimoji="1" lang="ja-JP" altLang="en-US" dirty="0" smtClean="0"/>
              <a:t>クイーン問題は</a:t>
            </a:r>
            <a:r>
              <a:rPr kumimoji="1" lang="en-US" altLang="ja-JP" dirty="0" smtClean="0"/>
              <a:t>n</a:t>
            </a:r>
            <a:r>
              <a:rPr kumimoji="1" lang="ja-JP" altLang="en-US" dirty="0" smtClean="0"/>
              <a:t>が</a:t>
            </a:r>
            <a:r>
              <a:rPr kumimoji="1" lang="en-US" altLang="ja-JP" dirty="0" smtClean="0"/>
              <a:t>4</a:t>
            </a:r>
            <a:r>
              <a:rPr kumimoji="1" lang="ja-JP" altLang="en-US" dirty="0" smtClean="0"/>
              <a:t>以上の場合、盤上に</a:t>
            </a:r>
            <a:r>
              <a:rPr kumimoji="1" lang="en-US" altLang="ja-JP" dirty="0" smtClean="0"/>
              <a:t>n</a:t>
            </a:r>
            <a:r>
              <a:rPr kumimoji="1" lang="ja-JP" altLang="en-US" dirty="0" smtClean="0"/>
              <a:t>個のクイーンを置ける解が存在します。</a:t>
            </a:r>
            <a:endParaRPr kumimoji="1" lang="en-US" altLang="ja-JP" dirty="0" smtClean="0"/>
          </a:p>
          <a:p>
            <a:r>
              <a:rPr kumimoji="1" lang="ja-JP" altLang="en-US" dirty="0" smtClean="0"/>
              <a:t>図は</a:t>
            </a:r>
            <a:r>
              <a:rPr kumimoji="1" lang="en-US" altLang="ja-JP" dirty="0" smtClean="0"/>
              <a:t>n=4</a:t>
            </a:r>
            <a:r>
              <a:rPr kumimoji="1" lang="ja-JP" altLang="en-US" dirty="0" smtClean="0"/>
              <a:t>の例ですが、このように（図を指しながらスライドを進める）クイーンが</a:t>
            </a:r>
            <a:r>
              <a:rPr kumimoji="1" lang="en-US" altLang="ja-JP" dirty="0" smtClean="0"/>
              <a:t>4</a:t>
            </a:r>
            <a:r>
              <a:rPr kumimoji="1" lang="ja-JP" altLang="en-US" dirty="0" smtClean="0"/>
              <a:t>個置ける解が存在します。</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4</a:t>
            </a:fld>
            <a:endParaRPr kumimoji="1" lang="ja-JP" altLang="en-US"/>
          </a:p>
        </p:txBody>
      </p:sp>
    </p:spTree>
    <p:extLst>
      <p:ext uri="{BB962C8B-B14F-4D97-AF65-F5344CB8AC3E}">
        <p14:creationId xmlns:p14="http://schemas.microsoft.com/office/powerpoint/2010/main" xmlns="" val="1877665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N</a:t>
            </a:r>
            <a:r>
              <a:rPr kumimoji="1" lang="ja-JP" altLang="en-US" dirty="0" smtClean="0"/>
              <a:t>クイーン問題の今までの研究ですが、</a:t>
            </a:r>
            <a:r>
              <a:rPr kumimoji="1" lang="en-US" altLang="ja-JP" dirty="0" smtClean="0"/>
              <a:t>n</a:t>
            </a:r>
            <a:r>
              <a:rPr kumimoji="1" lang="ja-JP" altLang="en-US" dirty="0" smtClean="0"/>
              <a:t>の最大数を求めるという研究。</a:t>
            </a:r>
            <a:endParaRPr kumimoji="1" lang="en-US" altLang="ja-JP" dirty="0" smtClean="0"/>
          </a:p>
          <a:p>
            <a:r>
              <a:rPr kumimoji="1" lang="ja-JP" altLang="en-US" dirty="0" smtClean="0"/>
              <a:t>また、</a:t>
            </a:r>
            <a:r>
              <a:rPr kumimoji="1" lang="en-US" altLang="ja-JP" dirty="0" smtClean="0"/>
              <a:t>n</a:t>
            </a:r>
            <a:r>
              <a:rPr kumimoji="1" lang="ja-JP" altLang="en-US" dirty="0" smtClean="0"/>
              <a:t>クイーンは</a:t>
            </a:r>
            <a:r>
              <a:rPr kumimoji="1" lang="en-US" altLang="ja-JP" dirty="0" smtClean="0"/>
              <a:t>n</a:t>
            </a:r>
            <a:r>
              <a:rPr kumimoji="1" lang="ja-JP" altLang="en-US" dirty="0" smtClean="0"/>
              <a:t>の値が増えるにつれて、最適化問題のため探索時間が膨大になります。</a:t>
            </a:r>
            <a:endParaRPr kumimoji="1" lang="en-US" altLang="ja-JP" dirty="0" smtClean="0"/>
          </a:p>
          <a:p>
            <a:r>
              <a:rPr kumimoji="1" lang="ja-JP" altLang="en-US" dirty="0" smtClean="0"/>
              <a:t>そのため、同じ「</a:t>
            </a:r>
            <a:r>
              <a:rPr kumimoji="1" lang="en-US" altLang="ja-JP" dirty="0" smtClean="0"/>
              <a:t>n</a:t>
            </a:r>
            <a:r>
              <a:rPr kumimoji="1" lang="ja-JP" altLang="en-US" dirty="0" smtClean="0"/>
              <a:t>の最大数を求める」という研究テーマでも、探索時間の短縮を測る研究が多いです。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5</a:t>
            </a:fld>
            <a:endParaRPr kumimoji="1" lang="ja-JP" altLang="en-US"/>
          </a:p>
        </p:txBody>
      </p:sp>
    </p:spTree>
    <p:extLst>
      <p:ext uri="{BB962C8B-B14F-4D97-AF65-F5344CB8AC3E}">
        <p14:creationId xmlns:p14="http://schemas.microsoft.com/office/powerpoint/2010/main" xmlns="" val="1848834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なら、</a:t>
            </a:r>
            <a:r>
              <a:rPr kumimoji="1" lang="en-US" altLang="ja-JP" dirty="0" smtClean="0"/>
              <a:t>n</a:t>
            </a:r>
            <a:r>
              <a:rPr kumimoji="1" lang="ja-JP" altLang="en-US" dirty="0" smtClean="0"/>
              <a:t>クイーン問題の他の研究はないのか？</a:t>
            </a:r>
            <a:endParaRPr kumimoji="1" lang="en-US" altLang="ja-JP" dirty="0" smtClean="0"/>
          </a:p>
          <a:p>
            <a:r>
              <a:rPr kumimoji="1" lang="ja-JP" altLang="en-US" dirty="0" smtClean="0"/>
              <a:t>ということで、私は、解の最小個数、そして、</a:t>
            </a:r>
            <a:r>
              <a:rPr kumimoji="1" lang="en-US" altLang="ja-JP" dirty="0" smtClean="0"/>
              <a:t>n</a:t>
            </a:r>
            <a:r>
              <a:rPr kumimoji="1" lang="ja-JP" altLang="en-US" dirty="0" smtClean="0"/>
              <a:t>クイーン問題はチェスが元になっているので、</a:t>
            </a:r>
            <a:r>
              <a:rPr kumimoji="1" lang="en-US" altLang="ja-JP" dirty="0" err="1" smtClean="0"/>
              <a:t>n×n</a:t>
            </a:r>
            <a:r>
              <a:rPr kumimoji="1" lang="ja-JP" altLang="en-US" dirty="0" smtClean="0"/>
              <a:t>の</a:t>
            </a:r>
            <a:r>
              <a:rPr kumimoji="1" lang="en-US" altLang="ja-JP" dirty="0" smtClean="0"/>
              <a:t>2</a:t>
            </a:r>
            <a:r>
              <a:rPr kumimoji="1" lang="ja-JP" altLang="en-US" dirty="0" smtClean="0"/>
              <a:t>次元ですが、</a:t>
            </a:r>
            <a:r>
              <a:rPr kumimoji="1" lang="en-US" altLang="ja-JP" dirty="0" err="1" smtClean="0"/>
              <a:t>n×n×n</a:t>
            </a:r>
            <a:r>
              <a:rPr kumimoji="1" lang="ja-JP" altLang="en-US" dirty="0" smtClean="0"/>
              <a:t>に拡張した</a:t>
            </a:r>
            <a:r>
              <a:rPr kumimoji="1" lang="en-US" altLang="ja-JP" dirty="0" smtClean="0"/>
              <a:t>3</a:t>
            </a:r>
            <a:r>
              <a:rPr kumimoji="1" lang="ja-JP" altLang="en-US" dirty="0" smtClean="0"/>
              <a:t>次元の</a:t>
            </a:r>
            <a:r>
              <a:rPr kumimoji="1" lang="en-US" altLang="ja-JP" dirty="0" smtClean="0"/>
              <a:t>n</a:t>
            </a:r>
            <a:r>
              <a:rPr kumimoji="1" lang="ja-JP" altLang="en-US" dirty="0" smtClean="0"/>
              <a:t>クイーンだとどうなるかについて研究しました。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6</a:t>
            </a:fld>
            <a:endParaRPr kumimoji="1" lang="ja-JP" altLang="en-US"/>
          </a:p>
        </p:txBody>
      </p:sp>
    </p:spTree>
    <p:extLst>
      <p:ext uri="{BB962C8B-B14F-4D97-AF65-F5344CB8AC3E}">
        <p14:creationId xmlns:p14="http://schemas.microsoft.com/office/powerpoint/2010/main" xmlns="" val="729799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まず、解の最小個数について説明します。</a:t>
            </a:r>
            <a:endParaRPr kumimoji="1" lang="en-US" altLang="ja-JP" dirty="0" smtClean="0"/>
          </a:p>
          <a:p>
            <a:r>
              <a:rPr kumimoji="1" lang="ja-JP" altLang="en-US" dirty="0" smtClean="0"/>
              <a:t>先程スライドであったとおり、</a:t>
            </a:r>
            <a:r>
              <a:rPr kumimoji="1" lang="en-US" altLang="ja-JP" dirty="0" smtClean="0"/>
              <a:t>n</a:t>
            </a:r>
            <a:r>
              <a:rPr kumimoji="1" lang="ja-JP" altLang="en-US" dirty="0" smtClean="0"/>
              <a:t>が</a:t>
            </a:r>
            <a:r>
              <a:rPr kumimoji="1" lang="en-US" altLang="ja-JP" dirty="0" smtClean="0"/>
              <a:t>4</a:t>
            </a:r>
            <a:r>
              <a:rPr kumimoji="1" lang="ja-JP" altLang="en-US" dirty="0" smtClean="0"/>
              <a:t>以上の場合、</a:t>
            </a:r>
            <a:r>
              <a:rPr kumimoji="1" lang="en-US" altLang="ja-JP" dirty="0" err="1" smtClean="0"/>
              <a:t>n×n</a:t>
            </a:r>
            <a:r>
              <a:rPr kumimoji="1" lang="ja-JP" altLang="en-US" dirty="0" smtClean="0"/>
              <a:t>の盤上には</a:t>
            </a:r>
            <a:r>
              <a:rPr kumimoji="1" lang="en-US" altLang="ja-JP" dirty="0" smtClean="0"/>
              <a:t>n</a:t>
            </a:r>
            <a:r>
              <a:rPr kumimoji="1" lang="ja-JP" altLang="en-US" dirty="0" smtClean="0"/>
              <a:t>個のクイーンが配置できるのですが、なら、その</a:t>
            </a:r>
            <a:r>
              <a:rPr kumimoji="1" lang="en-US" altLang="ja-JP" dirty="0" smtClean="0"/>
              <a:t>n</a:t>
            </a:r>
            <a:r>
              <a:rPr kumimoji="1" lang="ja-JP" altLang="en-US" dirty="0" smtClean="0"/>
              <a:t>の値はどれほど小さい値で盤面上のマスを全て埋めることができるのかという事を研究しました。</a:t>
            </a:r>
            <a:endParaRPr kumimoji="1" lang="en-US" altLang="ja-JP" dirty="0" smtClean="0"/>
          </a:p>
          <a:p>
            <a:r>
              <a:rPr kumimoji="1" lang="ja-JP" altLang="en-US" dirty="0" smtClean="0"/>
              <a:t>図は先程と同じく</a:t>
            </a:r>
            <a:r>
              <a:rPr kumimoji="1" lang="en-US" altLang="ja-JP" dirty="0" smtClean="0"/>
              <a:t>n</a:t>
            </a:r>
            <a:r>
              <a:rPr kumimoji="1" lang="ja-JP" altLang="en-US" dirty="0" smtClean="0"/>
              <a:t>が</a:t>
            </a:r>
            <a:r>
              <a:rPr kumimoji="1" lang="en-US" altLang="ja-JP" dirty="0" smtClean="0"/>
              <a:t>4</a:t>
            </a:r>
            <a:r>
              <a:rPr kumimoji="1" lang="ja-JP" altLang="en-US" dirty="0" smtClean="0"/>
              <a:t>の時の</a:t>
            </a:r>
            <a:r>
              <a:rPr kumimoji="1" lang="en-US" altLang="ja-JP" dirty="0" smtClean="0"/>
              <a:t>n</a:t>
            </a:r>
            <a:r>
              <a:rPr kumimoji="1" lang="ja-JP" altLang="en-US" dirty="0" smtClean="0"/>
              <a:t>クイーン問題ですが、今回はクイーンの配置する数が</a:t>
            </a:r>
            <a:r>
              <a:rPr kumimoji="1" lang="en-US" altLang="ja-JP" dirty="0" smtClean="0"/>
              <a:t>3</a:t>
            </a:r>
            <a:r>
              <a:rPr kumimoji="1" lang="ja-JP" altLang="en-US" dirty="0" smtClean="0"/>
              <a:t>個で盤面を全て埋めることが出来ました。</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8</a:t>
            </a:fld>
            <a:endParaRPr kumimoji="1" lang="ja-JP" altLang="en-US"/>
          </a:p>
        </p:txBody>
      </p:sp>
    </p:spTree>
    <p:extLst>
      <p:ext uri="{BB962C8B-B14F-4D97-AF65-F5344CB8AC3E}">
        <p14:creationId xmlns:p14="http://schemas.microsoft.com/office/powerpoint/2010/main" xmlns="" val="2782597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3</a:t>
            </a:r>
            <a:r>
              <a:rPr kumimoji="1" lang="ja-JP" altLang="en-US" dirty="0" smtClean="0"/>
              <a:t>次元</a:t>
            </a:r>
            <a:r>
              <a:rPr kumimoji="1" lang="en-US" altLang="ja-JP" dirty="0" smtClean="0"/>
              <a:t>n</a:t>
            </a:r>
            <a:r>
              <a:rPr kumimoji="1" lang="ja-JP" altLang="en-US" dirty="0" smtClean="0"/>
              <a:t>クイーンについて説明します。</a:t>
            </a:r>
            <a:endParaRPr kumimoji="1" lang="en-US" altLang="ja-JP" dirty="0" smtClean="0"/>
          </a:p>
          <a:p>
            <a:r>
              <a:rPr kumimoji="1" lang="en-US" altLang="ja-JP" dirty="0" smtClean="0"/>
              <a:t>3</a:t>
            </a:r>
            <a:r>
              <a:rPr kumimoji="1" lang="ja-JP" altLang="en-US" dirty="0" smtClean="0"/>
              <a:t>次元</a:t>
            </a:r>
            <a:r>
              <a:rPr kumimoji="1" lang="en-US" altLang="ja-JP" dirty="0" smtClean="0"/>
              <a:t>n</a:t>
            </a:r>
            <a:r>
              <a:rPr kumimoji="1" lang="ja-JP" altLang="en-US" dirty="0" smtClean="0"/>
              <a:t>クイーンとは</a:t>
            </a:r>
            <a:r>
              <a:rPr kumimoji="1" lang="en-US" altLang="ja-JP" dirty="0" smtClean="0"/>
              <a:t>n</a:t>
            </a:r>
            <a:r>
              <a:rPr kumimoji="1" lang="ja-JP" altLang="en-US" dirty="0" smtClean="0"/>
              <a:t>クイーン問題の</a:t>
            </a:r>
            <a:r>
              <a:rPr kumimoji="1" lang="en-US" altLang="ja-JP" dirty="0" err="1" smtClean="0"/>
              <a:t>n×n</a:t>
            </a:r>
            <a:r>
              <a:rPr kumimoji="1" lang="ja-JP" altLang="en-US" dirty="0" smtClean="0"/>
              <a:t>マスを</a:t>
            </a:r>
            <a:r>
              <a:rPr kumimoji="1" lang="en-US" altLang="ja-JP" dirty="0" err="1" smtClean="0"/>
              <a:t>n×n×n</a:t>
            </a:r>
            <a:r>
              <a:rPr kumimoji="1" lang="ja-JP" altLang="en-US" dirty="0" smtClean="0"/>
              <a:t>と</a:t>
            </a:r>
            <a:r>
              <a:rPr kumimoji="1" lang="en-US" altLang="ja-JP" dirty="0" smtClean="0"/>
              <a:t>z</a:t>
            </a:r>
            <a:r>
              <a:rPr kumimoji="1" lang="ja-JP" altLang="en-US" dirty="0" smtClean="0"/>
              <a:t>軸を追加し、</a:t>
            </a:r>
            <a:r>
              <a:rPr kumimoji="1" lang="en-US" altLang="ja-JP" dirty="0" smtClean="0"/>
              <a:t>3</a:t>
            </a:r>
            <a:r>
              <a:rPr kumimoji="1" lang="ja-JP" altLang="en-US" dirty="0" smtClean="0"/>
              <a:t>次元に拡張した問題です。</a:t>
            </a:r>
            <a:endParaRPr kumimoji="1" lang="en-US" altLang="ja-JP" dirty="0" smtClean="0"/>
          </a:p>
          <a:p>
            <a:r>
              <a:rPr kumimoji="1" lang="ja-JP" altLang="en-US" dirty="0" smtClean="0"/>
              <a:t>配置したクイーンは</a:t>
            </a:r>
            <a:r>
              <a:rPr kumimoji="1" lang="en-US" altLang="ja-JP" dirty="0" smtClean="0"/>
              <a:t>2</a:t>
            </a:r>
            <a:r>
              <a:rPr kumimoji="1" lang="ja-JP" altLang="en-US" dirty="0" smtClean="0"/>
              <a:t>次元だと縦・横・斜めの</a:t>
            </a:r>
            <a:r>
              <a:rPr kumimoji="1" lang="en-US" altLang="ja-JP" dirty="0" smtClean="0"/>
              <a:t>8</a:t>
            </a:r>
            <a:r>
              <a:rPr kumimoji="1" lang="ja-JP" altLang="en-US" dirty="0" smtClean="0"/>
              <a:t>方向でしたが、</a:t>
            </a:r>
            <a:r>
              <a:rPr kumimoji="1" lang="en-US" altLang="ja-JP" dirty="0" smtClean="0"/>
              <a:t>z</a:t>
            </a:r>
            <a:r>
              <a:rPr kumimoji="1" lang="ja-JP" altLang="en-US" dirty="0" smtClean="0"/>
              <a:t>軸が追加されたため</a:t>
            </a:r>
            <a:r>
              <a:rPr kumimoji="1" lang="en-US" altLang="ja-JP" dirty="0" smtClean="0"/>
              <a:t>26</a:t>
            </a:r>
            <a:r>
              <a:rPr kumimoji="1" lang="ja-JP" altLang="en-US" dirty="0" smtClean="0"/>
              <a:t>方向に増加します。</a:t>
            </a:r>
            <a:endParaRPr kumimoji="1" lang="en-US" altLang="ja-JP" dirty="0" smtClean="0"/>
          </a:p>
          <a:p>
            <a:r>
              <a:rPr kumimoji="1" lang="ja-JP" altLang="en-US" dirty="0" smtClean="0"/>
              <a:t>しかし、</a:t>
            </a:r>
            <a:r>
              <a:rPr kumimoji="1" lang="en-US" altLang="ja-JP" dirty="0" smtClean="0"/>
              <a:t>26</a:t>
            </a:r>
            <a:r>
              <a:rPr kumimoji="1" lang="ja-JP" altLang="en-US" dirty="0" smtClean="0"/>
              <a:t>方向に増加したとはいえ、クイーンの影響する範囲は</a:t>
            </a:r>
            <a:r>
              <a:rPr kumimoji="1" lang="en-US" altLang="ja-JP" dirty="0" smtClean="0"/>
              <a:t>26</a:t>
            </a:r>
            <a:r>
              <a:rPr kumimoji="1" lang="ja-JP" altLang="en-US" dirty="0" smtClean="0"/>
              <a:t>方向全てに影響します。</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9</a:t>
            </a:fld>
            <a:endParaRPr kumimoji="1" lang="ja-JP" altLang="en-US"/>
          </a:p>
        </p:txBody>
      </p:sp>
    </p:spTree>
    <p:extLst>
      <p:ext uri="{BB962C8B-B14F-4D97-AF65-F5344CB8AC3E}">
        <p14:creationId xmlns:p14="http://schemas.microsoft.com/office/powerpoint/2010/main" xmlns="" val="2627636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3</a:t>
            </a:r>
            <a:r>
              <a:rPr kumimoji="1" lang="ja-JP" altLang="en-US" dirty="0" smtClean="0"/>
              <a:t>次元</a:t>
            </a:r>
            <a:r>
              <a:rPr kumimoji="1" lang="en-US" altLang="ja-JP" dirty="0" smtClean="0"/>
              <a:t>n</a:t>
            </a:r>
            <a:r>
              <a:rPr kumimoji="1" lang="ja-JP" altLang="en-US" dirty="0" smtClean="0"/>
              <a:t>クイーンの移動範囲を図で説明します。</a:t>
            </a:r>
            <a:endParaRPr kumimoji="1" lang="en-US" altLang="ja-JP" dirty="0" smtClean="0"/>
          </a:p>
          <a:p>
            <a:r>
              <a:rPr kumimoji="1" lang="en-US" altLang="ja-JP" dirty="0" smtClean="0"/>
              <a:t>N=5</a:t>
            </a:r>
            <a:r>
              <a:rPr kumimoji="1" lang="ja-JP" altLang="en-US" dirty="0" smtClean="0"/>
              <a:t>のチェス盤の中心の座標</a:t>
            </a:r>
            <a:r>
              <a:rPr kumimoji="1" lang="en-US" altLang="ja-JP" dirty="0" smtClean="0"/>
              <a:t>(2,2,2)</a:t>
            </a:r>
            <a:r>
              <a:rPr kumimoji="1" lang="ja-JP" altLang="en-US" dirty="0" smtClean="0"/>
              <a:t>にクイーンを配置した場合のクイーンの影響する範囲ですが、</a:t>
            </a:r>
            <a:r>
              <a:rPr kumimoji="1" lang="en-US" altLang="ja-JP" dirty="0" smtClean="0"/>
              <a:t>z=2</a:t>
            </a:r>
            <a:r>
              <a:rPr kumimoji="1" lang="ja-JP" altLang="en-US" dirty="0" smtClean="0"/>
              <a:t>の場合は</a:t>
            </a:r>
            <a:r>
              <a:rPr kumimoji="1" lang="en-US" altLang="ja-JP" dirty="0" smtClean="0"/>
              <a:t>2</a:t>
            </a:r>
            <a:r>
              <a:rPr kumimoji="1" lang="ja-JP" altLang="en-US" dirty="0" smtClean="0"/>
              <a:t>次元</a:t>
            </a:r>
            <a:r>
              <a:rPr kumimoji="1" lang="en-US" altLang="ja-JP" dirty="0" smtClean="0"/>
              <a:t>n</a:t>
            </a:r>
            <a:r>
              <a:rPr kumimoji="1" lang="ja-JP" altLang="en-US" dirty="0" smtClean="0"/>
              <a:t>クイーンと同じく縦横斜めの</a:t>
            </a:r>
            <a:r>
              <a:rPr kumimoji="1" lang="en-US" altLang="ja-JP" dirty="0" smtClean="0"/>
              <a:t>8</a:t>
            </a:r>
            <a:r>
              <a:rPr kumimoji="1" lang="ja-JP" altLang="en-US" dirty="0" smtClean="0"/>
              <a:t>方向に影響します。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しかし、</a:t>
            </a:r>
            <a:r>
              <a:rPr kumimoji="1" lang="en-US" altLang="ja-JP" dirty="0" smtClean="0"/>
              <a:t>z</a:t>
            </a:r>
            <a:r>
              <a:rPr kumimoji="1" lang="ja-JP" altLang="en-US" dirty="0" smtClean="0"/>
              <a:t>が</a:t>
            </a:r>
            <a:r>
              <a:rPr kumimoji="1" lang="en-US" altLang="ja-JP" dirty="0" smtClean="0"/>
              <a:t>0</a:t>
            </a:r>
            <a:r>
              <a:rPr kumimoji="1" lang="ja-JP" altLang="en-US" dirty="0" err="1" smtClean="0"/>
              <a:t>、</a:t>
            </a:r>
            <a:r>
              <a:rPr kumimoji="1" lang="en-US" altLang="ja-JP" dirty="0" smtClean="0"/>
              <a:t>1</a:t>
            </a:r>
            <a:r>
              <a:rPr kumimoji="1" lang="ja-JP" altLang="en-US" dirty="0" smtClean="0"/>
              <a:t>の上方向と上斜め方向の計</a:t>
            </a:r>
            <a:r>
              <a:rPr kumimoji="1" lang="en-US" altLang="ja-JP" dirty="0" smtClean="0"/>
              <a:t>9</a:t>
            </a:r>
            <a:r>
              <a:rPr kumimoji="1" lang="ja-JP" altLang="en-US" dirty="0" smtClean="0"/>
              <a:t>方向、同じく</a:t>
            </a:r>
            <a:r>
              <a:rPr kumimoji="1" lang="en-US" altLang="ja-JP" dirty="0" smtClean="0"/>
              <a:t>z</a:t>
            </a:r>
            <a:r>
              <a:rPr kumimoji="1" lang="ja-JP" altLang="en-US" dirty="0" smtClean="0"/>
              <a:t>が</a:t>
            </a:r>
            <a:r>
              <a:rPr kumimoji="1" lang="en-US" altLang="ja-JP" dirty="0" smtClean="0"/>
              <a:t>3</a:t>
            </a:r>
            <a:r>
              <a:rPr kumimoji="1" lang="ja-JP" altLang="en-US" dirty="0" err="1" smtClean="0"/>
              <a:t>、</a:t>
            </a:r>
            <a:r>
              <a:rPr kumimoji="1" lang="en-US" altLang="ja-JP" dirty="0" smtClean="0"/>
              <a:t>4</a:t>
            </a:r>
            <a:r>
              <a:rPr kumimoji="1" lang="ja-JP" altLang="en-US" dirty="0" smtClean="0"/>
              <a:t>の下方向の計</a:t>
            </a:r>
            <a:r>
              <a:rPr kumimoji="1" lang="en-US" altLang="ja-JP" dirty="0" smtClean="0"/>
              <a:t>9</a:t>
            </a:r>
            <a:r>
              <a:rPr kumimoji="1" lang="ja-JP" altLang="en-US" dirty="0" smtClean="0"/>
              <a:t>方向の合計して</a:t>
            </a:r>
            <a:r>
              <a:rPr kumimoji="1" lang="en-US" altLang="ja-JP" dirty="0" smtClean="0"/>
              <a:t>26</a:t>
            </a:r>
            <a:r>
              <a:rPr kumimoji="1" lang="ja-JP" altLang="en-US" dirty="0" smtClean="0"/>
              <a:t>方向に影響します。</a:t>
            </a:r>
            <a:endParaRPr kumimoji="1" lang="ja-JP" altLang="en-US" dirty="0"/>
          </a:p>
        </p:txBody>
      </p:sp>
      <p:sp>
        <p:nvSpPr>
          <p:cNvPr id="4" name="スライド番号プレースホルダー 3"/>
          <p:cNvSpPr>
            <a:spLocks noGrp="1"/>
          </p:cNvSpPr>
          <p:nvPr>
            <p:ph type="sldNum" sz="quarter" idx="10"/>
          </p:nvPr>
        </p:nvSpPr>
        <p:spPr/>
        <p:txBody>
          <a:bodyPr/>
          <a:lstStyle/>
          <a:p>
            <a:fld id="{BA3FE17D-B8BE-42F1-A18A-33792A5EEF50}" type="slidenum">
              <a:rPr kumimoji="1" lang="ja-JP" altLang="en-US" smtClean="0"/>
              <a:pPr/>
              <a:t>10</a:t>
            </a:fld>
            <a:endParaRPr kumimoji="1" lang="ja-JP" altLang="en-US"/>
          </a:p>
        </p:txBody>
      </p:sp>
    </p:spTree>
    <p:extLst>
      <p:ext uri="{BB962C8B-B14F-4D97-AF65-F5344CB8AC3E}">
        <p14:creationId xmlns:p14="http://schemas.microsoft.com/office/powerpoint/2010/main" xmlns="" val="1536265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D3D087EA-D12C-4317-B251-452FF20028F2}" type="datetimeFigureOut">
              <a:rPr kumimoji="1" lang="ja-JP" altLang="en-US" smtClean="0"/>
              <a:pPr/>
              <a:t>2012/3/1</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29DA74C7-D8FF-4570-A327-1EE1F029986A}"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D3D087EA-D12C-4317-B251-452FF20028F2}" type="datetimeFigureOut">
              <a:rPr kumimoji="1" lang="ja-JP" altLang="en-US" smtClean="0"/>
              <a:pPr/>
              <a:t>2012/3/1</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29DA74C7-D8FF-4570-A327-1EE1F029986A}"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D3D087EA-D12C-4317-B251-452FF20028F2}" type="datetimeFigureOut">
              <a:rPr kumimoji="1" lang="ja-JP" altLang="en-US" smtClean="0"/>
              <a:pPr/>
              <a:t>2012/3/1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9DA74C7-D8FF-4570-A327-1EE1F029986A}"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3D087EA-D12C-4317-B251-452FF20028F2}" type="datetimeFigureOut">
              <a:rPr kumimoji="1" lang="ja-JP" altLang="en-US" smtClean="0"/>
              <a:pPr/>
              <a:t>2012/3/1</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9DA74C7-D8FF-4570-A327-1EE1F029986A}" type="slidenum">
              <a:rPr kumimoji="1" lang="ja-JP" altLang="en-US" smtClean="0"/>
              <a:pPr/>
              <a:t>&lt;#&gt;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741" r:id="rId1"/>
    <p:sldLayoutId id="2147484742" r:id="rId2"/>
    <p:sldLayoutId id="2147484743" r:id="rId3"/>
    <p:sldLayoutId id="2147484744" r:id="rId4"/>
    <p:sldLayoutId id="2147484745" r:id="rId5"/>
    <p:sldLayoutId id="2147484746" r:id="rId6"/>
    <p:sldLayoutId id="2147484747" r:id="rId7"/>
    <p:sldLayoutId id="2147484748" r:id="rId8"/>
    <p:sldLayoutId id="2147484749" r:id="rId9"/>
    <p:sldLayoutId id="2147484750" r:id="rId10"/>
    <p:sldLayoutId id="2147484751"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31640" y="3717032"/>
            <a:ext cx="6858000" cy="990600"/>
          </a:xfrm>
        </p:spPr>
        <p:txBody>
          <a:bodyPr>
            <a:noAutofit/>
          </a:bodyPr>
          <a:lstStyle/>
          <a:p>
            <a:r>
              <a:rPr kumimoji="1" lang="en-US" altLang="ja-JP" sz="3600" dirty="0" smtClean="0"/>
              <a:t>3</a:t>
            </a:r>
            <a:r>
              <a:rPr kumimoji="1" lang="ja-JP" altLang="en-US" sz="3600" dirty="0" smtClean="0"/>
              <a:t>次元</a:t>
            </a:r>
            <a:r>
              <a:rPr kumimoji="1" lang="en-US" altLang="ja-JP" sz="3600" dirty="0" smtClean="0"/>
              <a:t>n</a:t>
            </a:r>
            <a:r>
              <a:rPr kumimoji="1" lang="ja-JP" altLang="en-US" sz="3600" dirty="0" smtClean="0"/>
              <a:t>クイーン問題の</a:t>
            </a:r>
            <a:r>
              <a:rPr kumimoji="1" lang="en-US" altLang="ja-JP" sz="3600" dirty="0" smtClean="0"/>
              <a:t/>
            </a:r>
            <a:br>
              <a:rPr kumimoji="1" lang="en-US" altLang="ja-JP" sz="3600" dirty="0" smtClean="0"/>
            </a:br>
            <a:r>
              <a:rPr kumimoji="1" lang="ja-JP" altLang="en-US" sz="3600" dirty="0" smtClean="0"/>
              <a:t>解に関する研究</a:t>
            </a:r>
            <a:endParaRPr kumimoji="1" lang="ja-JP" altLang="en-US" sz="3600" dirty="0"/>
          </a:p>
        </p:txBody>
      </p:sp>
      <p:sp>
        <p:nvSpPr>
          <p:cNvPr id="3" name="サブタイトル 2"/>
          <p:cNvSpPr>
            <a:spLocks noGrp="1"/>
          </p:cNvSpPr>
          <p:nvPr>
            <p:ph type="subTitle" idx="1"/>
          </p:nvPr>
        </p:nvSpPr>
        <p:spPr/>
        <p:txBody>
          <a:bodyPr>
            <a:noAutofit/>
          </a:bodyPr>
          <a:lstStyle/>
          <a:p>
            <a:r>
              <a:rPr lang="en-US" altLang="ja-JP" dirty="0" smtClean="0">
                <a:solidFill>
                  <a:schemeClr val="tx1"/>
                </a:solidFill>
              </a:rPr>
              <a:t>08-1-037-0149</a:t>
            </a:r>
            <a:r>
              <a:rPr lang="ja-JP" altLang="en-US" dirty="0" smtClean="0">
                <a:solidFill>
                  <a:schemeClr val="tx1"/>
                </a:solidFill>
              </a:rPr>
              <a:t>　論理工学研究室　伊藤精一</a:t>
            </a:r>
            <a:endParaRPr lang="en-US" altLang="ja-JP" dirty="0" smtClean="0">
              <a:solidFill>
                <a:schemeClr val="tx1"/>
              </a:solidFill>
            </a:endParaRPr>
          </a:p>
        </p:txBody>
      </p:sp>
    </p:spTree>
    <p:extLst>
      <p:ext uri="{BB962C8B-B14F-4D97-AF65-F5344CB8AC3E}">
        <p14:creationId xmlns:p14="http://schemas.microsoft.com/office/powerpoint/2010/main" xmlns="" val="2928370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US" altLang="ja-JP" dirty="0" smtClean="0"/>
              <a:t>3</a:t>
            </a:r>
            <a:r>
              <a:rPr lang="ja-JP" altLang="en-US" dirty="0" smtClean="0"/>
              <a:t>次元</a:t>
            </a:r>
            <a:r>
              <a:rPr lang="en-US" altLang="ja-JP" dirty="0" smtClean="0"/>
              <a:t>n</a:t>
            </a:r>
            <a:r>
              <a:rPr lang="ja-JP" altLang="en-US" dirty="0" smtClean="0"/>
              <a:t>クイーンの移動範囲</a:t>
            </a:r>
            <a:endParaRPr kumimoji="1" lang="ja-JP" altLang="en-US" dirty="0"/>
          </a:p>
        </p:txBody>
      </p:sp>
      <p:sp>
        <p:nvSpPr>
          <p:cNvPr id="150" name="コンテンツ プレースホルダ 149"/>
          <p:cNvSpPr>
            <a:spLocks noGrp="1"/>
          </p:cNvSpPr>
          <p:nvPr>
            <p:ph sz="quarter" idx="1"/>
          </p:nvPr>
        </p:nvSpPr>
        <p:spPr/>
        <p:txBody>
          <a:bodyPr/>
          <a:lstStyle/>
          <a:p>
            <a:r>
              <a:rPr lang="en-US" altLang="ja-JP" dirty="0"/>
              <a:t>n</a:t>
            </a:r>
            <a:r>
              <a:rPr kumimoji="1" lang="en-US" altLang="ja-JP" dirty="0" smtClean="0"/>
              <a:t>=5</a:t>
            </a:r>
            <a:r>
              <a:rPr kumimoji="1" lang="ja-JP" altLang="en-US" dirty="0" smtClean="0"/>
              <a:t>の</a:t>
            </a:r>
            <a:r>
              <a:rPr lang="ja-JP" altLang="en-US" dirty="0" smtClean="0"/>
              <a:t>チェス盤の</a:t>
            </a:r>
            <a:r>
              <a:rPr kumimoji="1" lang="ja-JP" altLang="en-US" dirty="0" smtClean="0"/>
              <a:t>中心</a:t>
            </a:r>
            <a:r>
              <a:rPr kumimoji="1" lang="en-US" altLang="ja-JP" dirty="0" smtClean="0"/>
              <a:t>(2,2,2)</a:t>
            </a:r>
            <a:r>
              <a:rPr kumimoji="1" lang="ja-JP" altLang="en-US" dirty="0" smtClean="0"/>
              <a:t>のクイーンの移動範囲座標</a:t>
            </a:r>
            <a:endParaRPr kumimoji="1" lang="ja-JP" altLang="en-US" dirty="0"/>
          </a:p>
        </p:txBody>
      </p:sp>
      <p:sp>
        <p:nvSpPr>
          <p:cNvPr id="151" name="コンテンツ プレースホルダ 150"/>
          <p:cNvSpPr>
            <a:spLocks noGrp="1"/>
          </p:cNvSpPr>
          <p:nvPr>
            <p:ph sz="quarter" idx="2"/>
          </p:nvPr>
        </p:nvSpPr>
        <p:spPr/>
        <p:txBody>
          <a:bodyPr/>
          <a:lstStyle/>
          <a:p>
            <a:r>
              <a:rPr lang="ja-JP" altLang="en-US" dirty="0" smtClean="0"/>
              <a:t>クイーンの移動範囲のベクトルのイメージ図</a:t>
            </a:r>
            <a:endParaRPr kumimoji="1" lang="ja-JP" altLang="en-US" dirty="0"/>
          </a:p>
        </p:txBody>
      </p:sp>
      <p:sp>
        <p:nvSpPr>
          <p:cNvPr id="4" name="正方形/長方形 3"/>
          <p:cNvSpPr/>
          <p:nvPr/>
        </p:nvSpPr>
        <p:spPr>
          <a:xfrm>
            <a:off x="503548" y="3320988"/>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5" name="直線コネクタ 4"/>
          <p:cNvCxnSpPr/>
          <p:nvPr/>
        </p:nvCxnSpPr>
        <p:spPr>
          <a:xfrm>
            <a:off x="503548" y="360902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503548" y="386104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503548" y="411307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03548" y="436510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791580"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43608"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295636"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547664" y="3320988"/>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871700" y="3320988"/>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4" name="直線コネクタ 13"/>
          <p:cNvCxnSpPr/>
          <p:nvPr/>
        </p:nvCxnSpPr>
        <p:spPr>
          <a:xfrm>
            <a:off x="1871700" y="360902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1871700" y="386104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1871700" y="411307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871700" y="436510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2159732"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411760"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663788"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915816" y="3320988"/>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75856" y="3320988"/>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23" name="直線コネクタ 22"/>
          <p:cNvCxnSpPr/>
          <p:nvPr/>
        </p:nvCxnSpPr>
        <p:spPr>
          <a:xfrm>
            <a:off x="3275856" y="360902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275856" y="386104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275856" y="411307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275856" y="436510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563888"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815916"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067944" y="33209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319972" y="3320988"/>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115616" y="4905164"/>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2" name="直線コネクタ 31"/>
          <p:cNvCxnSpPr/>
          <p:nvPr/>
        </p:nvCxnSpPr>
        <p:spPr>
          <a:xfrm>
            <a:off x="1115616" y="519319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1115616" y="544522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1115616" y="5697252"/>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115616" y="594928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1403648"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1655676"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1907704"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2159732" y="4905164"/>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2591780" y="4905164"/>
            <a:ext cx="1296000" cy="12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41" name="直線コネクタ 40"/>
          <p:cNvCxnSpPr/>
          <p:nvPr/>
        </p:nvCxnSpPr>
        <p:spPr>
          <a:xfrm>
            <a:off x="2591780" y="519319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2591780" y="544522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2591780" y="5697252"/>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2591780" y="594928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879812"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3131840"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383868"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3635896" y="4905164"/>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899592" y="3212976"/>
            <a:ext cx="7560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1619672" y="3068960"/>
            <a:ext cx="266420" cy="307777"/>
          </a:xfrm>
          <a:prstGeom prst="rect">
            <a:avLst/>
          </a:prstGeom>
          <a:noFill/>
        </p:spPr>
        <p:txBody>
          <a:bodyPr wrap="none" rtlCol="0">
            <a:spAutoFit/>
          </a:bodyPr>
          <a:lstStyle/>
          <a:p>
            <a:r>
              <a:rPr kumimoji="1" lang="en-US" altLang="ja-JP" sz="1400" b="1" dirty="0" smtClean="0"/>
              <a:t>x</a:t>
            </a:r>
            <a:endParaRPr kumimoji="1" lang="ja-JP" altLang="en-US" sz="1400" b="1" dirty="0"/>
          </a:p>
        </p:txBody>
      </p:sp>
      <p:sp>
        <p:nvSpPr>
          <p:cNvPr id="51" name="テキスト ボックス 50"/>
          <p:cNvSpPr txBox="1"/>
          <p:nvPr/>
        </p:nvSpPr>
        <p:spPr>
          <a:xfrm>
            <a:off x="287524" y="4365104"/>
            <a:ext cx="269626" cy="307777"/>
          </a:xfrm>
          <a:prstGeom prst="rect">
            <a:avLst/>
          </a:prstGeom>
          <a:noFill/>
        </p:spPr>
        <p:txBody>
          <a:bodyPr wrap="none" rtlCol="0">
            <a:spAutoFit/>
          </a:bodyPr>
          <a:lstStyle/>
          <a:p>
            <a:r>
              <a:rPr kumimoji="1" lang="en-US" altLang="ja-JP" sz="1400" b="1" dirty="0" smtClean="0"/>
              <a:t>y</a:t>
            </a:r>
            <a:endParaRPr kumimoji="1" lang="ja-JP" altLang="en-US" sz="1400" b="1" dirty="0"/>
          </a:p>
        </p:txBody>
      </p:sp>
      <p:cxnSp>
        <p:nvCxnSpPr>
          <p:cNvPr id="52" name="直線矢印コネクタ 51"/>
          <p:cNvCxnSpPr/>
          <p:nvPr/>
        </p:nvCxnSpPr>
        <p:spPr>
          <a:xfrm>
            <a:off x="359532" y="3356992"/>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51520" y="3068960"/>
            <a:ext cx="663964" cy="307777"/>
          </a:xfrm>
          <a:prstGeom prst="rect">
            <a:avLst/>
          </a:prstGeom>
          <a:noFill/>
        </p:spPr>
        <p:txBody>
          <a:bodyPr wrap="none" rtlCol="0">
            <a:spAutoFit/>
          </a:bodyPr>
          <a:lstStyle/>
          <a:p>
            <a:r>
              <a:rPr kumimoji="1" lang="en-US" altLang="ja-JP" sz="1400" b="1" dirty="0" smtClean="0"/>
              <a:t>(0,0,0)</a:t>
            </a:r>
            <a:endParaRPr kumimoji="1" lang="ja-JP" altLang="en-US" sz="1400" b="1" dirty="0"/>
          </a:p>
        </p:txBody>
      </p:sp>
      <p:sp>
        <p:nvSpPr>
          <p:cNvPr id="54" name="テキスト ボックス 53"/>
          <p:cNvSpPr txBox="1"/>
          <p:nvPr/>
        </p:nvSpPr>
        <p:spPr>
          <a:xfrm>
            <a:off x="899592" y="4617132"/>
            <a:ext cx="437940" cy="307777"/>
          </a:xfrm>
          <a:prstGeom prst="rect">
            <a:avLst/>
          </a:prstGeom>
          <a:noFill/>
        </p:spPr>
        <p:txBody>
          <a:bodyPr wrap="none" rtlCol="0">
            <a:spAutoFit/>
          </a:bodyPr>
          <a:lstStyle/>
          <a:p>
            <a:r>
              <a:rPr kumimoji="1" lang="en-US" altLang="ja-JP" sz="1400" b="1" dirty="0" smtClean="0"/>
              <a:t>z=0</a:t>
            </a:r>
            <a:endParaRPr kumimoji="1" lang="ja-JP" altLang="en-US" sz="1400" b="1" dirty="0"/>
          </a:p>
        </p:txBody>
      </p:sp>
      <p:sp>
        <p:nvSpPr>
          <p:cNvPr id="55" name="テキスト ボックス 54"/>
          <p:cNvSpPr txBox="1"/>
          <p:nvPr/>
        </p:nvSpPr>
        <p:spPr>
          <a:xfrm>
            <a:off x="2303748" y="4617132"/>
            <a:ext cx="437940" cy="307777"/>
          </a:xfrm>
          <a:prstGeom prst="rect">
            <a:avLst/>
          </a:prstGeom>
          <a:noFill/>
        </p:spPr>
        <p:txBody>
          <a:bodyPr wrap="none" rtlCol="0">
            <a:spAutoFit/>
          </a:bodyPr>
          <a:lstStyle/>
          <a:p>
            <a:r>
              <a:rPr kumimoji="1" lang="en-US" altLang="ja-JP" sz="1400" b="1" dirty="0" smtClean="0"/>
              <a:t>z=1</a:t>
            </a:r>
            <a:endParaRPr kumimoji="1" lang="ja-JP" altLang="en-US" sz="1400" b="1" dirty="0"/>
          </a:p>
        </p:txBody>
      </p:sp>
      <p:sp>
        <p:nvSpPr>
          <p:cNvPr id="56" name="テキスト ボックス 55"/>
          <p:cNvSpPr txBox="1"/>
          <p:nvPr/>
        </p:nvSpPr>
        <p:spPr>
          <a:xfrm>
            <a:off x="3887924" y="4617132"/>
            <a:ext cx="437940" cy="307777"/>
          </a:xfrm>
          <a:prstGeom prst="rect">
            <a:avLst/>
          </a:prstGeom>
          <a:noFill/>
        </p:spPr>
        <p:txBody>
          <a:bodyPr wrap="none" rtlCol="0">
            <a:spAutoFit/>
          </a:bodyPr>
          <a:lstStyle/>
          <a:p>
            <a:r>
              <a:rPr kumimoji="1" lang="en-US" altLang="ja-JP" sz="1400" b="1" dirty="0" smtClean="0"/>
              <a:t>z=2</a:t>
            </a:r>
            <a:endParaRPr kumimoji="1" lang="ja-JP" altLang="en-US" sz="1400" b="1" dirty="0"/>
          </a:p>
        </p:txBody>
      </p:sp>
      <p:sp>
        <p:nvSpPr>
          <p:cNvPr id="57" name="テキスト ボックス 56"/>
          <p:cNvSpPr txBox="1"/>
          <p:nvPr/>
        </p:nvSpPr>
        <p:spPr>
          <a:xfrm>
            <a:off x="1619672" y="6178034"/>
            <a:ext cx="437940" cy="307777"/>
          </a:xfrm>
          <a:prstGeom prst="rect">
            <a:avLst/>
          </a:prstGeom>
          <a:noFill/>
        </p:spPr>
        <p:txBody>
          <a:bodyPr wrap="none" rtlCol="0">
            <a:spAutoFit/>
          </a:bodyPr>
          <a:lstStyle/>
          <a:p>
            <a:r>
              <a:rPr kumimoji="1" lang="en-US" altLang="ja-JP" sz="1400" b="1" dirty="0" smtClean="0"/>
              <a:t>z=3</a:t>
            </a:r>
            <a:endParaRPr kumimoji="1" lang="ja-JP" altLang="en-US" sz="1400" b="1" dirty="0"/>
          </a:p>
        </p:txBody>
      </p:sp>
      <p:sp>
        <p:nvSpPr>
          <p:cNvPr id="58" name="テキスト ボックス 57"/>
          <p:cNvSpPr txBox="1"/>
          <p:nvPr/>
        </p:nvSpPr>
        <p:spPr>
          <a:xfrm>
            <a:off x="3131840" y="6178034"/>
            <a:ext cx="437940" cy="307777"/>
          </a:xfrm>
          <a:prstGeom prst="rect">
            <a:avLst/>
          </a:prstGeom>
          <a:noFill/>
        </p:spPr>
        <p:txBody>
          <a:bodyPr wrap="none" rtlCol="0">
            <a:spAutoFit/>
          </a:bodyPr>
          <a:lstStyle/>
          <a:p>
            <a:r>
              <a:rPr kumimoji="1" lang="en-US" altLang="ja-JP" sz="1400" b="1" dirty="0" smtClean="0"/>
              <a:t>z=4</a:t>
            </a:r>
            <a:endParaRPr kumimoji="1" lang="ja-JP" altLang="en-US" sz="1400" b="1" dirty="0"/>
          </a:p>
        </p:txBody>
      </p:sp>
      <p:sp>
        <p:nvSpPr>
          <p:cNvPr id="59" name="テキスト ボックス 58"/>
          <p:cNvSpPr txBox="1"/>
          <p:nvPr/>
        </p:nvSpPr>
        <p:spPr>
          <a:xfrm>
            <a:off x="3923928" y="6057292"/>
            <a:ext cx="663964" cy="307777"/>
          </a:xfrm>
          <a:prstGeom prst="rect">
            <a:avLst/>
          </a:prstGeom>
          <a:noFill/>
        </p:spPr>
        <p:txBody>
          <a:bodyPr wrap="none" rtlCol="0">
            <a:spAutoFit/>
          </a:bodyPr>
          <a:lstStyle/>
          <a:p>
            <a:r>
              <a:rPr kumimoji="1" lang="en-US" altLang="ja-JP" sz="1400" b="1" dirty="0" smtClean="0"/>
              <a:t>(4,4,4)</a:t>
            </a:r>
            <a:endParaRPr kumimoji="1" lang="ja-JP" altLang="en-US" sz="1400" b="1" dirty="0"/>
          </a:p>
        </p:txBody>
      </p:sp>
      <p:sp>
        <p:nvSpPr>
          <p:cNvPr id="60" name="テキスト ボックス 59"/>
          <p:cNvSpPr txBox="1"/>
          <p:nvPr/>
        </p:nvSpPr>
        <p:spPr>
          <a:xfrm>
            <a:off x="3815916" y="3861048"/>
            <a:ext cx="308098" cy="307777"/>
          </a:xfrm>
          <a:prstGeom prst="rect">
            <a:avLst/>
          </a:prstGeom>
          <a:noFill/>
        </p:spPr>
        <p:txBody>
          <a:bodyPr wrap="none" rtlCol="0">
            <a:spAutoFit/>
          </a:bodyPr>
          <a:lstStyle/>
          <a:p>
            <a:r>
              <a:rPr kumimoji="1" lang="en-US" altLang="ja-JP" sz="1400" b="1" dirty="0" smtClean="0">
                <a:solidFill>
                  <a:srgbClr val="FF0000"/>
                </a:solidFill>
              </a:rPr>
              <a:t>Q</a:t>
            </a:r>
            <a:endParaRPr kumimoji="1" lang="ja-JP" altLang="en-US" sz="1400" b="1" dirty="0">
              <a:solidFill>
                <a:srgbClr val="FF0000"/>
              </a:solidFill>
            </a:endParaRPr>
          </a:p>
        </p:txBody>
      </p:sp>
      <p:sp>
        <p:nvSpPr>
          <p:cNvPr id="61" name="テキスト ボックス 60"/>
          <p:cNvSpPr txBox="1"/>
          <p:nvPr/>
        </p:nvSpPr>
        <p:spPr>
          <a:xfrm>
            <a:off x="3815916" y="3609020"/>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2" name="テキスト ボックス 61"/>
          <p:cNvSpPr txBox="1"/>
          <p:nvPr/>
        </p:nvSpPr>
        <p:spPr>
          <a:xfrm>
            <a:off x="3815916" y="3320988"/>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3" name="テキスト ボックス 62"/>
          <p:cNvSpPr txBox="1"/>
          <p:nvPr/>
        </p:nvSpPr>
        <p:spPr>
          <a:xfrm>
            <a:off x="4067944" y="3861048"/>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4" name="テキスト ボックス 63"/>
          <p:cNvSpPr txBox="1"/>
          <p:nvPr/>
        </p:nvSpPr>
        <p:spPr>
          <a:xfrm>
            <a:off x="4319972" y="3861048"/>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5" name="テキスト ボックス 64"/>
          <p:cNvSpPr txBox="1"/>
          <p:nvPr/>
        </p:nvSpPr>
        <p:spPr>
          <a:xfrm>
            <a:off x="3563888" y="3861048"/>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6" name="テキスト ボックス 65"/>
          <p:cNvSpPr txBox="1"/>
          <p:nvPr/>
        </p:nvSpPr>
        <p:spPr>
          <a:xfrm>
            <a:off x="3275856" y="3861048"/>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7" name="テキスト ボックス 66"/>
          <p:cNvSpPr txBox="1"/>
          <p:nvPr/>
        </p:nvSpPr>
        <p:spPr>
          <a:xfrm>
            <a:off x="3563888" y="3609020"/>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8" name="テキスト ボックス 67"/>
          <p:cNvSpPr txBox="1"/>
          <p:nvPr/>
        </p:nvSpPr>
        <p:spPr>
          <a:xfrm>
            <a:off x="4067944" y="3609020"/>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69" name="テキスト ボックス 68"/>
          <p:cNvSpPr txBox="1"/>
          <p:nvPr/>
        </p:nvSpPr>
        <p:spPr>
          <a:xfrm>
            <a:off x="3275856" y="3320988"/>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70" name="テキスト ボックス 69"/>
          <p:cNvSpPr txBox="1"/>
          <p:nvPr/>
        </p:nvSpPr>
        <p:spPr>
          <a:xfrm>
            <a:off x="4319972" y="3320988"/>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71" name="テキスト ボックス 70"/>
          <p:cNvSpPr txBox="1"/>
          <p:nvPr/>
        </p:nvSpPr>
        <p:spPr>
          <a:xfrm>
            <a:off x="3815916" y="4113076"/>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72" name="テキスト ボックス 71"/>
          <p:cNvSpPr txBox="1"/>
          <p:nvPr/>
        </p:nvSpPr>
        <p:spPr>
          <a:xfrm>
            <a:off x="3563888" y="4113076"/>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73" name="テキスト ボックス 72"/>
          <p:cNvSpPr txBox="1"/>
          <p:nvPr/>
        </p:nvSpPr>
        <p:spPr>
          <a:xfrm>
            <a:off x="3275856" y="4365104"/>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74" name="テキスト ボックス 73"/>
          <p:cNvSpPr txBox="1"/>
          <p:nvPr/>
        </p:nvSpPr>
        <p:spPr>
          <a:xfrm>
            <a:off x="4067944" y="4113076"/>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75" name="テキスト ボックス 74"/>
          <p:cNvSpPr txBox="1"/>
          <p:nvPr/>
        </p:nvSpPr>
        <p:spPr>
          <a:xfrm>
            <a:off x="4319972" y="4365104"/>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76" name="テキスト ボックス 75"/>
          <p:cNvSpPr txBox="1"/>
          <p:nvPr/>
        </p:nvSpPr>
        <p:spPr>
          <a:xfrm>
            <a:off x="2411760"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77" name="テキスト ボックス 76"/>
          <p:cNvSpPr txBox="1"/>
          <p:nvPr/>
        </p:nvSpPr>
        <p:spPr>
          <a:xfrm>
            <a:off x="2411760" y="3609020"/>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78" name="テキスト ボックス 77"/>
          <p:cNvSpPr txBox="1"/>
          <p:nvPr/>
        </p:nvSpPr>
        <p:spPr>
          <a:xfrm>
            <a:off x="2159732" y="3609020"/>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79" name="テキスト ボックス 78"/>
          <p:cNvSpPr txBox="1"/>
          <p:nvPr/>
        </p:nvSpPr>
        <p:spPr>
          <a:xfrm>
            <a:off x="2159732"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0" name="テキスト ボックス 79"/>
          <p:cNvSpPr txBox="1"/>
          <p:nvPr/>
        </p:nvSpPr>
        <p:spPr>
          <a:xfrm>
            <a:off x="2159732" y="4113076"/>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1" name="テキスト ボックス 80"/>
          <p:cNvSpPr txBox="1"/>
          <p:nvPr/>
        </p:nvSpPr>
        <p:spPr>
          <a:xfrm>
            <a:off x="2411760" y="4113076"/>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2" name="テキスト ボックス 81"/>
          <p:cNvSpPr txBox="1"/>
          <p:nvPr/>
        </p:nvSpPr>
        <p:spPr>
          <a:xfrm>
            <a:off x="2663788" y="3609020"/>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3" name="テキスト ボックス 82"/>
          <p:cNvSpPr txBox="1"/>
          <p:nvPr/>
        </p:nvSpPr>
        <p:spPr>
          <a:xfrm>
            <a:off x="2663788"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4" name="テキスト ボックス 83"/>
          <p:cNvSpPr txBox="1"/>
          <p:nvPr/>
        </p:nvSpPr>
        <p:spPr>
          <a:xfrm>
            <a:off x="2663788" y="4113076"/>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85" name="テキスト ボックス 84"/>
          <p:cNvSpPr txBox="1"/>
          <p:nvPr/>
        </p:nvSpPr>
        <p:spPr>
          <a:xfrm>
            <a:off x="1655676"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6" name="テキスト ボックス 85"/>
          <p:cNvSpPr txBox="1"/>
          <p:nvPr/>
        </p:nvSpPr>
        <p:spPr>
          <a:xfrm>
            <a:off x="1655676" y="5193196"/>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7" name="テキスト ボックス 86"/>
          <p:cNvSpPr txBox="1"/>
          <p:nvPr/>
        </p:nvSpPr>
        <p:spPr>
          <a:xfrm>
            <a:off x="1403648" y="5193196"/>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8" name="テキスト ボックス 87"/>
          <p:cNvSpPr txBox="1"/>
          <p:nvPr/>
        </p:nvSpPr>
        <p:spPr>
          <a:xfrm>
            <a:off x="1907704" y="5193196"/>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89" name="テキスト ボックス 88"/>
          <p:cNvSpPr txBox="1"/>
          <p:nvPr/>
        </p:nvSpPr>
        <p:spPr>
          <a:xfrm>
            <a:off x="1403648"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0" name="テキスト ボックス 89"/>
          <p:cNvSpPr txBox="1"/>
          <p:nvPr/>
        </p:nvSpPr>
        <p:spPr>
          <a:xfrm>
            <a:off x="1403648" y="5697252"/>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1" name="テキスト ボックス 90"/>
          <p:cNvSpPr txBox="1"/>
          <p:nvPr/>
        </p:nvSpPr>
        <p:spPr>
          <a:xfrm>
            <a:off x="1655676" y="5697252"/>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2" name="テキスト ボックス 91"/>
          <p:cNvSpPr txBox="1"/>
          <p:nvPr/>
        </p:nvSpPr>
        <p:spPr>
          <a:xfrm>
            <a:off x="1907704"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3" name="テキスト ボックス 92"/>
          <p:cNvSpPr txBox="1"/>
          <p:nvPr/>
        </p:nvSpPr>
        <p:spPr>
          <a:xfrm>
            <a:off x="1907704" y="5697252"/>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94" name="テキスト ボックス 93"/>
          <p:cNvSpPr txBox="1"/>
          <p:nvPr/>
        </p:nvSpPr>
        <p:spPr>
          <a:xfrm>
            <a:off x="1043608"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5" name="テキスト ボックス 94"/>
          <p:cNvSpPr txBox="1"/>
          <p:nvPr/>
        </p:nvSpPr>
        <p:spPr>
          <a:xfrm>
            <a:off x="1547664" y="332098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6" name="テキスト ボックス 95"/>
          <p:cNvSpPr txBox="1"/>
          <p:nvPr/>
        </p:nvSpPr>
        <p:spPr>
          <a:xfrm>
            <a:off x="503548" y="332098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7" name="テキスト ボックス 96"/>
          <p:cNvSpPr txBox="1"/>
          <p:nvPr/>
        </p:nvSpPr>
        <p:spPr>
          <a:xfrm>
            <a:off x="503548"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8" name="テキスト ボックス 97"/>
          <p:cNvSpPr txBox="1"/>
          <p:nvPr/>
        </p:nvSpPr>
        <p:spPr>
          <a:xfrm>
            <a:off x="1547664" y="386104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99" name="テキスト ボックス 98"/>
          <p:cNvSpPr txBox="1"/>
          <p:nvPr/>
        </p:nvSpPr>
        <p:spPr>
          <a:xfrm>
            <a:off x="503548" y="4365104"/>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0" name="テキスト ボックス 99"/>
          <p:cNvSpPr txBox="1"/>
          <p:nvPr/>
        </p:nvSpPr>
        <p:spPr>
          <a:xfrm>
            <a:off x="1043608" y="3320988"/>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1" name="テキスト ボックス 100"/>
          <p:cNvSpPr txBox="1"/>
          <p:nvPr/>
        </p:nvSpPr>
        <p:spPr>
          <a:xfrm>
            <a:off x="1043608" y="4365104"/>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2" name="テキスト ボックス 101"/>
          <p:cNvSpPr txBox="1"/>
          <p:nvPr/>
        </p:nvSpPr>
        <p:spPr>
          <a:xfrm>
            <a:off x="1547664" y="4365104"/>
            <a:ext cx="364202" cy="307777"/>
          </a:xfrm>
          <a:prstGeom prst="rect">
            <a:avLst/>
          </a:prstGeom>
          <a:noFill/>
        </p:spPr>
        <p:txBody>
          <a:bodyPr wrap="none" rtlCol="0">
            <a:spAutoFit/>
          </a:bodyPr>
          <a:lstStyle/>
          <a:p>
            <a:r>
              <a:rPr kumimoji="1" lang="en-US" altLang="ja-JP" sz="1400" b="1" dirty="0" smtClean="0">
                <a:solidFill>
                  <a:schemeClr val="accent1">
                    <a:lumMod val="75000"/>
                  </a:schemeClr>
                </a:solidFill>
              </a:rPr>
              <a:t>×</a:t>
            </a:r>
            <a:endParaRPr kumimoji="1" lang="ja-JP" altLang="en-US" sz="1400" b="1" dirty="0">
              <a:solidFill>
                <a:schemeClr val="accent1">
                  <a:lumMod val="75000"/>
                </a:schemeClr>
              </a:solidFill>
            </a:endParaRPr>
          </a:p>
        </p:txBody>
      </p:sp>
      <p:sp>
        <p:nvSpPr>
          <p:cNvPr id="103" name="テキスト ボックス 102"/>
          <p:cNvSpPr txBox="1"/>
          <p:nvPr/>
        </p:nvSpPr>
        <p:spPr>
          <a:xfrm>
            <a:off x="3131840"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4" name="テキスト ボックス 103"/>
          <p:cNvSpPr txBox="1"/>
          <p:nvPr/>
        </p:nvSpPr>
        <p:spPr>
          <a:xfrm>
            <a:off x="3131840" y="490516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5" name="テキスト ボックス 104"/>
          <p:cNvSpPr txBox="1"/>
          <p:nvPr/>
        </p:nvSpPr>
        <p:spPr>
          <a:xfrm>
            <a:off x="2591780"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6" name="テキスト ボックス 105"/>
          <p:cNvSpPr txBox="1"/>
          <p:nvPr/>
        </p:nvSpPr>
        <p:spPr>
          <a:xfrm>
            <a:off x="3131840" y="5949280"/>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7" name="テキスト ボックス 106"/>
          <p:cNvSpPr txBox="1"/>
          <p:nvPr/>
        </p:nvSpPr>
        <p:spPr>
          <a:xfrm>
            <a:off x="3635896" y="544522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8" name="テキスト ボックス 107"/>
          <p:cNvSpPr txBox="1"/>
          <p:nvPr/>
        </p:nvSpPr>
        <p:spPr>
          <a:xfrm>
            <a:off x="3635896" y="490516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09" name="テキスト ボックス 108"/>
          <p:cNvSpPr txBox="1"/>
          <p:nvPr/>
        </p:nvSpPr>
        <p:spPr>
          <a:xfrm>
            <a:off x="2591780" y="4905164"/>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10" name="テキスト ボックス 109"/>
          <p:cNvSpPr txBox="1"/>
          <p:nvPr/>
        </p:nvSpPr>
        <p:spPr>
          <a:xfrm>
            <a:off x="2591780" y="5949280"/>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11" name="テキスト ボックス 110"/>
          <p:cNvSpPr txBox="1"/>
          <p:nvPr/>
        </p:nvSpPr>
        <p:spPr>
          <a:xfrm>
            <a:off x="3635896" y="5949280"/>
            <a:ext cx="364202" cy="307777"/>
          </a:xfrm>
          <a:prstGeom prst="rect">
            <a:avLst/>
          </a:prstGeom>
          <a:noFill/>
        </p:spPr>
        <p:txBody>
          <a:bodyPr wrap="none" rtlCol="0">
            <a:spAutoFit/>
          </a:bodyPr>
          <a:lstStyle/>
          <a:p>
            <a:r>
              <a:rPr kumimoji="1" lang="en-US" altLang="ja-JP" sz="1400" b="1" dirty="0" smtClean="0">
                <a:solidFill>
                  <a:srgbClr val="00B050"/>
                </a:solidFill>
              </a:rPr>
              <a:t>×</a:t>
            </a:r>
            <a:endParaRPr kumimoji="1" lang="ja-JP" altLang="en-US" sz="1400" b="1" dirty="0">
              <a:solidFill>
                <a:srgbClr val="00B050"/>
              </a:solidFill>
            </a:endParaRPr>
          </a:p>
        </p:txBody>
      </p:sp>
      <p:sp>
        <p:nvSpPr>
          <p:cNvPr id="112" name="テキスト ボックス 111"/>
          <p:cNvSpPr txBox="1"/>
          <p:nvPr/>
        </p:nvSpPr>
        <p:spPr>
          <a:xfrm>
            <a:off x="3815916" y="4365104"/>
            <a:ext cx="364202" cy="307777"/>
          </a:xfrm>
          <a:prstGeom prst="rect">
            <a:avLst/>
          </a:prstGeom>
          <a:noFill/>
        </p:spPr>
        <p:txBody>
          <a:bodyPr wrap="none" rtlCol="0">
            <a:spAutoFit/>
          </a:bodyPr>
          <a:lstStyle/>
          <a:p>
            <a:r>
              <a:rPr kumimoji="1" lang="en-US" altLang="ja-JP" sz="1400" b="1" dirty="0" smtClean="0">
                <a:solidFill>
                  <a:schemeClr val="accent5">
                    <a:lumMod val="75000"/>
                  </a:schemeClr>
                </a:solidFill>
              </a:rPr>
              <a:t>×</a:t>
            </a:r>
            <a:endParaRPr kumimoji="1" lang="ja-JP" altLang="en-US" sz="1400" b="1" dirty="0">
              <a:solidFill>
                <a:schemeClr val="accent5">
                  <a:lumMod val="75000"/>
                </a:schemeClr>
              </a:solidFill>
            </a:endParaRPr>
          </a:p>
        </p:txBody>
      </p:sp>
      <p:sp>
        <p:nvSpPr>
          <p:cNvPr id="114" name="正方形/長方形 113"/>
          <p:cNvSpPr/>
          <p:nvPr/>
        </p:nvSpPr>
        <p:spPr>
          <a:xfrm>
            <a:off x="5400092" y="4113076"/>
            <a:ext cx="1800000" cy="1800000"/>
          </a:xfrm>
          <a:prstGeom prst="rect">
            <a:avLst/>
          </a:prstGeom>
          <a:noFill/>
          <a:ln>
            <a:solidFill>
              <a:schemeClr val="tx1"/>
            </a:solidFill>
          </a:ln>
          <a:scene3d>
            <a:camera prst="orthographicFront">
              <a:rot lat="1124835" lon="1674240" rev="0"/>
            </a:camera>
            <a:lightRig rig="threePt" dir="t"/>
          </a:scene3d>
          <a:sp3d extrusionH="1816100" contourW="12700" prstMaterial="legacyWireframe">
            <a:extrusionClr>
              <a:schemeClr val="bg1"/>
            </a:extrusionClr>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15" name="直線矢印コネクタ 114"/>
          <p:cNvCxnSpPr/>
          <p:nvPr/>
        </p:nvCxnSpPr>
        <p:spPr>
          <a:xfrm flipV="1">
            <a:off x="6696236" y="3897052"/>
            <a:ext cx="0" cy="97210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p:nvPr/>
        </p:nvCxnSpPr>
        <p:spPr>
          <a:xfrm flipV="1">
            <a:off x="6696236" y="4293096"/>
            <a:ext cx="396044" cy="5760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flipV="1">
            <a:off x="6696236" y="3789040"/>
            <a:ext cx="1224136" cy="108012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flipH="1" flipV="1">
            <a:off x="6336196" y="3501008"/>
            <a:ext cx="360040" cy="13681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p:nvPr/>
        </p:nvCxnSpPr>
        <p:spPr>
          <a:xfrm flipH="1" flipV="1">
            <a:off x="5508104" y="4041068"/>
            <a:ext cx="1188132" cy="82809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flipH="1" flipV="1">
            <a:off x="5904148" y="3753036"/>
            <a:ext cx="792088" cy="11161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p:nvPr/>
        </p:nvCxnSpPr>
        <p:spPr>
          <a:xfrm flipV="1">
            <a:off x="6696236" y="3645024"/>
            <a:ext cx="396044"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p:nvPr/>
        </p:nvCxnSpPr>
        <p:spPr>
          <a:xfrm flipH="1" flipV="1">
            <a:off x="6336196" y="4149080"/>
            <a:ext cx="360040" cy="72008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3" name="直線矢印コネクタ 122"/>
          <p:cNvCxnSpPr/>
          <p:nvPr/>
        </p:nvCxnSpPr>
        <p:spPr>
          <a:xfrm flipV="1">
            <a:off x="6696236" y="4041068"/>
            <a:ext cx="792088" cy="82809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6696236" y="4869160"/>
            <a:ext cx="864096" cy="144016"/>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p:nvPr/>
        </p:nvCxnSpPr>
        <p:spPr>
          <a:xfrm>
            <a:off x="6696236" y="4869160"/>
            <a:ext cx="396044" cy="324036"/>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p:nvPr/>
        </p:nvCxnSpPr>
        <p:spPr>
          <a:xfrm flipV="1">
            <a:off x="6696236" y="4761148"/>
            <a:ext cx="1260140" cy="108012"/>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7" name="直線矢印コネクタ 126"/>
          <p:cNvCxnSpPr/>
          <p:nvPr/>
        </p:nvCxnSpPr>
        <p:spPr>
          <a:xfrm flipH="1">
            <a:off x="6300192" y="4869160"/>
            <a:ext cx="396044" cy="252028"/>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p:nvPr/>
        </p:nvCxnSpPr>
        <p:spPr>
          <a:xfrm flipH="1">
            <a:off x="5508104" y="4869160"/>
            <a:ext cx="1188132" cy="36004"/>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9" name="直線矢印コネクタ 128"/>
          <p:cNvCxnSpPr/>
          <p:nvPr/>
        </p:nvCxnSpPr>
        <p:spPr>
          <a:xfrm flipH="1" flipV="1">
            <a:off x="5868144" y="4689140"/>
            <a:ext cx="828092" cy="180020"/>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p:nvPr/>
        </p:nvCxnSpPr>
        <p:spPr>
          <a:xfrm flipH="1" flipV="1">
            <a:off x="6336196" y="4545124"/>
            <a:ext cx="360040" cy="324036"/>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1" name="直線矢印コネクタ 130"/>
          <p:cNvCxnSpPr/>
          <p:nvPr/>
        </p:nvCxnSpPr>
        <p:spPr>
          <a:xfrm flipV="1">
            <a:off x="6696236" y="4653136"/>
            <a:ext cx="360040" cy="216024"/>
          </a:xfrm>
          <a:prstGeom prst="straightConnector1">
            <a:avLst/>
          </a:prstGeom>
          <a:ln w="254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2" name="直線矢印コネクタ 131"/>
          <p:cNvCxnSpPr/>
          <p:nvPr/>
        </p:nvCxnSpPr>
        <p:spPr>
          <a:xfrm>
            <a:off x="6696236" y="4869160"/>
            <a:ext cx="0" cy="72008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p:nvPr/>
        </p:nvCxnSpPr>
        <p:spPr>
          <a:xfrm>
            <a:off x="6696236" y="4869160"/>
            <a:ext cx="396044" cy="1116124"/>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4" name="直線矢印コネクタ 133"/>
          <p:cNvCxnSpPr/>
          <p:nvPr/>
        </p:nvCxnSpPr>
        <p:spPr>
          <a:xfrm flipH="1">
            <a:off x="5508104" y="4869160"/>
            <a:ext cx="1188132" cy="86409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p:nvPr/>
        </p:nvCxnSpPr>
        <p:spPr>
          <a:xfrm flipH="1">
            <a:off x="6336196" y="4869160"/>
            <a:ext cx="360040" cy="36004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p:nvPr/>
        </p:nvCxnSpPr>
        <p:spPr>
          <a:xfrm>
            <a:off x="6696236" y="4869160"/>
            <a:ext cx="1224136" cy="61206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a:off x="6696236" y="4869160"/>
            <a:ext cx="360040" cy="468052"/>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flipH="1">
            <a:off x="5976156" y="4869160"/>
            <a:ext cx="720080" cy="576064"/>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9" name="直線矢印コネクタ 138"/>
          <p:cNvCxnSpPr/>
          <p:nvPr/>
        </p:nvCxnSpPr>
        <p:spPr>
          <a:xfrm flipH="1">
            <a:off x="6228184" y="4869160"/>
            <a:ext cx="468052" cy="97210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a:off x="6696236" y="4869160"/>
            <a:ext cx="828092" cy="864096"/>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1" name="円/楕円 140"/>
          <p:cNvSpPr/>
          <p:nvPr/>
        </p:nvSpPr>
        <p:spPr>
          <a:xfrm>
            <a:off x="6552220" y="4725144"/>
            <a:ext cx="288032" cy="25202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t>Q</a:t>
            </a:r>
            <a:endParaRPr kumimoji="1" lang="ja-JP" altLang="en-US" sz="1400" b="1" dirty="0"/>
          </a:p>
        </p:txBody>
      </p:sp>
      <p:sp>
        <p:nvSpPr>
          <p:cNvPr id="142" name="テキスト ボックス 141"/>
          <p:cNvSpPr txBox="1"/>
          <p:nvPr/>
        </p:nvSpPr>
        <p:spPr>
          <a:xfrm>
            <a:off x="6156176" y="3212976"/>
            <a:ext cx="663964" cy="307777"/>
          </a:xfrm>
          <a:prstGeom prst="rect">
            <a:avLst/>
          </a:prstGeom>
          <a:noFill/>
        </p:spPr>
        <p:txBody>
          <a:bodyPr wrap="none" rtlCol="0">
            <a:spAutoFit/>
          </a:bodyPr>
          <a:lstStyle/>
          <a:p>
            <a:r>
              <a:rPr kumimoji="1" lang="en-US" altLang="ja-JP" sz="1400" b="1" dirty="0" smtClean="0"/>
              <a:t>(0,0,0)</a:t>
            </a:r>
            <a:endParaRPr kumimoji="1" lang="ja-JP" altLang="en-US" sz="1400" b="1" dirty="0" smtClean="0"/>
          </a:p>
        </p:txBody>
      </p:sp>
      <p:sp>
        <p:nvSpPr>
          <p:cNvPr id="143" name="テキスト ボックス 142"/>
          <p:cNvSpPr txBox="1"/>
          <p:nvPr/>
        </p:nvSpPr>
        <p:spPr>
          <a:xfrm>
            <a:off x="7884368" y="3645024"/>
            <a:ext cx="663964" cy="307777"/>
          </a:xfrm>
          <a:prstGeom prst="rect">
            <a:avLst/>
          </a:prstGeom>
          <a:noFill/>
        </p:spPr>
        <p:txBody>
          <a:bodyPr wrap="none" rtlCol="0">
            <a:spAutoFit/>
          </a:bodyPr>
          <a:lstStyle/>
          <a:p>
            <a:r>
              <a:rPr kumimoji="1" lang="en-US" altLang="ja-JP" sz="1400" b="1" dirty="0" smtClean="0"/>
              <a:t>(4,0,0)</a:t>
            </a:r>
            <a:endParaRPr kumimoji="1" lang="ja-JP" altLang="en-US" sz="1400" b="1" dirty="0" smtClean="0"/>
          </a:p>
        </p:txBody>
      </p:sp>
      <p:sp>
        <p:nvSpPr>
          <p:cNvPr id="144" name="テキスト ボックス 143"/>
          <p:cNvSpPr txBox="1"/>
          <p:nvPr/>
        </p:nvSpPr>
        <p:spPr>
          <a:xfrm>
            <a:off x="5004048" y="3717032"/>
            <a:ext cx="663964" cy="307777"/>
          </a:xfrm>
          <a:prstGeom prst="rect">
            <a:avLst/>
          </a:prstGeom>
          <a:noFill/>
        </p:spPr>
        <p:txBody>
          <a:bodyPr wrap="none" rtlCol="0">
            <a:spAutoFit/>
          </a:bodyPr>
          <a:lstStyle/>
          <a:p>
            <a:r>
              <a:rPr kumimoji="1" lang="en-US" altLang="ja-JP" sz="1400" b="1" dirty="0" smtClean="0"/>
              <a:t>(0,4,0)</a:t>
            </a:r>
            <a:endParaRPr kumimoji="1" lang="ja-JP" altLang="en-US" sz="1400" b="1" dirty="0" smtClean="0"/>
          </a:p>
        </p:txBody>
      </p:sp>
      <p:sp>
        <p:nvSpPr>
          <p:cNvPr id="145" name="テキスト ボックス 144"/>
          <p:cNvSpPr txBox="1"/>
          <p:nvPr/>
        </p:nvSpPr>
        <p:spPr>
          <a:xfrm>
            <a:off x="5076056" y="5733256"/>
            <a:ext cx="663964" cy="307777"/>
          </a:xfrm>
          <a:prstGeom prst="rect">
            <a:avLst/>
          </a:prstGeom>
          <a:noFill/>
        </p:spPr>
        <p:txBody>
          <a:bodyPr wrap="none" rtlCol="0">
            <a:spAutoFit/>
          </a:bodyPr>
          <a:lstStyle/>
          <a:p>
            <a:r>
              <a:rPr kumimoji="1" lang="en-US" altLang="ja-JP" sz="1400" b="1" dirty="0" smtClean="0"/>
              <a:t>(0,4,4)</a:t>
            </a:r>
            <a:endParaRPr kumimoji="1" lang="ja-JP" altLang="en-US" sz="1400" b="1" dirty="0" smtClean="0"/>
          </a:p>
        </p:txBody>
      </p:sp>
      <p:sp>
        <p:nvSpPr>
          <p:cNvPr id="146" name="テキスト ボックス 145"/>
          <p:cNvSpPr txBox="1"/>
          <p:nvPr/>
        </p:nvSpPr>
        <p:spPr>
          <a:xfrm>
            <a:off x="7884368" y="5445224"/>
            <a:ext cx="663964" cy="307777"/>
          </a:xfrm>
          <a:prstGeom prst="rect">
            <a:avLst/>
          </a:prstGeom>
          <a:noFill/>
        </p:spPr>
        <p:txBody>
          <a:bodyPr wrap="none" rtlCol="0">
            <a:spAutoFit/>
          </a:bodyPr>
          <a:lstStyle/>
          <a:p>
            <a:r>
              <a:rPr kumimoji="1" lang="en-US" altLang="ja-JP" sz="1400" b="1" dirty="0" smtClean="0"/>
              <a:t>(4,0,4)</a:t>
            </a:r>
            <a:endParaRPr kumimoji="1" lang="ja-JP" altLang="en-US" sz="1400" b="1" dirty="0" smtClean="0"/>
          </a:p>
        </p:txBody>
      </p:sp>
      <p:sp>
        <p:nvSpPr>
          <p:cNvPr id="147" name="テキスト ボックス 146"/>
          <p:cNvSpPr txBox="1"/>
          <p:nvPr/>
        </p:nvSpPr>
        <p:spPr>
          <a:xfrm>
            <a:off x="6804248" y="5949280"/>
            <a:ext cx="663964" cy="307777"/>
          </a:xfrm>
          <a:prstGeom prst="rect">
            <a:avLst/>
          </a:prstGeom>
          <a:noFill/>
        </p:spPr>
        <p:txBody>
          <a:bodyPr wrap="none" rtlCol="0">
            <a:spAutoFit/>
          </a:bodyPr>
          <a:lstStyle/>
          <a:p>
            <a:r>
              <a:rPr kumimoji="1" lang="en-US" altLang="ja-JP" sz="1400" b="1" dirty="0" smtClean="0"/>
              <a:t>(4,4,4)</a:t>
            </a:r>
            <a:endParaRPr kumimoji="1" lang="ja-JP" altLang="en-US" sz="1400" b="1" dirty="0" smtClean="0"/>
          </a:p>
        </p:txBody>
      </p:sp>
    </p:spTree>
    <p:extLst>
      <p:ext uri="{BB962C8B-B14F-4D97-AF65-F5344CB8AC3E}">
        <p14:creationId xmlns:p14="http://schemas.microsoft.com/office/powerpoint/2010/main" xmlns="" val="15504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0">
                                            <p:txEl>
                                              <p:pRg st="0" end="0"/>
                                            </p:txEl>
                                          </p:spTgt>
                                        </p:tgtEl>
                                        <p:attrNameLst>
                                          <p:attrName>style.visibility</p:attrName>
                                        </p:attrNameLst>
                                      </p:cBhvr>
                                      <p:to>
                                        <p:strVal val="visible"/>
                                      </p:to>
                                    </p:set>
                                    <p:animEffect transition="in" filter="checkerboard(across)">
                                      <p:cBhvr>
                                        <p:cTn id="7" dur="500"/>
                                        <p:tgtEl>
                                          <p:spTgt spid="150">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1">
                                            <p:txEl>
                                              <p:pRg st="0" end="0"/>
                                            </p:txEl>
                                          </p:spTgt>
                                        </p:tgtEl>
                                        <p:attrNameLst>
                                          <p:attrName>style.visibility</p:attrName>
                                        </p:attrNameLst>
                                      </p:cBhvr>
                                      <p:to>
                                        <p:strVal val="visible"/>
                                      </p:to>
                                    </p:set>
                                    <p:animEffect transition="in" filter="checkerboard(across)">
                                      <p:cBhvr>
                                        <p:cTn id="10" dur="500"/>
                                        <p:tgtEl>
                                          <p:spTgt spid="1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41"/>
                                        </p:tgtEl>
                                        <p:attrNameLst>
                                          <p:attrName>style.visibility</p:attrName>
                                        </p:attrNameLst>
                                      </p:cBhvr>
                                      <p:to>
                                        <p:strVal val="visible"/>
                                      </p:to>
                                    </p:set>
                                    <p:animEffect transition="in" filter="checkerboard(across)">
                                      <p:cBhvr>
                                        <p:cTn id="15" dur="500"/>
                                        <p:tgtEl>
                                          <p:spTgt spid="14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checkerboard(across)">
                                      <p:cBhvr>
                                        <p:cTn id="18" dur="500"/>
                                        <p:tgtEl>
                                          <p:spTgt spid="60"/>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checkerboard(across)">
                                      <p:cBhvr>
                                        <p:cTn id="23" dur="500"/>
                                        <p:tgtEl>
                                          <p:spTgt spid="62"/>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69"/>
                                        </p:tgtEl>
                                        <p:attrNameLst>
                                          <p:attrName>style.visibility</p:attrName>
                                        </p:attrNameLst>
                                      </p:cBhvr>
                                      <p:to>
                                        <p:strVal val="visible"/>
                                      </p:to>
                                    </p:set>
                                    <p:animEffect transition="in" filter="checkerboard(across)">
                                      <p:cBhvr>
                                        <p:cTn id="26" dur="500"/>
                                        <p:tgtEl>
                                          <p:spTgt spid="69"/>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67"/>
                                        </p:tgtEl>
                                        <p:attrNameLst>
                                          <p:attrName>style.visibility</p:attrName>
                                        </p:attrNameLst>
                                      </p:cBhvr>
                                      <p:to>
                                        <p:strVal val="visible"/>
                                      </p:to>
                                    </p:set>
                                    <p:animEffect transition="in" filter="checkerboard(across)">
                                      <p:cBhvr>
                                        <p:cTn id="29" dur="500"/>
                                        <p:tgtEl>
                                          <p:spTgt spid="67"/>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checkerboard(across)">
                                      <p:cBhvr>
                                        <p:cTn id="32" dur="500"/>
                                        <p:tgtEl>
                                          <p:spTgt spid="61"/>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checkerboard(across)">
                                      <p:cBhvr>
                                        <p:cTn id="35" dur="500"/>
                                        <p:tgtEl>
                                          <p:spTgt spid="68"/>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70"/>
                                        </p:tgtEl>
                                        <p:attrNameLst>
                                          <p:attrName>style.visibility</p:attrName>
                                        </p:attrNameLst>
                                      </p:cBhvr>
                                      <p:to>
                                        <p:strVal val="visible"/>
                                      </p:to>
                                    </p:set>
                                    <p:animEffect transition="in" filter="checkerboard(across)">
                                      <p:cBhvr>
                                        <p:cTn id="38" dur="500"/>
                                        <p:tgtEl>
                                          <p:spTgt spid="70"/>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66"/>
                                        </p:tgtEl>
                                        <p:attrNameLst>
                                          <p:attrName>style.visibility</p:attrName>
                                        </p:attrNameLst>
                                      </p:cBhvr>
                                      <p:to>
                                        <p:strVal val="visible"/>
                                      </p:to>
                                    </p:set>
                                    <p:animEffect transition="in" filter="checkerboard(across)">
                                      <p:cBhvr>
                                        <p:cTn id="41" dur="500"/>
                                        <p:tgtEl>
                                          <p:spTgt spid="66"/>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65"/>
                                        </p:tgtEl>
                                        <p:attrNameLst>
                                          <p:attrName>style.visibility</p:attrName>
                                        </p:attrNameLst>
                                      </p:cBhvr>
                                      <p:to>
                                        <p:strVal val="visible"/>
                                      </p:to>
                                    </p:set>
                                    <p:animEffect transition="in" filter="checkerboard(across)">
                                      <p:cBhvr>
                                        <p:cTn id="44" dur="500"/>
                                        <p:tgtEl>
                                          <p:spTgt spid="65"/>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checkerboard(across)">
                                      <p:cBhvr>
                                        <p:cTn id="47" dur="500"/>
                                        <p:tgtEl>
                                          <p:spTgt spid="63"/>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checkerboard(across)">
                                      <p:cBhvr>
                                        <p:cTn id="50" dur="500"/>
                                        <p:tgtEl>
                                          <p:spTgt spid="64"/>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72"/>
                                        </p:tgtEl>
                                        <p:attrNameLst>
                                          <p:attrName>style.visibility</p:attrName>
                                        </p:attrNameLst>
                                      </p:cBhvr>
                                      <p:to>
                                        <p:strVal val="visible"/>
                                      </p:to>
                                    </p:set>
                                    <p:animEffect transition="in" filter="checkerboard(across)">
                                      <p:cBhvr>
                                        <p:cTn id="53" dur="500"/>
                                        <p:tgtEl>
                                          <p:spTgt spid="72"/>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71"/>
                                        </p:tgtEl>
                                        <p:attrNameLst>
                                          <p:attrName>style.visibility</p:attrName>
                                        </p:attrNameLst>
                                      </p:cBhvr>
                                      <p:to>
                                        <p:strVal val="visible"/>
                                      </p:to>
                                    </p:set>
                                    <p:animEffect transition="in" filter="checkerboard(across)">
                                      <p:cBhvr>
                                        <p:cTn id="56" dur="500"/>
                                        <p:tgtEl>
                                          <p:spTgt spid="71"/>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74"/>
                                        </p:tgtEl>
                                        <p:attrNameLst>
                                          <p:attrName>style.visibility</p:attrName>
                                        </p:attrNameLst>
                                      </p:cBhvr>
                                      <p:to>
                                        <p:strVal val="visible"/>
                                      </p:to>
                                    </p:set>
                                    <p:animEffect transition="in" filter="checkerboard(across)">
                                      <p:cBhvr>
                                        <p:cTn id="59" dur="500"/>
                                        <p:tgtEl>
                                          <p:spTgt spid="74"/>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73"/>
                                        </p:tgtEl>
                                        <p:attrNameLst>
                                          <p:attrName>style.visibility</p:attrName>
                                        </p:attrNameLst>
                                      </p:cBhvr>
                                      <p:to>
                                        <p:strVal val="visible"/>
                                      </p:to>
                                    </p:set>
                                    <p:animEffect transition="in" filter="checkerboard(across)">
                                      <p:cBhvr>
                                        <p:cTn id="62" dur="500"/>
                                        <p:tgtEl>
                                          <p:spTgt spid="73"/>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112"/>
                                        </p:tgtEl>
                                        <p:attrNameLst>
                                          <p:attrName>style.visibility</p:attrName>
                                        </p:attrNameLst>
                                      </p:cBhvr>
                                      <p:to>
                                        <p:strVal val="visible"/>
                                      </p:to>
                                    </p:set>
                                    <p:animEffect transition="in" filter="checkerboard(across)">
                                      <p:cBhvr>
                                        <p:cTn id="65" dur="500"/>
                                        <p:tgtEl>
                                          <p:spTgt spid="112"/>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75"/>
                                        </p:tgtEl>
                                        <p:attrNameLst>
                                          <p:attrName>style.visibility</p:attrName>
                                        </p:attrNameLst>
                                      </p:cBhvr>
                                      <p:to>
                                        <p:strVal val="visible"/>
                                      </p:to>
                                    </p:set>
                                    <p:animEffect transition="in" filter="checkerboard(across)">
                                      <p:cBhvr>
                                        <p:cTn id="68" dur="500"/>
                                        <p:tgtEl>
                                          <p:spTgt spid="75"/>
                                        </p:tgtEl>
                                      </p:cBhvr>
                                    </p:animEffect>
                                  </p:childTnLst>
                                </p:cTn>
                              </p:par>
                              <p:par>
                                <p:cTn id="69" presetID="5" presetClass="entr" presetSubtype="10" fill="hold" nodeType="withEffect">
                                  <p:stCondLst>
                                    <p:cond delay="0"/>
                                  </p:stCondLst>
                                  <p:childTnLst>
                                    <p:set>
                                      <p:cBhvr>
                                        <p:cTn id="70" dur="1" fill="hold">
                                          <p:stCondLst>
                                            <p:cond delay="0"/>
                                          </p:stCondLst>
                                        </p:cTn>
                                        <p:tgtEl>
                                          <p:spTgt spid="128"/>
                                        </p:tgtEl>
                                        <p:attrNameLst>
                                          <p:attrName>style.visibility</p:attrName>
                                        </p:attrNameLst>
                                      </p:cBhvr>
                                      <p:to>
                                        <p:strVal val="visible"/>
                                      </p:to>
                                    </p:set>
                                    <p:animEffect transition="in" filter="checkerboard(across)">
                                      <p:cBhvr>
                                        <p:cTn id="71" dur="500"/>
                                        <p:tgtEl>
                                          <p:spTgt spid="128"/>
                                        </p:tgtEl>
                                      </p:cBhvr>
                                    </p:animEffect>
                                  </p:childTnLst>
                                </p:cTn>
                              </p:par>
                              <p:par>
                                <p:cTn id="72" presetID="5" presetClass="entr" presetSubtype="10" fill="hold" nodeType="withEffect">
                                  <p:stCondLst>
                                    <p:cond delay="0"/>
                                  </p:stCondLst>
                                  <p:childTnLst>
                                    <p:set>
                                      <p:cBhvr>
                                        <p:cTn id="73" dur="1" fill="hold">
                                          <p:stCondLst>
                                            <p:cond delay="0"/>
                                          </p:stCondLst>
                                        </p:cTn>
                                        <p:tgtEl>
                                          <p:spTgt spid="129"/>
                                        </p:tgtEl>
                                        <p:attrNameLst>
                                          <p:attrName>style.visibility</p:attrName>
                                        </p:attrNameLst>
                                      </p:cBhvr>
                                      <p:to>
                                        <p:strVal val="visible"/>
                                      </p:to>
                                    </p:set>
                                    <p:animEffect transition="in" filter="checkerboard(across)">
                                      <p:cBhvr>
                                        <p:cTn id="74" dur="500"/>
                                        <p:tgtEl>
                                          <p:spTgt spid="129"/>
                                        </p:tgtEl>
                                      </p:cBhvr>
                                    </p:animEffect>
                                  </p:childTnLst>
                                </p:cTn>
                              </p:par>
                              <p:par>
                                <p:cTn id="75" presetID="5" presetClass="entr" presetSubtype="10" fill="hold" nodeType="withEffect">
                                  <p:stCondLst>
                                    <p:cond delay="0"/>
                                  </p:stCondLst>
                                  <p:childTnLst>
                                    <p:set>
                                      <p:cBhvr>
                                        <p:cTn id="76" dur="1" fill="hold">
                                          <p:stCondLst>
                                            <p:cond delay="0"/>
                                          </p:stCondLst>
                                        </p:cTn>
                                        <p:tgtEl>
                                          <p:spTgt spid="130"/>
                                        </p:tgtEl>
                                        <p:attrNameLst>
                                          <p:attrName>style.visibility</p:attrName>
                                        </p:attrNameLst>
                                      </p:cBhvr>
                                      <p:to>
                                        <p:strVal val="visible"/>
                                      </p:to>
                                    </p:set>
                                    <p:animEffect transition="in" filter="checkerboard(across)">
                                      <p:cBhvr>
                                        <p:cTn id="77" dur="500"/>
                                        <p:tgtEl>
                                          <p:spTgt spid="130"/>
                                        </p:tgtEl>
                                      </p:cBhvr>
                                    </p:animEffect>
                                  </p:childTnLst>
                                </p:cTn>
                              </p:par>
                              <p:par>
                                <p:cTn id="78" presetID="5" presetClass="entr" presetSubtype="10" fill="hold" nodeType="withEffect">
                                  <p:stCondLst>
                                    <p:cond delay="0"/>
                                  </p:stCondLst>
                                  <p:childTnLst>
                                    <p:set>
                                      <p:cBhvr>
                                        <p:cTn id="79" dur="1" fill="hold">
                                          <p:stCondLst>
                                            <p:cond delay="0"/>
                                          </p:stCondLst>
                                        </p:cTn>
                                        <p:tgtEl>
                                          <p:spTgt spid="131"/>
                                        </p:tgtEl>
                                        <p:attrNameLst>
                                          <p:attrName>style.visibility</p:attrName>
                                        </p:attrNameLst>
                                      </p:cBhvr>
                                      <p:to>
                                        <p:strVal val="visible"/>
                                      </p:to>
                                    </p:set>
                                    <p:animEffect transition="in" filter="checkerboard(across)">
                                      <p:cBhvr>
                                        <p:cTn id="80" dur="500"/>
                                        <p:tgtEl>
                                          <p:spTgt spid="131"/>
                                        </p:tgtEl>
                                      </p:cBhvr>
                                    </p:animEffect>
                                  </p:childTnLst>
                                </p:cTn>
                              </p:par>
                              <p:par>
                                <p:cTn id="81" presetID="5" presetClass="entr" presetSubtype="10" fill="hold" nodeType="withEffect">
                                  <p:stCondLst>
                                    <p:cond delay="0"/>
                                  </p:stCondLst>
                                  <p:childTnLst>
                                    <p:set>
                                      <p:cBhvr>
                                        <p:cTn id="82" dur="1" fill="hold">
                                          <p:stCondLst>
                                            <p:cond delay="0"/>
                                          </p:stCondLst>
                                        </p:cTn>
                                        <p:tgtEl>
                                          <p:spTgt spid="126"/>
                                        </p:tgtEl>
                                        <p:attrNameLst>
                                          <p:attrName>style.visibility</p:attrName>
                                        </p:attrNameLst>
                                      </p:cBhvr>
                                      <p:to>
                                        <p:strVal val="visible"/>
                                      </p:to>
                                    </p:set>
                                    <p:animEffect transition="in" filter="checkerboard(across)">
                                      <p:cBhvr>
                                        <p:cTn id="83" dur="500"/>
                                        <p:tgtEl>
                                          <p:spTgt spid="126"/>
                                        </p:tgtEl>
                                      </p:cBhvr>
                                    </p:animEffect>
                                  </p:childTnLst>
                                </p:cTn>
                              </p:par>
                              <p:par>
                                <p:cTn id="84" presetID="5" presetClass="entr" presetSubtype="10" fill="hold" nodeType="withEffect">
                                  <p:stCondLst>
                                    <p:cond delay="0"/>
                                  </p:stCondLst>
                                  <p:childTnLst>
                                    <p:set>
                                      <p:cBhvr>
                                        <p:cTn id="85" dur="1" fill="hold">
                                          <p:stCondLst>
                                            <p:cond delay="0"/>
                                          </p:stCondLst>
                                        </p:cTn>
                                        <p:tgtEl>
                                          <p:spTgt spid="124"/>
                                        </p:tgtEl>
                                        <p:attrNameLst>
                                          <p:attrName>style.visibility</p:attrName>
                                        </p:attrNameLst>
                                      </p:cBhvr>
                                      <p:to>
                                        <p:strVal val="visible"/>
                                      </p:to>
                                    </p:set>
                                    <p:animEffect transition="in" filter="checkerboard(across)">
                                      <p:cBhvr>
                                        <p:cTn id="86" dur="500"/>
                                        <p:tgtEl>
                                          <p:spTgt spid="124"/>
                                        </p:tgtEl>
                                      </p:cBhvr>
                                    </p:animEffect>
                                  </p:childTnLst>
                                </p:cTn>
                              </p:par>
                              <p:par>
                                <p:cTn id="87" presetID="5" presetClass="entr" presetSubtype="10" fill="hold" nodeType="withEffect">
                                  <p:stCondLst>
                                    <p:cond delay="0"/>
                                  </p:stCondLst>
                                  <p:childTnLst>
                                    <p:set>
                                      <p:cBhvr>
                                        <p:cTn id="88" dur="1" fill="hold">
                                          <p:stCondLst>
                                            <p:cond delay="0"/>
                                          </p:stCondLst>
                                        </p:cTn>
                                        <p:tgtEl>
                                          <p:spTgt spid="125"/>
                                        </p:tgtEl>
                                        <p:attrNameLst>
                                          <p:attrName>style.visibility</p:attrName>
                                        </p:attrNameLst>
                                      </p:cBhvr>
                                      <p:to>
                                        <p:strVal val="visible"/>
                                      </p:to>
                                    </p:set>
                                    <p:animEffect transition="in" filter="checkerboard(across)">
                                      <p:cBhvr>
                                        <p:cTn id="89" dur="500"/>
                                        <p:tgtEl>
                                          <p:spTgt spid="125"/>
                                        </p:tgtEl>
                                      </p:cBhvr>
                                    </p:animEffect>
                                  </p:childTnLst>
                                </p:cTn>
                              </p:par>
                              <p:par>
                                <p:cTn id="90" presetID="5" presetClass="entr" presetSubtype="10" fill="hold" nodeType="withEffect">
                                  <p:stCondLst>
                                    <p:cond delay="0"/>
                                  </p:stCondLst>
                                  <p:childTnLst>
                                    <p:set>
                                      <p:cBhvr>
                                        <p:cTn id="91" dur="1" fill="hold">
                                          <p:stCondLst>
                                            <p:cond delay="0"/>
                                          </p:stCondLst>
                                        </p:cTn>
                                        <p:tgtEl>
                                          <p:spTgt spid="127"/>
                                        </p:tgtEl>
                                        <p:attrNameLst>
                                          <p:attrName>style.visibility</p:attrName>
                                        </p:attrNameLst>
                                      </p:cBhvr>
                                      <p:to>
                                        <p:strVal val="visible"/>
                                      </p:to>
                                    </p:set>
                                    <p:animEffect transition="in" filter="checkerboard(across)">
                                      <p:cBhvr>
                                        <p:cTn id="92" dur="500"/>
                                        <p:tgtEl>
                                          <p:spTgt spid="127"/>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grpId="0" nodeType="clickEffect">
                                  <p:stCondLst>
                                    <p:cond delay="0"/>
                                  </p:stCondLst>
                                  <p:childTnLst>
                                    <p:set>
                                      <p:cBhvr>
                                        <p:cTn id="96" dur="1" fill="hold">
                                          <p:stCondLst>
                                            <p:cond delay="0"/>
                                          </p:stCondLst>
                                        </p:cTn>
                                        <p:tgtEl>
                                          <p:spTgt spid="96"/>
                                        </p:tgtEl>
                                        <p:attrNameLst>
                                          <p:attrName>style.visibility</p:attrName>
                                        </p:attrNameLst>
                                      </p:cBhvr>
                                      <p:to>
                                        <p:strVal val="visible"/>
                                      </p:to>
                                    </p:set>
                                    <p:animEffect transition="in" filter="checkerboard(across)">
                                      <p:cBhvr>
                                        <p:cTn id="97" dur="500"/>
                                        <p:tgtEl>
                                          <p:spTgt spid="96"/>
                                        </p:tgtEl>
                                      </p:cBhvr>
                                    </p:animEffect>
                                  </p:childTnLst>
                                </p:cTn>
                              </p:par>
                              <p:par>
                                <p:cTn id="98" presetID="5" presetClass="entr" presetSubtype="10" fill="hold" grpId="0" nodeType="withEffect">
                                  <p:stCondLst>
                                    <p:cond delay="0"/>
                                  </p:stCondLst>
                                  <p:childTnLst>
                                    <p:set>
                                      <p:cBhvr>
                                        <p:cTn id="99" dur="1" fill="hold">
                                          <p:stCondLst>
                                            <p:cond delay="0"/>
                                          </p:stCondLst>
                                        </p:cTn>
                                        <p:tgtEl>
                                          <p:spTgt spid="100"/>
                                        </p:tgtEl>
                                        <p:attrNameLst>
                                          <p:attrName>style.visibility</p:attrName>
                                        </p:attrNameLst>
                                      </p:cBhvr>
                                      <p:to>
                                        <p:strVal val="visible"/>
                                      </p:to>
                                    </p:set>
                                    <p:animEffect transition="in" filter="checkerboard(across)">
                                      <p:cBhvr>
                                        <p:cTn id="100" dur="500"/>
                                        <p:tgtEl>
                                          <p:spTgt spid="100"/>
                                        </p:tgtEl>
                                      </p:cBhvr>
                                    </p:animEffect>
                                  </p:childTnLst>
                                </p:cTn>
                              </p:par>
                              <p:par>
                                <p:cTn id="101" presetID="5" presetClass="entr" presetSubtype="10" fill="hold" grpId="0" nodeType="withEffect">
                                  <p:stCondLst>
                                    <p:cond delay="0"/>
                                  </p:stCondLst>
                                  <p:childTnLst>
                                    <p:set>
                                      <p:cBhvr>
                                        <p:cTn id="102" dur="1" fill="hold">
                                          <p:stCondLst>
                                            <p:cond delay="0"/>
                                          </p:stCondLst>
                                        </p:cTn>
                                        <p:tgtEl>
                                          <p:spTgt spid="95"/>
                                        </p:tgtEl>
                                        <p:attrNameLst>
                                          <p:attrName>style.visibility</p:attrName>
                                        </p:attrNameLst>
                                      </p:cBhvr>
                                      <p:to>
                                        <p:strVal val="visible"/>
                                      </p:to>
                                    </p:set>
                                    <p:animEffect transition="in" filter="checkerboard(across)">
                                      <p:cBhvr>
                                        <p:cTn id="103" dur="500"/>
                                        <p:tgtEl>
                                          <p:spTgt spid="95"/>
                                        </p:tgtEl>
                                      </p:cBhvr>
                                    </p:animEffect>
                                  </p:childTnLst>
                                </p:cTn>
                              </p:par>
                              <p:par>
                                <p:cTn id="104" presetID="5" presetClass="entr" presetSubtype="10" fill="hold" grpId="0" nodeType="withEffect">
                                  <p:stCondLst>
                                    <p:cond delay="0"/>
                                  </p:stCondLst>
                                  <p:childTnLst>
                                    <p:set>
                                      <p:cBhvr>
                                        <p:cTn id="105" dur="1" fill="hold">
                                          <p:stCondLst>
                                            <p:cond delay="0"/>
                                          </p:stCondLst>
                                        </p:cTn>
                                        <p:tgtEl>
                                          <p:spTgt spid="97"/>
                                        </p:tgtEl>
                                        <p:attrNameLst>
                                          <p:attrName>style.visibility</p:attrName>
                                        </p:attrNameLst>
                                      </p:cBhvr>
                                      <p:to>
                                        <p:strVal val="visible"/>
                                      </p:to>
                                    </p:set>
                                    <p:animEffect transition="in" filter="checkerboard(across)">
                                      <p:cBhvr>
                                        <p:cTn id="106" dur="500"/>
                                        <p:tgtEl>
                                          <p:spTgt spid="97"/>
                                        </p:tgtEl>
                                      </p:cBhvr>
                                    </p:animEffect>
                                  </p:childTnLst>
                                </p:cTn>
                              </p:par>
                              <p:par>
                                <p:cTn id="107" presetID="5" presetClass="entr" presetSubtype="10" fill="hold" grpId="0" nodeType="withEffect">
                                  <p:stCondLst>
                                    <p:cond delay="0"/>
                                  </p:stCondLst>
                                  <p:childTnLst>
                                    <p:set>
                                      <p:cBhvr>
                                        <p:cTn id="108" dur="1" fill="hold">
                                          <p:stCondLst>
                                            <p:cond delay="0"/>
                                          </p:stCondLst>
                                        </p:cTn>
                                        <p:tgtEl>
                                          <p:spTgt spid="94"/>
                                        </p:tgtEl>
                                        <p:attrNameLst>
                                          <p:attrName>style.visibility</p:attrName>
                                        </p:attrNameLst>
                                      </p:cBhvr>
                                      <p:to>
                                        <p:strVal val="visible"/>
                                      </p:to>
                                    </p:set>
                                    <p:animEffect transition="in" filter="checkerboard(across)">
                                      <p:cBhvr>
                                        <p:cTn id="109" dur="500"/>
                                        <p:tgtEl>
                                          <p:spTgt spid="94"/>
                                        </p:tgtEl>
                                      </p:cBhvr>
                                    </p:animEffect>
                                  </p:childTnLst>
                                </p:cTn>
                              </p:par>
                              <p:par>
                                <p:cTn id="110" presetID="5" presetClass="entr" presetSubtype="10" fill="hold" grpId="0" nodeType="withEffect">
                                  <p:stCondLst>
                                    <p:cond delay="0"/>
                                  </p:stCondLst>
                                  <p:childTnLst>
                                    <p:set>
                                      <p:cBhvr>
                                        <p:cTn id="111" dur="1" fill="hold">
                                          <p:stCondLst>
                                            <p:cond delay="0"/>
                                          </p:stCondLst>
                                        </p:cTn>
                                        <p:tgtEl>
                                          <p:spTgt spid="99"/>
                                        </p:tgtEl>
                                        <p:attrNameLst>
                                          <p:attrName>style.visibility</p:attrName>
                                        </p:attrNameLst>
                                      </p:cBhvr>
                                      <p:to>
                                        <p:strVal val="visible"/>
                                      </p:to>
                                    </p:set>
                                    <p:animEffect transition="in" filter="checkerboard(across)">
                                      <p:cBhvr>
                                        <p:cTn id="112" dur="500"/>
                                        <p:tgtEl>
                                          <p:spTgt spid="99"/>
                                        </p:tgtEl>
                                      </p:cBhvr>
                                    </p:animEffect>
                                  </p:childTnLst>
                                </p:cTn>
                              </p:par>
                              <p:par>
                                <p:cTn id="113" presetID="5" presetClass="entr" presetSubtype="10" fill="hold" grpId="0" nodeType="withEffect">
                                  <p:stCondLst>
                                    <p:cond delay="0"/>
                                  </p:stCondLst>
                                  <p:childTnLst>
                                    <p:set>
                                      <p:cBhvr>
                                        <p:cTn id="114" dur="1" fill="hold">
                                          <p:stCondLst>
                                            <p:cond delay="0"/>
                                          </p:stCondLst>
                                        </p:cTn>
                                        <p:tgtEl>
                                          <p:spTgt spid="101"/>
                                        </p:tgtEl>
                                        <p:attrNameLst>
                                          <p:attrName>style.visibility</p:attrName>
                                        </p:attrNameLst>
                                      </p:cBhvr>
                                      <p:to>
                                        <p:strVal val="visible"/>
                                      </p:to>
                                    </p:set>
                                    <p:animEffect transition="in" filter="checkerboard(across)">
                                      <p:cBhvr>
                                        <p:cTn id="115" dur="500"/>
                                        <p:tgtEl>
                                          <p:spTgt spid="101"/>
                                        </p:tgtEl>
                                      </p:cBhvr>
                                    </p:animEffect>
                                  </p:childTnLst>
                                </p:cTn>
                              </p:par>
                              <p:par>
                                <p:cTn id="116" presetID="5" presetClass="entr" presetSubtype="10" fill="hold" grpId="0" nodeType="withEffect">
                                  <p:stCondLst>
                                    <p:cond delay="0"/>
                                  </p:stCondLst>
                                  <p:childTnLst>
                                    <p:set>
                                      <p:cBhvr>
                                        <p:cTn id="117" dur="1" fill="hold">
                                          <p:stCondLst>
                                            <p:cond delay="0"/>
                                          </p:stCondLst>
                                        </p:cTn>
                                        <p:tgtEl>
                                          <p:spTgt spid="102"/>
                                        </p:tgtEl>
                                        <p:attrNameLst>
                                          <p:attrName>style.visibility</p:attrName>
                                        </p:attrNameLst>
                                      </p:cBhvr>
                                      <p:to>
                                        <p:strVal val="visible"/>
                                      </p:to>
                                    </p:set>
                                    <p:animEffect transition="in" filter="checkerboard(across)">
                                      <p:cBhvr>
                                        <p:cTn id="118" dur="500"/>
                                        <p:tgtEl>
                                          <p:spTgt spid="102"/>
                                        </p:tgtEl>
                                      </p:cBhvr>
                                    </p:animEffect>
                                  </p:childTnLst>
                                </p:cTn>
                              </p:par>
                              <p:par>
                                <p:cTn id="119" presetID="5" presetClass="entr" presetSubtype="10" fill="hold" grpId="0" nodeType="withEffect">
                                  <p:stCondLst>
                                    <p:cond delay="0"/>
                                  </p:stCondLst>
                                  <p:childTnLst>
                                    <p:set>
                                      <p:cBhvr>
                                        <p:cTn id="120" dur="1" fill="hold">
                                          <p:stCondLst>
                                            <p:cond delay="0"/>
                                          </p:stCondLst>
                                        </p:cTn>
                                        <p:tgtEl>
                                          <p:spTgt spid="98"/>
                                        </p:tgtEl>
                                        <p:attrNameLst>
                                          <p:attrName>style.visibility</p:attrName>
                                        </p:attrNameLst>
                                      </p:cBhvr>
                                      <p:to>
                                        <p:strVal val="visible"/>
                                      </p:to>
                                    </p:set>
                                    <p:animEffect transition="in" filter="checkerboard(across)">
                                      <p:cBhvr>
                                        <p:cTn id="121" dur="500"/>
                                        <p:tgtEl>
                                          <p:spTgt spid="98"/>
                                        </p:tgtEl>
                                      </p:cBhvr>
                                    </p:animEffect>
                                  </p:childTnLst>
                                </p:cTn>
                              </p:par>
                              <p:par>
                                <p:cTn id="122" presetID="5" presetClass="entr" presetSubtype="10" fill="hold" grpId="0" nodeType="with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checkerboard(across)">
                                      <p:cBhvr>
                                        <p:cTn id="124" dur="500"/>
                                        <p:tgtEl>
                                          <p:spTgt spid="78"/>
                                        </p:tgtEl>
                                      </p:cBhvr>
                                    </p:animEffect>
                                  </p:childTnLst>
                                </p:cTn>
                              </p:par>
                              <p:par>
                                <p:cTn id="125" presetID="5" presetClass="entr" presetSubtype="10" fill="hold" grpId="0" nodeType="withEffect">
                                  <p:stCondLst>
                                    <p:cond delay="0"/>
                                  </p:stCondLst>
                                  <p:childTnLst>
                                    <p:set>
                                      <p:cBhvr>
                                        <p:cTn id="126" dur="1" fill="hold">
                                          <p:stCondLst>
                                            <p:cond delay="0"/>
                                          </p:stCondLst>
                                        </p:cTn>
                                        <p:tgtEl>
                                          <p:spTgt spid="77"/>
                                        </p:tgtEl>
                                        <p:attrNameLst>
                                          <p:attrName>style.visibility</p:attrName>
                                        </p:attrNameLst>
                                      </p:cBhvr>
                                      <p:to>
                                        <p:strVal val="visible"/>
                                      </p:to>
                                    </p:set>
                                    <p:animEffect transition="in" filter="checkerboard(across)">
                                      <p:cBhvr>
                                        <p:cTn id="127" dur="500"/>
                                        <p:tgtEl>
                                          <p:spTgt spid="77"/>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82"/>
                                        </p:tgtEl>
                                        <p:attrNameLst>
                                          <p:attrName>style.visibility</p:attrName>
                                        </p:attrNameLst>
                                      </p:cBhvr>
                                      <p:to>
                                        <p:strVal val="visible"/>
                                      </p:to>
                                    </p:set>
                                    <p:animEffect transition="in" filter="checkerboard(across)">
                                      <p:cBhvr>
                                        <p:cTn id="130" dur="500"/>
                                        <p:tgtEl>
                                          <p:spTgt spid="82"/>
                                        </p:tgtEl>
                                      </p:cBhvr>
                                    </p:animEffect>
                                  </p:childTnLst>
                                </p:cTn>
                              </p:par>
                              <p:par>
                                <p:cTn id="131" presetID="5" presetClass="entr" presetSubtype="10" fill="hold" grpId="0" nodeType="withEffect">
                                  <p:stCondLst>
                                    <p:cond delay="0"/>
                                  </p:stCondLst>
                                  <p:childTnLst>
                                    <p:set>
                                      <p:cBhvr>
                                        <p:cTn id="132" dur="1" fill="hold">
                                          <p:stCondLst>
                                            <p:cond delay="0"/>
                                          </p:stCondLst>
                                        </p:cTn>
                                        <p:tgtEl>
                                          <p:spTgt spid="79"/>
                                        </p:tgtEl>
                                        <p:attrNameLst>
                                          <p:attrName>style.visibility</p:attrName>
                                        </p:attrNameLst>
                                      </p:cBhvr>
                                      <p:to>
                                        <p:strVal val="visible"/>
                                      </p:to>
                                    </p:set>
                                    <p:animEffect transition="in" filter="checkerboard(across)">
                                      <p:cBhvr>
                                        <p:cTn id="133" dur="500"/>
                                        <p:tgtEl>
                                          <p:spTgt spid="79"/>
                                        </p:tgtEl>
                                      </p:cBhvr>
                                    </p:animEffect>
                                  </p:childTnLst>
                                </p:cTn>
                              </p:par>
                              <p:par>
                                <p:cTn id="134" presetID="5" presetClass="entr" presetSubtype="1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checkerboard(across)">
                                      <p:cBhvr>
                                        <p:cTn id="136" dur="500"/>
                                        <p:tgtEl>
                                          <p:spTgt spid="76"/>
                                        </p:tgtEl>
                                      </p:cBhvr>
                                    </p:animEffect>
                                  </p:childTnLst>
                                </p:cTn>
                              </p:par>
                              <p:par>
                                <p:cTn id="137" presetID="5" presetClass="entr" presetSubtype="10" fill="hold" grpId="0" nodeType="withEffect">
                                  <p:stCondLst>
                                    <p:cond delay="0"/>
                                  </p:stCondLst>
                                  <p:childTnLst>
                                    <p:set>
                                      <p:cBhvr>
                                        <p:cTn id="138" dur="1" fill="hold">
                                          <p:stCondLst>
                                            <p:cond delay="0"/>
                                          </p:stCondLst>
                                        </p:cTn>
                                        <p:tgtEl>
                                          <p:spTgt spid="83"/>
                                        </p:tgtEl>
                                        <p:attrNameLst>
                                          <p:attrName>style.visibility</p:attrName>
                                        </p:attrNameLst>
                                      </p:cBhvr>
                                      <p:to>
                                        <p:strVal val="visible"/>
                                      </p:to>
                                    </p:set>
                                    <p:animEffect transition="in" filter="checkerboard(across)">
                                      <p:cBhvr>
                                        <p:cTn id="139" dur="500"/>
                                        <p:tgtEl>
                                          <p:spTgt spid="83"/>
                                        </p:tgtEl>
                                      </p:cBhvr>
                                    </p:animEffect>
                                  </p:childTnLst>
                                </p:cTn>
                              </p:par>
                              <p:par>
                                <p:cTn id="140" presetID="5" presetClass="entr" presetSubtype="10" fill="hold" grpId="0" nodeType="with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checkerboard(across)">
                                      <p:cBhvr>
                                        <p:cTn id="142" dur="500"/>
                                        <p:tgtEl>
                                          <p:spTgt spid="80"/>
                                        </p:tgtEl>
                                      </p:cBhvr>
                                    </p:animEffect>
                                  </p:childTnLst>
                                </p:cTn>
                              </p:par>
                              <p:par>
                                <p:cTn id="143" presetID="5" presetClass="entr" presetSubtype="10" fill="hold" grpId="0" nodeType="withEffect">
                                  <p:stCondLst>
                                    <p:cond delay="0"/>
                                  </p:stCondLst>
                                  <p:childTnLst>
                                    <p:set>
                                      <p:cBhvr>
                                        <p:cTn id="144" dur="1" fill="hold">
                                          <p:stCondLst>
                                            <p:cond delay="0"/>
                                          </p:stCondLst>
                                        </p:cTn>
                                        <p:tgtEl>
                                          <p:spTgt spid="81"/>
                                        </p:tgtEl>
                                        <p:attrNameLst>
                                          <p:attrName>style.visibility</p:attrName>
                                        </p:attrNameLst>
                                      </p:cBhvr>
                                      <p:to>
                                        <p:strVal val="visible"/>
                                      </p:to>
                                    </p:set>
                                    <p:animEffect transition="in" filter="checkerboard(across)">
                                      <p:cBhvr>
                                        <p:cTn id="145" dur="500"/>
                                        <p:tgtEl>
                                          <p:spTgt spid="81"/>
                                        </p:tgtEl>
                                      </p:cBhvr>
                                    </p:animEffect>
                                  </p:childTnLst>
                                </p:cTn>
                              </p:par>
                              <p:par>
                                <p:cTn id="146" presetID="5" presetClass="entr" presetSubtype="10" fill="hold" grpId="0" nodeType="withEffect">
                                  <p:stCondLst>
                                    <p:cond delay="0"/>
                                  </p:stCondLst>
                                  <p:childTnLst>
                                    <p:set>
                                      <p:cBhvr>
                                        <p:cTn id="147" dur="1" fill="hold">
                                          <p:stCondLst>
                                            <p:cond delay="0"/>
                                          </p:stCondLst>
                                        </p:cTn>
                                        <p:tgtEl>
                                          <p:spTgt spid="84"/>
                                        </p:tgtEl>
                                        <p:attrNameLst>
                                          <p:attrName>style.visibility</p:attrName>
                                        </p:attrNameLst>
                                      </p:cBhvr>
                                      <p:to>
                                        <p:strVal val="visible"/>
                                      </p:to>
                                    </p:set>
                                    <p:animEffect transition="in" filter="checkerboard(across)">
                                      <p:cBhvr>
                                        <p:cTn id="148" dur="500"/>
                                        <p:tgtEl>
                                          <p:spTgt spid="84"/>
                                        </p:tgtEl>
                                      </p:cBhvr>
                                    </p:animEffect>
                                  </p:childTnLst>
                                </p:cTn>
                              </p:par>
                              <p:par>
                                <p:cTn id="149" presetID="5" presetClass="entr" presetSubtype="10" fill="hold" nodeType="withEffect">
                                  <p:stCondLst>
                                    <p:cond delay="0"/>
                                  </p:stCondLst>
                                  <p:childTnLst>
                                    <p:set>
                                      <p:cBhvr>
                                        <p:cTn id="150" dur="1" fill="hold">
                                          <p:stCondLst>
                                            <p:cond delay="0"/>
                                          </p:stCondLst>
                                        </p:cTn>
                                        <p:tgtEl>
                                          <p:spTgt spid="119"/>
                                        </p:tgtEl>
                                        <p:attrNameLst>
                                          <p:attrName>style.visibility</p:attrName>
                                        </p:attrNameLst>
                                      </p:cBhvr>
                                      <p:to>
                                        <p:strVal val="visible"/>
                                      </p:to>
                                    </p:set>
                                    <p:animEffect transition="in" filter="checkerboard(across)">
                                      <p:cBhvr>
                                        <p:cTn id="151" dur="500"/>
                                        <p:tgtEl>
                                          <p:spTgt spid="119"/>
                                        </p:tgtEl>
                                      </p:cBhvr>
                                    </p:animEffect>
                                  </p:childTnLst>
                                </p:cTn>
                              </p:par>
                              <p:par>
                                <p:cTn id="152" presetID="5" presetClass="entr" presetSubtype="10" fill="hold" nodeType="withEffect">
                                  <p:stCondLst>
                                    <p:cond delay="0"/>
                                  </p:stCondLst>
                                  <p:childTnLst>
                                    <p:set>
                                      <p:cBhvr>
                                        <p:cTn id="153" dur="1" fill="hold">
                                          <p:stCondLst>
                                            <p:cond delay="0"/>
                                          </p:stCondLst>
                                        </p:cTn>
                                        <p:tgtEl>
                                          <p:spTgt spid="120"/>
                                        </p:tgtEl>
                                        <p:attrNameLst>
                                          <p:attrName>style.visibility</p:attrName>
                                        </p:attrNameLst>
                                      </p:cBhvr>
                                      <p:to>
                                        <p:strVal val="visible"/>
                                      </p:to>
                                    </p:set>
                                    <p:animEffect transition="in" filter="checkerboard(across)">
                                      <p:cBhvr>
                                        <p:cTn id="154" dur="500"/>
                                        <p:tgtEl>
                                          <p:spTgt spid="120"/>
                                        </p:tgtEl>
                                      </p:cBhvr>
                                    </p:animEffect>
                                  </p:childTnLst>
                                </p:cTn>
                              </p:par>
                              <p:par>
                                <p:cTn id="155" presetID="5" presetClass="entr" presetSubtype="10" fill="hold" nodeType="withEffect">
                                  <p:stCondLst>
                                    <p:cond delay="0"/>
                                  </p:stCondLst>
                                  <p:childTnLst>
                                    <p:set>
                                      <p:cBhvr>
                                        <p:cTn id="156" dur="1" fill="hold">
                                          <p:stCondLst>
                                            <p:cond delay="0"/>
                                          </p:stCondLst>
                                        </p:cTn>
                                        <p:tgtEl>
                                          <p:spTgt spid="118"/>
                                        </p:tgtEl>
                                        <p:attrNameLst>
                                          <p:attrName>style.visibility</p:attrName>
                                        </p:attrNameLst>
                                      </p:cBhvr>
                                      <p:to>
                                        <p:strVal val="visible"/>
                                      </p:to>
                                    </p:set>
                                    <p:animEffect transition="in" filter="checkerboard(across)">
                                      <p:cBhvr>
                                        <p:cTn id="157" dur="500"/>
                                        <p:tgtEl>
                                          <p:spTgt spid="118"/>
                                        </p:tgtEl>
                                      </p:cBhvr>
                                    </p:animEffect>
                                  </p:childTnLst>
                                </p:cTn>
                              </p:par>
                              <p:par>
                                <p:cTn id="158" presetID="5" presetClass="entr" presetSubtype="10" fill="hold" nodeType="withEffect">
                                  <p:stCondLst>
                                    <p:cond delay="0"/>
                                  </p:stCondLst>
                                  <p:childTnLst>
                                    <p:set>
                                      <p:cBhvr>
                                        <p:cTn id="159" dur="1" fill="hold">
                                          <p:stCondLst>
                                            <p:cond delay="0"/>
                                          </p:stCondLst>
                                        </p:cTn>
                                        <p:tgtEl>
                                          <p:spTgt spid="121"/>
                                        </p:tgtEl>
                                        <p:attrNameLst>
                                          <p:attrName>style.visibility</p:attrName>
                                        </p:attrNameLst>
                                      </p:cBhvr>
                                      <p:to>
                                        <p:strVal val="visible"/>
                                      </p:to>
                                    </p:set>
                                    <p:animEffect transition="in" filter="checkerboard(across)">
                                      <p:cBhvr>
                                        <p:cTn id="160" dur="500"/>
                                        <p:tgtEl>
                                          <p:spTgt spid="121"/>
                                        </p:tgtEl>
                                      </p:cBhvr>
                                    </p:animEffect>
                                  </p:childTnLst>
                                </p:cTn>
                              </p:par>
                              <p:par>
                                <p:cTn id="161" presetID="5" presetClass="entr" presetSubtype="10" fill="hold" nodeType="withEffect">
                                  <p:stCondLst>
                                    <p:cond delay="0"/>
                                  </p:stCondLst>
                                  <p:childTnLst>
                                    <p:set>
                                      <p:cBhvr>
                                        <p:cTn id="162" dur="1" fill="hold">
                                          <p:stCondLst>
                                            <p:cond delay="0"/>
                                          </p:stCondLst>
                                        </p:cTn>
                                        <p:tgtEl>
                                          <p:spTgt spid="117"/>
                                        </p:tgtEl>
                                        <p:attrNameLst>
                                          <p:attrName>style.visibility</p:attrName>
                                        </p:attrNameLst>
                                      </p:cBhvr>
                                      <p:to>
                                        <p:strVal val="visible"/>
                                      </p:to>
                                    </p:set>
                                    <p:animEffect transition="in" filter="checkerboard(across)">
                                      <p:cBhvr>
                                        <p:cTn id="163" dur="500"/>
                                        <p:tgtEl>
                                          <p:spTgt spid="117"/>
                                        </p:tgtEl>
                                      </p:cBhvr>
                                    </p:animEffect>
                                  </p:childTnLst>
                                </p:cTn>
                              </p:par>
                              <p:par>
                                <p:cTn id="164" presetID="5" presetClass="entr" presetSubtype="10" fill="hold" nodeType="withEffect">
                                  <p:stCondLst>
                                    <p:cond delay="0"/>
                                  </p:stCondLst>
                                  <p:childTnLst>
                                    <p:set>
                                      <p:cBhvr>
                                        <p:cTn id="165" dur="1" fill="hold">
                                          <p:stCondLst>
                                            <p:cond delay="0"/>
                                          </p:stCondLst>
                                        </p:cTn>
                                        <p:tgtEl>
                                          <p:spTgt spid="115"/>
                                        </p:tgtEl>
                                        <p:attrNameLst>
                                          <p:attrName>style.visibility</p:attrName>
                                        </p:attrNameLst>
                                      </p:cBhvr>
                                      <p:to>
                                        <p:strVal val="visible"/>
                                      </p:to>
                                    </p:set>
                                    <p:animEffect transition="in" filter="checkerboard(across)">
                                      <p:cBhvr>
                                        <p:cTn id="166" dur="500"/>
                                        <p:tgtEl>
                                          <p:spTgt spid="115"/>
                                        </p:tgtEl>
                                      </p:cBhvr>
                                    </p:animEffect>
                                  </p:childTnLst>
                                </p:cTn>
                              </p:par>
                              <p:par>
                                <p:cTn id="167" presetID="5" presetClass="entr" presetSubtype="10" fill="hold" nodeType="withEffect">
                                  <p:stCondLst>
                                    <p:cond delay="0"/>
                                  </p:stCondLst>
                                  <p:childTnLst>
                                    <p:set>
                                      <p:cBhvr>
                                        <p:cTn id="168" dur="1" fill="hold">
                                          <p:stCondLst>
                                            <p:cond delay="0"/>
                                          </p:stCondLst>
                                        </p:cTn>
                                        <p:tgtEl>
                                          <p:spTgt spid="122"/>
                                        </p:tgtEl>
                                        <p:attrNameLst>
                                          <p:attrName>style.visibility</p:attrName>
                                        </p:attrNameLst>
                                      </p:cBhvr>
                                      <p:to>
                                        <p:strVal val="visible"/>
                                      </p:to>
                                    </p:set>
                                    <p:animEffect transition="in" filter="checkerboard(across)">
                                      <p:cBhvr>
                                        <p:cTn id="169" dur="500"/>
                                        <p:tgtEl>
                                          <p:spTgt spid="122"/>
                                        </p:tgtEl>
                                      </p:cBhvr>
                                    </p:animEffect>
                                  </p:childTnLst>
                                </p:cTn>
                              </p:par>
                              <p:par>
                                <p:cTn id="170" presetID="5" presetClass="entr" presetSubtype="10" fill="hold" nodeType="withEffect">
                                  <p:stCondLst>
                                    <p:cond delay="0"/>
                                  </p:stCondLst>
                                  <p:childTnLst>
                                    <p:set>
                                      <p:cBhvr>
                                        <p:cTn id="171" dur="1" fill="hold">
                                          <p:stCondLst>
                                            <p:cond delay="0"/>
                                          </p:stCondLst>
                                        </p:cTn>
                                        <p:tgtEl>
                                          <p:spTgt spid="123"/>
                                        </p:tgtEl>
                                        <p:attrNameLst>
                                          <p:attrName>style.visibility</p:attrName>
                                        </p:attrNameLst>
                                      </p:cBhvr>
                                      <p:to>
                                        <p:strVal val="visible"/>
                                      </p:to>
                                    </p:set>
                                    <p:animEffect transition="in" filter="checkerboard(across)">
                                      <p:cBhvr>
                                        <p:cTn id="172" dur="500"/>
                                        <p:tgtEl>
                                          <p:spTgt spid="123"/>
                                        </p:tgtEl>
                                      </p:cBhvr>
                                    </p:animEffect>
                                  </p:childTnLst>
                                </p:cTn>
                              </p:par>
                              <p:par>
                                <p:cTn id="173" presetID="5" presetClass="entr" presetSubtype="10" fill="hold" nodeType="withEffect">
                                  <p:stCondLst>
                                    <p:cond delay="0"/>
                                  </p:stCondLst>
                                  <p:childTnLst>
                                    <p:set>
                                      <p:cBhvr>
                                        <p:cTn id="174" dur="1" fill="hold">
                                          <p:stCondLst>
                                            <p:cond delay="0"/>
                                          </p:stCondLst>
                                        </p:cTn>
                                        <p:tgtEl>
                                          <p:spTgt spid="116"/>
                                        </p:tgtEl>
                                        <p:attrNameLst>
                                          <p:attrName>style.visibility</p:attrName>
                                        </p:attrNameLst>
                                      </p:cBhvr>
                                      <p:to>
                                        <p:strVal val="visible"/>
                                      </p:to>
                                    </p:set>
                                    <p:animEffect transition="in" filter="checkerboard(across)">
                                      <p:cBhvr>
                                        <p:cTn id="175" dur="500"/>
                                        <p:tgtEl>
                                          <p:spTgt spid="116"/>
                                        </p:tgtEl>
                                      </p:cBhvr>
                                    </p:animEffect>
                                  </p:childTnLst>
                                </p:cTn>
                              </p:par>
                            </p:childTnLst>
                          </p:cTn>
                        </p:par>
                      </p:childTnLst>
                    </p:cTn>
                  </p:par>
                  <p:par>
                    <p:cTn id="176" fill="hold">
                      <p:stCondLst>
                        <p:cond delay="indefinite"/>
                      </p:stCondLst>
                      <p:childTnLst>
                        <p:par>
                          <p:cTn id="177" fill="hold">
                            <p:stCondLst>
                              <p:cond delay="0"/>
                            </p:stCondLst>
                            <p:childTnLst>
                              <p:par>
                                <p:cTn id="178" presetID="5" presetClass="entr" presetSubtype="10" fill="hold" grpId="0" nodeType="clickEffect">
                                  <p:stCondLst>
                                    <p:cond delay="0"/>
                                  </p:stCondLst>
                                  <p:childTnLst>
                                    <p:set>
                                      <p:cBhvr>
                                        <p:cTn id="179" dur="1" fill="hold">
                                          <p:stCondLst>
                                            <p:cond delay="0"/>
                                          </p:stCondLst>
                                        </p:cTn>
                                        <p:tgtEl>
                                          <p:spTgt spid="87"/>
                                        </p:tgtEl>
                                        <p:attrNameLst>
                                          <p:attrName>style.visibility</p:attrName>
                                        </p:attrNameLst>
                                      </p:cBhvr>
                                      <p:to>
                                        <p:strVal val="visible"/>
                                      </p:to>
                                    </p:set>
                                    <p:animEffect transition="in" filter="checkerboard(across)">
                                      <p:cBhvr>
                                        <p:cTn id="180" dur="500"/>
                                        <p:tgtEl>
                                          <p:spTgt spid="87"/>
                                        </p:tgtEl>
                                      </p:cBhvr>
                                    </p:animEffect>
                                  </p:childTnLst>
                                </p:cTn>
                              </p:par>
                              <p:par>
                                <p:cTn id="181" presetID="5" presetClass="entr" presetSubtype="10" fill="hold" grpId="0" nodeType="withEffect">
                                  <p:stCondLst>
                                    <p:cond delay="0"/>
                                  </p:stCondLst>
                                  <p:childTnLst>
                                    <p:set>
                                      <p:cBhvr>
                                        <p:cTn id="182" dur="1" fill="hold">
                                          <p:stCondLst>
                                            <p:cond delay="0"/>
                                          </p:stCondLst>
                                        </p:cTn>
                                        <p:tgtEl>
                                          <p:spTgt spid="86"/>
                                        </p:tgtEl>
                                        <p:attrNameLst>
                                          <p:attrName>style.visibility</p:attrName>
                                        </p:attrNameLst>
                                      </p:cBhvr>
                                      <p:to>
                                        <p:strVal val="visible"/>
                                      </p:to>
                                    </p:set>
                                    <p:animEffect transition="in" filter="checkerboard(across)">
                                      <p:cBhvr>
                                        <p:cTn id="183" dur="500"/>
                                        <p:tgtEl>
                                          <p:spTgt spid="86"/>
                                        </p:tgtEl>
                                      </p:cBhvr>
                                    </p:animEffect>
                                  </p:childTnLst>
                                </p:cTn>
                              </p:par>
                              <p:par>
                                <p:cTn id="184" presetID="5" presetClass="entr" presetSubtype="10" fill="hold" grpId="0" nodeType="withEffect">
                                  <p:stCondLst>
                                    <p:cond delay="0"/>
                                  </p:stCondLst>
                                  <p:childTnLst>
                                    <p:set>
                                      <p:cBhvr>
                                        <p:cTn id="185" dur="1" fill="hold">
                                          <p:stCondLst>
                                            <p:cond delay="0"/>
                                          </p:stCondLst>
                                        </p:cTn>
                                        <p:tgtEl>
                                          <p:spTgt spid="88"/>
                                        </p:tgtEl>
                                        <p:attrNameLst>
                                          <p:attrName>style.visibility</p:attrName>
                                        </p:attrNameLst>
                                      </p:cBhvr>
                                      <p:to>
                                        <p:strVal val="visible"/>
                                      </p:to>
                                    </p:set>
                                    <p:animEffect transition="in" filter="checkerboard(across)">
                                      <p:cBhvr>
                                        <p:cTn id="186" dur="500"/>
                                        <p:tgtEl>
                                          <p:spTgt spid="88"/>
                                        </p:tgtEl>
                                      </p:cBhvr>
                                    </p:animEffect>
                                  </p:childTnLst>
                                </p:cTn>
                              </p:par>
                              <p:par>
                                <p:cTn id="187" presetID="5" presetClass="entr" presetSubtype="10" fill="hold" grpId="0" nodeType="withEffect">
                                  <p:stCondLst>
                                    <p:cond delay="0"/>
                                  </p:stCondLst>
                                  <p:childTnLst>
                                    <p:set>
                                      <p:cBhvr>
                                        <p:cTn id="188" dur="1" fill="hold">
                                          <p:stCondLst>
                                            <p:cond delay="0"/>
                                          </p:stCondLst>
                                        </p:cTn>
                                        <p:tgtEl>
                                          <p:spTgt spid="89"/>
                                        </p:tgtEl>
                                        <p:attrNameLst>
                                          <p:attrName>style.visibility</p:attrName>
                                        </p:attrNameLst>
                                      </p:cBhvr>
                                      <p:to>
                                        <p:strVal val="visible"/>
                                      </p:to>
                                    </p:set>
                                    <p:animEffect transition="in" filter="checkerboard(across)">
                                      <p:cBhvr>
                                        <p:cTn id="189" dur="500"/>
                                        <p:tgtEl>
                                          <p:spTgt spid="89"/>
                                        </p:tgtEl>
                                      </p:cBhvr>
                                    </p:animEffect>
                                  </p:childTnLst>
                                </p:cTn>
                              </p:par>
                              <p:par>
                                <p:cTn id="190" presetID="5" presetClass="entr" presetSubtype="10" fill="hold" grpId="0" nodeType="withEffect">
                                  <p:stCondLst>
                                    <p:cond delay="0"/>
                                  </p:stCondLst>
                                  <p:childTnLst>
                                    <p:set>
                                      <p:cBhvr>
                                        <p:cTn id="191" dur="1" fill="hold">
                                          <p:stCondLst>
                                            <p:cond delay="0"/>
                                          </p:stCondLst>
                                        </p:cTn>
                                        <p:tgtEl>
                                          <p:spTgt spid="85"/>
                                        </p:tgtEl>
                                        <p:attrNameLst>
                                          <p:attrName>style.visibility</p:attrName>
                                        </p:attrNameLst>
                                      </p:cBhvr>
                                      <p:to>
                                        <p:strVal val="visible"/>
                                      </p:to>
                                    </p:set>
                                    <p:animEffect transition="in" filter="checkerboard(across)">
                                      <p:cBhvr>
                                        <p:cTn id="192" dur="500"/>
                                        <p:tgtEl>
                                          <p:spTgt spid="85"/>
                                        </p:tgtEl>
                                      </p:cBhvr>
                                    </p:animEffect>
                                  </p:childTnLst>
                                </p:cTn>
                              </p:par>
                              <p:par>
                                <p:cTn id="193" presetID="5" presetClass="entr" presetSubtype="10" fill="hold" grpId="0" nodeType="withEffect">
                                  <p:stCondLst>
                                    <p:cond delay="0"/>
                                  </p:stCondLst>
                                  <p:childTnLst>
                                    <p:set>
                                      <p:cBhvr>
                                        <p:cTn id="194" dur="1" fill="hold">
                                          <p:stCondLst>
                                            <p:cond delay="0"/>
                                          </p:stCondLst>
                                        </p:cTn>
                                        <p:tgtEl>
                                          <p:spTgt spid="92"/>
                                        </p:tgtEl>
                                        <p:attrNameLst>
                                          <p:attrName>style.visibility</p:attrName>
                                        </p:attrNameLst>
                                      </p:cBhvr>
                                      <p:to>
                                        <p:strVal val="visible"/>
                                      </p:to>
                                    </p:set>
                                    <p:animEffect transition="in" filter="checkerboard(across)">
                                      <p:cBhvr>
                                        <p:cTn id="195" dur="500"/>
                                        <p:tgtEl>
                                          <p:spTgt spid="92"/>
                                        </p:tgtEl>
                                      </p:cBhvr>
                                    </p:animEffect>
                                  </p:childTnLst>
                                </p:cTn>
                              </p:par>
                              <p:par>
                                <p:cTn id="196" presetID="5" presetClass="entr" presetSubtype="10" fill="hold" grpId="0" nodeType="withEffect">
                                  <p:stCondLst>
                                    <p:cond delay="0"/>
                                  </p:stCondLst>
                                  <p:childTnLst>
                                    <p:set>
                                      <p:cBhvr>
                                        <p:cTn id="197" dur="1" fill="hold">
                                          <p:stCondLst>
                                            <p:cond delay="0"/>
                                          </p:stCondLst>
                                        </p:cTn>
                                        <p:tgtEl>
                                          <p:spTgt spid="90"/>
                                        </p:tgtEl>
                                        <p:attrNameLst>
                                          <p:attrName>style.visibility</p:attrName>
                                        </p:attrNameLst>
                                      </p:cBhvr>
                                      <p:to>
                                        <p:strVal val="visible"/>
                                      </p:to>
                                    </p:set>
                                    <p:animEffect transition="in" filter="checkerboard(across)">
                                      <p:cBhvr>
                                        <p:cTn id="198" dur="500"/>
                                        <p:tgtEl>
                                          <p:spTgt spid="90"/>
                                        </p:tgtEl>
                                      </p:cBhvr>
                                    </p:animEffect>
                                  </p:childTnLst>
                                </p:cTn>
                              </p:par>
                              <p:par>
                                <p:cTn id="199" presetID="5" presetClass="entr" presetSubtype="10" fill="hold" grpId="0" nodeType="withEffect">
                                  <p:stCondLst>
                                    <p:cond delay="0"/>
                                  </p:stCondLst>
                                  <p:childTnLst>
                                    <p:set>
                                      <p:cBhvr>
                                        <p:cTn id="200" dur="1" fill="hold">
                                          <p:stCondLst>
                                            <p:cond delay="0"/>
                                          </p:stCondLst>
                                        </p:cTn>
                                        <p:tgtEl>
                                          <p:spTgt spid="91"/>
                                        </p:tgtEl>
                                        <p:attrNameLst>
                                          <p:attrName>style.visibility</p:attrName>
                                        </p:attrNameLst>
                                      </p:cBhvr>
                                      <p:to>
                                        <p:strVal val="visible"/>
                                      </p:to>
                                    </p:set>
                                    <p:animEffect transition="in" filter="checkerboard(across)">
                                      <p:cBhvr>
                                        <p:cTn id="201" dur="500"/>
                                        <p:tgtEl>
                                          <p:spTgt spid="91"/>
                                        </p:tgtEl>
                                      </p:cBhvr>
                                    </p:animEffect>
                                  </p:childTnLst>
                                </p:cTn>
                              </p:par>
                              <p:par>
                                <p:cTn id="202" presetID="5" presetClass="entr" presetSubtype="10" fill="hold" grpId="0" nodeType="withEffect">
                                  <p:stCondLst>
                                    <p:cond delay="0"/>
                                  </p:stCondLst>
                                  <p:childTnLst>
                                    <p:set>
                                      <p:cBhvr>
                                        <p:cTn id="203" dur="1" fill="hold">
                                          <p:stCondLst>
                                            <p:cond delay="0"/>
                                          </p:stCondLst>
                                        </p:cTn>
                                        <p:tgtEl>
                                          <p:spTgt spid="93"/>
                                        </p:tgtEl>
                                        <p:attrNameLst>
                                          <p:attrName>style.visibility</p:attrName>
                                        </p:attrNameLst>
                                      </p:cBhvr>
                                      <p:to>
                                        <p:strVal val="visible"/>
                                      </p:to>
                                    </p:set>
                                    <p:animEffect transition="in" filter="checkerboard(across)">
                                      <p:cBhvr>
                                        <p:cTn id="204" dur="500"/>
                                        <p:tgtEl>
                                          <p:spTgt spid="93"/>
                                        </p:tgtEl>
                                      </p:cBhvr>
                                    </p:animEffect>
                                  </p:childTnLst>
                                </p:cTn>
                              </p:par>
                              <p:par>
                                <p:cTn id="205" presetID="5" presetClass="entr" presetSubtype="10" fill="hold" grpId="0" nodeType="withEffect">
                                  <p:stCondLst>
                                    <p:cond delay="0"/>
                                  </p:stCondLst>
                                  <p:childTnLst>
                                    <p:set>
                                      <p:cBhvr>
                                        <p:cTn id="206" dur="1" fill="hold">
                                          <p:stCondLst>
                                            <p:cond delay="0"/>
                                          </p:stCondLst>
                                        </p:cTn>
                                        <p:tgtEl>
                                          <p:spTgt spid="109"/>
                                        </p:tgtEl>
                                        <p:attrNameLst>
                                          <p:attrName>style.visibility</p:attrName>
                                        </p:attrNameLst>
                                      </p:cBhvr>
                                      <p:to>
                                        <p:strVal val="visible"/>
                                      </p:to>
                                    </p:set>
                                    <p:animEffect transition="in" filter="checkerboard(across)">
                                      <p:cBhvr>
                                        <p:cTn id="207" dur="500"/>
                                        <p:tgtEl>
                                          <p:spTgt spid="109"/>
                                        </p:tgtEl>
                                      </p:cBhvr>
                                    </p:animEffect>
                                  </p:childTnLst>
                                </p:cTn>
                              </p:par>
                              <p:par>
                                <p:cTn id="208" presetID="5" presetClass="entr" presetSubtype="10" fill="hold" grpId="0" nodeType="withEffect">
                                  <p:stCondLst>
                                    <p:cond delay="0"/>
                                  </p:stCondLst>
                                  <p:childTnLst>
                                    <p:set>
                                      <p:cBhvr>
                                        <p:cTn id="209" dur="1" fill="hold">
                                          <p:stCondLst>
                                            <p:cond delay="0"/>
                                          </p:stCondLst>
                                        </p:cTn>
                                        <p:tgtEl>
                                          <p:spTgt spid="104"/>
                                        </p:tgtEl>
                                        <p:attrNameLst>
                                          <p:attrName>style.visibility</p:attrName>
                                        </p:attrNameLst>
                                      </p:cBhvr>
                                      <p:to>
                                        <p:strVal val="visible"/>
                                      </p:to>
                                    </p:set>
                                    <p:animEffect transition="in" filter="checkerboard(across)">
                                      <p:cBhvr>
                                        <p:cTn id="210" dur="500"/>
                                        <p:tgtEl>
                                          <p:spTgt spid="104"/>
                                        </p:tgtEl>
                                      </p:cBhvr>
                                    </p:animEffect>
                                  </p:childTnLst>
                                </p:cTn>
                              </p:par>
                              <p:par>
                                <p:cTn id="211" presetID="5" presetClass="entr" presetSubtype="10" fill="hold" grpId="0" nodeType="withEffect">
                                  <p:stCondLst>
                                    <p:cond delay="0"/>
                                  </p:stCondLst>
                                  <p:childTnLst>
                                    <p:set>
                                      <p:cBhvr>
                                        <p:cTn id="212" dur="1" fill="hold">
                                          <p:stCondLst>
                                            <p:cond delay="0"/>
                                          </p:stCondLst>
                                        </p:cTn>
                                        <p:tgtEl>
                                          <p:spTgt spid="108"/>
                                        </p:tgtEl>
                                        <p:attrNameLst>
                                          <p:attrName>style.visibility</p:attrName>
                                        </p:attrNameLst>
                                      </p:cBhvr>
                                      <p:to>
                                        <p:strVal val="visible"/>
                                      </p:to>
                                    </p:set>
                                    <p:animEffect transition="in" filter="checkerboard(across)">
                                      <p:cBhvr>
                                        <p:cTn id="213" dur="500"/>
                                        <p:tgtEl>
                                          <p:spTgt spid="108"/>
                                        </p:tgtEl>
                                      </p:cBhvr>
                                    </p:animEffect>
                                  </p:childTnLst>
                                </p:cTn>
                              </p:par>
                              <p:par>
                                <p:cTn id="214" presetID="5" presetClass="entr" presetSubtype="10" fill="hold" grpId="0" nodeType="withEffect">
                                  <p:stCondLst>
                                    <p:cond delay="0"/>
                                  </p:stCondLst>
                                  <p:childTnLst>
                                    <p:set>
                                      <p:cBhvr>
                                        <p:cTn id="215" dur="1" fill="hold">
                                          <p:stCondLst>
                                            <p:cond delay="0"/>
                                          </p:stCondLst>
                                        </p:cTn>
                                        <p:tgtEl>
                                          <p:spTgt spid="105"/>
                                        </p:tgtEl>
                                        <p:attrNameLst>
                                          <p:attrName>style.visibility</p:attrName>
                                        </p:attrNameLst>
                                      </p:cBhvr>
                                      <p:to>
                                        <p:strVal val="visible"/>
                                      </p:to>
                                    </p:set>
                                    <p:animEffect transition="in" filter="checkerboard(across)">
                                      <p:cBhvr>
                                        <p:cTn id="216" dur="500"/>
                                        <p:tgtEl>
                                          <p:spTgt spid="105"/>
                                        </p:tgtEl>
                                      </p:cBhvr>
                                    </p:animEffect>
                                  </p:childTnLst>
                                </p:cTn>
                              </p:par>
                              <p:par>
                                <p:cTn id="217" presetID="5" presetClass="entr" presetSubtype="10" fill="hold" grpId="0" nodeType="withEffect">
                                  <p:stCondLst>
                                    <p:cond delay="0"/>
                                  </p:stCondLst>
                                  <p:childTnLst>
                                    <p:set>
                                      <p:cBhvr>
                                        <p:cTn id="218" dur="1" fill="hold">
                                          <p:stCondLst>
                                            <p:cond delay="0"/>
                                          </p:stCondLst>
                                        </p:cTn>
                                        <p:tgtEl>
                                          <p:spTgt spid="103"/>
                                        </p:tgtEl>
                                        <p:attrNameLst>
                                          <p:attrName>style.visibility</p:attrName>
                                        </p:attrNameLst>
                                      </p:cBhvr>
                                      <p:to>
                                        <p:strVal val="visible"/>
                                      </p:to>
                                    </p:set>
                                    <p:animEffect transition="in" filter="checkerboard(across)">
                                      <p:cBhvr>
                                        <p:cTn id="219" dur="500"/>
                                        <p:tgtEl>
                                          <p:spTgt spid="103"/>
                                        </p:tgtEl>
                                      </p:cBhvr>
                                    </p:animEffect>
                                  </p:childTnLst>
                                </p:cTn>
                              </p:par>
                              <p:par>
                                <p:cTn id="220" presetID="5" presetClass="entr" presetSubtype="10" fill="hold" grpId="0" nodeType="withEffect">
                                  <p:stCondLst>
                                    <p:cond delay="0"/>
                                  </p:stCondLst>
                                  <p:childTnLst>
                                    <p:set>
                                      <p:cBhvr>
                                        <p:cTn id="221" dur="1" fill="hold">
                                          <p:stCondLst>
                                            <p:cond delay="0"/>
                                          </p:stCondLst>
                                        </p:cTn>
                                        <p:tgtEl>
                                          <p:spTgt spid="107"/>
                                        </p:tgtEl>
                                        <p:attrNameLst>
                                          <p:attrName>style.visibility</p:attrName>
                                        </p:attrNameLst>
                                      </p:cBhvr>
                                      <p:to>
                                        <p:strVal val="visible"/>
                                      </p:to>
                                    </p:set>
                                    <p:animEffect transition="in" filter="checkerboard(across)">
                                      <p:cBhvr>
                                        <p:cTn id="222" dur="500"/>
                                        <p:tgtEl>
                                          <p:spTgt spid="107"/>
                                        </p:tgtEl>
                                      </p:cBhvr>
                                    </p:animEffect>
                                  </p:childTnLst>
                                </p:cTn>
                              </p:par>
                              <p:par>
                                <p:cTn id="223" presetID="5" presetClass="entr" presetSubtype="10" fill="hold" grpId="0" nodeType="withEffect">
                                  <p:stCondLst>
                                    <p:cond delay="0"/>
                                  </p:stCondLst>
                                  <p:childTnLst>
                                    <p:set>
                                      <p:cBhvr>
                                        <p:cTn id="224" dur="1" fill="hold">
                                          <p:stCondLst>
                                            <p:cond delay="0"/>
                                          </p:stCondLst>
                                        </p:cTn>
                                        <p:tgtEl>
                                          <p:spTgt spid="110"/>
                                        </p:tgtEl>
                                        <p:attrNameLst>
                                          <p:attrName>style.visibility</p:attrName>
                                        </p:attrNameLst>
                                      </p:cBhvr>
                                      <p:to>
                                        <p:strVal val="visible"/>
                                      </p:to>
                                    </p:set>
                                    <p:animEffect transition="in" filter="checkerboard(across)">
                                      <p:cBhvr>
                                        <p:cTn id="225" dur="500"/>
                                        <p:tgtEl>
                                          <p:spTgt spid="110"/>
                                        </p:tgtEl>
                                      </p:cBhvr>
                                    </p:animEffect>
                                  </p:childTnLst>
                                </p:cTn>
                              </p:par>
                              <p:par>
                                <p:cTn id="226" presetID="5" presetClass="entr" presetSubtype="10" fill="hold" grpId="0" nodeType="withEffect">
                                  <p:stCondLst>
                                    <p:cond delay="0"/>
                                  </p:stCondLst>
                                  <p:childTnLst>
                                    <p:set>
                                      <p:cBhvr>
                                        <p:cTn id="227" dur="1" fill="hold">
                                          <p:stCondLst>
                                            <p:cond delay="0"/>
                                          </p:stCondLst>
                                        </p:cTn>
                                        <p:tgtEl>
                                          <p:spTgt spid="106"/>
                                        </p:tgtEl>
                                        <p:attrNameLst>
                                          <p:attrName>style.visibility</p:attrName>
                                        </p:attrNameLst>
                                      </p:cBhvr>
                                      <p:to>
                                        <p:strVal val="visible"/>
                                      </p:to>
                                    </p:set>
                                    <p:animEffect transition="in" filter="checkerboard(across)">
                                      <p:cBhvr>
                                        <p:cTn id="228" dur="500"/>
                                        <p:tgtEl>
                                          <p:spTgt spid="106"/>
                                        </p:tgtEl>
                                      </p:cBhvr>
                                    </p:animEffect>
                                  </p:childTnLst>
                                </p:cTn>
                              </p:par>
                              <p:par>
                                <p:cTn id="229" presetID="5" presetClass="entr" presetSubtype="10" fill="hold" grpId="0" nodeType="withEffect">
                                  <p:stCondLst>
                                    <p:cond delay="0"/>
                                  </p:stCondLst>
                                  <p:childTnLst>
                                    <p:set>
                                      <p:cBhvr>
                                        <p:cTn id="230" dur="1" fill="hold">
                                          <p:stCondLst>
                                            <p:cond delay="0"/>
                                          </p:stCondLst>
                                        </p:cTn>
                                        <p:tgtEl>
                                          <p:spTgt spid="111"/>
                                        </p:tgtEl>
                                        <p:attrNameLst>
                                          <p:attrName>style.visibility</p:attrName>
                                        </p:attrNameLst>
                                      </p:cBhvr>
                                      <p:to>
                                        <p:strVal val="visible"/>
                                      </p:to>
                                    </p:set>
                                    <p:animEffect transition="in" filter="checkerboard(across)">
                                      <p:cBhvr>
                                        <p:cTn id="231" dur="500"/>
                                        <p:tgtEl>
                                          <p:spTgt spid="111"/>
                                        </p:tgtEl>
                                      </p:cBhvr>
                                    </p:animEffect>
                                  </p:childTnLst>
                                </p:cTn>
                              </p:par>
                              <p:par>
                                <p:cTn id="232" presetID="5" presetClass="entr" presetSubtype="10" fill="hold" nodeType="withEffect">
                                  <p:stCondLst>
                                    <p:cond delay="0"/>
                                  </p:stCondLst>
                                  <p:childTnLst>
                                    <p:set>
                                      <p:cBhvr>
                                        <p:cTn id="233" dur="1" fill="hold">
                                          <p:stCondLst>
                                            <p:cond delay="0"/>
                                          </p:stCondLst>
                                        </p:cTn>
                                        <p:tgtEl>
                                          <p:spTgt spid="135"/>
                                        </p:tgtEl>
                                        <p:attrNameLst>
                                          <p:attrName>style.visibility</p:attrName>
                                        </p:attrNameLst>
                                      </p:cBhvr>
                                      <p:to>
                                        <p:strVal val="visible"/>
                                      </p:to>
                                    </p:set>
                                    <p:animEffect transition="in" filter="checkerboard(across)">
                                      <p:cBhvr>
                                        <p:cTn id="234" dur="500"/>
                                        <p:tgtEl>
                                          <p:spTgt spid="135"/>
                                        </p:tgtEl>
                                      </p:cBhvr>
                                    </p:animEffect>
                                  </p:childTnLst>
                                </p:cTn>
                              </p:par>
                              <p:par>
                                <p:cTn id="235" presetID="5" presetClass="entr" presetSubtype="10" fill="hold" nodeType="withEffect">
                                  <p:stCondLst>
                                    <p:cond delay="0"/>
                                  </p:stCondLst>
                                  <p:childTnLst>
                                    <p:set>
                                      <p:cBhvr>
                                        <p:cTn id="236" dur="1" fill="hold">
                                          <p:stCondLst>
                                            <p:cond delay="0"/>
                                          </p:stCondLst>
                                        </p:cTn>
                                        <p:tgtEl>
                                          <p:spTgt spid="138"/>
                                        </p:tgtEl>
                                        <p:attrNameLst>
                                          <p:attrName>style.visibility</p:attrName>
                                        </p:attrNameLst>
                                      </p:cBhvr>
                                      <p:to>
                                        <p:strVal val="visible"/>
                                      </p:to>
                                    </p:set>
                                    <p:animEffect transition="in" filter="checkerboard(across)">
                                      <p:cBhvr>
                                        <p:cTn id="237" dur="500"/>
                                        <p:tgtEl>
                                          <p:spTgt spid="138"/>
                                        </p:tgtEl>
                                      </p:cBhvr>
                                    </p:animEffect>
                                  </p:childTnLst>
                                </p:cTn>
                              </p:par>
                              <p:par>
                                <p:cTn id="238" presetID="5" presetClass="entr" presetSubtype="10" fill="hold" nodeType="withEffect">
                                  <p:stCondLst>
                                    <p:cond delay="0"/>
                                  </p:stCondLst>
                                  <p:childTnLst>
                                    <p:set>
                                      <p:cBhvr>
                                        <p:cTn id="239" dur="1" fill="hold">
                                          <p:stCondLst>
                                            <p:cond delay="0"/>
                                          </p:stCondLst>
                                        </p:cTn>
                                        <p:tgtEl>
                                          <p:spTgt spid="134"/>
                                        </p:tgtEl>
                                        <p:attrNameLst>
                                          <p:attrName>style.visibility</p:attrName>
                                        </p:attrNameLst>
                                      </p:cBhvr>
                                      <p:to>
                                        <p:strVal val="visible"/>
                                      </p:to>
                                    </p:set>
                                    <p:animEffect transition="in" filter="checkerboard(across)">
                                      <p:cBhvr>
                                        <p:cTn id="240" dur="500"/>
                                        <p:tgtEl>
                                          <p:spTgt spid="134"/>
                                        </p:tgtEl>
                                      </p:cBhvr>
                                    </p:animEffect>
                                  </p:childTnLst>
                                </p:cTn>
                              </p:par>
                              <p:par>
                                <p:cTn id="241" presetID="5" presetClass="entr" presetSubtype="10" fill="hold" nodeType="withEffect">
                                  <p:stCondLst>
                                    <p:cond delay="0"/>
                                  </p:stCondLst>
                                  <p:childTnLst>
                                    <p:set>
                                      <p:cBhvr>
                                        <p:cTn id="242" dur="1" fill="hold">
                                          <p:stCondLst>
                                            <p:cond delay="0"/>
                                          </p:stCondLst>
                                        </p:cTn>
                                        <p:tgtEl>
                                          <p:spTgt spid="139"/>
                                        </p:tgtEl>
                                        <p:attrNameLst>
                                          <p:attrName>style.visibility</p:attrName>
                                        </p:attrNameLst>
                                      </p:cBhvr>
                                      <p:to>
                                        <p:strVal val="visible"/>
                                      </p:to>
                                    </p:set>
                                    <p:animEffect transition="in" filter="checkerboard(across)">
                                      <p:cBhvr>
                                        <p:cTn id="243" dur="500"/>
                                        <p:tgtEl>
                                          <p:spTgt spid="139"/>
                                        </p:tgtEl>
                                      </p:cBhvr>
                                    </p:animEffect>
                                  </p:childTnLst>
                                </p:cTn>
                              </p:par>
                              <p:par>
                                <p:cTn id="244" presetID="5" presetClass="entr" presetSubtype="10" fill="hold" nodeType="withEffect">
                                  <p:stCondLst>
                                    <p:cond delay="0"/>
                                  </p:stCondLst>
                                  <p:childTnLst>
                                    <p:set>
                                      <p:cBhvr>
                                        <p:cTn id="245" dur="1" fill="hold">
                                          <p:stCondLst>
                                            <p:cond delay="0"/>
                                          </p:stCondLst>
                                        </p:cTn>
                                        <p:tgtEl>
                                          <p:spTgt spid="132"/>
                                        </p:tgtEl>
                                        <p:attrNameLst>
                                          <p:attrName>style.visibility</p:attrName>
                                        </p:attrNameLst>
                                      </p:cBhvr>
                                      <p:to>
                                        <p:strVal val="visible"/>
                                      </p:to>
                                    </p:set>
                                    <p:animEffect transition="in" filter="checkerboard(across)">
                                      <p:cBhvr>
                                        <p:cTn id="246" dur="500"/>
                                        <p:tgtEl>
                                          <p:spTgt spid="132"/>
                                        </p:tgtEl>
                                      </p:cBhvr>
                                    </p:animEffect>
                                  </p:childTnLst>
                                </p:cTn>
                              </p:par>
                              <p:par>
                                <p:cTn id="247" presetID="5" presetClass="entr" presetSubtype="10" fill="hold" nodeType="withEffect">
                                  <p:stCondLst>
                                    <p:cond delay="0"/>
                                  </p:stCondLst>
                                  <p:childTnLst>
                                    <p:set>
                                      <p:cBhvr>
                                        <p:cTn id="248" dur="1" fill="hold">
                                          <p:stCondLst>
                                            <p:cond delay="0"/>
                                          </p:stCondLst>
                                        </p:cTn>
                                        <p:tgtEl>
                                          <p:spTgt spid="133"/>
                                        </p:tgtEl>
                                        <p:attrNameLst>
                                          <p:attrName>style.visibility</p:attrName>
                                        </p:attrNameLst>
                                      </p:cBhvr>
                                      <p:to>
                                        <p:strVal val="visible"/>
                                      </p:to>
                                    </p:set>
                                    <p:animEffect transition="in" filter="checkerboard(across)">
                                      <p:cBhvr>
                                        <p:cTn id="249" dur="500"/>
                                        <p:tgtEl>
                                          <p:spTgt spid="133"/>
                                        </p:tgtEl>
                                      </p:cBhvr>
                                    </p:animEffect>
                                  </p:childTnLst>
                                </p:cTn>
                              </p:par>
                              <p:par>
                                <p:cTn id="250" presetID="5" presetClass="entr" presetSubtype="10" fill="hold" nodeType="withEffect">
                                  <p:stCondLst>
                                    <p:cond delay="0"/>
                                  </p:stCondLst>
                                  <p:childTnLst>
                                    <p:set>
                                      <p:cBhvr>
                                        <p:cTn id="251" dur="1" fill="hold">
                                          <p:stCondLst>
                                            <p:cond delay="0"/>
                                          </p:stCondLst>
                                        </p:cTn>
                                        <p:tgtEl>
                                          <p:spTgt spid="140"/>
                                        </p:tgtEl>
                                        <p:attrNameLst>
                                          <p:attrName>style.visibility</p:attrName>
                                        </p:attrNameLst>
                                      </p:cBhvr>
                                      <p:to>
                                        <p:strVal val="visible"/>
                                      </p:to>
                                    </p:set>
                                    <p:animEffect transition="in" filter="checkerboard(across)">
                                      <p:cBhvr>
                                        <p:cTn id="252" dur="500"/>
                                        <p:tgtEl>
                                          <p:spTgt spid="140"/>
                                        </p:tgtEl>
                                      </p:cBhvr>
                                    </p:animEffect>
                                  </p:childTnLst>
                                </p:cTn>
                              </p:par>
                              <p:par>
                                <p:cTn id="253" presetID="5" presetClass="entr" presetSubtype="10" fill="hold" nodeType="withEffect">
                                  <p:stCondLst>
                                    <p:cond delay="0"/>
                                  </p:stCondLst>
                                  <p:childTnLst>
                                    <p:set>
                                      <p:cBhvr>
                                        <p:cTn id="254" dur="1" fill="hold">
                                          <p:stCondLst>
                                            <p:cond delay="0"/>
                                          </p:stCondLst>
                                        </p:cTn>
                                        <p:tgtEl>
                                          <p:spTgt spid="137"/>
                                        </p:tgtEl>
                                        <p:attrNameLst>
                                          <p:attrName>style.visibility</p:attrName>
                                        </p:attrNameLst>
                                      </p:cBhvr>
                                      <p:to>
                                        <p:strVal val="visible"/>
                                      </p:to>
                                    </p:set>
                                    <p:animEffect transition="in" filter="checkerboard(across)">
                                      <p:cBhvr>
                                        <p:cTn id="255" dur="500"/>
                                        <p:tgtEl>
                                          <p:spTgt spid="137"/>
                                        </p:tgtEl>
                                      </p:cBhvr>
                                    </p:animEffect>
                                  </p:childTnLst>
                                </p:cTn>
                              </p:par>
                              <p:par>
                                <p:cTn id="256" presetID="5" presetClass="entr" presetSubtype="10" fill="hold" nodeType="withEffect">
                                  <p:stCondLst>
                                    <p:cond delay="0"/>
                                  </p:stCondLst>
                                  <p:childTnLst>
                                    <p:set>
                                      <p:cBhvr>
                                        <p:cTn id="257" dur="1" fill="hold">
                                          <p:stCondLst>
                                            <p:cond delay="0"/>
                                          </p:stCondLst>
                                        </p:cTn>
                                        <p:tgtEl>
                                          <p:spTgt spid="136"/>
                                        </p:tgtEl>
                                        <p:attrNameLst>
                                          <p:attrName>style.visibility</p:attrName>
                                        </p:attrNameLst>
                                      </p:cBhvr>
                                      <p:to>
                                        <p:strVal val="visible"/>
                                      </p:to>
                                    </p:set>
                                    <p:animEffect transition="in" filter="checkerboard(across)">
                                      <p:cBhvr>
                                        <p:cTn id="258"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0" build="p"/>
      <p:bldP spid="151" grpId="0" build="p"/>
      <p:bldP spid="60" grpId="0"/>
      <p:bldP spid="61" grpId="0"/>
      <p:bldP spid="62" grpId="0"/>
      <p:bldP spid="63"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P spid="14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pPr algn="l"/>
            <a:r>
              <a:rPr kumimoji="1" lang="ja-JP" altLang="en-US" dirty="0" smtClean="0"/>
              <a:t>使用するアルゴリズム</a:t>
            </a:r>
            <a:endParaRPr kumimoji="1" lang="ja-JP" altLang="en-US" dirty="0"/>
          </a:p>
        </p:txBody>
      </p:sp>
      <p:sp>
        <p:nvSpPr>
          <p:cNvPr id="74" name="コンテンツ プレースホルダ 73"/>
          <p:cNvSpPr>
            <a:spLocks noGrp="1"/>
          </p:cNvSpPr>
          <p:nvPr>
            <p:ph sz="quarter" idx="1"/>
          </p:nvPr>
        </p:nvSpPr>
        <p:spPr>
          <a:xfrm>
            <a:off x="107504" y="1628800"/>
            <a:ext cx="2520280" cy="5040560"/>
          </a:xfrm>
        </p:spPr>
        <p:txBody>
          <a:bodyPr>
            <a:normAutofit fontScale="92500" lnSpcReduction="20000"/>
          </a:bodyPr>
          <a:lstStyle/>
          <a:p>
            <a:r>
              <a:rPr kumimoji="1" lang="ja-JP" altLang="en-US" sz="1600" b="1" dirty="0" smtClean="0"/>
              <a:t>バックトラック法</a:t>
            </a:r>
            <a:r>
              <a:rPr lang="ja-JP" altLang="en-US" sz="1600" b="1" dirty="0" smtClean="0"/>
              <a:t>：</a:t>
            </a:r>
            <a:r>
              <a:rPr lang="en-US" altLang="ja-JP" sz="1600" b="1" dirty="0" smtClean="0"/>
              <a:t/>
            </a:r>
            <a:br>
              <a:rPr lang="en-US" altLang="ja-JP" sz="1600" b="1" dirty="0" smtClean="0"/>
            </a:br>
            <a:r>
              <a:rPr lang="ja-JP" altLang="en-US" sz="1600" b="1" dirty="0" smtClean="0"/>
              <a:t>一つの探索手順を辿り、解が求められないと判明した時点で一つ前の状態に戻って別の手順を試す方法</a:t>
            </a:r>
            <a:r>
              <a:rPr lang="en-US" altLang="ja-JP" sz="1600" b="1" dirty="0" smtClean="0"/>
              <a:t/>
            </a:r>
            <a:br>
              <a:rPr lang="en-US" altLang="ja-JP" sz="1600" b="1" dirty="0" smtClean="0"/>
            </a:br>
            <a:r>
              <a:rPr lang="en-US" altLang="ja-JP" sz="1600" b="1" dirty="0" smtClean="0"/>
              <a:t/>
            </a:r>
            <a:br>
              <a:rPr lang="en-US" altLang="ja-JP" sz="1600" b="1" dirty="0" smtClean="0"/>
            </a:br>
            <a:endParaRPr lang="en-US" altLang="ja-JP" sz="1600" b="1" dirty="0" smtClean="0"/>
          </a:p>
          <a:p>
            <a:r>
              <a:rPr lang="en-US" altLang="ja-JP" sz="1600" b="1" dirty="0" smtClean="0"/>
              <a:t>(0,0,0)</a:t>
            </a:r>
            <a:r>
              <a:rPr lang="ja-JP" altLang="en-US" sz="1600" b="1" dirty="0" smtClean="0"/>
              <a:t>から</a:t>
            </a:r>
            <a:r>
              <a:rPr lang="en-US" altLang="ja-JP" sz="1600" b="1" dirty="0" smtClean="0"/>
              <a:t>x</a:t>
            </a:r>
            <a:r>
              <a:rPr lang="ja-JP" altLang="en-US" sz="1600" b="1" dirty="0" smtClean="0"/>
              <a:t>方向、</a:t>
            </a:r>
            <a:r>
              <a:rPr lang="en-US" altLang="ja-JP" sz="1600" b="1" dirty="0" smtClean="0"/>
              <a:t>y</a:t>
            </a:r>
            <a:r>
              <a:rPr lang="ja-JP" altLang="en-US" sz="1600" b="1" dirty="0" smtClean="0"/>
              <a:t>方向、</a:t>
            </a:r>
            <a:r>
              <a:rPr lang="en-US" altLang="ja-JP" sz="1600" b="1" dirty="0" smtClean="0"/>
              <a:t>z</a:t>
            </a:r>
            <a:r>
              <a:rPr lang="ja-JP" altLang="en-US" sz="1600" b="1" dirty="0" smtClean="0"/>
              <a:t>方向に探索</a:t>
            </a:r>
            <a:endParaRPr lang="en-US" altLang="ja-JP" sz="1600" b="1" dirty="0" smtClean="0"/>
          </a:p>
          <a:p>
            <a:r>
              <a:rPr lang="ja-JP" altLang="en-US" sz="1600" b="1" dirty="0" smtClean="0"/>
              <a:t>設置可能なマスにクイーンを配置</a:t>
            </a:r>
            <a:endParaRPr lang="en-US" altLang="ja-JP" sz="1600" b="1" dirty="0" smtClean="0"/>
          </a:p>
          <a:p>
            <a:r>
              <a:rPr lang="ja-JP" altLang="en-US" sz="1600" b="1" dirty="0"/>
              <a:t>設置</a:t>
            </a:r>
            <a:r>
              <a:rPr lang="ja-JP" altLang="en-US" sz="1600" b="1" dirty="0" smtClean="0"/>
              <a:t>可能なマスがなくなった時点で</a:t>
            </a:r>
            <a:r>
              <a:rPr lang="ja-JP" altLang="en-US" sz="1600" b="1" dirty="0"/>
              <a:t>その</a:t>
            </a:r>
            <a:r>
              <a:rPr lang="ja-JP" altLang="en-US" sz="1600" b="1" dirty="0" smtClean="0"/>
              <a:t>個数を記録</a:t>
            </a:r>
            <a:endParaRPr lang="en-US" altLang="ja-JP" sz="1600" b="1" dirty="0" smtClean="0"/>
          </a:p>
          <a:p>
            <a:r>
              <a:rPr lang="ja-JP" altLang="en-US" sz="1600" b="1" dirty="0" smtClean="0"/>
              <a:t>最後に置いたクイーンを撮り除く</a:t>
            </a:r>
            <a:endParaRPr lang="en-US" altLang="ja-JP" sz="1600" b="1" dirty="0" smtClean="0"/>
          </a:p>
          <a:p>
            <a:r>
              <a:rPr lang="ja-JP" altLang="en-US" sz="1600" b="1" dirty="0" smtClean="0"/>
              <a:t>探索順による次のマスから探索開始</a:t>
            </a:r>
            <a:endParaRPr lang="en-US" altLang="ja-JP" sz="1600" b="1" dirty="0" smtClean="0"/>
          </a:p>
          <a:p>
            <a:r>
              <a:rPr lang="ja-JP" altLang="en-US" sz="1600" b="1" dirty="0"/>
              <a:t>新たに</a:t>
            </a:r>
            <a:r>
              <a:rPr lang="ja-JP" altLang="en-US" sz="1600" b="1" dirty="0" smtClean="0"/>
              <a:t>設置可能なマスがなくなり、その個数が前の記録より小さい場合、新しくその個数を記録</a:t>
            </a:r>
            <a:endParaRPr lang="en-US" altLang="ja-JP" sz="1600" b="1" dirty="0" smtClean="0"/>
          </a:p>
          <a:p>
            <a:r>
              <a:rPr lang="ja-JP" altLang="en-US" sz="1600" b="1" dirty="0" smtClean="0"/>
              <a:t>再び探索を行う</a:t>
            </a:r>
            <a:endParaRPr lang="en-US" altLang="ja-JP" sz="1600" b="1" dirty="0" smtClean="0"/>
          </a:p>
        </p:txBody>
      </p:sp>
      <p:sp>
        <p:nvSpPr>
          <p:cNvPr id="342" name="正方形/長方形 341"/>
          <p:cNvSpPr/>
          <p:nvPr/>
        </p:nvSpPr>
        <p:spPr>
          <a:xfrm>
            <a:off x="2951820" y="177281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343" name="直線コネクタ 342"/>
          <p:cNvCxnSpPr/>
          <p:nvPr/>
        </p:nvCxnSpPr>
        <p:spPr>
          <a:xfrm>
            <a:off x="2951820" y="22048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4" name="直線コネクタ 343"/>
          <p:cNvCxnSpPr/>
          <p:nvPr/>
        </p:nvCxnSpPr>
        <p:spPr>
          <a:xfrm>
            <a:off x="2951820" y="25829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5" name="直線コネクタ 344"/>
          <p:cNvCxnSpPr/>
          <p:nvPr/>
        </p:nvCxnSpPr>
        <p:spPr>
          <a:xfrm>
            <a:off x="2951820" y="29609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6" name="直線コネクタ 345"/>
          <p:cNvCxnSpPr/>
          <p:nvPr/>
        </p:nvCxnSpPr>
        <p:spPr>
          <a:xfrm>
            <a:off x="2951820" y="333899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7" name="直線コネクタ 346"/>
          <p:cNvCxnSpPr/>
          <p:nvPr/>
        </p:nvCxnSpPr>
        <p:spPr>
          <a:xfrm>
            <a:off x="3383868"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8" name="直線コネクタ 347"/>
          <p:cNvCxnSpPr/>
          <p:nvPr/>
        </p:nvCxnSpPr>
        <p:spPr>
          <a:xfrm>
            <a:off x="3761910"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49" name="直線コネクタ 348"/>
          <p:cNvCxnSpPr/>
          <p:nvPr/>
        </p:nvCxnSpPr>
        <p:spPr>
          <a:xfrm>
            <a:off x="4139952"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0" name="直線コネクタ 349"/>
          <p:cNvCxnSpPr/>
          <p:nvPr/>
        </p:nvCxnSpPr>
        <p:spPr>
          <a:xfrm>
            <a:off x="4517994"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1" name="直線矢印コネクタ 350"/>
          <p:cNvCxnSpPr/>
          <p:nvPr/>
        </p:nvCxnSpPr>
        <p:spPr>
          <a:xfrm>
            <a:off x="3545886" y="1610798"/>
            <a:ext cx="11341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2" name="テキスト ボックス 351"/>
          <p:cNvSpPr txBox="1"/>
          <p:nvPr/>
        </p:nvSpPr>
        <p:spPr>
          <a:xfrm>
            <a:off x="4626006" y="1394774"/>
            <a:ext cx="303288" cy="400110"/>
          </a:xfrm>
          <a:prstGeom prst="rect">
            <a:avLst/>
          </a:prstGeom>
          <a:noFill/>
        </p:spPr>
        <p:txBody>
          <a:bodyPr wrap="none" rtlCol="0">
            <a:spAutoFit/>
          </a:bodyPr>
          <a:lstStyle/>
          <a:p>
            <a:r>
              <a:rPr kumimoji="1" lang="en-US" altLang="ja-JP" sz="2000" b="1" dirty="0" smtClean="0"/>
              <a:t>x</a:t>
            </a:r>
            <a:endParaRPr kumimoji="1" lang="ja-JP" altLang="en-US" sz="2000" b="1" dirty="0"/>
          </a:p>
        </p:txBody>
      </p:sp>
      <p:sp>
        <p:nvSpPr>
          <p:cNvPr id="353" name="テキスト ボックス 352"/>
          <p:cNvSpPr txBox="1"/>
          <p:nvPr/>
        </p:nvSpPr>
        <p:spPr>
          <a:xfrm>
            <a:off x="2627784" y="3338990"/>
            <a:ext cx="306494" cy="400110"/>
          </a:xfrm>
          <a:prstGeom prst="rect">
            <a:avLst/>
          </a:prstGeom>
          <a:noFill/>
        </p:spPr>
        <p:txBody>
          <a:bodyPr wrap="none" rtlCol="0">
            <a:spAutoFit/>
          </a:bodyPr>
          <a:lstStyle/>
          <a:p>
            <a:r>
              <a:rPr kumimoji="1" lang="en-US" altLang="ja-JP" sz="2000" b="1" dirty="0" smtClean="0"/>
              <a:t>y</a:t>
            </a:r>
            <a:endParaRPr kumimoji="1" lang="ja-JP" altLang="en-US" sz="2000" b="1" dirty="0"/>
          </a:p>
        </p:txBody>
      </p:sp>
      <p:cxnSp>
        <p:nvCxnSpPr>
          <p:cNvPr id="354" name="直線矢印コネクタ 353"/>
          <p:cNvCxnSpPr/>
          <p:nvPr/>
        </p:nvCxnSpPr>
        <p:spPr>
          <a:xfrm>
            <a:off x="2735796" y="1826822"/>
            <a:ext cx="0" cy="1620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5" name="テキスト ボックス 354"/>
          <p:cNvSpPr txBox="1"/>
          <p:nvPr/>
        </p:nvSpPr>
        <p:spPr>
          <a:xfrm>
            <a:off x="2573778" y="1394774"/>
            <a:ext cx="865943" cy="400110"/>
          </a:xfrm>
          <a:prstGeom prst="rect">
            <a:avLst/>
          </a:prstGeom>
          <a:noFill/>
        </p:spPr>
        <p:txBody>
          <a:bodyPr wrap="none" rtlCol="0">
            <a:spAutoFit/>
          </a:bodyPr>
          <a:lstStyle/>
          <a:p>
            <a:r>
              <a:rPr kumimoji="1" lang="en-US" altLang="ja-JP" sz="2000" b="1" dirty="0" smtClean="0"/>
              <a:t>(0,0,0)</a:t>
            </a:r>
            <a:endParaRPr kumimoji="1" lang="ja-JP" altLang="en-US" sz="2000" b="1" dirty="0"/>
          </a:p>
        </p:txBody>
      </p:sp>
      <p:sp>
        <p:nvSpPr>
          <p:cNvPr id="356" name="テキスト ボックス 355"/>
          <p:cNvSpPr txBox="1"/>
          <p:nvPr/>
        </p:nvSpPr>
        <p:spPr>
          <a:xfrm>
            <a:off x="3545886" y="3717032"/>
            <a:ext cx="545342" cy="400110"/>
          </a:xfrm>
          <a:prstGeom prst="rect">
            <a:avLst/>
          </a:prstGeom>
          <a:noFill/>
        </p:spPr>
        <p:txBody>
          <a:bodyPr wrap="none" rtlCol="0">
            <a:spAutoFit/>
          </a:bodyPr>
          <a:lstStyle/>
          <a:p>
            <a:r>
              <a:rPr kumimoji="1" lang="en-US" altLang="ja-JP" sz="2000" b="1" dirty="0" smtClean="0"/>
              <a:t>z=0</a:t>
            </a:r>
            <a:endParaRPr kumimoji="1" lang="ja-JP" altLang="en-US" sz="2000" b="1" dirty="0"/>
          </a:p>
        </p:txBody>
      </p:sp>
      <p:sp>
        <p:nvSpPr>
          <p:cNvPr id="357" name="テキスト ボックス 356"/>
          <p:cNvSpPr txBox="1"/>
          <p:nvPr/>
        </p:nvSpPr>
        <p:spPr>
          <a:xfrm>
            <a:off x="5652120" y="3717032"/>
            <a:ext cx="545342" cy="400110"/>
          </a:xfrm>
          <a:prstGeom prst="rect">
            <a:avLst/>
          </a:prstGeom>
          <a:noFill/>
        </p:spPr>
        <p:txBody>
          <a:bodyPr wrap="none" rtlCol="0">
            <a:spAutoFit/>
          </a:bodyPr>
          <a:lstStyle/>
          <a:p>
            <a:r>
              <a:rPr kumimoji="1" lang="en-US" altLang="ja-JP" sz="2000" b="1" dirty="0" smtClean="0"/>
              <a:t>z=1</a:t>
            </a:r>
            <a:endParaRPr kumimoji="1" lang="ja-JP" altLang="en-US" sz="2000" b="1" dirty="0"/>
          </a:p>
        </p:txBody>
      </p:sp>
      <p:sp>
        <p:nvSpPr>
          <p:cNvPr id="358" name="テキスト ボックス 357"/>
          <p:cNvSpPr txBox="1"/>
          <p:nvPr/>
        </p:nvSpPr>
        <p:spPr>
          <a:xfrm>
            <a:off x="8028384" y="3717032"/>
            <a:ext cx="545342" cy="400110"/>
          </a:xfrm>
          <a:prstGeom prst="rect">
            <a:avLst/>
          </a:prstGeom>
          <a:noFill/>
        </p:spPr>
        <p:txBody>
          <a:bodyPr wrap="none" rtlCol="0">
            <a:spAutoFit/>
          </a:bodyPr>
          <a:lstStyle/>
          <a:p>
            <a:r>
              <a:rPr kumimoji="1" lang="en-US" altLang="ja-JP" sz="2000" b="1" dirty="0" smtClean="0"/>
              <a:t>z=2</a:t>
            </a:r>
            <a:endParaRPr kumimoji="1" lang="ja-JP" altLang="en-US" sz="2000" b="1" dirty="0"/>
          </a:p>
        </p:txBody>
      </p:sp>
      <p:sp>
        <p:nvSpPr>
          <p:cNvPr id="359" name="テキスト ボックス 358"/>
          <p:cNvSpPr txBox="1"/>
          <p:nvPr/>
        </p:nvSpPr>
        <p:spPr>
          <a:xfrm>
            <a:off x="4626006" y="6058385"/>
            <a:ext cx="545342" cy="400110"/>
          </a:xfrm>
          <a:prstGeom prst="rect">
            <a:avLst/>
          </a:prstGeom>
          <a:noFill/>
        </p:spPr>
        <p:txBody>
          <a:bodyPr wrap="none" rtlCol="0">
            <a:spAutoFit/>
          </a:bodyPr>
          <a:lstStyle/>
          <a:p>
            <a:r>
              <a:rPr kumimoji="1" lang="en-US" altLang="ja-JP" sz="2000" b="1" dirty="0" smtClean="0"/>
              <a:t>z=3</a:t>
            </a:r>
            <a:endParaRPr kumimoji="1" lang="ja-JP" altLang="en-US" sz="2000" b="1" dirty="0"/>
          </a:p>
        </p:txBody>
      </p:sp>
      <p:sp>
        <p:nvSpPr>
          <p:cNvPr id="360" name="テキスト ボックス 359"/>
          <p:cNvSpPr txBox="1"/>
          <p:nvPr/>
        </p:nvSpPr>
        <p:spPr>
          <a:xfrm>
            <a:off x="6894258" y="6058385"/>
            <a:ext cx="545342" cy="400110"/>
          </a:xfrm>
          <a:prstGeom prst="rect">
            <a:avLst/>
          </a:prstGeom>
          <a:noFill/>
        </p:spPr>
        <p:txBody>
          <a:bodyPr wrap="none" rtlCol="0">
            <a:spAutoFit/>
          </a:bodyPr>
          <a:lstStyle/>
          <a:p>
            <a:r>
              <a:rPr kumimoji="1" lang="en-US" altLang="ja-JP" sz="2000" b="1" dirty="0" smtClean="0"/>
              <a:t>z=4</a:t>
            </a:r>
            <a:endParaRPr kumimoji="1" lang="ja-JP" altLang="en-US" sz="2000" b="1" dirty="0"/>
          </a:p>
        </p:txBody>
      </p:sp>
      <p:sp>
        <p:nvSpPr>
          <p:cNvPr id="361" name="テキスト ボックス 360"/>
          <p:cNvSpPr txBox="1"/>
          <p:nvPr/>
        </p:nvSpPr>
        <p:spPr>
          <a:xfrm>
            <a:off x="8082390" y="5877272"/>
            <a:ext cx="865943" cy="400110"/>
          </a:xfrm>
          <a:prstGeom prst="rect">
            <a:avLst/>
          </a:prstGeom>
          <a:noFill/>
        </p:spPr>
        <p:txBody>
          <a:bodyPr wrap="none" rtlCol="0">
            <a:spAutoFit/>
          </a:bodyPr>
          <a:lstStyle/>
          <a:p>
            <a:r>
              <a:rPr kumimoji="1" lang="en-US" altLang="ja-JP" sz="2000" b="1" dirty="0" smtClean="0"/>
              <a:t>(4,4,4)</a:t>
            </a:r>
            <a:endParaRPr kumimoji="1" lang="ja-JP" altLang="en-US" sz="2000" b="1" dirty="0"/>
          </a:p>
        </p:txBody>
      </p:sp>
      <p:sp>
        <p:nvSpPr>
          <p:cNvPr id="362" name="テキスト ボックス 361"/>
          <p:cNvSpPr txBox="1"/>
          <p:nvPr/>
        </p:nvSpPr>
        <p:spPr>
          <a:xfrm>
            <a:off x="2951820" y="1772816"/>
            <a:ext cx="360996" cy="400110"/>
          </a:xfrm>
          <a:prstGeom prst="rect">
            <a:avLst/>
          </a:prstGeom>
          <a:noFill/>
        </p:spPr>
        <p:txBody>
          <a:bodyPr wrap="none" rtlCol="0">
            <a:spAutoFit/>
          </a:bodyPr>
          <a:lstStyle/>
          <a:p>
            <a:r>
              <a:rPr kumimoji="1" lang="en-US" altLang="ja-JP" sz="2000" b="1" dirty="0" smtClean="0"/>
              <a:t>Q</a:t>
            </a:r>
            <a:endParaRPr kumimoji="1" lang="ja-JP" altLang="en-US" sz="2000" b="1" dirty="0"/>
          </a:p>
        </p:txBody>
      </p:sp>
      <p:sp>
        <p:nvSpPr>
          <p:cNvPr id="363" name="テキスト ボックス 362"/>
          <p:cNvSpPr txBox="1"/>
          <p:nvPr/>
        </p:nvSpPr>
        <p:spPr>
          <a:xfrm>
            <a:off x="3383868" y="2960948"/>
            <a:ext cx="360996" cy="400110"/>
          </a:xfrm>
          <a:prstGeom prst="rect">
            <a:avLst/>
          </a:prstGeom>
          <a:noFill/>
        </p:spPr>
        <p:txBody>
          <a:bodyPr wrap="none" rtlCol="0">
            <a:spAutoFit/>
          </a:bodyPr>
          <a:lstStyle/>
          <a:p>
            <a:r>
              <a:rPr kumimoji="1" lang="en-US" altLang="ja-JP" sz="2000" b="1" dirty="0" smtClean="0"/>
              <a:t>Q</a:t>
            </a:r>
            <a:endParaRPr kumimoji="1" lang="ja-JP" altLang="en-US" sz="2000" b="1" dirty="0"/>
          </a:p>
        </p:txBody>
      </p:sp>
      <p:sp>
        <p:nvSpPr>
          <p:cNvPr id="364" name="テキスト ボックス 363"/>
          <p:cNvSpPr txBox="1"/>
          <p:nvPr/>
        </p:nvSpPr>
        <p:spPr>
          <a:xfrm>
            <a:off x="3761910" y="2204864"/>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65" name="テキスト ボックス 364"/>
          <p:cNvSpPr txBox="1"/>
          <p:nvPr/>
        </p:nvSpPr>
        <p:spPr>
          <a:xfrm>
            <a:off x="4139952" y="3338990"/>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66" name="テキスト ボックス 365"/>
          <p:cNvSpPr txBox="1"/>
          <p:nvPr/>
        </p:nvSpPr>
        <p:spPr>
          <a:xfrm>
            <a:off x="4517994" y="258290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67" name="正方形/長方形 366"/>
          <p:cNvSpPr/>
          <p:nvPr/>
        </p:nvSpPr>
        <p:spPr>
          <a:xfrm>
            <a:off x="5004048" y="177281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368" name="直線コネクタ 367"/>
          <p:cNvCxnSpPr/>
          <p:nvPr/>
        </p:nvCxnSpPr>
        <p:spPr>
          <a:xfrm>
            <a:off x="5004048" y="22048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9" name="直線コネクタ 368"/>
          <p:cNvCxnSpPr/>
          <p:nvPr/>
        </p:nvCxnSpPr>
        <p:spPr>
          <a:xfrm>
            <a:off x="5004048" y="25829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0" name="直線コネクタ 369"/>
          <p:cNvCxnSpPr/>
          <p:nvPr/>
        </p:nvCxnSpPr>
        <p:spPr>
          <a:xfrm>
            <a:off x="5004048" y="29609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1" name="直線コネクタ 370"/>
          <p:cNvCxnSpPr/>
          <p:nvPr/>
        </p:nvCxnSpPr>
        <p:spPr>
          <a:xfrm>
            <a:off x="5004048" y="333899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2" name="直線コネクタ 371"/>
          <p:cNvCxnSpPr/>
          <p:nvPr/>
        </p:nvCxnSpPr>
        <p:spPr>
          <a:xfrm>
            <a:off x="5436096"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3" name="直線コネクタ 372"/>
          <p:cNvCxnSpPr/>
          <p:nvPr/>
        </p:nvCxnSpPr>
        <p:spPr>
          <a:xfrm>
            <a:off x="5814138"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4" name="直線コネクタ 373"/>
          <p:cNvCxnSpPr/>
          <p:nvPr/>
        </p:nvCxnSpPr>
        <p:spPr>
          <a:xfrm>
            <a:off x="6192180"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5" name="直線コネクタ 374"/>
          <p:cNvCxnSpPr/>
          <p:nvPr/>
        </p:nvCxnSpPr>
        <p:spPr>
          <a:xfrm>
            <a:off x="6570222" y="1772816"/>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376" name="テキスト ボックス 375"/>
          <p:cNvSpPr txBox="1"/>
          <p:nvPr/>
        </p:nvSpPr>
        <p:spPr>
          <a:xfrm>
            <a:off x="6570222" y="177281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77" name="正方形/長方形 376"/>
          <p:cNvSpPr/>
          <p:nvPr/>
        </p:nvSpPr>
        <p:spPr>
          <a:xfrm>
            <a:off x="7056276" y="1772816"/>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378" name="直線コネクタ 377"/>
          <p:cNvCxnSpPr/>
          <p:nvPr/>
        </p:nvCxnSpPr>
        <p:spPr>
          <a:xfrm>
            <a:off x="7056276" y="22048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9" name="直線コネクタ 378"/>
          <p:cNvCxnSpPr/>
          <p:nvPr/>
        </p:nvCxnSpPr>
        <p:spPr>
          <a:xfrm>
            <a:off x="7056276" y="25829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0" name="直線コネクタ 379"/>
          <p:cNvCxnSpPr/>
          <p:nvPr/>
        </p:nvCxnSpPr>
        <p:spPr>
          <a:xfrm>
            <a:off x="7056276" y="29609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1" name="直線コネクタ 380"/>
          <p:cNvCxnSpPr/>
          <p:nvPr/>
        </p:nvCxnSpPr>
        <p:spPr>
          <a:xfrm>
            <a:off x="7056276" y="3338990"/>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2" name="直線コネクタ 381"/>
          <p:cNvCxnSpPr/>
          <p:nvPr/>
        </p:nvCxnSpPr>
        <p:spPr>
          <a:xfrm>
            <a:off x="7488324"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3" name="直線コネクタ 382"/>
          <p:cNvCxnSpPr/>
          <p:nvPr/>
        </p:nvCxnSpPr>
        <p:spPr>
          <a:xfrm>
            <a:off x="7866366"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4" name="直線コネクタ 383"/>
          <p:cNvCxnSpPr/>
          <p:nvPr/>
        </p:nvCxnSpPr>
        <p:spPr>
          <a:xfrm>
            <a:off x="8244408" y="1772816"/>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85" name="直線コネクタ 384"/>
          <p:cNvCxnSpPr/>
          <p:nvPr/>
        </p:nvCxnSpPr>
        <p:spPr>
          <a:xfrm>
            <a:off x="8622450" y="1772816"/>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386" name="テキスト ボックス 385"/>
          <p:cNvSpPr txBox="1"/>
          <p:nvPr/>
        </p:nvSpPr>
        <p:spPr>
          <a:xfrm>
            <a:off x="7056276" y="3338990"/>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87" name="テキスト ボックス 386"/>
          <p:cNvSpPr txBox="1"/>
          <p:nvPr/>
        </p:nvSpPr>
        <p:spPr>
          <a:xfrm>
            <a:off x="7488324" y="177281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88" name="正方形/長方形 387"/>
          <p:cNvSpPr/>
          <p:nvPr/>
        </p:nvSpPr>
        <p:spPr>
          <a:xfrm>
            <a:off x="3815916" y="4095074"/>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p>
        </p:txBody>
      </p:sp>
      <p:cxnSp>
        <p:nvCxnSpPr>
          <p:cNvPr id="389" name="直線コネクタ 388"/>
          <p:cNvCxnSpPr/>
          <p:nvPr/>
        </p:nvCxnSpPr>
        <p:spPr>
          <a:xfrm>
            <a:off x="3815916" y="452712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0" name="直線コネクタ 389"/>
          <p:cNvCxnSpPr/>
          <p:nvPr/>
        </p:nvCxnSpPr>
        <p:spPr>
          <a:xfrm>
            <a:off x="3815916" y="49051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1" name="直線コネクタ 390"/>
          <p:cNvCxnSpPr/>
          <p:nvPr/>
        </p:nvCxnSpPr>
        <p:spPr>
          <a:xfrm>
            <a:off x="3815916" y="52832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2" name="直線コネクタ 391"/>
          <p:cNvCxnSpPr/>
          <p:nvPr/>
        </p:nvCxnSpPr>
        <p:spPr>
          <a:xfrm>
            <a:off x="3815916" y="56612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3" name="直線コネクタ 392"/>
          <p:cNvCxnSpPr/>
          <p:nvPr/>
        </p:nvCxnSpPr>
        <p:spPr>
          <a:xfrm>
            <a:off x="4247964"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4" name="直線コネクタ 393"/>
          <p:cNvCxnSpPr/>
          <p:nvPr/>
        </p:nvCxnSpPr>
        <p:spPr>
          <a:xfrm>
            <a:off x="4626006"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5" name="直線コネクタ 394"/>
          <p:cNvCxnSpPr/>
          <p:nvPr/>
        </p:nvCxnSpPr>
        <p:spPr>
          <a:xfrm>
            <a:off x="5004048"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6" name="直線コネクタ 395"/>
          <p:cNvCxnSpPr/>
          <p:nvPr/>
        </p:nvCxnSpPr>
        <p:spPr>
          <a:xfrm>
            <a:off x="5382090" y="4095074"/>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397" name="テキスト ボックス 396"/>
          <p:cNvSpPr txBox="1"/>
          <p:nvPr/>
        </p:nvSpPr>
        <p:spPr>
          <a:xfrm>
            <a:off x="3815916" y="4905164"/>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98" name="テキスト ボックス 397"/>
          <p:cNvSpPr txBox="1"/>
          <p:nvPr/>
        </p:nvSpPr>
        <p:spPr>
          <a:xfrm>
            <a:off x="5382090" y="4527122"/>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399" name="正方形/長方形 398"/>
          <p:cNvSpPr/>
          <p:nvPr/>
        </p:nvSpPr>
        <p:spPr>
          <a:xfrm>
            <a:off x="6084168" y="4095074"/>
            <a:ext cx="1944000"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cxnSp>
        <p:nvCxnSpPr>
          <p:cNvPr id="400" name="直線コネクタ 399"/>
          <p:cNvCxnSpPr/>
          <p:nvPr/>
        </p:nvCxnSpPr>
        <p:spPr>
          <a:xfrm>
            <a:off x="6084168" y="452712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1" name="直線コネクタ 400"/>
          <p:cNvCxnSpPr/>
          <p:nvPr/>
        </p:nvCxnSpPr>
        <p:spPr>
          <a:xfrm>
            <a:off x="6084168" y="490516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2" name="直線コネクタ 401"/>
          <p:cNvCxnSpPr/>
          <p:nvPr/>
        </p:nvCxnSpPr>
        <p:spPr>
          <a:xfrm>
            <a:off x="6084168" y="5283206"/>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3" name="直線コネクタ 402"/>
          <p:cNvCxnSpPr/>
          <p:nvPr/>
        </p:nvCxnSpPr>
        <p:spPr>
          <a:xfrm>
            <a:off x="6084168" y="5661248"/>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4" name="直線コネクタ 403"/>
          <p:cNvCxnSpPr/>
          <p:nvPr/>
        </p:nvCxnSpPr>
        <p:spPr>
          <a:xfrm>
            <a:off x="6516216"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5" name="直線コネクタ 404"/>
          <p:cNvCxnSpPr/>
          <p:nvPr/>
        </p:nvCxnSpPr>
        <p:spPr>
          <a:xfrm>
            <a:off x="6894258"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6" name="直線コネクタ 405"/>
          <p:cNvCxnSpPr/>
          <p:nvPr/>
        </p:nvCxnSpPr>
        <p:spPr>
          <a:xfrm>
            <a:off x="7272300" y="4095074"/>
            <a:ext cx="0" cy="19442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7" name="直線コネクタ 406"/>
          <p:cNvCxnSpPr/>
          <p:nvPr/>
        </p:nvCxnSpPr>
        <p:spPr>
          <a:xfrm>
            <a:off x="7650342" y="4095074"/>
            <a:ext cx="0" cy="1944216"/>
          </a:xfrm>
          <a:prstGeom prst="line">
            <a:avLst/>
          </a:prstGeom>
        </p:spPr>
        <p:style>
          <a:lnRef idx="1">
            <a:schemeClr val="accent1"/>
          </a:lnRef>
          <a:fillRef idx="0">
            <a:schemeClr val="accent1"/>
          </a:fillRef>
          <a:effectRef idx="0">
            <a:schemeClr val="accent1"/>
          </a:effectRef>
          <a:fontRef idx="minor">
            <a:schemeClr val="tx1"/>
          </a:fontRef>
        </p:style>
      </p:cxnSp>
      <p:sp>
        <p:nvSpPr>
          <p:cNvPr id="408" name="テキスト ボックス 407"/>
          <p:cNvSpPr txBox="1"/>
          <p:nvPr/>
        </p:nvSpPr>
        <p:spPr>
          <a:xfrm>
            <a:off x="6516216" y="5661248"/>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409" name="テキスト ボックス 408"/>
          <p:cNvSpPr txBox="1"/>
          <p:nvPr/>
        </p:nvSpPr>
        <p:spPr>
          <a:xfrm>
            <a:off x="6894258" y="4095074"/>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410" name="テキスト ボックス 409"/>
          <p:cNvSpPr txBox="1"/>
          <p:nvPr/>
        </p:nvSpPr>
        <p:spPr>
          <a:xfrm>
            <a:off x="7272300" y="528320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
        <p:nvSpPr>
          <p:cNvPr id="413" name="テキスト ボックス 412"/>
          <p:cNvSpPr txBox="1"/>
          <p:nvPr/>
        </p:nvSpPr>
        <p:spPr>
          <a:xfrm>
            <a:off x="6894258" y="5283206"/>
            <a:ext cx="360996" cy="400110"/>
          </a:xfrm>
          <a:prstGeom prst="rect">
            <a:avLst/>
          </a:prstGeom>
          <a:noFill/>
        </p:spPr>
        <p:txBody>
          <a:bodyPr wrap="none" rtlCol="0">
            <a:spAutoFit/>
          </a:bodyPr>
          <a:lstStyle/>
          <a:p>
            <a:r>
              <a:rPr lang="en-US" altLang="ja-JP" sz="2000" b="1" dirty="0" smtClean="0"/>
              <a:t>Q</a:t>
            </a:r>
            <a:endParaRPr kumimoji="1" lang="ja-JP" altLang="en-US" sz="2000" b="1" dirty="0"/>
          </a:p>
        </p:txBody>
      </p:sp>
    </p:spTree>
    <p:extLst>
      <p:ext uri="{BB962C8B-B14F-4D97-AF65-F5344CB8AC3E}">
        <p14:creationId xmlns:p14="http://schemas.microsoft.com/office/powerpoint/2010/main" xmlns="" val="56414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animEffect transition="in" filter="checkerboard(across)">
                                      <p:cBhvr>
                                        <p:cTn id="7" dur="500"/>
                                        <p:tgtEl>
                                          <p:spTgt spid="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4">
                                            <p:txEl>
                                              <p:pRg st="1" end="1"/>
                                            </p:txEl>
                                          </p:spTgt>
                                        </p:tgtEl>
                                        <p:attrNameLst>
                                          <p:attrName>style.visibility</p:attrName>
                                        </p:attrNameLst>
                                      </p:cBhvr>
                                      <p:to>
                                        <p:strVal val="visible"/>
                                      </p:to>
                                    </p:set>
                                    <p:animEffect transition="in" filter="checkerboard(across)">
                                      <p:cBhvr>
                                        <p:cTn id="12" dur="500"/>
                                        <p:tgtEl>
                                          <p:spTgt spid="7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4">
                                            <p:txEl>
                                              <p:pRg st="2" end="2"/>
                                            </p:txEl>
                                          </p:spTgt>
                                        </p:tgtEl>
                                        <p:attrNameLst>
                                          <p:attrName>style.visibility</p:attrName>
                                        </p:attrNameLst>
                                      </p:cBhvr>
                                      <p:to>
                                        <p:strVal val="visible"/>
                                      </p:to>
                                    </p:set>
                                    <p:animEffect transition="in" filter="checkerboard(across)">
                                      <p:cBhvr>
                                        <p:cTn id="17" dur="500"/>
                                        <p:tgtEl>
                                          <p:spTgt spid="7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62"/>
                                        </p:tgtEl>
                                        <p:attrNameLst>
                                          <p:attrName>style.visibility</p:attrName>
                                        </p:attrNameLst>
                                      </p:cBhvr>
                                      <p:to>
                                        <p:strVal val="visible"/>
                                      </p:to>
                                    </p:set>
                                    <p:animEffect transition="in" filter="checkerboard(across)">
                                      <p:cBhvr>
                                        <p:cTn id="22" dur="500"/>
                                        <p:tgtEl>
                                          <p:spTgt spid="36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64"/>
                                        </p:tgtEl>
                                        <p:attrNameLst>
                                          <p:attrName>style.visibility</p:attrName>
                                        </p:attrNameLst>
                                      </p:cBhvr>
                                      <p:to>
                                        <p:strVal val="visible"/>
                                      </p:to>
                                    </p:set>
                                    <p:animEffect transition="in" filter="checkerboard(across)">
                                      <p:cBhvr>
                                        <p:cTn id="27" dur="500"/>
                                        <p:tgtEl>
                                          <p:spTgt spid="36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66"/>
                                        </p:tgtEl>
                                        <p:attrNameLst>
                                          <p:attrName>style.visibility</p:attrName>
                                        </p:attrNameLst>
                                      </p:cBhvr>
                                      <p:to>
                                        <p:strVal val="visible"/>
                                      </p:to>
                                    </p:set>
                                    <p:animEffect transition="in" filter="checkerboard(across)">
                                      <p:cBhvr>
                                        <p:cTn id="32" dur="500"/>
                                        <p:tgtEl>
                                          <p:spTgt spid="366"/>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63"/>
                                        </p:tgtEl>
                                        <p:attrNameLst>
                                          <p:attrName>style.visibility</p:attrName>
                                        </p:attrNameLst>
                                      </p:cBhvr>
                                      <p:to>
                                        <p:strVal val="visible"/>
                                      </p:to>
                                    </p:set>
                                    <p:animEffect transition="in" filter="checkerboard(across)">
                                      <p:cBhvr>
                                        <p:cTn id="37" dur="500"/>
                                        <p:tgtEl>
                                          <p:spTgt spid="363"/>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65"/>
                                        </p:tgtEl>
                                        <p:attrNameLst>
                                          <p:attrName>style.visibility</p:attrName>
                                        </p:attrNameLst>
                                      </p:cBhvr>
                                      <p:to>
                                        <p:strVal val="visible"/>
                                      </p:to>
                                    </p:set>
                                    <p:animEffect transition="in" filter="checkerboard(across)">
                                      <p:cBhvr>
                                        <p:cTn id="42" dur="500"/>
                                        <p:tgtEl>
                                          <p:spTgt spid="365"/>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76"/>
                                        </p:tgtEl>
                                        <p:attrNameLst>
                                          <p:attrName>style.visibility</p:attrName>
                                        </p:attrNameLst>
                                      </p:cBhvr>
                                      <p:to>
                                        <p:strVal val="visible"/>
                                      </p:to>
                                    </p:set>
                                    <p:animEffect transition="in" filter="checkerboard(across)">
                                      <p:cBhvr>
                                        <p:cTn id="47" dur="500"/>
                                        <p:tgtEl>
                                          <p:spTgt spid="376"/>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87"/>
                                        </p:tgtEl>
                                        <p:attrNameLst>
                                          <p:attrName>style.visibility</p:attrName>
                                        </p:attrNameLst>
                                      </p:cBhvr>
                                      <p:to>
                                        <p:strVal val="visible"/>
                                      </p:to>
                                    </p:set>
                                    <p:animEffect transition="in" filter="checkerboard(across)">
                                      <p:cBhvr>
                                        <p:cTn id="52" dur="500"/>
                                        <p:tgtEl>
                                          <p:spTgt spid="387"/>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86"/>
                                        </p:tgtEl>
                                        <p:attrNameLst>
                                          <p:attrName>style.visibility</p:attrName>
                                        </p:attrNameLst>
                                      </p:cBhvr>
                                      <p:to>
                                        <p:strVal val="visible"/>
                                      </p:to>
                                    </p:set>
                                    <p:animEffect transition="in" filter="checkerboard(across)">
                                      <p:cBhvr>
                                        <p:cTn id="57" dur="500"/>
                                        <p:tgtEl>
                                          <p:spTgt spid="386"/>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98"/>
                                        </p:tgtEl>
                                        <p:attrNameLst>
                                          <p:attrName>style.visibility</p:attrName>
                                        </p:attrNameLst>
                                      </p:cBhvr>
                                      <p:to>
                                        <p:strVal val="visible"/>
                                      </p:to>
                                    </p:set>
                                    <p:animEffect transition="in" filter="checkerboard(across)">
                                      <p:cBhvr>
                                        <p:cTn id="62" dur="500"/>
                                        <p:tgtEl>
                                          <p:spTgt spid="398"/>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397"/>
                                        </p:tgtEl>
                                        <p:attrNameLst>
                                          <p:attrName>style.visibility</p:attrName>
                                        </p:attrNameLst>
                                      </p:cBhvr>
                                      <p:to>
                                        <p:strVal val="visible"/>
                                      </p:to>
                                    </p:set>
                                    <p:animEffect transition="in" filter="checkerboard(across)">
                                      <p:cBhvr>
                                        <p:cTn id="67" dur="500"/>
                                        <p:tgtEl>
                                          <p:spTgt spid="397"/>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409"/>
                                        </p:tgtEl>
                                        <p:attrNameLst>
                                          <p:attrName>style.visibility</p:attrName>
                                        </p:attrNameLst>
                                      </p:cBhvr>
                                      <p:to>
                                        <p:strVal val="visible"/>
                                      </p:to>
                                    </p:set>
                                    <p:animEffect transition="in" filter="checkerboard(across)">
                                      <p:cBhvr>
                                        <p:cTn id="72" dur="500"/>
                                        <p:tgtEl>
                                          <p:spTgt spid="40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10"/>
                                        </p:tgtEl>
                                        <p:attrNameLst>
                                          <p:attrName>style.visibility</p:attrName>
                                        </p:attrNameLst>
                                      </p:cBhvr>
                                      <p:to>
                                        <p:strVal val="visible"/>
                                      </p:to>
                                    </p:set>
                                    <p:animEffect transition="in" filter="blinds(horizontal)">
                                      <p:cBhvr>
                                        <p:cTn id="77" dur="500"/>
                                        <p:tgtEl>
                                          <p:spTgt spid="410"/>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408"/>
                                        </p:tgtEl>
                                        <p:attrNameLst>
                                          <p:attrName>style.visibility</p:attrName>
                                        </p:attrNameLst>
                                      </p:cBhvr>
                                      <p:to>
                                        <p:strVal val="visible"/>
                                      </p:to>
                                    </p:set>
                                    <p:animEffect transition="in" filter="checkerboard(across)">
                                      <p:cBhvr>
                                        <p:cTn id="82" dur="500"/>
                                        <p:tgtEl>
                                          <p:spTgt spid="408"/>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nodeType="clickEffect">
                                  <p:stCondLst>
                                    <p:cond delay="0"/>
                                  </p:stCondLst>
                                  <p:childTnLst>
                                    <p:set>
                                      <p:cBhvr>
                                        <p:cTn id="86" dur="1" fill="hold">
                                          <p:stCondLst>
                                            <p:cond delay="0"/>
                                          </p:stCondLst>
                                        </p:cTn>
                                        <p:tgtEl>
                                          <p:spTgt spid="74">
                                            <p:txEl>
                                              <p:pRg st="3" end="3"/>
                                            </p:txEl>
                                          </p:spTgt>
                                        </p:tgtEl>
                                        <p:attrNameLst>
                                          <p:attrName>style.visibility</p:attrName>
                                        </p:attrNameLst>
                                      </p:cBhvr>
                                      <p:to>
                                        <p:strVal val="visible"/>
                                      </p:to>
                                    </p:set>
                                    <p:animEffect transition="in" filter="checkerboard(across)">
                                      <p:cBhvr>
                                        <p:cTn id="87" dur="500"/>
                                        <p:tgtEl>
                                          <p:spTgt spid="74">
                                            <p:txEl>
                                              <p:pRg st="3" end="3"/>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nodeType="clickEffect">
                                  <p:stCondLst>
                                    <p:cond delay="0"/>
                                  </p:stCondLst>
                                  <p:childTnLst>
                                    <p:set>
                                      <p:cBhvr>
                                        <p:cTn id="91" dur="1" fill="hold">
                                          <p:stCondLst>
                                            <p:cond delay="0"/>
                                          </p:stCondLst>
                                        </p:cTn>
                                        <p:tgtEl>
                                          <p:spTgt spid="74">
                                            <p:txEl>
                                              <p:pRg st="4" end="4"/>
                                            </p:txEl>
                                          </p:spTgt>
                                        </p:tgtEl>
                                        <p:attrNameLst>
                                          <p:attrName>style.visibility</p:attrName>
                                        </p:attrNameLst>
                                      </p:cBhvr>
                                      <p:to>
                                        <p:strVal val="visible"/>
                                      </p:to>
                                    </p:set>
                                    <p:animEffect transition="in" filter="checkerboard(across)">
                                      <p:cBhvr>
                                        <p:cTn id="92" dur="500"/>
                                        <p:tgtEl>
                                          <p:spTgt spid="74">
                                            <p:txEl>
                                              <p:pRg st="4" end="4"/>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xit" presetSubtype="10" fill="hold" grpId="1" nodeType="clickEffect">
                                  <p:stCondLst>
                                    <p:cond delay="0"/>
                                  </p:stCondLst>
                                  <p:childTnLst>
                                    <p:animEffect transition="out" filter="checkerboard(across)">
                                      <p:cBhvr>
                                        <p:cTn id="96" dur="500"/>
                                        <p:tgtEl>
                                          <p:spTgt spid="408"/>
                                        </p:tgtEl>
                                      </p:cBhvr>
                                    </p:animEffect>
                                    <p:set>
                                      <p:cBhvr>
                                        <p:cTn id="97" dur="1" fill="hold">
                                          <p:stCondLst>
                                            <p:cond delay="499"/>
                                          </p:stCondLst>
                                        </p:cTn>
                                        <p:tgtEl>
                                          <p:spTgt spid="408"/>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5" presetClass="entr" presetSubtype="10" fill="hold" nodeType="clickEffect">
                                  <p:stCondLst>
                                    <p:cond delay="0"/>
                                  </p:stCondLst>
                                  <p:childTnLst>
                                    <p:set>
                                      <p:cBhvr>
                                        <p:cTn id="101" dur="1" fill="hold">
                                          <p:stCondLst>
                                            <p:cond delay="0"/>
                                          </p:stCondLst>
                                        </p:cTn>
                                        <p:tgtEl>
                                          <p:spTgt spid="74">
                                            <p:txEl>
                                              <p:pRg st="5" end="5"/>
                                            </p:txEl>
                                          </p:spTgt>
                                        </p:tgtEl>
                                        <p:attrNameLst>
                                          <p:attrName>style.visibility</p:attrName>
                                        </p:attrNameLst>
                                      </p:cBhvr>
                                      <p:to>
                                        <p:strVal val="visible"/>
                                      </p:to>
                                    </p:set>
                                    <p:animEffect transition="in" filter="checkerboard(across)">
                                      <p:cBhvr>
                                        <p:cTn id="102" dur="500"/>
                                        <p:tgtEl>
                                          <p:spTgt spid="74">
                                            <p:txEl>
                                              <p:pRg st="5" end="5"/>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xit" presetSubtype="10" fill="hold" grpId="1" nodeType="clickEffect">
                                  <p:stCondLst>
                                    <p:cond delay="0"/>
                                  </p:stCondLst>
                                  <p:childTnLst>
                                    <p:animEffect transition="out" filter="checkerboard(across)">
                                      <p:cBhvr>
                                        <p:cTn id="106" dur="500"/>
                                        <p:tgtEl>
                                          <p:spTgt spid="410"/>
                                        </p:tgtEl>
                                      </p:cBhvr>
                                    </p:animEffect>
                                    <p:set>
                                      <p:cBhvr>
                                        <p:cTn id="107" dur="1" fill="hold">
                                          <p:stCondLst>
                                            <p:cond delay="499"/>
                                          </p:stCondLst>
                                        </p:cTn>
                                        <p:tgtEl>
                                          <p:spTgt spid="410"/>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5" presetClass="entr" presetSubtype="10" fill="hold" grpId="2" nodeType="clickEffect">
                                  <p:stCondLst>
                                    <p:cond delay="0"/>
                                  </p:stCondLst>
                                  <p:childTnLst>
                                    <p:set>
                                      <p:cBhvr>
                                        <p:cTn id="111" dur="1" fill="hold">
                                          <p:stCondLst>
                                            <p:cond delay="0"/>
                                          </p:stCondLst>
                                        </p:cTn>
                                        <p:tgtEl>
                                          <p:spTgt spid="408"/>
                                        </p:tgtEl>
                                        <p:attrNameLst>
                                          <p:attrName>style.visibility</p:attrName>
                                        </p:attrNameLst>
                                      </p:cBhvr>
                                      <p:to>
                                        <p:strVal val="visible"/>
                                      </p:to>
                                    </p:set>
                                    <p:animEffect transition="in" filter="checkerboard(across)">
                                      <p:cBhvr>
                                        <p:cTn id="112" dur="500"/>
                                        <p:tgtEl>
                                          <p:spTgt spid="408"/>
                                        </p:tgtEl>
                                      </p:cBhvr>
                                    </p:animEffect>
                                  </p:childTnLst>
                                </p:cTn>
                              </p:par>
                            </p:childTnLst>
                          </p:cTn>
                        </p:par>
                      </p:childTnLst>
                    </p:cTn>
                  </p:par>
                  <p:par>
                    <p:cTn id="113" fill="hold">
                      <p:stCondLst>
                        <p:cond delay="indefinite"/>
                      </p:stCondLst>
                      <p:childTnLst>
                        <p:par>
                          <p:cTn id="114" fill="hold">
                            <p:stCondLst>
                              <p:cond delay="0"/>
                            </p:stCondLst>
                            <p:childTnLst>
                              <p:par>
                                <p:cTn id="115" presetID="5" presetClass="exit" presetSubtype="10" fill="hold" grpId="3" nodeType="clickEffect">
                                  <p:stCondLst>
                                    <p:cond delay="0"/>
                                  </p:stCondLst>
                                  <p:childTnLst>
                                    <p:animEffect transition="out" filter="checkerboard(across)">
                                      <p:cBhvr>
                                        <p:cTn id="116" dur="500"/>
                                        <p:tgtEl>
                                          <p:spTgt spid="408"/>
                                        </p:tgtEl>
                                      </p:cBhvr>
                                    </p:animEffect>
                                    <p:set>
                                      <p:cBhvr>
                                        <p:cTn id="117" dur="1" fill="hold">
                                          <p:stCondLst>
                                            <p:cond delay="499"/>
                                          </p:stCondLst>
                                        </p:cTn>
                                        <p:tgtEl>
                                          <p:spTgt spid="408"/>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5" presetClass="exit" presetSubtype="10" fill="hold" grpId="1" nodeType="clickEffect">
                                  <p:stCondLst>
                                    <p:cond delay="0"/>
                                  </p:stCondLst>
                                  <p:childTnLst>
                                    <p:animEffect transition="out" filter="checkerboard(across)">
                                      <p:cBhvr>
                                        <p:cTn id="121" dur="500"/>
                                        <p:tgtEl>
                                          <p:spTgt spid="409"/>
                                        </p:tgtEl>
                                      </p:cBhvr>
                                    </p:animEffect>
                                    <p:set>
                                      <p:cBhvr>
                                        <p:cTn id="122" dur="1" fill="hold">
                                          <p:stCondLst>
                                            <p:cond delay="499"/>
                                          </p:stCondLst>
                                        </p:cTn>
                                        <p:tgtEl>
                                          <p:spTgt spid="409"/>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5" presetClass="entr" presetSubtype="10" fill="hold" grpId="0" nodeType="clickEffect">
                                  <p:stCondLst>
                                    <p:cond delay="0"/>
                                  </p:stCondLst>
                                  <p:childTnLst>
                                    <p:set>
                                      <p:cBhvr>
                                        <p:cTn id="126" dur="1" fill="hold">
                                          <p:stCondLst>
                                            <p:cond delay="0"/>
                                          </p:stCondLst>
                                        </p:cTn>
                                        <p:tgtEl>
                                          <p:spTgt spid="413"/>
                                        </p:tgtEl>
                                        <p:attrNameLst>
                                          <p:attrName>style.visibility</p:attrName>
                                        </p:attrNameLst>
                                      </p:cBhvr>
                                      <p:to>
                                        <p:strVal val="visible"/>
                                      </p:to>
                                    </p:set>
                                    <p:animEffect transition="in" filter="checkerboard(across)">
                                      <p:cBhvr>
                                        <p:cTn id="127" dur="500"/>
                                        <p:tgtEl>
                                          <p:spTgt spid="413"/>
                                        </p:tgtEl>
                                      </p:cBhvr>
                                    </p:animEffect>
                                  </p:childTnLst>
                                </p:cTn>
                              </p:par>
                            </p:childTnLst>
                          </p:cTn>
                        </p:par>
                      </p:childTnLst>
                    </p:cTn>
                  </p:par>
                  <p:par>
                    <p:cTn id="128" fill="hold">
                      <p:stCondLst>
                        <p:cond delay="indefinite"/>
                      </p:stCondLst>
                      <p:childTnLst>
                        <p:par>
                          <p:cTn id="129" fill="hold">
                            <p:stCondLst>
                              <p:cond delay="0"/>
                            </p:stCondLst>
                            <p:childTnLst>
                              <p:par>
                                <p:cTn id="130" presetID="5" presetClass="entr" presetSubtype="10" fill="hold" nodeType="clickEffect">
                                  <p:stCondLst>
                                    <p:cond delay="0"/>
                                  </p:stCondLst>
                                  <p:childTnLst>
                                    <p:set>
                                      <p:cBhvr>
                                        <p:cTn id="131" dur="1" fill="hold">
                                          <p:stCondLst>
                                            <p:cond delay="0"/>
                                          </p:stCondLst>
                                        </p:cTn>
                                        <p:tgtEl>
                                          <p:spTgt spid="74">
                                            <p:txEl>
                                              <p:pRg st="6" end="6"/>
                                            </p:txEl>
                                          </p:spTgt>
                                        </p:tgtEl>
                                        <p:attrNameLst>
                                          <p:attrName>style.visibility</p:attrName>
                                        </p:attrNameLst>
                                      </p:cBhvr>
                                      <p:to>
                                        <p:strVal val="visible"/>
                                      </p:to>
                                    </p:set>
                                    <p:animEffect transition="in" filter="checkerboard(across)">
                                      <p:cBhvr>
                                        <p:cTn id="132" dur="500"/>
                                        <p:tgtEl>
                                          <p:spTgt spid="74">
                                            <p:txEl>
                                              <p:pRg st="6" end="6"/>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5" presetClass="entr" presetSubtype="10" fill="hold" nodeType="clickEffect">
                                  <p:stCondLst>
                                    <p:cond delay="0"/>
                                  </p:stCondLst>
                                  <p:childTnLst>
                                    <p:set>
                                      <p:cBhvr>
                                        <p:cTn id="136" dur="1" fill="hold">
                                          <p:stCondLst>
                                            <p:cond delay="0"/>
                                          </p:stCondLst>
                                        </p:cTn>
                                        <p:tgtEl>
                                          <p:spTgt spid="74">
                                            <p:txEl>
                                              <p:pRg st="7" end="7"/>
                                            </p:txEl>
                                          </p:spTgt>
                                        </p:tgtEl>
                                        <p:attrNameLst>
                                          <p:attrName>style.visibility</p:attrName>
                                        </p:attrNameLst>
                                      </p:cBhvr>
                                      <p:to>
                                        <p:strVal val="visible"/>
                                      </p:to>
                                    </p:set>
                                    <p:animEffect transition="in" filter="checkerboard(across)">
                                      <p:cBhvr>
                                        <p:cTn id="137" dur="500"/>
                                        <p:tgtEl>
                                          <p:spTgt spid="74">
                                            <p:txEl>
                                              <p:pRg st="7" end="7"/>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5" presetClass="exit" presetSubtype="10" fill="hold" grpId="1" nodeType="clickEffect">
                                  <p:stCondLst>
                                    <p:cond delay="0"/>
                                  </p:stCondLst>
                                  <p:childTnLst>
                                    <p:animEffect transition="out" filter="checkerboard(across)">
                                      <p:cBhvr>
                                        <p:cTn id="141" dur="500"/>
                                        <p:tgtEl>
                                          <p:spTgt spid="413"/>
                                        </p:tgtEl>
                                      </p:cBhvr>
                                    </p:animEffect>
                                    <p:set>
                                      <p:cBhvr>
                                        <p:cTn id="142" dur="1" fill="hold">
                                          <p:stCondLst>
                                            <p:cond delay="499"/>
                                          </p:stCondLst>
                                        </p:cTn>
                                        <p:tgtEl>
                                          <p:spTgt spid="4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 grpId="0"/>
      <p:bldP spid="363" grpId="0"/>
      <p:bldP spid="364" grpId="0"/>
      <p:bldP spid="365" grpId="0"/>
      <p:bldP spid="366" grpId="0"/>
      <p:bldP spid="376" grpId="0"/>
      <p:bldP spid="386" grpId="0"/>
      <p:bldP spid="387" grpId="0"/>
      <p:bldP spid="397" grpId="0"/>
      <p:bldP spid="398" grpId="0"/>
      <p:bldP spid="408" grpId="0"/>
      <p:bldP spid="408" grpId="1"/>
      <p:bldP spid="408" grpId="2"/>
      <p:bldP spid="408" grpId="3"/>
      <p:bldP spid="409" grpId="0"/>
      <p:bldP spid="409" grpId="1"/>
      <p:bldP spid="410" grpId="0"/>
      <p:bldP spid="410" grpId="1"/>
      <p:bldP spid="413" grpId="0"/>
      <p:bldP spid="413"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2</a:t>
            </a:r>
            <a:r>
              <a:rPr kumimoji="1" lang="ja-JP" altLang="en-US" dirty="0" smtClean="0"/>
              <a:t>次元</a:t>
            </a:r>
            <a:r>
              <a:rPr kumimoji="1" lang="en-US" altLang="ja-JP" dirty="0" smtClean="0"/>
              <a:t>n</a:t>
            </a:r>
            <a:r>
              <a:rPr kumimoji="1" lang="ja-JP" altLang="en-US" dirty="0" smtClean="0"/>
              <a:t>クイーンの最小個数解</a:t>
            </a:r>
            <a:r>
              <a:rPr lang="ja-JP" altLang="en-US" dirty="0"/>
              <a:t>ｍ</a:t>
            </a:r>
            <a:r>
              <a:rPr kumimoji="1" lang="ja-JP" altLang="en-US" dirty="0" smtClean="0"/>
              <a:t>の実行結果</a:t>
            </a:r>
            <a:endParaRPr kumimoji="1" lang="ja-JP" altLang="en-US" dirty="0"/>
          </a:p>
        </p:txBody>
      </p:sp>
      <p:sp>
        <p:nvSpPr>
          <p:cNvPr id="3" name="コンテンツ プレースホルダー 2"/>
          <p:cNvSpPr>
            <a:spLocks noGrp="1"/>
          </p:cNvSpPr>
          <p:nvPr>
            <p:ph sz="quarter" idx="1"/>
          </p:nvPr>
        </p:nvSpPr>
        <p:spPr/>
        <p:txBody>
          <a:bodyPr>
            <a:normAutofit/>
          </a:bodyPr>
          <a:lstStyle/>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lang="en-US" altLang="ja-JP" dirty="0"/>
          </a:p>
          <a:p>
            <a:pPr marL="0" indent="0">
              <a:buNone/>
            </a:pPr>
            <a:endParaRPr kumimoji="1" lang="en-US" altLang="ja-JP" dirty="0" smtClean="0"/>
          </a:p>
          <a:p>
            <a:pPr marL="0" indent="0">
              <a:buNone/>
            </a:pPr>
            <a:endParaRPr kumimoji="1" lang="en-US" altLang="ja-JP" dirty="0" smtClean="0"/>
          </a:p>
          <a:p>
            <a:pPr marL="0" indent="0">
              <a:buNone/>
            </a:pPr>
            <a:endParaRPr kumimoji="1" lang="en-US" altLang="ja-JP" dirty="0" smtClean="0"/>
          </a:p>
          <a:p>
            <a:r>
              <a:rPr lang="en-US" altLang="ja-JP" sz="2400" dirty="0" smtClean="0"/>
              <a:t>n</a:t>
            </a:r>
            <a:r>
              <a:rPr lang="ja-JP" altLang="en-US" sz="2400" dirty="0" smtClean="0"/>
              <a:t>の値が小さい場合、</a:t>
            </a:r>
            <a:r>
              <a:rPr lang="en-US" altLang="ja-JP" sz="2400" dirty="0" smtClean="0"/>
              <a:t>n</a:t>
            </a:r>
            <a:r>
              <a:rPr lang="ja-JP" altLang="en-US" sz="2400" dirty="0" smtClean="0"/>
              <a:t>の値が増えても</a:t>
            </a:r>
            <a:r>
              <a:rPr lang="en-US" altLang="ja-JP" sz="2400" dirty="0" smtClean="0"/>
              <a:t>m</a:t>
            </a:r>
            <a:r>
              <a:rPr lang="ja-JP" altLang="en-US" sz="2400" dirty="0" smtClean="0"/>
              <a:t>の値は急に増えることはなかった</a:t>
            </a:r>
            <a:endParaRPr lang="en-US" altLang="ja-JP" sz="2400" dirty="0" smtClean="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23047" y="1772816"/>
            <a:ext cx="6155247" cy="3024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82989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a:t>
            </a:r>
            <a:r>
              <a:rPr kumimoji="1" lang="ja-JP" altLang="en-US" dirty="0" smtClean="0"/>
              <a:t>次元</a:t>
            </a:r>
            <a:r>
              <a:rPr kumimoji="1" lang="en-US" altLang="ja-JP" dirty="0" smtClean="0"/>
              <a:t>n</a:t>
            </a:r>
            <a:r>
              <a:rPr kumimoji="1" lang="ja-JP" altLang="en-US" dirty="0" smtClean="0"/>
              <a:t>クイーンの最小個数解</a:t>
            </a:r>
            <a:r>
              <a:rPr lang="en-US" altLang="ja-JP" dirty="0"/>
              <a:t>m</a:t>
            </a:r>
            <a:r>
              <a:rPr kumimoji="1" lang="ja-JP" altLang="en-US" dirty="0" smtClean="0"/>
              <a:t>の実行結果</a:t>
            </a:r>
            <a:endParaRPr kumimoji="1" lang="ja-JP" altLang="en-US" dirty="0"/>
          </a:p>
        </p:txBody>
      </p:sp>
      <p:sp>
        <p:nvSpPr>
          <p:cNvPr id="3" name="コンテンツ プレースホルダー 2"/>
          <p:cNvSpPr>
            <a:spLocks noGrp="1"/>
          </p:cNvSpPr>
          <p:nvPr>
            <p:ph sz="quarter" idx="1"/>
          </p:nvPr>
        </p:nvSpPr>
        <p:spPr/>
        <p:txBody>
          <a:bodyPr>
            <a:normAutofit/>
          </a:bodyPr>
          <a:lstStyle/>
          <a:p>
            <a:endParaRPr kumimoji="1" lang="en-US" altLang="ja-JP" dirty="0" smtClean="0"/>
          </a:p>
          <a:p>
            <a:endParaRPr lang="en-US" altLang="ja-JP" dirty="0"/>
          </a:p>
          <a:p>
            <a:endParaRPr kumimoji="1" lang="en-US" altLang="ja-JP" dirty="0" smtClean="0"/>
          </a:p>
          <a:p>
            <a:endParaRPr lang="en-US" altLang="ja-JP" dirty="0" smtClean="0"/>
          </a:p>
          <a:p>
            <a:endParaRPr lang="en-US" altLang="ja-JP" dirty="0"/>
          </a:p>
          <a:p>
            <a:r>
              <a:rPr kumimoji="1" lang="en-US" altLang="ja-JP" sz="2800" dirty="0" smtClean="0"/>
              <a:t>3</a:t>
            </a:r>
            <a:r>
              <a:rPr kumimoji="1" lang="ja-JP" altLang="en-US" sz="2800" dirty="0" smtClean="0"/>
              <a:t>次元</a:t>
            </a:r>
            <a:r>
              <a:rPr lang="en-US" altLang="ja-JP" sz="2800" dirty="0" smtClean="0"/>
              <a:t>n</a:t>
            </a:r>
            <a:r>
              <a:rPr lang="ja-JP" altLang="en-US" sz="2800" dirty="0" smtClean="0"/>
              <a:t>クイーンは、探索時間を大幅に要し、得られた解が少なく、有意なデータを得られなかった</a:t>
            </a:r>
            <a:endParaRPr lang="en-US" altLang="ja-JP" sz="2800" dirty="0" smtClean="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06780" y="1916832"/>
            <a:ext cx="7391400" cy="1706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35251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実行結果・考察</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dirty="0" smtClean="0"/>
              <a:t>2</a:t>
            </a:r>
            <a:r>
              <a:rPr kumimoji="1" lang="ja-JP" altLang="en-US" dirty="0" smtClean="0"/>
              <a:t>次元</a:t>
            </a:r>
            <a:r>
              <a:rPr kumimoji="1" lang="en-US" altLang="ja-JP" dirty="0" smtClean="0"/>
              <a:t>n</a:t>
            </a:r>
            <a:r>
              <a:rPr kumimoji="1" lang="ja-JP" altLang="en-US" dirty="0" smtClean="0"/>
              <a:t>クイーンは、</a:t>
            </a:r>
            <a:r>
              <a:rPr lang="en-US" altLang="ja-JP" dirty="0" smtClean="0"/>
              <a:t>n</a:t>
            </a:r>
            <a:r>
              <a:rPr lang="ja-JP" altLang="en-US" dirty="0" smtClean="0"/>
              <a:t>の値が小さい場合、</a:t>
            </a:r>
            <a:r>
              <a:rPr lang="en-US" altLang="ja-JP" dirty="0" smtClean="0"/>
              <a:t>n</a:t>
            </a:r>
            <a:r>
              <a:rPr lang="ja-JP" altLang="en-US" dirty="0" smtClean="0"/>
              <a:t>の値が増えても最小</a:t>
            </a:r>
            <a:r>
              <a:rPr lang="ja-JP" altLang="en-US" dirty="0"/>
              <a:t>個数解</a:t>
            </a:r>
            <a:r>
              <a:rPr lang="ja-JP" altLang="en-US" dirty="0" smtClean="0"/>
              <a:t>の値は急に増えることはなかった</a:t>
            </a:r>
            <a:endParaRPr lang="en-US" altLang="ja-JP" dirty="0" smtClean="0"/>
          </a:p>
          <a:p>
            <a:r>
              <a:rPr lang="en-US" altLang="ja-JP" dirty="0" smtClean="0"/>
              <a:t>3</a:t>
            </a:r>
            <a:r>
              <a:rPr lang="ja-JP" altLang="en-US" dirty="0" smtClean="0"/>
              <a:t>次元</a:t>
            </a:r>
            <a:r>
              <a:rPr lang="en-US" altLang="ja-JP" dirty="0" smtClean="0"/>
              <a:t>n</a:t>
            </a:r>
            <a:r>
              <a:rPr lang="ja-JP" altLang="en-US" dirty="0" smtClean="0"/>
              <a:t>クイーンは、</a:t>
            </a:r>
            <a:r>
              <a:rPr lang="en-US" altLang="ja-JP" dirty="0" smtClean="0"/>
              <a:t>n</a:t>
            </a:r>
            <a:r>
              <a:rPr lang="ja-JP" altLang="en-US" dirty="0" smtClean="0"/>
              <a:t>の値が増えるにつれて最小個数解の値が急激に大きく</a:t>
            </a:r>
            <a:r>
              <a:rPr lang="ja-JP" altLang="en-US" dirty="0"/>
              <a:t>な</a:t>
            </a:r>
            <a:r>
              <a:rPr lang="ja-JP" altLang="en-US" dirty="0" smtClean="0"/>
              <a:t>るのではないかと予想される</a:t>
            </a:r>
            <a:endParaRPr lang="en-US" altLang="ja-JP" dirty="0" smtClean="0"/>
          </a:p>
        </p:txBody>
      </p:sp>
    </p:spTree>
    <p:extLst>
      <p:ext uri="{BB962C8B-B14F-4D97-AF65-F5344CB8AC3E}">
        <p14:creationId xmlns:p14="http://schemas.microsoft.com/office/powerpoint/2010/main" xmlns="" val="1648878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今後の課題</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膨大な探索時間を要した事に対して、探索方法の改良</a:t>
            </a:r>
            <a:endParaRPr lang="en-US" altLang="ja-JP" dirty="0" smtClean="0"/>
          </a:p>
          <a:p>
            <a:r>
              <a:rPr lang="ja-JP" altLang="en-US" dirty="0" smtClean="0"/>
              <a:t>探索方法の改良により、</a:t>
            </a:r>
            <a:r>
              <a:rPr lang="en-US" altLang="ja-JP" dirty="0" smtClean="0"/>
              <a:t>2</a:t>
            </a:r>
            <a:r>
              <a:rPr lang="ja-JP" altLang="en-US" dirty="0"/>
              <a:t>次元</a:t>
            </a:r>
            <a:r>
              <a:rPr lang="en-US" altLang="ja-JP" dirty="0"/>
              <a:t>n</a:t>
            </a:r>
            <a:r>
              <a:rPr lang="ja-JP" altLang="en-US" dirty="0"/>
              <a:t>クイーンは</a:t>
            </a:r>
            <a:r>
              <a:rPr lang="en-US" altLang="ja-JP" dirty="0"/>
              <a:t>n=13</a:t>
            </a:r>
            <a:r>
              <a:rPr lang="ja-JP" altLang="en-US" dirty="0" err="1"/>
              <a:t>、</a:t>
            </a:r>
            <a:r>
              <a:rPr lang="en-US" altLang="ja-JP" dirty="0"/>
              <a:t>3</a:t>
            </a:r>
            <a:r>
              <a:rPr lang="ja-JP" altLang="en-US" dirty="0"/>
              <a:t>次元</a:t>
            </a:r>
            <a:r>
              <a:rPr lang="en-US" altLang="ja-JP" dirty="0"/>
              <a:t>n</a:t>
            </a:r>
            <a:r>
              <a:rPr lang="ja-JP" altLang="en-US" dirty="0"/>
              <a:t>クイーンは</a:t>
            </a:r>
            <a:r>
              <a:rPr lang="en-US" altLang="ja-JP" dirty="0"/>
              <a:t>n=6</a:t>
            </a:r>
            <a:r>
              <a:rPr lang="ja-JP" altLang="en-US" dirty="0"/>
              <a:t>以上の値の</a:t>
            </a:r>
            <a:r>
              <a:rPr lang="ja-JP" altLang="en-US" dirty="0" smtClean="0"/>
              <a:t>探索</a:t>
            </a:r>
            <a:endParaRPr lang="en-US" altLang="ja-JP" dirty="0"/>
          </a:p>
        </p:txBody>
      </p:sp>
    </p:spTree>
    <p:extLst>
      <p:ext uri="{BB962C8B-B14F-4D97-AF65-F5344CB8AC3E}">
        <p14:creationId xmlns:p14="http://schemas.microsoft.com/office/powerpoint/2010/main" xmlns="" val="2944142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終わりに</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ご静聴</a:t>
            </a:r>
            <a:r>
              <a:rPr kumimoji="1" lang="ja-JP" altLang="en-US" dirty="0" smtClean="0"/>
              <a:t>いただきありがとうございました</a:t>
            </a:r>
            <a:endParaRPr kumimoji="1" lang="ja-JP" altLang="en-US" dirty="0"/>
          </a:p>
        </p:txBody>
      </p:sp>
    </p:spTree>
    <p:extLst>
      <p:ext uri="{BB962C8B-B14F-4D97-AF65-F5344CB8AC3E}">
        <p14:creationId xmlns:p14="http://schemas.microsoft.com/office/powerpoint/2010/main" xmlns="" val="4169217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dirty="0" smtClean="0"/>
              <a:t>n</a:t>
            </a:r>
            <a:r>
              <a:rPr kumimoji="1" lang="ja-JP" altLang="en-US" dirty="0" smtClean="0"/>
              <a:t>クイーン問題</a:t>
            </a:r>
            <a:endParaRPr kumimoji="1" lang="en-US" altLang="ja-JP" dirty="0" smtClean="0"/>
          </a:p>
          <a:p>
            <a:r>
              <a:rPr lang="ja-JP" altLang="en-US" dirty="0"/>
              <a:t>背景</a:t>
            </a:r>
            <a:endParaRPr kumimoji="1" lang="en-US" altLang="ja-JP" dirty="0" smtClean="0"/>
          </a:p>
          <a:p>
            <a:r>
              <a:rPr lang="ja-JP" altLang="en-US" dirty="0"/>
              <a:t>研究</a:t>
            </a:r>
            <a:r>
              <a:rPr lang="ja-JP" altLang="en-US" dirty="0" smtClean="0"/>
              <a:t>内容</a:t>
            </a:r>
            <a:endParaRPr lang="en-US" altLang="ja-JP" dirty="0" smtClean="0"/>
          </a:p>
          <a:p>
            <a:r>
              <a:rPr lang="ja-JP" altLang="en-US" dirty="0" smtClean="0"/>
              <a:t>結果・考察</a:t>
            </a:r>
            <a:endParaRPr lang="en-US" altLang="ja-JP" dirty="0" smtClean="0"/>
          </a:p>
          <a:p>
            <a:r>
              <a:rPr kumimoji="1" lang="ja-JP" altLang="en-US" dirty="0" smtClean="0"/>
              <a:t>今後の課題</a:t>
            </a:r>
            <a:endParaRPr kumimoji="1" lang="ja-JP" altLang="en-US" dirty="0"/>
          </a:p>
        </p:txBody>
      </p:sp>
    </p:spTree>
    <p:extLst>
      <p:ext uri="{BB962C8B-B14F-4D97-AF65-F5344CB8AC3E}">
        <p14:creationId xmlns:p14="http://schemas.microsoft.com/office/powerpoint/2010/main" xmlns="" val="4208373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a:t>
            </a:r>
            <a:r>
              <a:rPr kumimoji="1" lang="ja-JP" altLang="en-US" dirty="0" smtClean="0"/>
              <a:t>クイーン問題</a:t>
            </a:r>
            <a:endParaRPr kumimoji="1" lang="ja-JP" altLang="en-US" dirty="0"/>
          </a:p>
        </p:txBody>
      </p:sp>
      <p:sp>
        <p:nvSpPr>
          <p:cNvPr id="3" name="コンテンツ プレースホルダー 2"/>
          <p:cNvSpPr>
            <a:spLocks noGrp="1"/>
          </p:cNvSpPr>
          <p:nvPr>
            <p:ph sz="quarter" idx="1"/>
          </p:nvPr>
        </p:nvSpPr>
        <p:spPr>
          <a:xfrm>
            <a:off x="524076" y="1237014"/>
            <a:ext cx="3291840" cy="4525963"/>
          </a:xfrm>
        </p:spPr>
        <p:txBody>
          <a:bodyPr/>
          <a:lstStyle/>
          <a:p>
            <a:r>
              <a:rPr lang="en-US" altLang="ja-JP" dirty="0" err="1"/>
              <a:t>n</a:t>
            </a:r>
            <a:r>
              <a:rPr kumimoji="1" lang="en-US" altLang="ja-JP" dirty="0" err="1" smtClean="0"/>
              <a:t>×n</a:t>
            </a:r>
            <a:r>
              <a:rPr kumimoji="1" lang="ja-JP" altLang="en-US" dirty="0" smtClean="0"/>
              <a:t>の盤上に</a:t>
            </a:r>
            <a:r>
              <a:rPr kumimoji="1" lang="en-US" altLang="ja-JP" dirty="0" smtClean="0"/>
              <a:t>n</a:t>
            </a:r>
            <a:r>
              <a:rPr kumimoji="1" lang="ja-JP" altLang="en-US" dirty="0" smtClean="0"/>
              <a:t>個のクイーンを縦・横・斜めの</a:t>
            </a:r>
            <a:r>
              <a:rPr kumimoji="1" lang="en-US" altLang="ja-JP" dirty="0" smtClean="0"/>
              <a:t>8</a:t>
            </a:r>
            <a:r>
              <a:rPr kumimoji="1" lang="ja-JP" altLang="en-US" dirty="0" smtClean="0"/>
              <a:t>方向の直線上に</a:t>
            </a:r>
            <a:r>
              <a:rPr kumimoji="1" lang="en-US" altLang="ja-JP" dirty="0" smtClean="0"/>
              <a:t>1</a:t>
            </a:r>
            <a:r>
              <a:rPr kumimoji="1" lang="ja-JP" altLang="en-US" dirty="0" smtClean="0"/>
              <a:t>個のクイーンしか存在しないように配置する問題</a:t>
            </a:r>
            <a:endParaRPr kumimoji="1" lang="ja-JP" altLang="en-US" dirty="0"/>
          </a:p>
        </p:txBody>
      </p:sp>
      <p:sp>
        <p:nvSpPr>
          <p:cNvPr id="483" name="コンテンツ プレースホルダー 482"/>
          <p:cNvSpPr>
            <a:spLocks noGrp="1"/>
          </p:cNvSpPr>
          <p:nvPr>
            <p:ph sz="quarter" idx="2"/>
          </p:nvPr>
        </p:nvSpPr>
        <p:spPr/>
        <p:txBody>
          <a:bodyPr/>
          <a:lstStyle/>
          <a:p>
            <a:r>
              <a:rPr lang="en-US" altLang="ja-JP" dirty="0" smtClean="0"/>
              <a:t>n</a:t>
            </a:r>
            <a:r>
              <a:rPr lang="en-US" altLang="ja-JP" dirty="0"/>
              <a:t>=8</a:t>
            </a:r>
            <a:r>
              <a:rPr lang="ja-JP" altLang="en-US" dirty="0"/>
              <a:t>のクイーンの移動範囲</a:t>
            </a:r>
          </a:p>
          <a:p>
            <a:endParaRPr kumimoji="1" lang="ja-JP" altLang="en-US" dirty="0"/>
          </a:p>
        </p:txBody>
      </p:sp>
      <p:sp>
        <p:nvSpPr>
          <p:cNvPr id="86" name="正方形/長方形 85"/>
          <p:cNvSpPr>
            <a:spLocks noChangeAspect="1"/>
          </p:cNvSpPr>
          <p:nvPr/>
        </p:nvSpPr>
        <p:spPr>
          <a:xfrm>
            <a:off x="570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7" name="正方形/長方形 86"/>
          <p:cNvSpPr>
            <a:spLocks noChangeAspect="1"/>
          </p:cNvSpPr>
          <p:nvPr/>
        </p:nvSpPr>
        <p:spPr>
          <a:xfrm>
            <a:off x="606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8" name="正方形/長方形 87"/>
          <p:cNvSpPr>
            <a:spLocks noChangeAspect="1"/>
          </p:cNvSpPr>
          <p:nvPr/>
        </p:nvSpPr>
        <p:spPr>
          <a:xfrm>
            <a:off x="714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9" name="正方形/長方形 88"/>
          <p:cNvSpPr>
            <a:spLocks noChangeAspect="1"/>
          </p:cNvSpPr>
          <p:nvPr/>
        </p:nvSpPr>
        <p:spPr>
          <a:xfrm>
            <a:off x="678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0" name="正方形/長方形 89"/>
          <p:cNvSpPr>
            <a:spLocks noChangeAspect="1"/>
          </p:cNvSpPr>
          <p:nvPr/>
        </p:nvSpPr>
        <p:spPr>
          <a:xfrm>
            <a:off x="642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1" name="正方形/長方形 90"/>
          <p:cNvSpPr>
            <a:spLocks noChangeAspect="1"/>
          </p:cNvSpPr>
          <p:nvPr/>
        </p:nvSpPr>
        <p:spPr>
          <a:xfrm>
            <a:off x="750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2" name="正方形/長方形 91"/>
          <p:cNvSpPr>
            <a:spLocks noChangeAspect="1"/>
          </p:cNvSpPr>
          <p:nvPr/>
        </p:nvSpPr>
        <p:spPr>
          <a:xfrm>
            <a:off x="786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3" name="正方形/長方形 92"/>
          <p:cNvSpPr>
            <a:spLocks noChangeAspect="1"/>
          </p:cNvSpPr>
          <p:nvPr/>
        </p:nvSpPr>
        <p:spPr>
          <a:xfrm>
            <a:off x="5349034" y="275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8" name="正方形/長方形 157"/>
          <p:cNvSpPr>
            <a:spLocks noChangeAspect="1"/>
          </p:cNvSpPr>
          <p:nvPr/>
        </p:nvSpPr>
        <p:spPr>
          <a:xfrm>
            <a:off x="570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9" name="正方形/長方形 158"/>
          <p:cNvSpPr>
            <a:spLocks noChangeAspect="1"/>
          </p:cNvSpPr>
          <p:nvPr/>
        </p:nvSpPr>
        <p:spPr>
          <a:xfrm>
            <a:off x="606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0" name="正方形/長方形 159"/>
          <p:cNvSpPr>
            <a:spLocks noChangeAspect="1"/>
          </p:cNvSpPr>
          <p:nvPr/>
        </p:nvSpPr>
        <p:spPr>
          <a:xfrm>
            <a:off x="714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1" name="正方形/長方形 160"/>
          <p:cNvSpPr>
            <a:spLocks noChangeAspect="1"/>
          </p:cNvSpPr>
          <p:nvPr/>
        </p:nvSpPr>
        <p:spPr>
          <a:xfrm>
            <a:off x="678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2" name="正方形/長方形 161"/>
          <p:cNvSpPr>
            <a:spLocks noChangeAspect="1"/>
          </p:cNvSpPr>
          <p:nvPr/>
        </p:nvSpPr>
        <p:spPr>
          <a:xfrm>
            <a:off x="642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3" name="正方形/長方形 162"/>
          <p:cNvSpPr>
            <a:spLocks noChangeAspect="1"/>
          </p:cNvSpPr>
          <p:nvPr/>
        </p:nvSpPr>
        <p:spPr>
          <a:xfrm>
            <a:off x="750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4" name="正方形/長方形 163"/>
          <p:cNvSpPr>
            <a:spLocks noChangeAspect="1"/>
          </p:cNvSpPr>
          <p:nvPr/>
        </p:nvSpPr>
        <p:spPr>
          <a:xfrm>
            <a:off x="786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5" name="正方形/長方形 164"/>
          <p:cNvSpPr>
            <a:spLocks noChangeAspect="1"/>
          </p:cNvSpPr>
          <p:nvPr/>
        </p:nvSpPr>
        <p:spPr>
          <a:xfrm>
            <a:off x="5349034" y="311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6" name="正方形/長方形 165"/>
          <p:cNvSpPr>
            <a:spLocks noChangeAspect="1"/>
          </p:cNvSpPr>
          <p:nvPr/>
        </p:nvSpPr>
        <p:spPr>
          <a:xfrm>
            <a:off x="570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7" name="正方形/長方形 166"/>
          <p:cNvSpPr>
            <a:spLocks noChangeAspect="1"/>
          </p:cNvSpPr>
          <p:nvPr/>
        </p:nvSpPr>
        <p:spPr>
          <a:xfrm>
            <a:off x="606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8" name="正方形/長方形 167"/>
          <p:cNvSpPr>
            <a:spLocks noChangeAspect="1"/>
          </p:cNvSpPr>
          <p:nvPr/>
        </p:nvSpPr>
        <p:spPr>
          <a:xfrm>
            <a:off x="714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9" name="正方形/長方形 168"/>
          <p:cNvSpPr>
            <a:spLocks noChangeAspect="1"/>
          </p:cNvSpPr>
          <p:nvPr/>
        </p:nvSpPr>
        <p:spPr>
          <a:xfrm>
            <a:off x="678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0" name="正方形/長方形 169"/>
          <p:cNvSpPr>
            <a:spLocks noChangeAspect="1"/>
          </p:cNvSpPr>
          <p:nvPr/>
        </p:nvSpPr>
        <p:spPr>
          <a:xfrm>
            <a:off x="642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1" name="正方形/長方形 170"/>
          <p:cNvSpPr>
            <a:spLocks noChangeAspect="1"/>
          </p:cNvSpPr>
          <p:nvPr/>
        </p:nvSpPr>
        <p:spPr>
          <a:xfrm>
            <a:off x="750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2" name="正方形/長方形 171"/>
          <p:cNvSpPr>
            <a:spLocks noChangeAspect="1"/>
          </p:cNvSpPr>
          <p:nvPr/>
        </p:nvSpPr>
        <p:spPr>
          <a:xfrm>
            <a:off x="786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3" name="正方形/長方形 172"/>
          <p:cNvSpPr>
            <a:spLocks noChangeAspect="1"/>
          </p:cNvSpPr>
          <p:nvPr/>
        </p:nvSpPr>
        <p:spPr>
          <a:xfrm>
            <a:off x="5349034" y="347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4" name="正方形/長方形 173"/>
          <p:cNvSpPr>
            <a:spLocks noChangeAspect="1"/>
          </p:cNvSpPr>
          <p:nvPr/>
        </p:nvSpPr>
        <p:spPr>
          <a:xfrm>
            <a:off x="570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5" name="正方形/長方形 174"/>
          <p:cNvSpPr>
            <a:spLocks noChangeAspect="1"/>
          </p:cNvSpPr>
          <p:nvPr/>
        </p:nvSpPr>
        <p:spPr>
          <a:xfrm>
            <a:off x="606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6" name="正方形/長方形 175"/>
          <p:cNvSpPr>
            <a:spLocks noChangeAspect="1"/>
          </p:cNvSpPr>
          <p:nvPr/>
        </p:nvSpPr>
        <p:spPr>
          <a:xfrm>
            <a:off x="714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7" name="正方形/長方形 176"/>
          <p:cNvSpPr>
            <a:spLocks noChangeAspect="1"/>
          </p:cNvSpPr>
          <p:nvPr/>
        </p:nvSpPr>
        <p:spPr>
          <a:xfrm>
            <a:off x="678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8" name="正方形/長方形 177"/>
          <p:cNvSpPr>
            <a:spLocks noChangeAspect="1"/>
          </p:cNvSpPr>
          <p:nvPr/>
        </p:nvSpPr>
        <p:spPr>
          <a:xfrm>
            <a:off x="642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9" name="正方形/長方形 178"/>
          <p:cNvSpPr>
            <a:spLocks noChangeAspect="1"/>
          </p:cNvSpPr>
          <p:nvPr/>
        </p:nvSpPr>
        <p:spPr>
          <a:xfrm>
            <a:off x="750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0" name="正方形/長方形 179"/>
          <p:cNvSpPr>
            <a:spLocks noChangeAspect="1"/>
          </p:cNvSpPr>
          <p:nvPr/>
        </p:nvSpPr>
        <p:spPr>
          <a:xfrm>
            <a:off x="786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1" name="正方形/長方形 180"/>
          <p:cNvSpPr>
            <a:spLocks noChangeAspect="1"/>
          </p:cNvSpPr>
          <p:nvPr/>
        </p:nvSpPr>
        <p:spPr>
          <a:xfrm>
            <a:off x="5349034" y="3839996"/>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2" name="正方形/長方形 181"/>
          <p:cNvSpPr>
            <a:spLocks noChangeAspect="1"/>
          </p:cNvSpPr>
          <p:nvPr/>
        </p:nvSpPr>
        <p:spPr>
          <a:xfrm>
            <a:off x="570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3" name="正方形/長方形 182"/>
          <p:cNvSpPr>
            <a:spLocks noChangeAspect="1"/>
          </p:cNvSpPr>
          <p:nvPr/>
        </p:nvSpPr>
        <p:spPr>
          <a:xfrm>
            <a:off x="606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4" name="正方形/長方形 183"/>
          <p:cNvSpPr>
            <a:spLocks noChangeAspect="1"/>
          </p:cNvSpPr>
          <p:nvPr/>
        </p:nvSpPr>
        <p:spPr>
          <a:xfrm>
            <a:off x="714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5" name="正方形/長方形 184"/>
          <p:cNvSpPr>
            <a:spLocks noChangeAspect="1"/>
          </p:cNvSpPr>
          <p:nvPr/>
        </p:nvSpPr>
        <p:spPr>
          <a:xfrm>
            <a:off x="678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6" name="正方形/長方形 185"/>
          <p:cNvSpPr>
            <a:spLocks noChangeAspect="1"/>
          </p:cNvSpPr>
          <p:nvPr/>
        </p:nvSpPr>
        <p:spPr>
          <a:xfrm>
            <a:off x="642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7" name="正方形/長方形 186"/>
          <p:cNvSpPr>
            <a:spLocks noChangeAspect="1"/>
          </p:cNvSpPr>
          <p:nvPr/>
        </p:nvSpPr>
        <p:spPr>
          <a:xfrm>
            <a:off x="750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8" name="正方形/長方形 187"/>
          <p:cNvSpPr>
            <a:spLocks noChangeAspect="1"/>
          </p:cNvSpPr>
          <p:nvPr/>
        </p:nvSpPr>
        <p:spPr>
          <a:xfrm>
            <a:off x="786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9" name="正方形/長方形 188"/>
          <p:cNvSpPr>
            <a:spLocks noChangeAspect="1"/>
          </p:cNvSpPr>
          <p:nvPr/>
        </p:nvSpPr>
        <p:spPr>
          <a:xfrm>
            <a:off x="5349034" y="420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0" name="正方形/長方形 189"/>
          <p:cNvSpPr>
            <a:spLocks noChangeAspect="1"/>
          </p:cNvSpPr>
          <p:nvPr/>
        </p:nvSpPr>
        <p:spPr>
          <a:xfrm>
            <a:off x="570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1" name="正方形/長方形 190"/>
          <p:cNvSpPr>
            <a:spLocks noChangeAspect="1"/>
          </p:cNvSpPr>
          <p:nvPr/>
        </p:nvSpPr>
        <p:spPr>
          <a:xfrm>
            <a:off x="606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2" name="正方形/長方形 191"/>
          <p:cNvSpPr>
            <a:spLocks noChangeAspect="1"/>
          </p:cNvSpPr>
          <p:nvPr/>
        </p:nvSpPr>
        <p:spPr>
          <a:xfrm>
            <a:off x="714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3" name="正方形/長方形 192"/>
          <p:cNvSpPr>
            <a:spLocks noChangeAspect="1"/>
          </p:cNvSpPr>
          <p:nvPr/>
        </p:nvSpPr>
        <p:spPr>
          <a:xfrm>
            <a:off x="678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4" name="正方形/長方形 193"/>
          <p:cNvSpPr>
            <a:spLocks noChangeAspect="1"/>
          </p:cNvSpPr>
          <p:nvPr/>
        </p:nvSpPr>
        <p:spPr>
          <a:xfrm>
            <a:off x="642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5" name="正方形/長方形 194"/>
          <p:cNvSpPr>
            <a:spLocks noChangeAspect="1"/>
          </p:cNvSpPr>
          <p:nvPr/>
        </p:nvSpPr>
        <p:spPr>
          <a:xfrm>
            <a:off x="750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6" name="正方形/長方形 195"/>
          <p:cNvSpPr>
            <a:spLocks noChangeAspect="1"/>
          </p:cNvSpPr>
          <p:nvPr/>
        </p:nvSpPr>
        <p:spPr>
          <a:xfrm>
            <a:off x="786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7" name="正方形/長方形 196"/>
          <p:cNvSpPr>
            <a:spLocks noChangeAspect="1"/>
          </p:cNvSpPr>
          <p:nvPr/>
        </p:nvSpPr>
        <p:spPr>
          <a:xfrm>
            <a:off x="5349034" y="456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8" name="正方形/長方形 197"/>
          <p:cNvSpPr>
            <a:spLocks noChangeAspect="1"/>
          </p:cNvSpPr>
          <p:nvPr/>
        </p:nvSpPr>
        <p:spPr>
          <a:xfrm>
            <a:off x="570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9" name="正方形/長方形 198"/>
          <p:cNvSpPr>
            <a:spLocks noChangeAspect="1"/>
          </p:cNvSpPr>
          <p:nvPr/>
        </p:nvSpPr>
        <p:spPr>
          <a:xfrm>
            <a:off x="606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0" name="正方形/長方形 199"/>
          <p:cNvSpPr>
            <a:spLocks noChangeAspect="1"/>
          </p:cNvSpPr>
          <p:nvPr/>
        </p:nvSpPr>
        <p:spPr>
          <a:xfrm>
            <a:off x="714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1" name="正方形/長方形 200"/>
          <p:cNvSpPr>
            <a:spLocks noChangeAspect="1"/>
          </p:cNvSpPr>
          <p:nvPr/>
        </p:nvSpPr>
        <p:spPr>
          <a:xfrm>
            <a:off x="678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2" name="正方形/長方形 201"/>
          <p:cNvSpPr>
            <a:spLocks noChangeAspect="1"/>
          </p:cNvSpPr>
          <p:nvPr/>
        </p:nvSpPr>
        <p:spPr>
          <a:xfrm>
            <a:off x="642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3" name="正方形/長方形 202"/>
          <p:cNvSpPr>
            <a:spLocks noChangeAspect="1"/>
          </p:cNvSpPr>
          <p:nvPr/>
        </p:nvSpPr>
        <p:spPr>
          <a:xfrm>
            <a:off x="750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4" name="正方形/長方形 203"/>
          <p:cNvSpPr>
            <a:spLocks noChangeAspect="1"/>
          </p:cNvSpPr>
          <p:nvPr/>
        </p:nvSpPr>
        <p:spPr>
          <a:xfrm>
            <a:off x="786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5" name="正方形/長方形 204"/>
          <p:cNvSpPr>
            <a:spLocks noChangeAspect="1"/>
          </p:cNvSpPr>
          <p:nvPr/>
        </p:nvSpPr>
        <p:spPr>
          <a:xfrm>
            <a:off x="5349034" y="492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6" name="正方形/長方形 205"/>
          <p:cNvSpPr>
            <a:spLocks noChangeAspect="1"/>
          </p:cNvSpPr>
          <p:nvPr/>
        </p:nvSpPr>
        <p:spPr>
          <a:xfrm>
            <a:off x="570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7" name="正方形/長方形 206"/>
          <p:cNvSpPr>
            <a:spLocks noChangeAspect="1"/>
          </p:cNvSpPr>
          <p:nvPr/>
        </p:nvSpPr>
        <p:spPr>
          <a:xfrm>
            <a:off x="606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8" name="正方形/長方形 207"/>
          <p:cNvSpPr>
            <a:spLocks noChangeAspect="1"/>
          </p:cNvSpPr>
          <p:nvPr/>
        </p:nvSpPr>
        <p:spPr>
          <a:xfrm>
            <a:off x="714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9" name="正方形/長方形 208"/>
          <p:cNvSpPr>
            <a:spLocks noChangeAspect="1"/>
          </p:cNvSpPr>
          <p:nvPr/>
        </p:nvSpPr>
        <p:spPr>
          <a:xfrm>
            <a:off x="678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0" name="正方形/長方形 209"/>
          <p:cNvSpPr>
            <a:spLocks noChangeAspect="1"/>
          </p:cNvSpPr>
          <p:nvPr/>
        </p:nvSpPr>
        <p:spPr>
          <a:xfrm>
            <a:off x="642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1" name="正方形/長方形 210"/>
          <p:cNvSpPr>
            <a:spLocks noChangeAspect="1"/>
          </p:cNvSpPr>
          <p:nvPr/>
        </p:nvSpPr>
        <p:spPr>
          <a:xfrm>
            <a:off x="750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2" name="正方形/長方形 211"/>
          <p:cNvSpPr>
            <a:spLocks noChangeAspect="1"/>
          </p:cNvSpPr>
          <p:nvPr/>
        </p:nvSpPr>
        <p:spPr>
          <a:xfrm>
            <a:off x="786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3" name="正方形/長方形 212"/>
          <p:cNvSpPr>
            <a:spLocks noChangeAspect="1"/>
          </p:cNvSpPr>
          <p:nvPr/>
        </p:nvSpPr>
        <p:spPr>
          <a:xfrm>
            <a:off x="5349034" y="5280237"/>
            <a:ext cx="360000"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8" name="テキスト ボックス 217"/>
          <p:cNvSpPr txBox="1"/>
          <p:nvPr/>
        </p:nvSpPr>
        <p:spPr>
          <a:xfrm>
            <a:off x="4970754" y="2390664"/>
            <a:ext cx="731339" cy="369332"/>
          </a:xfrm>
          <a:prstGeom prst="rect">
            <a:avLst/>
          </a:prstGeom>
          <a:noFill/>
        </p:spPr>
        <p:txBody>
          <a:bodyPr wrap="square" rtlCol="0">
            <a:spAutoFit/>
          </a:bodyPr>
          <a:lstStyle/>
          <a:p>
            <a:r>
              <a:rPr kumimoji="1" lang="en-US" altLang="ja-JP" dirty="0" smtClean="0"/>
              <a:t>(0,0)</a:t>
            </a:r>
            <a:endParaRPr kumimoji="1" lang="ja-JP" altLang="en-US" dirty="0"/>
          </a:p>
        </p:txBody>
      </p:sp>
      <p:cxnSp>
        <p:nvCxnSpPr>
          <p:cNvPr id="220" name="直線矢印コネクタ 219"/>
          <p:cNvCxnSpPr/>
          <p:nvPr/>
        </p:nvCxnSpPr>
        <p:spPr>
          <a:xfrm>
            <a:off x="5172789" y="4149836"/>
            <a:ext cx="0" cy="13104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2" name="直線矢印コネクタ 221"/>
          <p:cNvCxnSpPr/>
          <p:nvPr/>
        </p:nvCxnSpPr>
        <p:spPr>
          <a:xfrm>
            <a:off x="6900981" y="2575330"/>
            <a:ext cx="114805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3" name="テキスト ボックス 222"/>
          <p:cNvSpPr txBox="1"/>
          <p:nvPr/>
        </p:nvSpPr>
        <p:spPr>
          <a:xfrm>
            <a:off x="8125117" y="2390664"/>
            <a:ext cx="288032" cy="369332"/>
          </a:xfrm>
          <a:prstGeom prst="rect">
            <a:avLst/>
          </a:prstGeom>
          <a:noFill/>
        </p:spPr>
        <p:txBody>
          <a:bodyPr wrap="square" rtlCol="0">
            <a:spAutoFit/>
          </a:bodyPr>
          <a:lstStyle/>
          <a:p>
            <a:r>
              <a:rPr kumimoji="1" lang="en-US" altLang="ja-JP" dirty="0" smtClean="0"/>
              <a:t>x</a:t>
            </a:r>
            <a:endParaRPr kumimoji="1" lang="ja-JP" altLang="en-US" dirty="0"/>
          </a:p>
        </p:txBody>
      </p:sp>
      <p:sp>
        <p:nvSpPr>
          <p:cNvPr id="224" name="テキスト ボックス 223"/>
          <p:cNvSpPr txBox="1"/>
          <p:nvPr/>
        </p:nvSpPr>
        <p:spPr>
          <a:xfrm>
            <a:off x="5001417" y="5498609"/>
            <a:ext cx="180000" cy="369332"/>
          </a:xfrm>
          <a:prstGeom prst="rect">
            <a:avLst/>
          </a:prstGeom>
          <a:noFill/>
        </p:spPr>
        <p:txBody>
          <a:bodyPr wrap="square" rtlCol="0">
            <a:spAutoFit/>
          </a:bodyPr>
          <a:lstStyle/>
          <a:p>
            <a:r>
              <a:rPr lang="en-US" altLang="ja-JP" dirty="0" smtClean="0"/>
              <a:t>y</a:t>
            </a:r>
            <a:endParaRPr kumimoji="1" lang="ja-JP" altLang="en-US" dirty="0"/>
          </a:p>
        </p:txBody>
      </p:sp>
      <p:sp>
        <p:nvSpPr>
          <p:cNvPr id="226" name="テキスト ボックス 225"/>
          <p:cNvSpPr txBox="1"/>
          <p:nvPr/>
        </p:nvSpPr>
        <p:spPr>
          <a:xfrm>
            <a:off x="3635896" y="5949280"/>
            <a:ext cx="360040" cy="369332"/>
          </a:xfrm>
          <a:prstGeom prst="rect">
            <a:avLst/>
          </a:prstGeom>
          <a:noFill/>
        </p:spPr>
        <p:txBody>
          <a:bodyPr wrap="square" rtlCol="0">
            <a:spAutoFit/>
          </a:bodyPr>
          <a:lstStyle/>
          <a:p>
            <a:endParaRPr kumimoji="1" lang="ja-JP" altLang="en-US" dirty="0"/>
          </a:p>
        </p:txBody>
      </p:sp>
      <p:sp>
        <p:nvSpPr>
          <p:cNvPr id="227" name="テキスト ボックス 226"/>
          <p:cNvSpPr txBox="1"/>
          <p:nvPr/>
        </p:nvSpPr>
        <p:spPr>
          <a:xfrm>
            <a:off x="7832990" y="5683275"/>
            <a:ext cx="792088" cy="369332"/>
          </a:xfrm>
          <a:prstGeom prst="rect">
            <a:avLst/>
          </a:prstGeom>
          <a:noFill/>
        </p:spPr>
        <p:txBody>
          <a:bodyPr wrap="square" rtlCol="0">
            <a:spAutoFit/>
          </a:bodyPr>
          <a:lstStyle/>
          <a:p>
            <a:r>
              <a:rPr kumimoji="1" lang="en-US" altLang="ja-JP" dirty="0" smtClean="0"/>
              <a:t>(7,7)</a:t>
            </a:r>
            <a:endParaRPr kumimoji="1" lang="ja-JP" altLang="en-US" dirty="0"/>
          </a:p>
        </p:txBody>
      </p:sp>
      <p:sp>
        <p:nvSpPr>
          <p:cNvPr id="230" name="テキスト ボックス 229"/>
          <p:cNvSpPr txBox="1">
            <a:spLocks noChangeAspect="1"/>
          </p:cNvSpPr>
          <p:nvPr/>
        </p:nvSpPr>
        <p:spPr>
          <a:xfrm>
            <a:off x="6069034" y="3840237"/>
            <a:ext cx="350904" cy="360000"/>
          </a:xfrm>
          <a:prstGeom prst="rect">
            <a:avLst/>
          </a:prstGeom>
          <a:noFill/>
        </p:spPr>
        <p:txBody>
          <a:bodyPr wrap="square" rtlCol="0">
            <a:spAutoFit/>
          </a:bodyPr>
          <a:lstStyle/>
          <a:p>
            <a:r>
              <a:rPr lang="en-US" altLang="ja-JP" dirty="0"/>
              <a:t>×</a:t>
            </a:r>
            <a:endParaRPr kumimoji="1" lang="ja-JP" altLang="en-US" dirty="0"/>
          </a:p>
        </p:txBody>
      </p:sp>
      <p:sp>
        <p:nvSpPr>
          <p:cNvPr id="233" name="テキスト ボックス 232"/>
          <p:cNvSpPr txBox="1">
            <a:spLocks noChangeAspect="1"/>
          </p:cNvSpPr>
          <p:nvPr/>
        </p:nvSpPr>
        <p:spPr>
          <a:xfrm>
            <a:off x="6429034" y="3830664"/>
            <a:ext cx="360000" cy="369332"/>
          </a:xfrm>
          <a:prstGeom prst="rect">
            <a:avLst/>
          </a:prstGeom>
          <a:noFill/>
        </p:spPr>
        <p:txBody>
          <a:bodyPr wrap="square" rtlCol="0">
            <a:spAutoFit/>
          </a:bodyPr>
          <a:lstStyle/>
          <a:p>
            <a:r>
              <a:rPr kumimoji="1" lang="en-US" altLang="ja-JP" dirty="0" smtClean="0"/>
              <a:t>Q</a:t>
            </a:r>
            <a:endParaRPr kumimoji="1" lang="ja-JP" altLang="en-US" dirty="0"/>
          </a:p>
        </p:txBody>
      </p:sp>
      <p:sp>
        <p:nvSpPr>
          <p:cNvPr id="237" name="テキスト ボックス 236"/>
          <p:cNvSpPr txBox="1">
            <a:spLocks noChangeAspect="1"/>
          </p:cNvSpPr>
          <p:nvPr/>
        </p:nvSpPr>
        <p:spPr>
          <a:xfrm>
            <a:off x="6439668" y="530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38" name="テキスト ボックス 237"/>
          <p:cNvSpPr txBox="1">
            <a:spLocks noChangeAspect="1"/>
          </p:cNvSpPr>
          <p:nvPr/>
        </p:nvSpPr>
        <p:spPr>
          <a:xfrm>
            <a:off x="5709182" y="386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39" name="テキスト ボックス 238"/>
          <p:cNvSpPr txBox="1">
            <a:spLocks noChangeAspect="1"/>
          </p:cNvSpPr>
          <p:nvPr/>
        </p:nvSpPr>
        <p:spPr>
          <a:xfrm>
            <a:off x="6429530" y="277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0" name="テキスト ボックス 239"/>
          <p:cNvSpPr txBox="1">
            <a:spLocks noChangeAspect="1"/>
          </p:cNvSpPr>
          <p:nvPr/>
        </p:nvSpPr>
        <p:spPr>
          <a:xfrm>
            <a:off x="5349034" y="386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1" name="テキスト ボックス 240"/>
          <p:cNvSpPr txBox="1">
            <a:spLocks noChangeAspect="1"/>
          </p:cNvSpPr>
          <p:nvPr/>
        </p:nvSpPr>
        <p:spPr>
          <a:xfrm>
            <a:off x="6429530" y="313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2" name="テキスト ボックス 241"/>
          <p:cNvSpPr txBox="1">
            <a:spLocks noChangeAspect="1"/>
          </p:cNvSpPr>
          <p:nvPr/>
        </p:nvSpPr>
        <p:spPr>
          <a:xfrm>
            <a:off x="6429034" y="349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3" name="テキスト ボックス 242"/>
          <p:cNvSpPr txBox="1">
            <a:spLocks noChangeAspect="1"/>
          </p:cNvSpPr>
          <p:nvPr/>
        </p:nvSpPr>
        <p:spPr>
          <a:xfrm>
            <a:off x="7869034" y="3862472"/>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4" name="テキスト ボックス 243"/>
          <p:cNvSpPr txBox="1">
            <a:spLocks noChangeAspect="1"/>
          </p:cNvSpPr>
          <p:nvPr/>
        </p:nvSpPr>
        <p:spPr>
          <a:xfrm>
            <a:off x="7509034" y="3862472"/>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5" name="テキスト ボックス 244"/>
          <p:cNvSpPr txBox="1">
            <a:spLocks noChangeAspect="1"/>
          </p:cNvSpPr>
          <p:nvPr/>
        </p:nvSpPr>
        <p:spPr>
          <a:xfrm>
            <a:off x="7149034" y="3862472"/>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6" name="テキスト ボックス 245"/>
          <p:cNvSpPr txBox="1">
            <a:spLocks noChangeAspect="1"/>
          </p:cNvSpPr>
          <p:nvPr/>
        </p:nvSpPr>
        <p:spPr>
          <a:xfrm>
            <a:off x="6789034" y="385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7" name="テキスト ボックス 246"/>
          <p:cNvSpPr txBox="1">
            <a:spLocks noChangeAspect="1"/>
          </p:cNvSpPr>
          <p:nvPr/>
        </p:nvSpPr>
        <p:spPr>
          <a:xfrm>
            <a:off x="5709988" y="313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8" name="テキスト ボックス 247"/>
          <p:cNvSpPr txBox="1">
            <a:spLocks noChangeAspect="1"/>
          </p:cNvSpPr>
          <p:nvPr/>
        </p:nvSpPr>
        <p:spPr>
          <a:xfrm>
            <a:off x="6079932" y="3485882"/>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49" name="テキスト ボックス 248"/>
          <p:cNvSpPr txBox="1">
            <a:spLocks noChangeAspect="1"/>
          </p:cNvSpPr>
          <p:nvPr/>
        </p:nvSpPr>
        <p:spPr>
          <a:xfrm>
            <a:off x="7509034" y="277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50" name="テキスト ボックス 249"/>
          <p:cNvSpPr txBox="1">
            <a:spLocks noChangeAspect="1"/>
          </p:cNvSpPr>
          <p:nvPr/>
        </p:nvSpPr>
        <p:spPr>
          <a:xfrm>
            <a:off x="7155962" y="315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51" name="テキスト ボックス 250"/>
          <p:cNvSpPr txBox="1">
            <a:spLocks noChangeAspect="1"/>
          </p:cNvSpPr>
          <p:nvPr/>
        </p:nvSpPr>
        <p:spPr>
          <a:xfrm>
            <a:off x="6789034" y="349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52" name="テキスト ボックス 251"/>
          <p:cNvSpPr txBox="1">
            <a:spLocks noChangeAspect="1"/>
          </p:cNvSpPr>
          <p:nvPr/>
        </p:nvSpPr>
        <p:spPr>
          <a:xfrm>
            <a:off x="5349182" y="494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53" name="テキスト ボックス 252"/>
          <p:cNvSpPr txBox="1">
            <a:spLocks noChangeAspect="1"/>
          </p:cNvSpPr>
          <p:nvPr/>
        </p:nvSpPr>
        <p:spPr>
          <a:xfrm>
            <a:off x="5709182" y="458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54" name="テキスト ボックス 253"/>
          <p:cNvSpPr txBox="1">
            <a:spLocks noChangeAspect="1"/>
          </p:cNvSpPr>
          <p:nvPr/>
        </p:nvSpPr>
        <p:spPr>
          <a:xfrm>
            <a:off x="6068081" y="422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58" name="テキスト ボックス 257"/>
          <p:cNvSpPr txBox="1">
            <a:spLocks noChangeAspect="1"/>
          </p:cNvSpPr>
          <p:nvPr/>
        </p:nvSpPr>
        <p:spPr>
          <a:xfrm>
            <a:off x="7149034" y="458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60" name="テキスト ボックス 259"/>
          <p:cNvSpPr txBox="1">
            <a:spLocks noChangeAspect="1"/>
          </p:cNvSpPr>
          <p:nvPr/>
        </p:nvSpPr>
        <p:spPr>
          <a:xfrm>
            <a:off x="6789034" y="422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61" name="テキスト ボックス 260"/>
          <p:cNvSpPr txBox="1">
            <a:spLocks noChangeAspect="1"/>
          </p:cNvSpPr>
          <p:nvPr/>
        </p:nvSpPr>
        <p:spPr>
          <a:xfrm>
            <a:off x="5349988" y="2779996"/>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63" name="テキスト ボックス 262"/>
          <p:cNvSpPr txBox="1">
            <a:spLocks noChangeAspect="1"/>
          </p:cNvSpPr>
          <p:nvPr/>
        </p:nvSpPr>
        <p:spPr>
          <a:xfrm>
            <a:off x="6439932" y="422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64" name="テキスト ボックス 263"/>
          <p:cNvSpPr txBox="1">
            <a:spLocks noChangeAspect="1"/>
          </p:cNvSpPr>
          <p:nvPr/>
        </p:nvSpPr>
        <p:spPr>
          <a:xfrm>
            <a:off x="7869034" y="530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65" name="テキスト ボックス 264"/>
          <p:cNvSpPr txBox="1">
            <a:spLocks noChangeAspect="1"/>
          </p:cNvSpPr>
          <p:nvPr/>
        </p:nvSpPr>
        <p:spPr>
          <a:xfrm>
            <a:off x="7509034" y="494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66" name="テキスト ボックス 265"/>
          <p:cNvSpPr txBox="1">
            <a:spLocks noChangeAspect="1"/>
          </p:cNvSpPr>
          <p:nvPr/>
        </p:nvSpPr>
        <p:spPr>
          <a:xfrm>
            <a:off x="6429530" y="4940237"/>
            <a:ext cx="360000" cy="320000"/>
          </a:xfrm>
          <a:prstGeom prst="rect">
            <a:avLst/>
          </a:prstGeom>
          <a:noFill/>
        </p:spPr>
        <p:txBody>
          <a:bodyPr wrap="none" rtlCol="0">
            <a:spAutoFit/>
          </a:bodyPr>
          <a:lstStyle/>
          <a:p>
            <a:r>
              <a:rPr kumimoji="1" lang="en-US" altLang="ja-JP" dirty="0" smtClean="0"/>
              <a:t>×</a:t>
            </a:r>
            <a:endParaRPr kumimoji="1" lang="ja-JP" altLang="en-US" dirty="0"/>
          </a:p>
        </p:txBody>
      </p:sp>
      <p:sp>
        <p:nvSpPr>
          <p:cNvPr id="267" name="テキスト ボックス 266"/>
          <p:cNvSpPr txBox="1">
            <a:spLocks noChangeAspect="1"/>
          </p:cNvSpPr>
          <p:nvPr/>
        </p:nvSpPr>
        <p:spPr>
          <a:xfrm>
            <a:off x="6429530" y="4575001"/>
            <a:ext cx="360000" cy="320000"/>
          </a:xfrm>
          <a:prstGeom prst="rect">
            <a:avLst/>
          </a:prstGeom>
          <a:noFill/>
        </p:spPr>
        <p:txBody>
          <a:bodyPr wrap="none" rtlCol="0">
            <a:spAutoFit/>
          </a:bodyPr>
          <a:lstStyle/>
          <a:p>
            <a:r>
              <a:rPr kumimoji="1" lang="en-US" altLang="ja-JP" dirty="0" smtClean="0"/>
              <a:t>×</a:t>
            </a:r>
            <a:endParaRPr kumimoji="1" lang="ja-JP" altLang="en-US" dirty="0"/>
          </a:p>
        </p:txBody>
      </p:sp>
    </p:spTree>
    <p:extLst>
      <p:ext uri="{BB962C8B-B14F-4D97-AF65-F5344CB8AC3E}">
        <p14:creationId xmlns:p14="http://schemas.microsoft.com/office/powerpoint/2010/main" xmlns="" val="1230012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a:t>
            </a:r>
            <a:r>
              <a:rPr kumimoji="1" lang="ja-JP" altLang="en-US" dirty="0" smtClean="0"/>
              <a:t>クイーン問題</a:t>
            </a:r>
            <a:endParaRPr kumimoji="1" lang="ja-JP" altLang="en-US" dirty="0"/>
          </a:p>
        </p:txBody>
      </p:sp>
      <p:sp>
        <p:nvSpPr>
          <p:cNvPr id="6" name="コンテンツ プレースホルダー 5"/>
          <p:cNvSpPr>
            <a:spLocks noGrp="1"/>
          </p:cNvSpPr>
          <p:nvPr>
            <p:ph sz="quarter" idx="1"/>
          </p:nvPr>
        </p:nvSpPr>
        <p:spPr>
          <a:xfrm>
            <a:off x="539552" y="1291598"/>
            <a:ext cx="3291840" cy="4525963"/>
          </a:xfrm>
        </p:spPr>
        <p:txBody>
          <a:bodyPr/>
          <a:lstStyle/>
          <a:p>
            <a:r>
              <a:rPr lang="en-US" altLang="ja-JP" dirty="0"/>
              <a:t>n</a:t>
            </a:r>
            <a:r>
              <a:rPr kumimoji="1" lang="ja-JP" altLang="en-US" dirty="0" smtClean="0"/>
              <a:t>クイーン問題は</a:t>
            </a:r>
            <a:r>
              <a:rPr kumimoji="1" lang="en-US" altLang="ja-JP" dirty="0" smtClean="0"/>
              <a:t>n</a:t>
            </a:r>
            <a:r>
              <a:rPr kumimoji="1" lang="ja-JP" altLang="en-US" dirty="0" smtClean="0"/>
              <a:t>≧</a:t>
            </a:r>
            <a:r>
              <a:rPr kumimoji="1" lang="en-US" altLang="ja-JP" dirty="0" smtClean="0"/>
              <a:t>4</a:t>
            </a:r>
            <a:r>
              <a:rPr kumimoji="1" lang="ja-JP" altLang="en-US" dirty="0" smtClean="0"/>
              <a:t>以上の場合、</a:t>
            </a:r>
            <a:r>
              <a:rPr kumimoji="1" lang="en-US" altLang="ja-JP" dirty="0" err="1" smtClean="0"/>
              <a:t>n×n</a:t>
            </a:r>
            <a:r>
              <a:rPr kumimoji="1" lang="ja-JP" altLang="en-US" dirty="0" smtClean="0"/>
              <a:t>マス上に</a:t>
            </a:r>
            <a:r>
              <a:rPr kumimoji="1" lang="en-US" altLang="ja-JP" dirty="0" smtClean="0"/>
              <a:t>n</a:t>
            </a:r>
            <a:r>
              <a:rPr lang="ja-JP" altLang="en-US" dirty="0"/>
              <a:t>個</a:t>
            </a:r>
            <a:r>
              <a:rPr lang="ja-JP" altLang="en-US" dirty="0" smtClean="0"/>
              <a:t>の</a:t>
            </a:r>
            <a:r>
              <a:rPr lang="ja-JP" altLang="en-US" dirty="0"/>
              <a:t>クイーン</a:t>
            </a:r>
            <a:r>
              <a:rPr lang="ja-JP" altLang="en-US" dirty="0" smtClean="0"/>
              <a:t>を配置できる</a:t>
            </a:r>
            <a:endParaRPr kumimoji="1" lang="ja-JP" altLang="en-US" dirty="0"/>
          </a:p>
        </p:txBody>
      </p:sp>
      <p:sp>
        <p:nvSpPr>
          <p:cNvPr id="43" name="コンテンツ プレースホルダー 42"/>
          <p:cNvSpPr>
            <a:spLocks noGrp="1"/>
          </p:cNvSpPr>
          <p:nvPr>
            <p:ph sz="quarter" idx="2"/>
          </p:nvPr>
        </p:nvSpPr>
        <p:spPr/>
        <p:txBody>
          <a:bodyPr/>
          <a:lstStyle/>
          <a:p>
            <a:r>
              <a:rPr lang="en-US" altLang="ja-JP" dirty="0"/>
              <a:t>n</a:t>
            </a:r>
            <a:r>
              <a:rPr kumimoji="1" lang="en-US" altLang="ja-JP" dirty="0" smtClean="0"/>
              <a:t>=4</a:t>
            </a:r>
            <a:r>
              <a:rPr kumimoji="1" lang="ja-JP" altLang="en-US" dirty="0" smtClean="0"/>
              <a:t>の例</a:t>
            </a:r>
            <a:endParaRPr kumimoji="1" lang="ja-JP" altLang="en-US" dirty="0"/>
          </a:p>
        </p:txBody>
      </p:sp>
      <p:sp>
        <p:nvSpPr>
          <p:cNvPr id="44" name="正方形/長方形 43"/>
          <p:cNvSpPr>
            <a:spLocks noChangeAspect="1"/>
          </p:cNvSpPr>
          <p:nvPr/>
        </p:nvSpPr>
        <p:spPr>
          <a:xfrm>
            <a:off x="514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5" name="正方形/長方形 44"/>
          <p:cNvSpPr>
            <a:spLocks noChangeAspect="1"/>
          </p:cNvSpPr>
          <p:nvPr/>
        </p:nvSpPr>
        <p:spPr>
          <a:xfrm>
            <a:off x="586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6" name="正方形/長方形 45"/>
          <p:cNvSpPr>
            <a:spLocks noChangeAspect="1"/>
          </p:cNvSpPr>
          <p:nvPr/>
        </p:nvSpPr>
        <p:spPr>
          <a:xfrm>
            <a:off x="730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7" name="正方形/長方形 46"/>
          <p:cNvSpPr>
            <a:spLocks noChangeAspect="1"/>
          </p:cNvSpPr>
          <p:nvPr/>
        </p:nvSpPr>
        <p:spPr>
          <a:xfrm>
            <a:off x="658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8" name="正方形/長方形 47"/>
          <p:cNvSpPr>
            <a:spLocks noChangeAspect="1"/>
          </p:cNvSpPr>
          <p:nvPr/>
        </p:nvSpPr>
        <p:spPr>
          <a:xfrm>
            <a:off x="514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9" name="正方形/長方形 48"/>
          <p:cNvSpPr>
            <a:spLocks noChangeAspect="1"/>
          </p:cNvSpPr>
          <p:nvPr/>
        </p:nvSpPr>
        <p:spPr>
          <a:xfrm>
            <a:off x="586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0" name="正方形/長方形 49"/>
          <p:cNvSpPr>
            <a:spLocks noChangeAspect="1"/>
          </p:cNvSpPr>
          <p:nvPr/>
        </p:nvSpPr>
        <p:spPr>
          <a:xfrm>
            <a:off x="730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1" name="正方形/長方形 50"/>
          <p:cNvSpPr>
            <a:spLocks noChangeAspect="1"/>
          </p:cNvSpPr>
          <p:nvPr/>
        </p:nvSpPr>
        <p:spPr>
          <a:xfrm>
            <a:off x="658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2" name="正方形/長方形 51"/>
          <p:cNvSpPr>
            <a:spLocks noChangeAspect="1"/>
          </p:cNvSpPr>
          <p:nvPr/>
        </p:nvSpPr>
        <p:spPr>
          <a:xfrm>
            <a:off x="514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3" name="正方形/長方形 52"/>
          <p:cNvSpPr>
            <a:spLocks noChangeAspect="1"/>
          </p:cNvSpPr>
          <p:nvPr/>
        </p:nvSpPr>
        <p:spPr>
          <a:xfrm>
            <a:off x="586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4" name="正方形/長方形 53"/>
          <p:cNvSpPr>
            <a:spLocks noChangeAspect="1"/>
          </p:cNvSpPr>
          <p:nvPr/>
        </p:nvSpPr>
        <p:spPr>
          <a:xfrm>
            <a:off x="730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5" name="正方形/長方形 54"/>
          <p:cNvSpPr>
            <a:spLocks noChangeAspect="1"/>
          </p:cNvSpPr>
          <p:nvPr/>
        </p:nvSpPr>
        <p:spPr>
          <a:xfrm>
            <a:off x="658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6" name="正方形/長方形 55"/>
          <p:cNvSpPr>
            <a:spLocks noChangeAspect="1"/>
          </p:cNvSpPr>
          <p:nvPr/>
        </p:nvSpPr>
        <p:spPr>
          <a:xfrm>
            <a:off x="514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7" name="正方形/長方形 56"/>
          <p:cNvSpPr>
            <a:spLocks noChangeAspect="1"/>
          </p:cNvSpPr>
          <p:nvPr/>
        </p:nvSpPr>
        <p:spPr>
          <a:xfrm>
            <a:off x="586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8" name="正方形/長方形 57"/>
          <p:cNvSpPr>
            <a:spLocks noChangeAspect="1"/>
          </p:cNvSpPr>
          <p:nvPr/>
        </p:nvSpPr>
        <p:spPr>
          <a:xfrm>
            <a:off x="730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9" name="正方形/長方形 58"/>
          <p:cNvSpPr>
            <a:spLocks noChangeAspect="1"/>
          </p:cNvSpPr>
          <p:nvPr/>
        </p:nvSpPr>
        <p:spPr>
          <a:xfrm>
            <a:off x="658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0" name="テキスト ボックス 59"/>
          <p:cNvSpPr txBox="1"/>
          <p:nvPr/>
        </p:nvSpPr>
        <p:spPr>
          <a:xfrm>
            <a:off x="5868144" y="4963802"/>
            <a:ext cx="720000" cy="523220"/>
          </a:xfrm>
          <a:prstGeom prst="rect">
            <a:avLst/>
          </a:prstGeom>
          <a:noFill/>
        </p:spPr>
        <p:txBody>
          <a:bodyPr wrap="square" rtlCol="0">
            <a:spAutoFit/>
          </a:bodyPr>
          <a:lstStyle/>
          <a:p>
            <a:r>
              <a:rPr lang="en-US" altLang="ja-JP" sz="2800" dirty="0"/>
              <a:t> </a:t>
            </a:r>
            <a:r>
              <a:rPr lang="en-US" altLang="ja-JP" sz="2800" dirty="0" smtClean="0"/>
              <a:t> </a:t>
            </a:r>
            <a:r>
              <a:rPr kumimoji="1" lang="en-US" altLang="ja-JP" sz="2800" dirty="0" smtClean="0"/>
              <a:t>Q</a:t>
            </a:r>
            <a:endParaRPr kumimoji="1" lang="ja-JP" altLang="en-US" sz="2800" dirty="0"/>
          </a:p>
        </p:txBody>
      </p:sp>
      <p:sp>
        <p:nvSpPr>
          <p:cNvPr id="61" name="テキスト ボックス 60"/>
          <p:cNvSpPr txBox="1"/>
          <p:nvPr/>
        </p:nvSpPr>
        <p:spPr>
          <a:xfrm>
            <a:off x="6588144" y="3554580"/>
            <a:ext cx="720000" cy="523220"/>
          </a:xfrm>
          <a:prstGeom prst="rect">
            <a:avLst/>
          </a:prstGeom>
          <a:noFill/>
        </p:spPr>
        <p:txBody>
          <a:bodyPr wrap="square" rtlCol="0">
            <a:spAutoFit/>
          </a:bodyPr>
          <a:lstStyle/>
          <a:p>
            <a:r>
              <a:rPr lang="ja-JP" altLang="en-US" sz="2800" dirty="0"/>
              <a:t> </a:t>
            </a:r>
            <a:r>
              <a:rPr lang="en-US" altLang="ja-JP" sz="2800" dirty="0" smtClean="0"/>
              <a:t>×</a:t>
            </a:r>
            <a:endParaRPr kumimoji="1" lang="ja-JP" altLang="en-US" sz="2800" dirty="0"/>
          </a:p>
        </p:txBody>
      </p:sp>
      <p:sp>
        <p:nvSpPr>
          <p:cNvPr id="62" name="テキスト ボックス 61"/>
          <p:cNvSpPr txBox="1"/>
          <p:nvPr/>
        </p:nvSpPr>
        <p:spPr>
          <a:xfrm>
            <a:off x="5148144" y="2803802"/>
            <a:ext cx="720000" cy="523220"/>
          </a:xfrm>
          <a:prstGeom prst="rect">
            <a:avLst/>
          </a:prstGeom>
          <a:noFill/>
        </p:spPr>
        <p:txBody>
          <a:bodyPr wrap="square" rtlCol="0">
            <a:spAutoFit/>
          </a:bodyPr>
          <a:lstStyle/>
          <a:p>
            <a:r>
              <a:rPr lang="en-US" altLang="ja-JP" sz="2800" dirty="0"/>
              <a:t> </a:t>
            </a:r>
            <a:r>
              <a:rPr lang="en-US" altLang="ja-JP" sz="2800" dirty="0" smtClean="0"/>
              <a:t>×</a:t>
            </a:r>
            <a:endParaRPr kumimoji="1" lang="ja-JP" altLang="en-US" sz="2800" dirty="0"/>
          </a:p>
        </p:txBody>
      </p:sp>
      <p:sp>
        <p:nvSpPr>
          <p:cNvPr id="63" name="テキスト ボックス 62"/>
          <p:cNvSpPr txBox="1">
            <a:spLocks noChangeAspect="1"/>
          </p:cNvSpPr>
          <p:nvPr/>
        </p:nvSpPr>
        <p:spPr>
          <a:xfrm>
            <a:off x="6588144" y="502211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64" name="テキスト ボックス 63"/>
          <p:cNvSpPr txBox="1">
            <a:spLocks noChangeAspect="1"/>
          </p:cNvSpPr>
          <p:nvPr/>
        </p:nvSpPr>
        <p:spPr>
          <a:xfrm>
            <a:off x="6588144" y="2803802"/>
            <a:ext cx="720000" cy="523220"/>
          </a:xfrm>
          <a:prstGeom prst="rect">
            <a:avLst/>
          </a:prstGeom>
          <a:noFill/>
        </p:spPr>
        <p:txBody>
          <a:bodyPr wrap="square" rtlCol="0">
            <a:spAutoFit/>
          </a:bodyPr>
          <a:lstStyle/>
          <a:p>
            <a:r>
              <a:rPr kumimoji="1" lang="en-US" altLang="ja-JP" sz="2800" dirty="0" smtClean="0"/>
              <a:t> Q</a:t>
            </a:r>
            <a:endParaRPr kumimoji="1" lang="ja-JP" altLang="en-US" sz="2800" dirty="0"/>
          </a:p>
        </p:txBody>
      </p:sp>
      <p:sp>
        <p:nvSpPr>
          <p:cNvPr id="65" name="テキスト ボックス 64"/>
          <p:cNvSpPr txBox="1">
            <a:spLocks noChangeAspect="1"/>
          </p:cNvSpPr>
          <p:nvPr/>
        </p:nvSpPr>
        <p:spPr>
          <a:xfrm>
            <a:off x="5868144" y="2803802"/>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66" name="テキスト ボックス 65"/>
          <p:cNvSpPr txBox="1">
            <a:spLocks noChangeAspect="1"/>
          </p:cNvSpPr>
          <p:nvPr/>
        </p:nvSpPr>
        <p:spPr>
          <a:xfrm>
            <a:off x="5148144" y="4963802"/>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67" name="テキスト ボックス 66"/>
          <p:cNvSpPr txBox="1">
            <a:spLocks noChangeAspect="1"/>
          </p:cNvSpPr>
          <p:nvPr/>
        </p:nvSpPr>
        <p:spPr>
          <a:xfrm>
            <a:off x="5148144" y="427458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68" name="テキスト ボックス 67"/>
          <p:cNvSpPr txBox="1">
            <a:spLocks noChangeAspect="1"/>
          </p:cNvSpPr>
          <p:nvPr/>
        </p:nvSpPr>
        <p:spPr>
          <a:xfrm>
            <a:off x="5148144" y="3554580"/>
            <a:ext cx="720000" cy="523220"/>
          </a:xfrm>
          <a:prstGeom prst="rect">
            <a:avLst/>
          </a:prstGeom>
          <a:noFill/>
        </p:spPr>
        <p:txBody>
          <a:bodyPr wrap="square" rtlCol="0">
            <a:spAutoFit/>
          </a:bodyPr>
          <a:lstStyle/>
          <a:p>
            <a:r>
              <a:rPr kumimoji="1" lang="en-US" altLang="ja-JP" sz="2800" dirty="0" smtClean="0"/>
              <a:t> Q</a:t>
            </a:r>
            <a:endParaRPr kumimoji="1" lang="ja-JP" altLang="en-US" sz="2800" dirty="0"/>
          </a:p>
        </p:txBody>
      </p:sp>
      <p:sp>
        <p:nvSpPr>
          <p:cNvPr id="69" name="テキスト ボックス 68"/>
          <p:cNvSpPr txBox="1">
            <a:spLocks noChangeAspect="1"/>
          </p:cNvSpPr>
          <p:nvPr/>
        </p:nvSpPr>
        <p:spPr>
          <a:xfrm>
            <a:off x="5868144" y="427484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70" name="テキスト ボックス 69"/>
          <p:cNvSpPr txBox="1">
            <a:spLocks noChangeAspect="1"/>
          </p:cNvSpPr>
          <p:nvPr/>
        </p:nvSpPr>
        <p:spPr>
          <a:xfrm>
            <a:off x="7316728" y="502211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71" name="テキスト ボックス 70"/>
          <p:cNvSpPr txBox="1">
            <a:spLocks noChangeAspect="1"/>
          </p:cNvSpPr>
          <p:nvPr/>
        </p:nvSpPr>
        <p:spPr>
          <a:xfrm>
            <a:off x="6588144" y="427458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72" name="テキスト ボックス 71"/>
          <p:cNvSpPr txBox="1">
            <a:spLocks noChangeAspect="1"/>
          </p:cNvSpPr>
          <p:nvPr/>
        </p:nvSpPr>
        <p:spPr>
          <a:xfrm>
            <a:off x="5868144" y="3554580"/>
            <a:ext cx="720000" cy="523220"/>
          </a:xfrm>
          <a:prstGeom prst="rect">
            <a:avLst/>
          </a:prstGeom>
          <a:noFill/>
        </p:spPr>
        <p:txBody>
          <a:bodyPr wrap="square" rtlCol="0">
            <a:spAutoFit/>
          </a:bodyPr>
          <a:lstStyle/>
          <a:p>
            <a:r>
              <a:rPr lang="en-US" altLang="ja-JP" sz="2800" dirty="0" smtClean="0"/>
              <a:t> </a:t>
            </a:r>
            <a:r>
              <a:rPr kumimoji="1" lang="en-US" altLang="ja-JP" sz="2800" dirty="0" smtClean="0"/>
              <a:t>×</a:t>
            </a:r>
            <a:endParaRPr kumimoji="1" lang="ja-JP" altLang="en-US" sz="2800" dirty="0"/>
          </a:p>
        </p:txBody>
      </p:sp>
      <p:sp>
        <p:nvSpPr>
          <p:cNvPr id="73" name="テキスト ボックス 72"/>
          <p:cNvSpPr txBox="1">
            <a:spLocks noChangeAspect="1"/>
          </p:cNvSpPr>
          <p:nvPr/>
        </p:nvSpPr>
        <p:spPr>
          <a:xfrm>
            <a:off x="7316728" y="2803802"/>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74" name="テキスト ボックス 73"/>
          <p:cNvSpPr txBox="1">
            <a:spLocks noChangeAspect="1"/>
          </p:cNvSpPr>
          <p:nvPr/>
        </p:nvSpPr>
        <p:spPr>
          <a:xfrm>
            <a:off x="7308144" y="4274580"/>
            <a:ext cx="720000" cy="523220"/>
          </a:xfrm>
          <a:prstGeom prst="rect">
            <a:avLst/>
          </a:prstGeom>
          <a:noFill/>
        </p:spPr>
        <p:txBody>
          <a:bodyPr wrap="square" rtlCol="0">
            <a:spAutoFit/>
          </a:bodyPr>
          <a:lstStyle/>
          <a:p>
            <a:r>
              <a:rPr kumimoji="1" lang="en-US" altLang="ja-JP" sz="2800" dirty="0" smtClean="0"/>
              <a:t> Q</a:t>
            </a:r>
            <a:endParaRPr kumimoji="1" lang="ja-JP" altLang="en-US" sz="2800" dirty="0"/>
          </a:p>
        </p:txBody>
      </p:sp>
      <p:sp>
        <p:nvSpPr>
          <p:cNvPr id="75" name="テキスト ボックス 74"/>
          <p:cNvSpPr txBox="1">
            <a:spLocks noChangeAspect="1"/>
          </p:cNvSpPr>
          <p:nvPr/>
        </p:nvSpPr>
        <p:spPr>
          <a:xfrm>
            <a:off x="7308144" y="355458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76" name="テキスト ボックス 75"/>
          <p:cNvSpPr txBox="1"/>
          <p:nvPr/>
        </p:nvSpPr>
        <p:spPr>
          <a:xfrm>
            <a:off x="7740352" y="5760446"/>
            <a:ext cx="936104" cy="369332"/>
          </a:xfrm>
          <a:prstGeom prst="rect">
            <a:avLst/>
          </a:prstGeom>
          <a:noFill/>
        </p:spPr>
        <p:txBody>
          <a:bodyPr wrap="square" rtlCol="0">
            <a:spAutoFit/>
          </a:bodyPr>
          <a:lstStyle/>
          <a:p>
            <a:r>
              <a:rPr kumimoji="1" lang="en-US" altLang="ja-JP" dirty="0" smtClean="0"/>
              <a:t>(3,3)</a:t>
            </a:r>
            <a:endParaRPr kumimoji="1" lang="ja-JP" altLang="en-US" dirty="0"/>
          </a:p>
        </p:txBody>
      </p:sp>
      <p:cxnSp>
        <p:nvCxnSpPr>
          <p:cNvPr id="77" name="直線矢印コネクタ 76"/>
          <p:cNvCxnSpPr/>
          <p:nvPr/>
        </p:nvCxnSpPr>
        <p:spPr>
          <a:xfrm>
            <a:off x="6588144" y="2520086"/>
            <a:ext cx="136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932040" y="4176190"/>
            <a:ext cx="0" cy="13691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8028144" y="2419126"/>
            <a:ext cx="423704" cy="369332"/>
          </a:xfrm>
          <a:prstGeom prst="rect">
            <a:avLst/>
          </a:prstGeom>
          <a:noFill/>
        </p:spPr>
        <p:txBody>
          <a:bodyPr wrap="square" rtlCol="0">
            <a:spAutoFit/>
          </a:bodyPr>
          <a:lstStyle/>
          <a:p>
            <a:r>
              <a:rPr kumimoji="1" lang="en-US" altLang="ja-JP" dirty="0" smtClean="0"/>
              <a:t>x</a:t>
            </a:r>
            <a:endParaRPr kumimoji="1" lang="ja-JP" altLang="en-US" dirty="0"/>
          </a:p>
        </p:txBody>
      </p:sp>
      <p:sp>
        <p:nvSpPr>
          <p:cNvPr id="80" name="テキスト ボックス 79"/>
          <p:cNvSpPr txBox="1"/>
          <p:nvPr/>
        </p:nvSpPr>
        <p:spPr>
          <a:xfrm>
            <a:off x="4787984" y="5616190"/>
            <a:ext cx="288112" cy="369332"/>
          </a:xfrm>
          <a:prstGeom prst="rect">
            <a:avLst/>
          </a:prstGeom>
          <a:noFill/>
        </p:spPr>
        <p:txBody>
          <a:bodyPr wrap="square" rtlCol="0">
            <a:spAutoFit/>
          </a:bodyPr>
          <a:lstStyle/>
          <a:p>
            <a:r>
              <a:rPr kumimoji="1" lang="en-US" altLang="ja-JP" dirty="0" smtClean="0"/>
              <a:t>y</a:t>
            </a:r>
            <a:endParaRPr kumimoji="1" lang="ja-JP" altLang="en-US" dirty="0"/>
          </a:p>
        </p:txBody>
      </p:sp>
      <p:sp>
        <p:nvSpPr>
          <p:cNvPr id="81" name="テキスト ボックス 80"/>
          <p:cNvSpPr txBox="1"/>
          <p:nvPr/>
        </p:nvSpPr>
        <p:spPr>
          <a:xfrm>
            <a:off x="4928458" y="2335420"/>
            <a:ext cx="795670" cy="369332"/>
          </a:xfrm>
          <a:prstGeom prst="rect">
            <a:avLst/>
          </a:prstGeom>
          <a:noFill/>
        </p:spPr>
        <p:txBody>
          <a:bodyPr wrap="square" rtlCol="0">
            <a:spAutoFit/>
          </a:bodyPr>
          <a:lstStyle/>
          <a:p>
            <a:r>
              <a:rPr kumimoji="1" lang="en-US" altLang="ja-JP" dirty="0" smtClean="0"/>
              <a:t>(0,0)</a:t>
            </a:r>
            <a:endParaRPr kumimoji="1" lang="ja-JP" altLang="en-US" dirty="0"/>
          </a:p>
        </p:txBody>
      </p:sp>
    </p:spTree>
    <p:extLst>
      <p:ext uri="{BB962C8B-B14F-4D97-AF65-F5344CB8AC3E}">
        <p14:creationId xmlns:p14="http://schemas.microsoft.com/office/powerpoint/2010/main" xmlns="" val="269887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500"/>
                                        <p:tgtEl>
                                          <p:spTgt spid="6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fade">
                                      <p:cBhvr>
                                        <p:cTn id="12" dur="500"/>
                                        <p:tgtEl>
                                          <p:spTgt spid="6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5"/>
                                        </p:tgtEl>
                                        <p:attrNameLst>
                                          <p:attrName>style.visibility</p:attrName>
                                        </p:attrNameLst>
                                      </p:cBhvr>
                                      <p:to>
                                        <p:strVal val="visible"/>
                                      </p:to>
                                    </p:set>
                                    <p:animEffect transition="in" filter="fade">
                                      <p:cBhvr>
                                        <p:cTn id="15" dur="500"/>
                                        <p:tgtEl>
                                          <p:spTgt spid="6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500"/>
                                        <p:tgtEl>
                                          <p:spTgt spid="7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fade">
                                      <p:cBhvr>
                                        <p:cTn id="21" dur="500"/>
                                        <p:tgtEl>
                                          <p:spTgt spid="7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500"/>
                                        <p:tgtEl>
                                          <p:spTgt spid="6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animEffect transition="in" filter="fade">
                                      <p:cBhvr>
                                        <p:cTn id="27" dur="500"/>
                                        <p:tgtEl>
                                          <p:spTgt spid="7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7"/>
                                        </p:tgtEl>
                                        <p:attrNameLst>
                                          <p:attrName>style.visibility</p:attrName>
                                        </p:attrNameLst>
                                      </p:cBhvr>
                                      <p:to>
                                        <p:strVal val="visible"/>
                                      </p:to>
                                    </p:set>
                                    <p:animEffect transition="in" filter="fade">
                                      <p:cBhvr>
                                        <p:cTn id="30" dur="500"/>
                                        <p:tgtEl>
                                          <p:spTgt spid="6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1"/>
                                        </p:tgtEl>
                                        <p:attrNameLst>
                                          <p:attrName>style.visibility</p:attrName>
                                        </p:attrNameLst>
                                      </p:cBhvr>
                                      <p:to>
                                        <p:strVal val="visible"/>
                                      </p:to>
                                    </p:set>
                                    <p:animEffect transition="in" filter="fade">
                                      <p:cBhvr>
                                        <p:cTn id="33" dur="500"/>
                                        <p:tgtEl>
                                          <p:spTgt spid="7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500"/>
                                        <p:tgtEl>
                                          <p:spTgt spid="6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fade">
                                      <p:cBhvr>
                                        <p:cTn id="41" dur="500"/>
                                        <p:tgtEl>
                                          <p:spTgt spid="6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69"/>
                                        </p:tgtEl>
                                        <p:attrNameLst>
                                          <p:attrName>style.visibility</p:attrName>
                                        </p:attrNameLst>
                                      </p:cBhvr>
                                      <p:to>
                                        <p:strVal val="visible"/>
                                      </p:to>
                                    </p:set>
                                    <p:animEffect transition="in" filter="fade">
                                      <p:cBhvr>
                                        <p:cTn id="46" dur="500"/>
                                        <p:tgtEl>
                                          <p:spTgt spid="6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fade">
                                      <p:cBhvr>
                                        <p:cTn id="49" dur="500"/>
                                        <p:tgtEl>
                                          <p:spTgt spid="66"/>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74"/>
                                        </p:tgtEl>
                                        <p:attrNameLst>
                                          <p:attrName>style.visibility</p:attrName>
                                        </p:attrNameLst>
                                      </p:cBhvr>
                                      <p:to>
                                        <p:strVal val="visible"/>
                                      </p:to>
                                    </p:set>
                                    <p:animEffect transition="in" filter="fade">
                                      <p:cBhvr>
                                        <p:cTn id="54" dur="500"/>
                                        <p:tgtEl>
                                          <p:spTgt spid="74"/>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70"/>
                                        </p:tgtEl>
                                        <p:attrNameLst>
                                          <p:attrName>style.visibility</p:attrName>
                                        </p:attrNameLst>
                                      </p:cBhvr>
                                      <p:to>
                                        <p:strVal val="visible"/>
                                      </p:to>
                                    </p:set>
                                    <p:animEffect transition="in" filter="fade">
                                      <p:cBhvr>
                                        <p:cTn id="59" dur="500"/>
                                        <p:tgtEl>
                                          <p:spTgt spid="70"/>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1" grpId="0"/>
      <p:bldP spid="62" grpId="0"/>
      <p:bldP spid="63" grpId="0"/>
      <p:bldP spid="64" grpId="0"/>
      <p:bldP spid="65" grpId="0"/>
      <p:bldP spid="66" grpId="0"/>
      <p:bldP spid="67" grpId="0"/>
      <p:bldP spid="68" grpId="0"/>
      <p:bldP spid="69" grpId="0"/>
      <p:bldP spid="70" grpId="0"/>
      <p:bldP spid="71" grpId="0"/>
      <p:bldP spid="72" grpId="0"/>
      <p:bldP spid="73" grpId="0"/>
      <p:bldP spid="74" grpId="0"/>
      <p:bldP spid="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n</a:t>
            </a:r>
            <a:r>
              <a:rPr kumimoji="1" lang="ja-JP" altLang="en-US" dirty="0" smtClean="0"/>
              <a:t>クイーン問題の今までの研究</a:t>
            </a:r>
            <a:endParaRPr kumimoji="1" lang="ja-JP" altLang="en-US" dirty="0"/>
          </a:p>
        </p:txBody>
      </p:sp>
      <p:sp>
        <p:nvSpPr>
          <p:cNvPr id="3" name="コンテンツ プレースホルダー 2"/>
          <p:cNvSpPr>
            <a:spLocks noGrp="1"/>
          </p:cNvSpPr>
          <p:nvPr>
            <p:ph sz="quarter" idx="1"/>
          </p:nvPr>
        </p:nvSpPr>
        <p:spPr/>
        <p:txBody>
          <a:bodyPr>
            <a:normAutofit/>
          </a:bodyPr>
          <a:lstStyle/>
          <a:p>
            <a:r>
              <a:rPr lang="en-US" altLang="ja-JP" dirty="0"/>
              <a:t>n</a:t>
            </a:r>
            <a:r>
              <a:rPr kumimoji="1" lang="ja-JP" altLang="en-US" dirty="0" smtClean="0"/>
              <a:t>クイーンの</a:t>
            </a:r>
            <a:r>
              <a:rPr lang="ja-JP" altLang="en-US" dirty="0" smtClean="0"/>
              <a:t>解</a:t>
            </a:r>
            <a:r>
              <a:rPr kumimoji="1" lang="ja-JP" altLang="en-US" dirty="0" smtClean="0"/>
              <a:t>の総数</a:t>
            </a:r>
            <a:endParaRPr kumimoji="1" lang="en-US" altLang="ja-JP" dirty="0" smtClean="0"/>
          </a:p>
          <a:p>
            <a:pPr marL="0" indent="0">
              <a:buNone/>
            </a:pPr>
            <a:r>
              <a:rPr lang="ja-JP" altLang="en-US" dirty="0" smtClean="0"/>
              <a:t>　既存</a:t>
            </a:r>
            <a:r>
              <a:rPr kumimoji="1" lang="ja-JP" altLang="en-US" dirty="0" smtClean="0"/>
              <a:t>の結果だと求められた</a:t>
            </a:r>
            <a:r>
              <a:rPr kumimoji="1" lang="en-US" altLang="ja-JP" dirty="0" smtClean="0"/>
              <a:t>n</a:t>
            </a:r>
            <a:r>
              <a:rPr kumimoji="1" lang="ja-JP" altLang="en-US" dirty="0" smtClean="0"/>
              <a:t>の最大数は</a:t>
            </a:r>
            <a:r>
              <a:rPr kumimoji="1" lang="en-US" altLang="ja-JP" dirty="0" smtClean="0"/>
              <a:t>26</a:t>
            </a:r>
          </a:p>
          <a:p>
            <a:pPr marL="0" indent="0">
              <a:buNone/>
            </a:pPr>
            <a:r>
              <a:rPr lang="ja-JP" altLang="en-US" dirty="0"/>
              <a:t>　</a:t>
            </a:r>
            <a:r>
              <a:rPr lang="ja-JP" altLang="en-US" dirty="0" smtClean="0"/>
              <a:t>発見された解の数はおよそ</a:t>
            </a:r>
            <a:r>
              <a:rPr lang="en-US" altLang="ja-JP" dirty="0" smtClean="0"/>
              <a:t>2</a:t>
            </a:r>
            <a:r>
              <a:rPr lang="ja-JP" altLang="en-US" dirty="0" smtClean="0"/>
              <a:t>京</a:t>
            </a:r>
            <a:endParaRPr lang="en-US" altLang="ja-JP" dirty="0" smtClean="0"/>
          </a:p>
          <a:p>
            <a:pPr marL="0" indent="0">
              <a:buNone/>
            </a:pPr>
            <a:r>
              <a:rPr lang="ja-JP" altLang="en-US" dirty="0" smtClean="0"/>
              <a:t>　結果を求めるのに要した時間はおよそ</a:t>
            </a:r>
            <a:r>
              <a:rPr lang="en-US" altLang="ja-JP" dirty="0" smtClean="0"/>
              <a:t>9</a:t>
            </a:r>
            <a:r>
              <a:rPr lang="ja-JP" altLang="en-US" dirty="0" smtClean="0"/>
              <a:t>ヶ月</a:t>
            </a:r>
            <a:endParaRPr lang="en-US" altLang="ja-JP" dirty="0" smtClean="0"/>
          </a:p>
          <a:p>
            <a:r>
              <a:rPr lang="ja-JP" altLang="en-US" dirty="0" smtClean="0"/>
              <a:t>探索時間の短縮</a:t>
            </a:r>
            <a:endParaRPr kumimoji="1" lang="en-US" altLang="ja-JP" dirty="0" smtClean="0"/>
          </a:p>
          <a:p>
            <a:endParaRPr kumimoji="1" lang="en-US" altLang="ja-JP" dirty="0"/>
          </a:p>
          <a:p>
            <a:pPr marL="0" indent="0">
              <a:buNone/>
            </a:pPr>
            <a:r>
              <a:rPr lang="en-US" altLang="ja-JP" dirty="0"/>
              <a:t>n</a:t>
            </a:r>
            <a:r>
              <a:rPr lang="ja-JP" altLang="en-US" dirty="0" smtClean="0"/>
              <a:t>クイーン問題の研究は、これらの研究が非常に多い</a:t>
            </a:r>
            <a:endParaRPr kumimoji="1" lang="en-US" altLang="ja-JP" dirty="0" smtClean="0"/>
          </a:p>
        </p:txBody>
      </p:sp>
    </p:spTree>
    <p:extLst>
      <p:ext uri="{BB962C8B-B14F-4D97-AF65-F5344CB8AC3E}">
        <p14:creationId xmlns:p14="http://schemas.microsoft.com/office/powerpoint/2010/main" xmlns="" val="245327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a:t>
            </a:r>
            <a:r>
              <a:rPr kumimoji="1" lang="ja-JP" altLang="en-US" dirty="0" smtClean="0"/>
              <a:t>クイーン問題の</a:t>
            </a:r>
            <a:r>
              <a:rPr lang="ja-JP" altLang="en-US" dirty="0"/>
              <a:t>応用</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a:t>n</a:t>
            </a:r>
            <a:r>
              <a:rPr lang="ja-JP" altLang="en-US" dirty="0" smtClean="0"/>
              <a:t>クイーン最小個数問題</a:t>
            </a:r>
            <a:endParaRPr kumimoji="1" lang="en-US" altLang="ja-JP" dirty="0" smtClean="0"/>
          </a:p>
          <a:p>
            <a:r>
              <a:rPr lang="en-US" altLang="ja-JP" dirty="0" smtClean="0"/>
              <a:t>3</a:t>
            </a:r>
            <a:r>
              <a:rPr lang="ja-JP" altLang="en-US" dirty="0" smtClean="0"/>
              <a:t>次元</a:t>
            </a:r>
            <a:r>
              <a:rPr lang="en-US" altLang="ja-JP" dirty="0" smtClean="0"/>
              <a:t>n</a:t>
            </a:r>
            <a:r>
              <a:rPr lang="ja-JP" altLang="en-US" dirty="0" smtClean="0"/>
              <a:t>クイーン</a:t>
            </a:r>
            <a:r>
              <a:rPr lang="ja-JP" altLang="en-US" dirty="0"/>
              <a:t>最小個数問題</a:t>
            </a:r>
            <a:endParaRPr lang="en-US" altLang="ja-JP" dirty="0" smtClean="0"/>
          </a:p>
          <a:p>
            <a:endParaRPr lang="en-US" altLang="ja-JP" dirty="0"/>
          </a:p>
          <a:p>
            <a:pPr marL="0" indent="0">
              <a:buNone/>
            </a:pPr>
            <a:r>
              <a:rPr lang="ja-JP" altLang="en-US" dirty="0" smtClean="0"/>
              <a:t>これらの問題を取り上げる</a:t>
            </a:r>
            <a:endParaRPr lang="en-US" altLang="ja-JP" dirty="0" smtClean="0"/>
          </a:p>
        </p:txBody>
      </p:sp>
    </p:spTree>
    <p:extLst>
      <p:ext uri="{BB962C8B-B14F-4D97-AF65-F5344CB8AC3E}">
        <p14:creationId xmlns:p14="http://schemas.microsoft.com/office/powerpoint/2010/main" xmlns="" val="308086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ｎクイーン極大配置問題</a:t>
            </a:r>
            <a:endParaRPr kumimoji="1" lang="ja-JP" altLang="en-US" dirty="0"/>
          </a:p>
        </p:txBody>
      </p:sp>
      <p:sp>
        <p:nvSpPr>
          <p:cNvPr id="4" name="コンテンツ プレースホルダー 3"/>
          <p:cNvSpPr>
            <a:spLocks noGrp="1"/>
          </p:cNvSpPr>
          <p:nvPr>
            <p:ph sz="quarter" idx="1"/>
          </p:nvPr>
        </p:nvSpPr>
        <p:spPr/>
        <p:txBody>
          <a:bodyPr/>
          <a:lstStyle/>
          <a:p>
            <a:r>
              <a:rPr lang="en-US" altLang="ja-JP" dirty="0" err="1"/>
              <a:t>n×n</a:t>
            </a:r>
            <a:r>
              <a:rPr lang="ja-JP" altLang="en-US" dirty="0"/>
              <a:t>の盤上に</a:t>
            </a:r>
            <a:r>
              <a:rPr lang="en-US" altLang="ja-JP" dirty="0" smtClean="0"/>
              <a:t>m(</a:t>
            </a:r>
            <a:r>
              <a:rPr lang="ja-JP" altLang="en-US" dirty="0" smtClean="0"/>
              <a:t>≦</a:t>
            </a:r>
            <a:r>
              <a:rPr lang="en-US" altLang="ja-JP" dirty="0" smtClean="0"/>
              <a:t>n)</a:t>
            </a:r>
            <a:r>
              <a:rPr lang="ja-JP" altLang="en-US" dirty="0" smtClean="0"/>
              <a:t>個</a:t>
            </a:r>
            <a:r>
              <a:rPr lang="ja-JP" altLang="en-US" dirty="0"/>
              <a:t>のクイーンを配置した時、新たに</a:t>
            </a:r>
            <a:r>
              <a:rPr lang="en-US" altLang="ja-JP" dirty="0"/>
              <a:t>m+1</a:t>
            </a:r>
            <a:r>
              <a:rPr lang="ja-JP" altLang="en-US" dirty="0"/>
              <a:t>個目の</a:t>
            </a:r>
            <a:r>
              <a:rPr lang="ja-JP" altLang="en-US" dirty="0" smtClean="0"/>
              <a:t>クイーンがどこにも置くことができないような配置を解とする</a:t>
            </a:r>
            <a:endParaRPr kumimoji="1" lang="ja-JP" altLang="en-US" dirty="0"/>
          </a:p>
        </p:txBody>
      </p:sp>
      <p:sp>
        <p:nvSpPr>
          <p:cNvPr id="5" name="コンテンツ プレースホルダー 4"/>
          <p:cNvSpPr>
            <a:spLocks noGrp="1"/>
          </p:cNvSpPr>
          <p:nvPr>
            <p:ph sz="quarter" idx="2"/>
          </p:nvPr>
        </p:nvSpPr>
        <p:spPr/>
        <p:txBody>
          <a:bodyPr/>
          <a:lstStyle/>
          <a:p>
            <a:r>
              <a:rPr lang="en-US" altLang="ja-JP" dirty="0" smtClean="0"/>
              <a:t>n</a:t>
            </a:r>
            <a:r>
              <a:rPr kumimoji="1" lang="en-US" altLang="ja-JP" dirty="0" smtClean="0"/>
              <a:t>=4</a:t>
            </a:r>
            <a:r>
              <a:rPr kumimoji="1" lang="ja-JP" altLang="en-US" dirty="0" smtClean="0"/>
              <a:t>の例</a:t>
            </a:r>
            <a:endParaRPr kumimoji="1" lang="ja-JP" altLang="en-US" dirty="0"/>
          </a:p>
        </p:txBody>
      </p:sp>
      <p:sp>
        <p:nvSpPr>
          <p:cNvPr id="6" name="正方形/長方形 5"/>
          <p:cNvSpPr>
            <a:spLocks noChangeAspect="1"/>
          </p:cNvSpPr>
          <p:nvPr/>
        </p:nvSpPr>
        <p:spPr>
          <a:xfrm>
            <a:off x="514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正方形/長方形 6"/>
          <p:cNvSpPr>
            <a:spLocks noChangeAspect="1"/>
          </p:cNvSpPr>
          <p:nvPr/>
        </p:nvSpPr>
        <p:spPr>
          <a:xfrm>
            <a:off x="586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 name="正方形/長方形 7"/>
          <p:cNvSpPr>
            <a:spLocks noChangeAspect="1"/>
          </p:cNvSpPr>
          <p:nvPr/>
        </p:nvSpPr>
        <p:spPr>
          <a:xfrm>
            <a:off x="730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 name="正方形/長方形 8"/>
          <p:cNvSpPr>
            <a:spLocks noChangeAspect="1"/>
          </p:cNvSpPr>
          <p:nvPr/>
        </p:nvSpPr>
        <p:spPr>
          <a:xfrm>
            <a:off x="6588144" y="273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 name="正方形/長方形 9"/>
          <p:cNvSpPr>
            <a:spLocks noChangeAspect="1"/>
          </p:cNvSpPr>
          <p:nvPr/>
        </p:nvSpPr>
        <p:spPr>
          <a:xfrm>
            <a:off x="514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 name="正方形/長方形 10"/>
          <p:cNvSpPr>
            <a:spLocks noChangeAspect="1"/>
          </p:cNvSpPr>
          <p:nvPr/>
        </p:nvSpPr>
        <p:spPr>
          <a:xfrm>
            <a:off x="586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 name="正方形/長方形 11"/>
          <p:cNvSpPr>
            <a:spLocks noChangeAspect="1"/>
          </p:cNvSpPr>
          <p:nvPr/>
        </p:nvSpPr>
        <p:spPr>
          <a:xfrm>
            <a:off x="730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 name="正方形/長方形 12"/>
          <p:cNvSpPr>
            <a:spLocks noChangeAspect="1"/>
          </p:cNvSpPr>
          <p:nvPr/>
        </p:nvSpPr>
        <p:spPr>
          <a:xfrm>
            <a:off x="6588144" y="345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 name="正方形/長方形 13"/>
          <p:cNvSpPr>
            <a:spLocks noChangeAspect="1"/>
          </p:cNvSpPr>
          <p:nvPr/>
        </p:nvSpPr>
        <p:spPr>
          <a:xfrm>
            <a:off x="514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 name="正方形/長方形 14"/>
          <p:cNvSpPr>
            <a:spLocks noChangeAspect="1"/>
          </p:cNvSpPr>
          <p:nvPr/>
        </p:nvSpPr>
        <p:spPr>
          <a:xfrm>
            <a:off x="586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 name="正方形/長方形 15"/>
          <p:cNvSpPr>
            <a:spLocks noChangeAspect="1"/>
          </p:cNvSpPr>
          <p:nvPr/>
        </p:nvSpPr>
        <p:spPr>
          <a:xfrm>
            <a:off x="730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 name="正方形/長方形 16"/>
          <p:cNvSpPr>
            <a:spLocks noChangeAspect="1"/>
          </p:cNvSpPr>
          <p:nvPr/>
        </p:nvSpPr>
        <p:spPr>
          <a:xfrm>
            <a:off x="6588144" y="417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 name="正方形/長方形 17"/>
          <p:cNvSpPr>
            <a:spLocks noChangeAspect="1"/>
          </p:cNvSpPr>
          <p:nvPr/>
        </p:nvSpPr>
        <p:spPr>
          <a:xfrm>
            <a:off x="514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 name="正方形/長方形 18"/>
          <p:cNvSpPr>
            <a:spLocks noChangeAspect="1"/>
          </p:cNvSpPr>
          <p:nvPr/>
        </p:nvSpPr>
        <p:spPr>
          <a:xfrm>
            <a:off x="586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 name="正方形/長方形 19"/>
          <p:cNvSpPr>
            <a:spLocks noChangeAspect="1"/>
          </p:cNvSpPr>
          <p:nvPr/>
        </p:nvSpPr>
        <p:spPr>
          <a:xfrm>
            <a:off x="730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 name="正方形/長方形 20"/>
          <p:cNvSpPr>
            <a:spLocks noChangeAspect="1"/>
          </p:cNvSpPr>
          <p:nvPr/>
        </p:nvSpPr>
        <p:spPr>
          <a:xfrm>
            <a:off x="6588144" y="4896190"/>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2" name="テキスト ボックス 21"/>
          <p:cNvSpPr txBox="1"/>
          <p:nvPr/>
        </p:nvSpPr>
        <p:spPr>
          <a:xfrm>
            <a:off x="5868144" y="4963802"/>
            <a:ext cx="720000" cy="523220"/>
          </a:xfrm>
          <a:prstGeom prst="rect">
            <a:avLst/>
          </a:prstGeom>
          <a:noFill/>
        </p:spPr>
        <p:txBody>
          <a:bodyPr wrap="square" rtlCol="0">
            <a:spAutoFit/>
          </a:bodyPr>
          <a:lstStyle/>
          <a:p>
            <a:r>
              <a:rPr lang="en-US" altLang="ja-JP" sz="2800" dirty="0"/>
              <a:t> </a:t>
            </a:r>
            <a:r>
              <a:rPr lang="en-US" altLang="ja-JP" sz="2800" dirty="0" smtClean="0"/>
              <a:t> </a:t>
            </a:r>
            <a:r>
              <a:rPr kumimoji="1" lang="en-US" altLang="ja-JP" sz="2800" dirty="0" smtClean="0"/>
              <a:t>Q</a:t>
            </a:r>
            <a:endParaRPr kumimoji="1" lang="ja-JP" altLang="en-US" sz="2800" dirty="0"/>
          </a:p>
        </p:txBody>
      </p:sp>
      <p:sp>
        <p:nvSpPr>
          <p:cNvPr id="23" name="テキスト ボックス 22"/>
          <p:cNvSpPr txBox="1"/>
          <p:nvPr/>
        </p:nvSpPr>
        <p:spPr>
          <a:xfrm>
            <a:off x="6588144" y="3554580"/>
            <a:ext cx="720000" cy="523220"/>
          </a:xfrm>
          <a:prstGeom prst="rect">
            <a:avLst/>
          </a:prstGeom>
          <a:noFill/>
        </p:spPr>
        <p:txBody>
          <a:bodyPr wrap="square" rtlCol="0">
            <a:spAutoFit/>
          </a:bodyPr>
          <a:lstStyle/>
          <a:p>
            <a:r>
              <a:rPr lang="ja-JP" altLang="en-US" sz="2800" dirty="0"/>
              <a:t> </a:t>
            </a:r>
            <a:r>
              <a:rPr lang="en-US" altLang="ja-JP" sz="2800" dirty="0" smtClean="0"/>
              <a:t>×</a:t>
            </a:r>
            <a:endParaRPr kumimoji="1" lang="ja-JP" altLang="en-US" sz="2800" dirty="0"/>
          </a:p>
        </p:txBody>
      </p:sp>
      <p:sp>
        <p:nvSpPr>
          <p:cNvPr id="24" name="テキスト ボックス 23"/>
          <p:cNvSpPr txBox="1"/>
          <p:nvPr/>
        </p:nvSpPr>
        <p:spPr>
          <a:xfrm>
            <a:off x="5148144" y="2803802"/>
            <a:ext cx="720000" cy="523220"/>
          </a:xfrm>
          <a:prstGeom prst="rect">
            <a:avLst/>
          </a:prstGeom>
          <a:noFill/>
        </p:spPr>
        <p:txBody>
          <a:bodyPr wrap="square" rtlCol="0">
            <a:spAutoFit/>
          </a:bodyPr>
          <a:lstStyle/>
          <a:p>
            <a:r>
              <a:rPr lang="en-US" altLang="ja-JP" sz="2800" dirty="0"/>
              <a:t> </a:t>
            </a:r>
            <a:r>
              <a:rPr lang="en-US" altLang="ja-JP" sz="2800" dirty="0" smtClean="0"/>
              <a:t>×</a:t>
            </a:r>
            <a:endParaRPr kumimoji="1" lang="ja-JP" altLang="en-US" sz="2800" dirty="0"/>
          </a:p>
        </p:txBody>
      </p:sp>
      <p:sp>
        <p:nvSpPr>
          <p:cNvPr id="25" name="テキスト ボックス 24"/>
          <p:cNvSpPr txBox="1">
            <a:spLocks noChangeAspect="1"/>
          </p:cNvSpPr>
          <p:nvPr/>
        </p:nvSpPr>
        <p:spPr>
          <a:xfrm>
            <a:off x="6588144" y="502211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26" name="テキスト ボックス 25"/>
          <p:cNvSpPr txBox="1">
            <a:spLocks noChangeAspect="1"/>
          </p:cNvSpPr>
          <p:nvPr/>
        </p:nvSpPr>
        <p:spPr>
          <a:xfrm>
            <a:off x="6588144" y="2803802"/>
            <a:ext cx="720000" cy="523220"/>
          </a:xfrm>
          <a:prstGeom prst="rect">
            <a:avLst/>
          </a:prstGeom>
          <a:noFill/>
        </p:spPr>
        <p:txBody>
          <a:bodyPr wrap="square" rtlCol="0">
            <a:spAutoFit/>
          </a:bodyPr>
          <a:lstStyle/>
          <a:p>
            <a:r>
              <a:rPr kumimoji="1" lang="en-US" altLang="ja-JP" sz="2800" dirty="0" smtClean="0"/>
              <a:t> Q</a:t>
            </a:r>
            <a:endParaRPr kumimoji="1" lang="ja-JP" altLang="en-US" sz="2800" dirty="0"/>
          </a:p>
        </p:txBody>
      </p:sp>
      <p:sp>
        <p:nvSpPr>
          <p:cNvPr id="27" name="テキスト ボックス 26"/>
          <p:cNvSpPr txBox="1">
            <a:spLocks noChangeAspect="1"/>
          </p:cNvSpPr>
          <p:nvPr/>
        </p:nvSpPr>
        <p:spPr>
          <a:xfrm>
            <a:off x="5868144" y="2803802"/>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28" name="テキスト ボックス 27"/>
          <p:cNvSpPr txBox="1">
            <a:spLocks noChangeAspect="1"/>
          </p:cNvSpPr>
          <p:nvPr/>
        </p:nvSpPr>
        <p:spPr>
          <a:xfrm>
            <a:off x="5148144" y="4963802"/>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29" name="テキスト ボックス 28"/>
          <p:cNvSpPr txBox="1">
            <a:spLocks noChangeAspect="1"/>
          </p:cNvSpPr>
          <p:nvPr/>
        </p:nvSpPr>
        <p:spPr>
          <a:xfrm>
            <a:off x="5148144" y="427458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30" name="テキスト ボックス 29"/>
          <p:cNvSpPr txBox="1">
            <a:spLocks noChangeAspect="1"/>
          </p:cNvSpPr>
          <p:nvPr/>
        </p:nvSpPr>
        <p:spPr>
          <a:xfrm>
            <a:off x="5148144" y="3554580"/>
            <a:ext cx="720000" cy="523220"/>
          </a:xfrm>
          <a:prstGeom prst="rect">
            <a:avLst/>
          </a:prstGeom>
          <a:noFill/>
        </p:spPr>
        <p:txBody>
          <a:bodyPr wrap="square" rtlCol="0">
            <a:spAutoFit/>
          </a:bodyPr>
          <a:lstStyle/>
          <a:p>
            <a:r>
              <a:rPr kumimoji="1" lang="en-US" altLang="ja-JP" sz="2800" dirty="0" smtClean="0"/>
              <a:t> Q</a:t>
            </a:r>
            <a:endParaRPr kumimoji="1" lang="ja-JP" altLang="en-US" sz="2800" dirty="0"/>
          </a:p>
        </p:txBody>
      </p:sp>
      <p:sp>
        <p:nvSpPr>
          <p:cNvPr id="31" name="テキスト ボックス 30"/>
          <p:cNvSpPr txBox="1">
            <a:spLocks noChangeAspect="1"/>
          </p:cNvSpPr>
          <p:nvPr/>
        </p:nvSpPr>
        <p:spPr>
          <a:xfrm>
            <a:off x="5868144" y="427484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32" name="テキスト ボックス 31"/>
          <p:cNvSpPr txBox="1">
            <a:spLocks noChangeAspect="1"/>
          </p:cNvSpPr>
          <p:nvPr/>
        </p:nvSpPr>
        <p:spPr>
          <a:xfrm>
            <a:off x="7316728" y="502211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33" name="テキスト ボックス 32"/>
          <p:cNvSpPr txBox="1">
            <a:spLocks noChangeAspect="1"/>
          </p:cNvSpPr>
          <p:nvPr/>
        </p:nvSpPr>
        <p:spPr>
          <a:xfrm>
            <a:off x="6588144" y="427458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34" name="テキスト ボックス 33"/>
          <p:cNvSpPr txBox="1">
            <a:spLocks noChangeAspect="1"/>
          </p:cNvSpPr>
          <p:nvPr/>
        </p:nvSpPr>
        <p:spPr>
          <a:xfrm>
            <a:off x="5868144" y="3554580"/>
            <a:ext cx="720000" cy="523220"/>
          </a:xfrm>
          <a:prstGeom prst="rect">
            <a:avLst/>
          </a:prstGeom>
          <a:noFill/>
        </p:spPr>
        <p:txBody>
          <a:bodyPr wrap="square" rtlCol="0">
            <a:spAutoFit/>
          </a:bodyPr>
          <a:lstStyle/>
          <a:p>
            <a:r>
              <a:rPr lang="en-US" altLang="ja-JP" sz="2800" dirty="0" smtClean="0"/>
              <a:t> </a:t>
            </a:r>
            <a:r>
              <a:rPr kumimoji="1" lang="en-US" altLang="ja-JP" sz="2800" dirty="0" smtClean="0"/>
              <a:t>×</a:t>
            </a:r>
            <a:endParaRPr kumimoji="1" lang="ja-JP" altLang="en-US" sz="2800" dirty="0"/>
          </a:p>
        </p:txBody>
      </p:sp>
      <p:sp>
        <p:nvSpPr>
          <p:cNvPr id="35" name="テキスト ボックス 34"/>
          <p:cNvSpPr txBox="1">
            <a:spLocks noChangeAspect="1"/>
          </p:cNvSpPr>
          <p:nvPr/>
        </p:nvSpPr>
        <p:spPr>
          <a:xfrm>
            <a:off x="7316728" y="2803802"/>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36" name="テキスト ボックス 35"/>
          <p:cNvSpPr txBox="1">
            <a:spLocks noChangeAspect="1"/>
          </p:cNvSpPr>
          <p:nvPr/>
        </p:nvSpPr>
        <p:spPr>
          <a:xfrm>
            <a:off x="7308144" y="4274580"/>
            <a:ext cx="720000" cy="523220"/>
          </a:xfrm>
          <a:prstGeom prst="rect">
            <a:avLst/>
          </a:prstGeom>
          <a:noFill/>
        </p:spPr>
        <p:txBody>
          <a:bodyPr wrap="square" rtlCol="0">
            <a:spAutoFit/>
          </a:bodyPr>
          <a:lstStyle/>
          <a:p>
            <a:r>
              <a:rPr kumimoji="1" lang="en-US" altLang="ja-JP" sz="2800" dirty="0" smtClean="0"/>
              <a:t> Q</a:t>
            </a:r>
            <a:endParaRPr kumimoji="1" lang="ja-JP" altLang="en-US" sz="2800" dirty="0"/>
          </a:p>
        </p:txBody>
      </p:sp>
      <p:sp>
        <p:nvSpPr>
          <p:cNvPr id="37" name="テキスト ボックス 36"/>
          <p:cNvSpPr txBox="1">
            <a:spLocks noChangeAspect="1"/>
          </p:cNvSpPr>
          <p:nvPr/>
        </p:nvSpPr>
        <p:spPr>
          <a:xfrm>
            <a:off x="7308144" y="355458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38" name="テキスト ボックス 37"/>
          <p:cNvSpPr txBox="1"/>
          <p:nvPr/>
        </p:nvSpPr>
        <p:spPr>
          <a:xfrm>
            <a:off x="7740352" y="5760446"/>
            <a:ext cx="936104" cy="369332"/>
          </a:xfrm>
          <a:prstGeom prst="rect">
            <a:avLst/>
          </a:prstGeom>
          <a:noFill/>
        </p:spPr>
        <p:txBody>
          <a:bodyPr wrap="square" rtlCol="0">
            <a:spAutoFit/>
          </a:bodyPr>
          <a:lstStyle/>
          <a:p>
            <a:r>
              <a:rPr kumimoji="1" lang="en-US" altLang="ja-JP" dirty="0" smtClean="0"/>
              <a:t>(3,3)</a:t>
            </a:r>
            <a:endParaRPr kumimoji="1" lang="ja-JP" altLang="en-US" dirty="0"/>
          </a:p>
        </p:txBody>
      </p:sp>
      <p:cxnSp>
        <p:nvCxnSpPr>
          <p:cNvPr id="39" name="直線矢印コネクタ 38"/>
          <p:cNvCxnSpPr/>
          <p:nvPr/>
        </p:nvCxnSpPr>
        <p:spPr>
          <a:xfrm>
            <a:off x="6588144" y="2520086"/>
            <a:ext cx="136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4932040" y="4176190"/>
            <a:ext cx="0" cy="13691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8028144" y="2419126"/>
            <a:ext cx="423704" cy="369332"/>
          </a:xfrm>
          <a:prstGeom prst="rect">
            <a:avLst/>
          </a:prstGeom>
          <a:noFill/>
        </p:spPr>
        <p:txBody>
          <a:bodyPr wrap="square" rtlCol="0">
            <a:spAutoFit/>
          </a:bodyPr>
          <a:lstStyle/>
          <a:p>
            <a:r>
              <a:rPr kumimoji="1" lang="en-US" altLang="ja-JP" dirty="0" smtClean="0"/>
              <a:t>x</a:t>
            </a:r>
            <a:endParaRPr kumimoji="1" lang="ja-JP" altLang="en-US" dirty="0"/>
          </a:p>
        </p:txBody>
      </p:sp>
      <p:sp>
        <p:nvSpPr>
          <p:cNvPr id="42" name="テキスト ボックス 41"/>
          <p:cNvSpPr txBox="1"/>
          <p:nvPr/>
        </p:nvSpPr>
        <p:spPr>
          <a:xfrm>
            <a:off x="4787984" y="5616190"/>
            <a:ext cx="288112" cy="369332"/>
          </a:xfrm>
          <a:prstGeom prst="rect">
            <a:avLst/>
          </a:prstGeom>
          <a:noFill/>
        </p:spPr>
        <p:txBody>
          <a:bodyPr wrap="square" rtlCol="0">
            <a:spAutoFit/>
          </a:bodyPr>
          <a:lstStyle/>
          <a:p>
            <a:r>
              <a:rPr kumimoji="1" lang="en-US" altLang="ja-JP" dirty="0" smtClean="0"/>
              <a:t>y</a:t>
            </a:r>
            <a:endParaRPr kumimoji="1" lang="ja-JP" altLang="en-US" dirty="0"/>
          </a:p>
        </p:txBody>
      </p:sp>
      <p:sp>
        <p:nvSpPr>
          <p:cNvPr id="43" name="テキスト ボックス 42"/>
          <p:cNvSpPr txBox="1"/>
          <p:nvPr/>
        </p:nvSpPr>
        <p:spPr>
          <a:xfrm>
            <a:off x="4928458" y="2335420"/>
            <a:ext cx="795670" cy="369332"/>
          </a:xfrm>
          <a:prstGeom prst="rect">
            <a:avLst/>
          </a:prstGeom>
          <a:noFill/>
        </p:spPr>
        <p:txBody>
          <a:bodyPr wrap="square" rtlCol="0">
            <a:spAutoFit/>
          </a:bodyPr>
          <a:lstStyle/>
          <a:p>
            <a:r>
              <a:rPr kumimoji="1" lang="en-US" altLang="ja-JP" dirty="0" smtClean="0"/>
              <a:t>(0,0)</a:t>
            </a:r>
            <a:endParaRPr kumimoji="1" lang="ja-JP" altLang="en-US" dirty="0"/>
          </a:p>
        </p:txBody>
      </p:sp>
    </p:spTree>
    <p:extLst>
      <p:ext uri="{BB962C8B-B14F-4D97-AF65-F5344CB8AC3E}">
        <p14:creationId xmlns:p14="http://schemas.microsoft.com/office/powerpoint/2010/main" xmlns="" val="2727994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a:t>
            </a:r>
            <a:r>
              <a:rPr lang="ja-JP" altLang="en-US" dirty="0" smtClean="0"/>
              <a:t>クイーン</a:t>
            </a:r>
            <a:r>
              <a:rPr kumimoji="1" lang="ja-JP" altLang="en-US" dirty="0" smtClean="0"/>
              <a:t>最小個数問題とは</a:t>
            </a:r>
            <a:endParaRPr kumimoji="1" lang="ja-JP" altLang="en-US" dirty="0"/>
          </a:p>
        </p:txBody>
      </p:sp>
      <p:sp>
        <p:nvSpPr>
          <p:cNvPr id="4" name="コンテンツ プレースホルダー 3"/>
          <p:cNvSpPr>
            <a:spLocks noGrp="1"/>
          </p:cNvSpPr>
          <p:nvPr>
            <p:ph sz="quarter" idx="1"/>
          </p:nvPr>
        </p:nvSpPr>
        <p:spPr>
          <a:xfrm>
            <a:off x="467544" y="1270621"/>
            <a:ext cx="3291840" cy="4525963"/>
          </a:xfrm>
        </p:spPr>
        <p:txBody>
          <a:bodyPr/>
          <a:lstStyle/>
          <a:p>
            <a:r>
              <a:rPr lang="ja-JP" altLang="en-US" dirty="0" smtClean="0"/>
              <a:t>極大配置解</a:t>
            </a:r>
            <a:r>
              <a:rPr kumimoji="1" lang="en-US" altLang="ja-JP" dirty="0" smtClean="0"/>
              <a:t>m</a:t>
            </a:r>
            <a:r>
              <a:rPr kumimoji="1" lang="ja-JP" altLang="en-US" dirty="0" smtClean="0"/>
              <a:t>の値が最小となる問題</a:t>
            </a:r>
            <a:endParaRPr kumimoji="1" lang="en-US" altLang="ja-JP" dirty="0" smtClean="0"/>
          </a:p>
        </p:txBody>
      </p:sp>
      <p:sp>
        <p:nvSpPr>
          <p:cNvPr id="5" name="コンテンツ プレースホルダー 4"/>
          <p:cNvSpPr>
            <a:spLocks noGrp="1"/>
          </p:cNvSpPr>
          <p:nvPr>
            <p:ph sz="quarter" idx="2"/>
          </p:nvPr>
        </p:nvSpPr>
        <p:spPr/>
        <p:txBody>
          <a:bodyPr>
            <a:normAutofit/>
          </a:bodyPr>
          <a:lstStyle/>
          <a:p>
            <a:pPr marL="0" indent="0">
              <a:buNone/>
            </a:pPr>
            <a:r>
              <a:rPr lang="ja-JP" altLang="en-US" dirty="0" smtClean="0"/>
              <a:t>・ </a:t>
            </a:r>
            <a:r>
              <a:rPr lang="en-US" altLang="ja-JP" dirty="0" smtClean="0"/>
              <a:t>n=4</a:t>
            </a:r>
            <a:r>
              <a:rPr lang="ja-JP" altLang="en-US" dirty="0" smtClean="0"/>
              <a:t>の解の例</a:t>
            </a:r>
            <a:endParaRPr kumimoji="1" lang="ja-JP" altLang="en-US" dirty="0"/>
          </a:p>
        </p:txBody>
      </p:sp>
      <p:sp>
        <p:nvSpPr>
          <p:cNvPr id="6" name="正方形/長方形 5"/>
          <p:cNvSpPr>
            <a:spLocks noChangeAspect="1"/>
          </p:cNvSpPr>
          <p:nvPr/>
        </p:nvSpPr>
        <p:spPr>
          <a:xfrm>
            <a:off x="5103676" y="273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正方形/長方形 6"/>
          <p:cNvSpPr>
            <a:spLocks noChangeAspect="1"/>
          </p:cNvSpPr>
          <p:nvPr/>
        </p:nvSpPr>
        <p:spPr>
          <a:xfrm>
            <a:off x="5823676" y="273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 name="正方形/長方形 7"/>
          <p:cNvSpPr>
            <a:spLocks noChangeAspect="1"/>
          </p:cNvSpPr>
          <p:nvPr/>
        </p:nvSpPr>
        <p:spPr>
          <a:xfrm>
            <a:off x="7263676" y="273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 name="正方形/長方形 8"/>
          <p:cNvSpPr>
            <a:spLocks noChangeAspect="1"/>
          </p:cNvSpPr>
          <p:nvPr/>
        </p:nvSpPr>
        <p:spPr>
          <a:xfrm>
            <a:off x="6543676" y="273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2" name="正方形/長方形 21"/>
          <p:cNvSpPr>
            <a:spLocks noChangeAspect="1"/>
          </p:cNvSpPr>
          <p:nvPr/>
        </p:nvSpPr>
        <p:spPr>
          <a:xfrm>
            <a:off x="5103676" y="345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3" name="正方形/長方形 22"/>
          <p:cNvSpPr>
            <a:spLocks noChangeAspect="1"/>
          </p:cNvSpPr>
          <p:nvPr/>
        </p:nvSpPr>
        <p:spPr>
          <a:xfrm>
            <a:off x="5823676" y="345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4" name="正方形/長方形 23"/>
          <p:cNvSpPr>
            <a:spLocks noChangeAspect="1"/>
          </p:cNvSpPr>
          <p:nvPr/>
        </p:nvSpPr>
        <p:spPr>
          <a:xfrm>
            <a:off x="7263676" y="345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5" name="正方形/長方形 24"/>
          <p:cNvSpPr>
            <a:spLocks noChangeAspect="1"/>
          </p:cNvSpPr>
          <p:nvPr/>
        </p:nvSpPr>
        <p:spPr>
          <a:xfrm>
            <a:off x="6543676" y="345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6" name="正方形/長方形 25"/>
          <p:cNvSpPr>
            <a:spLocks noChangeAspect="1"/>
          </p:cNvSpPr>
          <p:nvPr/>
        </p:nvSpPr>
        <p:spPr>
          <a:xfrm>
            <a:off x="5103676" y="417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7" name="正方形/長方形 26"/>
          <p:cNvSpPr>
            <a:spLocks noChangeAspect="1"/>
          </p:cNvSpPr>
          <p:nvPr/>
        </p:nvSpPr>
        <p:spPr>
          <a:xfrm>
            <a:off x="5823676" y="417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8" name="正方形/長方形 27"/>
          <p:cNvSpPr>
            <a:spLocks noChangeAspect="1"/>
          </p:cNvSpPr>
          <p:nvPr/>
        </p:nvSpPr>
        <p:spPr>
          <a:xfrm>
            <a:off x="7263676" y="417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9" name="正方形/長方形 28"/>
          <p:cNvSpPr>
            <a:spLocks noChangeAspect="1"/>
          </p:cNvSpPr>
          <p:nvPr/>
        </p:nvSpPr>
        <p:spPr>
          <a:xfrm>
            <a:off x="6543676" y="417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0" name="正方形/長方形 29"/>
          <p:cNvSpPr>
            <a:spLocks noChangeAspect="1"/>
          </p:cNvSpPr>
          <p:nvPr/>
        </p:nvSpPr>
        <p:spPr>
          <a:xfrm>
            <a:off x="5103676" y="489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1" name="正方形/長方形 30"/>
          <p:cNvSpPr>
            <a:spLocks noChangeAspect="1"/>
          </p:cNvSpPr>
          <p:nvPr/>
        </p:nvSpPr>
        <p:spPr>
          <a:xfrm>
            <a:off x="5823676" y="489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2" name="正方形/長方形 31"/>
          <p:cNvSpPr>
            <a:spLocks noChangeAspect="1"/>
          </p:cNvSpPr>
          <p:nvPr/>
        </p:nvSpPr>
        <p:spPr>
          <a:xfrm>
            <a:off x="7263676" y="489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3" name="正方形/長方形 32"/>
          <p:cNvSpPr>
            <a:spLocks noChangeAspect="1"/>
          </p:cNvSpPr>
          <p:nvPr/>
        </p:nvSpPr>
        <p:spPr>
          <a:xfrm>
            <a:off x="6543676" y="4891918"/>
            <a:ext cx="720000" cy="72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4" name="テキスト ボックス 33"/>
          <p:cNvSpPr txBox="1"/>
          <p:nvPr/>
        </p:nvSpPr>
        <p:spPr>
          <a:xfrm>
            <a:off x="5823676" y="4959530"/>
            <a:ext cx="720000" cy="523220"/>
          </a:xfrm>
          <a:prstGeom prst="rect">
            <a:avLst/>
          </a:prstGeom>
          <a:noFill/>
        </p:spPr>
        <p:txBody>
          <a:bodyPr wrap="square" rtlCol="0">
            <a:spAutoFit/>
          </a:bodyPr>
          <a:lstStyle/>
          <a:p>
            <a:r>
              <a:rPr lang="en-US" altLang="ja-JP" sz="2800" dirty="0"/>
              <a:t> </a:t>
            </a:r>
            <a:r>
              <a:rPr lang="en-US" altLang="ja-JP" sz="2800" dirty="0" smtClean="0"/>
              <a:t> </a:t>
            </a:r>
            <a:r>
              <a:rPr kumimoji="1" lang="en-US" altLang="ja-JP" sz="2800" dirty="0" smtClean="0"/>
              <a:t>Q</a:t>
            </a:r>
            <a:endParaRPr kumimoji="1" lang="ja-JP" altLang="en-US" sz="2800" dirty="0"/>
          </a:p>
        </p:txBody>
      </p:sp>
      <p:sp>
        <p:nvSpPr>
          <p:cNvPr id="35" name="テキスト ボックス 34"/>
          <p:cNvSpPr txBox="1"/>
          <p:nvPr/>
        </p:nvSpPr>
        <p:spPr>
          <a:xfrm>
            <a:off x="6543676" y="3550308"/>
            <a:ext cx="720000" cy="523220"/>
          </a:xfrm>
          <a:prstGeom prst="rect">
            <a:avLst/>
          </a:prstGeom>
          <a:noFill/>
        </p:spPr>
        <p:txBody>
          <a:bodyPr wrap="square" rtlCol="0">
            <a:spAutoFit/>
          </a:bodyPr>
          <a:lstStyle/>
          <a:p>
            <a:r>
              <a:rPr lang="ja-JP" altLang="en-US" sz="2800" dirty="0"/>
              <a:t> </a:t>
            </a:r>
            <a:r>
              <a:rPr lang="ja-JP" altLang="en-US" sz="2800" dirty="0" smtClean="0"/>
              <a:t> </a:t>
            </a:r>
            <a:r>
              <a:rPr kumimoji="1" lang="en-US" altLang="ja-JP" sz="2800" dirty="0" smtClean="0"/>
              <a:t>Q</a:t>
            </a:r>
            <a:endParaRPr kumimoji="1" lang="ja-JP" altLang="en-US" sz="2800" dirty="0"/>
          </a:p>
        </p:txBody>
      </p:sp>
      <p:sp>
        <p:nvSpPr>
          <p:cNvPr id="36" name="テキスト ボックス 35"/>
          <p:cNvSpPr txBox="1"/>
          <p:nvPr/>
        </p:nvSpPr>
        <p:spPr>
          <a:xfrm>
            <a:off x="5103676" y="2799530"/>
            <a:ext cx="720000" cy="523220"/>
          </a:xfrm>
          <a:prstGeom prst="rect">
            <a:avLst/>
          </a:prstGeom>
          <a:noFill/>
        </p:spPr>
        <p:txBody>
          <a:bodyPr wrap="square" rtlCol="0">
            <a:spAutoFit/>
          </a:bodyPr>
          <a:lstStyle/>
          <a:p>
            <a:r>
              <a:rPr lang="en-US" altLang="ja-JP" sz="2800" dirty="0"/>
              <a:t> </a:t>
            </a:r>
            <a:r>
              <a:rPr lang="en-US" altLang="ja-JP" sz="2800" dirty="0" smtClean="0"/>
              <a:t> </a:t>
            </a:r>
            <a:r>
              <a:rPr kumimoji="1" lang="en-US" altLang="ja-JP" sz="2800" dirty="0" smtClean="0"/>
              <a:t>Q</a:t>
            </a:r>
            <a:endParaRPr kumimoji="1" lang="ja-JP" altLang="en-US" sz="2800" dirty="0"/>
          </a:p>
        </p:txBody>
      </p:sp>
      <p:sp>
        <p:nvSpPr>
          <p:cNvPr id="38" name="テキスト ボックス 37"/>
          <p:cNvSpPr txBox="1">
            <a:spLocks noChangeAspect="1"/>
          </p:cNvSpPr>
          <p:nvPr/>
        </p:nvSpPr>
        <p:spPr>
          <a:xfrm>
            <a:off x="6543676" y="5017846"/>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39" name="テキスト ボックス 38"/>
          <p:cNvSpPr txBox="1">
            <a:spLocks noChangeAspect="1"/>
          </p:cNvSpPr>
          <p:nvPr/>
        </p:nvSpPr>
        <p:spPr>
          <a:xfrm>
            <a:off x="6543676" y="279953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0" name="テキスト ボックス 39"/>
          <p:cNvSpPr txBox="1">
            <a:spLocks noChangeAspect="1"/>
          </p:cNvSpPr>
          <p:nvPr/>
        </p:nvSpPr>
        <p:spPr>
          <a:xfrm>
            <a:off x="5823676" y="279953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1" name="テキスト ボックス 40"/>
          <p:cNvSpPr txBox="1">
            <a:spLocks noChangeAspect="1"/>
          </p:cNvSpPr>
          <p:nvPr/>
        </p:nvSpPr>
        <p:spPr>
          <a:xfrm>
            <a:off x="5103676" y="495953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2" name="テキスト ボックス 41"/>
          <p:cNvSpPr txBox="1">
            <a:spLocks noChangeAspect="1"/>
          </p:cNvSpPr>
          <p:nvPr/>
        </p:nvSpPr>
        <p:spPr>
          <a:xfrm>
            <a:off x="5103676" y="427030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3" name="テキスト ボックス 42"/>
          <p:cNvSpPr txBox="1">
            <a:spLocks noChangeAspect="1"/>
          </p:cNvSpPr>
          <p:nvPr/>
        </p:nvSpPr>
        <p:spPr>
          <a:xfrm>
            <a:off x="5103676" y="355030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5" name="テキスト ボックス 44"/>
          <p:cNvSpPr txBox="1">
            <a:spLocks noChangeAspect="1"/>
          </p:cNvSpPr>
          <p:nvPr/>
        </p:nvSpPr>
        <p:spPr>
          <a:xfrm>
            <a:off x="5823676" y="4270576"/>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6" name="テキスト ボックス 45"/>
          <p:cNvSpPr txBox="1">
            <a:spLocks noChangeAspect="1"/>
          </p:cNvSpPr>
          <p:nvPr/>
        </p:nvSpPr>
        <p:spPr>
          <a:xfrm>
            <a:off x="7272260" y="5017846"/>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7" name="テキスト ボックス 46"/>
          <p:cNvSpPr txBox="1">
            <a:spLocks noChangeAspect="1"/>
          </p:cNvSpPr>
          <p:nvPr/>
        </p:nvSpPr>
        <p:spPr>
          <a:xfrm>
            <a:off x="6543676" y="427030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48" name="テキスト ボックス 47"/>
          <p:cNvSpPr txBox="1">
            <a:spLocks noChangeAspect="1"/>
          </p:cNvSpPr>
          <p:nvPr/>
        </p:nvSpPr>
        <p:spPr>
          <a:xfrm>
            <a:off x="5823676" y="3550308"/>
            <a:ext cx="720000" cy="523220"/>
          </a:xfrm>
          <a:prstGeom prst="rect">
            <a:avLst/>
          </a:prstGeom>
          <a:noFill/>
        </p:spPr>
        <p:txBody>
          <a:bodyPr wrap="square" rtlCol="0">
            <a:spAutoFit/>
          </a:bodyPr>
          <a:lstStyle/>
          <a:p>
            <a:r>
              <a:rPr lang="en-US" altLang="ja-JP" sz="2800" dirty="0" smtClean="0"/>
              <a:t> </a:t>
            </a:r>
            <a:r>
              <a:rPr kumimoji="1" lang="en-US" altLang="ja-JP" sz="2800" dirty="0" smtClean="0"/>
              <a:t>×</a:t>
            </a:r>
            <a:endParaRPr kumimoji="1" lang="ja-JP" altLang="en-US" sz="2800" dirty="0"/>
          </a:p>
        </p:txBody>
      </p:sp>
      <p:sp>
        <p:nvSpPr>
          <p:cNvPr id="49" name="テキスト ボックス 48"/>
          <p:cNvSpPr txBox="1">
            <a:spLocks noChangeAspect="1"/>
          </p:cNvSpPr>
          <p:nvPr/>
        </p:nvSpPr>
        <p:spPr>
          <a:xfrm>
            <a:off x="7272260" y="2799530"/>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50" name="テキスト ボックス 49"/>
          <p:cNvSpPr txBox="1">
            <a:spLocks noChangeAspect="1"/>
          </p:cNvSpPr>
          <p:nvPr/>
        </p:nvSpPr>
        <p:spPr>
          <a:xfrm>
            <a:off x="7263676" y="427030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51" name="テキスト ボックス 50"/>
          <p:cNvSpPr txBox="1">
            <a:spLocks noChangeAspect="1"/>
          </p:cNvSpPr>
          <p:nvPr/>
        </p:nvSpPr>
        <p:spPr>
          <a:xfrm>
            <a:off x="7263676" y="3550308"/>
            <a:ext cx="720000" cy="523220"/>
          </a:xfrm>
          <a:prstGeom prst="rect">
            <a:avLst/>
          </a:prstGeom>
          <a:noFill/>
        </p:spPr>
        <p:txBody>
          <a:bodyPr wrap="square" rtlCol="0">
            <a:spAutoFit/>
          </a:bodyPr>
          <a:lstStyle/>
          <a:p>
            <a:r>
              <a:rPr kumimoji="1" lang="en-US" altLang="ja-JP" sz="2800" dirty="0" smtClean="0"/>
              <a:t> ×</a:t>
            </a:r>
            <a:endParaRPr kumimoji="1" lang="ja-JP" altLang="en-US" sz="2800" dirty="0"/>
          </a:p>
        </p:txBody>
      </p:sp>
      <p:sp>
        <p:nvSpPr>
          <p:cNvPr id="52" name="テキスト ボックス 51"/>
          <p:cNvSpPr txBox="1"/>
          <p:nvPr/>
        </p:nvSpPr>
        <p:spPr>
          <a:xfrm>
            <a:off x="7695884" y="5756174"/>
            <a:ext cx="936104" cy="369332"/>
          </a:xfrm>
          <a:prstGeom prst="rect">
            <a:avLst/>
          </a:prstGeom>
          <a:noFill/>
        </p:spPr>
        <p:txBody>
          <a:bodyPr wrap="square" rtlCol="0">
            <a:spAutoFit/>
          </a:bodyPr>
          <a:lstStyle/>
          <a:p>
            <a:r>
              <a:rPr kumimoji="1" lang="en-US" altLang="ja-JP" dirty="0" smtClean="0"/>
              <a:t>(4,4)</a:t>
            </a:r>
            <a:endParaRPr kumimoji="1" lang="ja-JP" altLang="en-US" dirty="0"/>
          </a:p>
        </p:txBody>
      </p:sp>
      <p:cxnSp>
        <p:nvCxnSpPr>
          <p:cNvPr id="54" name="直線矢印コネクタ 53"/>
          <p:cNvCxnSpPr/>
          <p:nvPr/>
        </p:nvCxnSpPr>
        <p:spPr>
          <a:xfrm>
            <a:off x="6543676" y="2515814"/>
            <a:ext cx="136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4887572" y="4171918"/>
            <a:ext cx="0" cy="13691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7983676" y="2414854"/>
            <a:ext cx="423704" cy="369332"/>
          </a:xfrm>
          <a:prstGeom prst="rect">
            <a:avLst/>
          </a:prstGeom>
          <a:noFill/>
        </p:spPr>
        <p:txBody>
          <a:bodyPr wrap="square" rtlCol="0">
            <a:spAutoFit/>
          </a:bodyPr>
          <a:lstStyle/>
          <a:p>
            <a:r>
              <a:rPr kumimoji="1" lang="en-US" altLang="ja-JP" dirty="0" smtClean="0"/>
              <a:t>x</a:t>
            </a:r>
            <a:endParaRPr kumimoji="1" lang="ja-JP" altLang="en-US" dirty="0"/>
          </a:p>
        </p:txBody>
      </p:sp>
      <p:sp>
        <p:nvSpPr>
          <p:cNvPr id="58" name="テキスト ボックス 57"/>
          <p:cNvSpPr txBox="1"/>
          <p:nvPr/>
        </p:nvSpPr>
        <p:spPr>
          <a:xfrm>
            <a:off x="4863394" y="5611918"/>
            <a:ext cx="288112" cy="369332"/>
          </a:xfrm>
          <a:prstGeom prst="rect">
            <a:avLst/>
          </a:prstGeom>
          <a:noFill/>
        </p:spPr>
        <p:txBody>
          <a:bodyPr wrap="square" rtlCol="0">
            <a:spAutoFit/>
          </a:bodyPr>
          <a:lstStyle/>
          <a:p>
            <a:r>
              <a:rPr kumimoji="1" lang="en-US" altLang="ja-JP" dirty="0" smtClean="0"/>
              <a:t>y</a:t>
            </a:r>
            <a:endParaRPr kumimoji="1" lang="ja-JP" altLang="en-US" dirty="0"/>
          </a:p>
        </p:txBody>
      </p:sp>
      <p:sp>
        <p:nvSpPr>
          <p:cNvPr id="59" name="テキスト ボックス 58"/>
          <p:cNvSpPr txBox="1"/>
          <p:nvPr/>
        </p:nvSpPr>
        <p:spPr>
          <a:xfrm>
            <a:off x="4883990" y="2331148"/>
            <a:ext cx="768130" cy="369332"/>
          </a:xfrm>
          <a:prstGeom prst="rect">
            <a:avLst/>
          </a:prstGeom>
          <a:noFill/>
        </p:spPr>
        <p:txBody>
          <a:bodyPr wrap="square" rtlCol="0">
            <a:spAutoFit/>
          </a:bodyPr>
          <a:lstStyle/>
          <a:p>
            <a:r>
              <a:rPr kumimoji="1" lang="en-US" altLang="ja-JP" dirty="0" smtClean="0"/>
              <a:t>(0,0)</a:t>
            </a:r>
            <a:endParaRPr kumimoji="1" lang="ja-JP" altLang="en-US" dirty="0"/>
          </a:p>
        </p:txBody>
      </p:sp>
    </p:spTree>
    <p:extLst>
      <p:ext uri="{BB962C8B-B14F-4D97-AF65-F5344CB8AC3E}">
        <p14:creationId xmlns:p14="http://schemas.microsoft.com/office/powerpoint/2010/main" xmlns="" val="183961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500"/>
                                        <p:tgtEl>
                                          <p:spTgt spid="4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fade">
                                      <p:cBhvr>
                                        <p:cTn id="15" dur="500"/>
                                        <p:tgtEl>
                                          <p:spTgt spid="3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500"/>
                                        <p:tgtEl>
                                          <p:spTgt spid="4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500"/>
                                        <p:tgtEl>
                                          <p:spTgt spid="4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fade">
                                      <p:cBhvr>
                                        <p:cTn id="24" dur="500"/>
                                        <p:tgtEl>
                                          <p:spTgt spid="4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fade">
                                      <p:cBhvr>
                                        <p:cTn id="27" dur="500"/>
                                        <p:tgtEl>
                                          <p:spTgt spid="4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fade">
                                      <p:cBhvr>
                                        <p:cTn id="30" dur="500"/>
                                        <p:tgtEl>
                                          <p:spTgt spid="4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500"/>
                                        <p:tgtEl>
                                          <p:spTgt spid="4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fade">
                                      <p:cBhvr>
                                        <p:cTn id="36" dur="5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500"/>
                                        <p:tgtEl>
                                          <p:spTgt spid="3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51"/>
                                        </p:tgtEl>
                                        <p:attrNameLst>
                                          <p:attrName>style.visibility</p:attrName>
                                        </p:attrNameLst>
                                      </p:cBhvr>
                                      <p:to>
                                        <p:strVal val="visible"/>
                                      </p:to>
                                    </p:set>
                                    <p:animEffect transition="in" filter="fade">
                                      <p:cBhvr>
                                        <p:cTn id="46" dur="500"/>
                                        <p:tgtEl>
                                          <p:spTgt spid="5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fade">
                                      <p:cBhvr>
                                        <p:cTn id="49" dur="500"/>
                                        <p:tgtEl>
                                          <p:spTgt spid="5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fade">
                                      <p:cBhvr>
                                        <p:cTn id="52" dur="500"/>
                                        <p:tgtEl>
                                          <p:spTgt spid="3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500"/>
                                        <p:tgtEl>
                                          <p:spTgt spid="4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fade">
                                      <p:cBhvr>
                                        <p:cTn id="6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8" grpId="0"/>
      <p:bldP spid="39" grpId="0"/>
      <p:bldP spid="40" grpId="0"/>
      <p:bldP spid="41" grpId="0"/>
      <p:bldP spid="42" grpId="0"/>
      <p:bldP spid="43" grpId="0"/>
      <p:bldP spid="45" grpId="0"/>
      <p:bldP spid="46" grpId="0"/>
      <p:bldP spid="47" grpId="0"/>
      <p:bldP spid="48" grpId="0"/>
      <p:bldP spid="49" grpId="0"/>
      <p:bldP spid="50" grpId="0"/>
      <p:bldP spid="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a:t>
            </a:r>
            <a:r>
              <a:rPr kumimoji="1" lang="ja-JP" altLang="en-US" dirty="0" smtClean="0"/>
              <a:t>次元</a:t>
            </a:r>
            <a:r>
              <a:rPr kumimoji="1" lang="en-US" altLang="ja-JP" dirty="0" smtClean="0"/>
              <a:t>n</a:t>
            </a:r>
            <a:r>
              <a:rPr kumimoji="1" lang="ja-JP" altLang="en-US" dirty="0" smtClean="0"/>
              <a:t>クイーンとは</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a:t>n</a:t>
            </a:r>
            <a:r>
              <a:rPr kumimoji="1" lang="ja-JP" altLang="en-US" dirty="0" smtClean="0"/>
              <a:t>クイーン問題の</a:t>
            </a:r>
            <a:r>
              <a:rPr kumimoji="1" lang="en-US" altLang="ja-JP" dirty="0" err="1" smtClean="0"/>
              <a:t>n×n</a:t>
            </a:r>
            <a:r>
              <a:rPr kumimoji="1" lang="ja-JP" altLang="en-US" dirty="0" smtClean="0"/>
              <a:t>マスを</a:t>
            </a:r>
            <a:r>
              <a:rPr kumimoji="1" lang="en-US" altLang="ja-JP" dirty="0" err="1" smtClean="0"/>
              <a:t>n×n×n</a:t>
            </a:r>
            <a:r>
              <a:rPr lang="ja-JP" altLang="en-US" dirty="0" smtClean="0"/>
              <a:t>の</a:t>
            </a:r>
            <a:r>
              <a:rPr lang="en-US" altLang="ja-JP" dirty="0" smtClean="0"/>
              <a:t>3</a:t>
            </a:r>
            <a:r>
              <a:rPr lang="ja-JP" altLang="en-US" dirty="0" smtClean="0"/>
              <a:t>次元に拡張した問題</a:t>
            </a:r>
            <a:endParaRPr lang="en-US" altLang="ja-JP" dirty="0" smtClean="0"/>
          </a:p>
          <a:p>
            <a:r>
              <a:rPr lang="ja-JP" altLang="en-US" dirty="0" smtClean="0"/>
              <a:t>配置したクイーンの影響する範囲が</a:t>
            </a:r>
            <a:r>
              <a:rPr lang="en-US" altLang="ja-JP" dirty="0" smtClean="0"/>
              <a:t>2</a:t>
            </a:r>
            <a:r>
              <a:rPr lang="ja-JP" altLang="en-US" dirty="0" smtClean="0"/>
              <a:t>次元の</a:t>
            </a:r>
            <a:r>
              <a:rPr lang="en-US" altLang="ja-JP" dirty="0" smtClean="0"/>
              <a:t>8</a:t>
            </a:r>
            <a:r>
              <a:rPr lang="ja-JP" altLang="en-US" dirty="0" smtClean="0"/>
              <a:t>方向から</a:t>
            </a:r>
            <a:r>
              <a:rPr lang="en-US" altLang="ja-JP" dirty="0" smtClean="0"/>
              <a:t>3</a:t>
            </a:r>
            <a:r>
              <a:rPr lang="ja-JP" altLang="en-US" dirty="0" smtClean="0"/>
              <a:t>次元の</a:t>
            </a:r>
            <a:r>
              <a:rPr lang="en-US" altLang="ja-JP" dirty="0" smtClean="0"/>
              <a:t>26</a:t>
            </a:r>
            <a:r>
              <a:rPr lang="ja-JP" altLang="en-US" dirty="0" smtClean="0"/>
              <a:t>方向に増加する</a:t>
            </a:r>
            <a:endParaRPr lang="en-US" altLang="ja-JP" dirty="0" smtClean="0"/>
          </a:p>
          <a:p>
            <a:r>
              <a:rPr kumimoji="1" lang="en-US" altLang="ja-JP" dirty="0" smtClean="0"/>
              <a:t>3</a:t>
            </a:r>
            <a:r>
              <a:rPr kumimoji="1" lang="ja-JP" altLang="en-US" dirty="0" smtClean="0"/>
              <a:t>次元の</a:t>
            </a:r>
            <a:r>
              <a:rPr kumimoji="1" lang="en-US" altLang="ja-JP" dirty="0" smtClean="0"/>
              <a:t>26</a:t>
            </a:r>
            <a:r>
              <a:rPr kumimoji="1" lang="ja-JP" altLang="en-US" dirty="0" smtClean="0"/>
              <a:t>方向の直線上に</a:t>
            </a:r>
            <a:r>
              <a:rPr kumimoji="1" lang="en-US" altLang="ja-JP" dirty="0" smtClean="0"/>
              <a:t>1</a:t>
            </a:r>
            <a:r>
              <a:rPr kumimoji="1" lang="ja-JP" altLang="en-US" dirty="0" err="1" smtClean="0"/>
              <a:t>つの</a:t>
            </a:r>
            <a:r>
              <a:rPr kumimoji="1" lang="ja-JP" altLang="en-US" dirty="0" smtClean="0"/>
              <a:t>クイーンしか存在しないように配置する</a:t>
            </a:r>
            <a:endParaRPr kumimoji="1" lang="ja-JP" altLang="en-US" dirty="0"/>
          </a:p>
        </p:txBody>
      </p:sp>
    </p:spTree>
    <p:extLst>
      <p:ext uri="{BB962C8B-B14F-4D97-AF65-F5344CB8AC3E}">
        <p14:creationId xmlns:p14="http://schemas.microsoft.com/office/powerpoint/2010/main" xmlns="" val="345049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507</TotalTime>
  <Words>1900</Words>
  <Application>Microsoft Office PowerPoint</Application>
  <PresentationFormat>画面に合わせる (4:3)</PresentationFormat>
  <Paragraphs>312</Paragraphs>
  <Slides>16</Slides>
  <Notes>15</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アース</vt:lpstr>
      <vt:lpstr>3次元nクイーン問題の 解に関する研究</vt:lpstr>
      <vt:lpstr>目次</vt:lpstr>
      <vt:lpstr>nクイーン問題</vt:lpstr>
      <vt:lpstr>nクイーン問題</vt:lpstr>
      <vt:lpstr>nクイーン問題の今までの研究</vt:lpstr>
      <vt:lpstr>nクイーン問題の応用</vt:lpstr>
      <vt:lpstr>ｎクイーン極大配置問題</vt:lpstr>
      <vt:lpstr>nクイーン最小個数問題とは</vt:lpstr>
      <vt:lpstr>3次元nクイーンとは</vt:lpstr>
      <vt:lpstr>3次元nクイーンの移動範囲</vt:lpstr>
      <vt:lpstr>使用するアルゴリズム</vt:lpstr>
      <vt:lpstr>2次元nクイーンの最小個数解ｍの実行結果</vt:lpstr>
      <vt:lpstr>3次元nクイーンの最小個数解mの実行結果</vt:lpstr>
      <vt:lpstr>実行結果・考察</vt:lpstr>
      <vt:lpstr>今後の課題</vt:lpstr>
      <vt:lpstr>終わりに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3次元nクイーン問題の 解に関する研究</dc:title>
  <dc:creator>seiichi</dc:creator>
  <cp:lastModifiedBy>ishimizu</cp:lastModifiedBy>
  <cp:revision>69</cp:revision>
  <dcterms:created xsi:type="dcterms:W3CDTF">2012-02-03T05:24:17Z</dcterms:created>
  <dcterms:modified xsi:type="dcterms:W3CDTF">2012-03-01T04:08:12Z</dcterms:modified>
</cp:coreProperties>
</file>