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3" r:id="rId3"/>
    <p:sldId id="257" r:id="rId4"/>
    <p:sldId id="258" r:id="rId5"/>
    <p:sldId id="284" r:id="rId6"/>
    <p:sldId id="285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3" autoAdjust="0"/>
    <p:restoredTop sz="94660"/>
  </p:normalViewPr>
  <p:slideViewPr>
    <p:cSldViewPr>
      <p:cViewPr>
        <p:scale>
          <a:sx n="81" d="100"/>
          <a:sy n="81" d="100"/>
        </p:scale>
        <p:origin x="-89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ー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F72F8E1-5E0E-4565-9A7E-473A4626893F}" type="datetimeFigureOut">
              <a:rPr kumimoji="1" lang="ja-JP" altLang="en-US" smtClean="0"/>
              <a:t>2012/2/4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446576-9967-4DEA-B671-393BC528BF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_____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遺伝アルゴリズムによる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err="1" smtClean="0"/>
              <a:t>NQueen</a:t>
            </a:r>
            <a:r>
              <a:rPr lang="ja-JP" altLang="en-US" dirty="0" smtClean="0"/>
              <a:t>解法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3600" dirty="0" smtClean="0"/>
              <a:t>~</a:t>
            </a:r>
            <a:r>
              <a:rPr lang="ja-JP" altLang="en-US" sz="3600" dirty="0" smtClean="0"/>
              <a:t>問題特性に着目した突然変異方法の改善</a:t>
            </a:r>
            <a:r>
              <a:rPr lang="en-US" altLang="ja-JP" sz="3600" dirty="0" smtClean="0"/>
              <a:t>~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1520" y="4293096"/>
            <a:ext cx="4953000" cy="1752600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08-1-037-0092</a:t>
            </a:r>
          </a:p>
          <a:p>
            <a:r>
              <a:rPr lang="ja-JP" altLang="en-US" sz="2800" dirty="0"/>
              <a:t>瀬</a:t>
            </a:r>
            <a:r>
              <a:rPr lang="ja-JP" altLang="en-US" sz="2800" dirty="0" smtClean="0"/>
              <a:t>渡　昭良</a:t>
            </a:r>
            <a:endParaRPr lang="en-US" altLang="ja-JP" sz="2800" dirty="0" smtClean="0"/>
          </a:p>
          <a:p>
            <a:r>
              <a:rPr lang="ja-JP" altLang="en-US" sz="2800" dirty="0" smtClean="0"/>
              <a:t>情報論理工学研究室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9279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実行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N</a:t>
            </a:r>
            <a:r>
              <a:rPr lang="ja-JP" altLang="en-US" dirty="0" smtClean="0"/>
              <a:t>＝</a:t>
            </a:r>
            <a:r>
              <a:rPr lang="en-US" altLang="ja-JP" dirty="0" smtClean="0"/>
              <a:t>8</a:t>
            </a:r>
            <a:endParaRPr kumimoji="1" lang="en-US" altLang="ja-JP" dirty="0" smtClean="0"/>
          </a:p>
          <a:p>
            <a:r>
              <a:rPr lang="ja-JP" altLang="en-US" dirty="0" smtClean="0"/>
              <a:t>集団数</a:t>
            </a:r>
            <a:r>
              <a:rPr lang="en-US" altLang="ja-JP" dirty="0" smtClean="0"/>
              <a:t>100</a:t>
            </a:r>
          </a:p>
          <a:p>
            <a:r>
              <a:rPr lang="ja-JP" altLang="en-US" dirty="0" smtClean="0"/>
              <a:t>試行回数</a:t>
            </a:r>
            <a:r>
              <a:rPr lang="en-US" altLang="ja-JP" dirty="0" smtClean="0"/>
              <a:t>1000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9" name="アーチ 18"/>
          <p:cNvSpPr/>
          <p:nvPr/>
        </p:nvSpPr>
        <p:spPr>
          <a:xfrm>
            <a:off x="4742264" y="2663911"/>
            <a:ext cx="3482283" cy="3482283"/>
          </a:xfrm>
          <a:prstGeom prst="blockArc">
            <a:avLst>
              <a:gd name="adj1" fmla="val 16200000"/>
              <a:gd name="adj2" fmla="val 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アーチ 19"/>
          <p:cNvSpPr/>
          <p:nvPr/>
        </p:nvSpPr>
        <p:spPr>
          <a:xfrm>
            <a:off x="4742264" y="2663911"/>
            <a:ext cx="3482283" cy="3482283"/>
          </a:xfrm>
          <a:prstGeom prst="blockArc">
            <a:avLst>
              <a:gd name="adj1" fmla="val 0"/>
              <a:gd name="adj2" fmla="val 54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アーチ 20"/>
          <p:cNvSpPr/>
          <p:nvPr/>
        </p:nvSpPr>
        <p:spPr>
          <a:xfrm>
            <a:off x="4742264" y="2693073"/>
            <a:ext cx="3482283" cy="3482283"/>
          </a:xfrm>
          <a:prstGeom prst="blockArc">
            <a:avLst>
              <a:gd name="adj1" fmla="val 5400000"/>
              <a:gd name="adj2" fmla="val 108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アーチ 21"/>
          <p:cNvSpPr/>
          <p:nvPr/>
        </p:nvSpPr>
        <p:spPr>
          <a:xfrm>
            <a:off x="4742263" y="2663911"/>
            <a:ext cx="3482283" cy="3482283"/>
          </a:xfrm>
          <a:prstGeom prst="blockArc">
            <a:avLst>
              <a:gd name="adj1" fmla="val 10800000"/>
              <a:gd name="adj2" fmla="val 162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グループ化 22"/>
          <p:cNvGrpSpPr/>
          <p:nvPr/>
        </p:nvGrpSpPr>
        <p:grpSpPr>
          <a:xfrm>
            <a:off x="5922240" y="2131909"/>
            <a:ext cx="1122327" cy="1122327"/>
            <a:chOff x="3553636" y="1079"/>
            <a:chExt cx="1122327" cy="1122327"/>
          </a:xfrm>
        </p:grpSpPr>
        <p:sp>
          <p:nvSpPr>
            <p:cNvPr id="24" name="円/楕円 23"/>
            <p:cNvSpPr/>
            <p:nvPr/>
          </p:nvSpPr>
          <p:spPr>
            <a:xfrm>
              <a:off x="3553636" y="1079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円/楕円 4"/>
            <p:cNvSpPr/>
            <p:nvPr/>
          </p:nvSpPr>
          <p:spPr>
            <a:xfrm>
              <a:off x="3717997" y="165440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評価</a:t>
              </a:r>
              <a:endParaRPr kumimoji="1" lang="ja-JP" altLang="en-US" sz="2400" kern="1200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7524328" y="3873050"/>
            <a:ext cx="1122327" cy="1122327"/>
            <a:chOff x="5254373" y="1701817"/>
            <a:chExt cx="1122327" cy="1122327"/>
          </a:xfrm>
        </p:grpSpPr>
        <p:sp>
          <p:nvSpPr>
            <p:cNvPr id="27" name="円/楕円 26"/>
            <p:cNvSpPr/>
            <p:nvPr/>
          </p:nvSpPr>
          <p:spPr>
            <a:xfrm>
              <a:off x="5254373" y="1701817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円/楕円 4"/>
            <p:cNvSpPr/>
            <p:nvPr/>
          </p:nvSpPr>
          <p:spPr>
            <a:xfrm>
              <a:off x="5418734" y="1866178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選択</a:t>
              </a:r>
              <a:endParaRPr kumimoji="1" lang="ja-JP" altLang="en-US" sz="2400" kern="1200" dirty="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5922241" y="5548847"/>
            <a:ext cx="1122327" cy="1122327"/>
            <a:chOff x="3553636" y="3402555"/>
            <a:chExt cx="1122327" cy="1122327"/>
          </a:xfrm>
        </p:grpSpPr>
        <p:sp>
          <p:nvSpPr>
            <p:cNvPr id="30" name="円/楕円 29"/>
            <p:cNvSpPr/>
            <p:nvPr/>
          </p:nvSpPr>
          <p:spPr>
            <a:xfrm>
              <a:off x="3553636" y="3402555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円/楕円 4"/>
            <p:cNvSpPr/>
            <p:nvPr/>
          </p:nvSpPr>
          <p:spPr>
            <a:xfrm>
              <a:off x="3717997" y="3566916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交叉</a:t>
              </a:r>
              <a:endParaRPr kumimoji="1" lang="ja-JP" altLang="en-US" sz="2400" kern="1200" dirty="0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4234374" y="3873050"/>
            <a:ext cx="1122327" cy="1122327"/>
            <a:chOff x="1852898" y="1701817"/>
            <a:chExt cx="1122327" cy="1122327"/>
          </a:xfrm>
        </p:grpSpPr>
        <p:sp>
          <p:nvSpPr>
            <p:cNvPr id="33" name="円/楕円 32"/>
            <p:cNvSpPr/>
            <p:nvPr/>
          </p:nvSpPr>
          <p:spPr>
            <a:xfrm>
              <a:off x="1852898" y="1701817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円/楕円 4"/>
            <p:cNvSpPr/>
            <p:nvPr/>
          </p:nvSpPr>
          <p:spPr>
            <a:xfrm>
              <a:off x="2017259" y="1866178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smtClean="0"/>
                <a:t>突然変異</a:t>
              </a:r>
              <a:endParaRPr kumimoji="1" lang="ja-JP" altLang="en-US" sz="2400" kern="120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681740" y="3632551"/>
            <a:ext cx="1603325" cy="1603325"/>
            <a:chOff x="3313137" y="1461318"/>
            <a:chExt cx="1603325" cy="1603325"/>
          </a:xfrm>
        </p:grpSpPr>
        <p:sp>
          <p:nvSpPr>
            <p:cNvPr id="36" name="円/楕円 35"/>
            <p:cNvSpPr/>
            <p:nvPr/>
          </p:nvSpPr>
          <p:spPr>
            <a:xfrm>
              <a:off x="3313137" y="1461318"/>
              <a:ext cx="1603325" cy="1603325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円/楕円 4"/>
            <p:cNvSpPr/>
            <p:nvPr/>
          </p:nvSpPr>
          <p:spPr>
            <a:xfrm>
              <a:off x="3547939" y="1696120"/>
              <a:ext cx="1133721" cy="11337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2000" b="1" dirty="0" smtClean="0"/>
                <a:t>駒の配置</a:t>
              </a:r>
              <a:endParaRPr kumimoji="1" lang="ja-JP" alt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255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発見できた解</a:t>
            </a:r>
            <a:endParaRPr kumimoji="1" lang="en-US" altLang="ja-JP" dirty="0" smtClean="0"/>
          </a:p>
          <a:p>
            <a:r>
              <a:rPr lang="en-US" altLang="ja-JP" dirty="0" smtClean="0"/>
              <a:t>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1</a:t>
            </a:r>
            <a:r>
              <a:rPr lang="ja-JP" altLang="en-US" dirty="0" smtClean="0"/>
              <a:t>個</a:t>
            </a:r>
            <a:endParaRPr lang="en-US" altLang="ja-JP" dirty="0" smtClean="0"/>
          </a:p>
          <a:p>
            <a:r>
              <a:rPr kumimoji="1" lang="ja-JP" altLang="en-US" dirty="0" smtClean="0"/>
              <a:t>見つけられてない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172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研究内容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選択・交叉の改良</a:t>
            </a:r>
            <a:endParaRPr kumimoji="1" lang="en-US" altLang="ja-JP" dirty="0" smtClean="0"/>
          </a:p>
          <a:p>
            <a:r>
              <a:rPr lang="ja-JP" altLang="en-US" dirty="0" smtClean="0"/>
              <a:t>突然変異の改良</a:t>
            </a:r>
            <a:endParaRPr lang="en-US" altLang="ja-JP" dirty="0" smtClean="0"/>
          </a:p>
          <a:p>
            <a:r>
              <a:rPr lang="ja-JP" altLang="en-US" dirty="0" smtClean="0"/>
              <a:t>遺伝補修飾の改良</a:t>
            </a:r>
            <a:endParaRPr lang="en-US" altLang="ja-JP" dirty="0" smtClean="0"/>
          </a:p>
          <a:p>
            <a:r>
              <a:rPr lang="ja-JP" altLang="en-US" dirty="0" smtClean="0"/>
              <a:t>高速化による改良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523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現在の突然変異の問題点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状態変異の突然変異では問題ないか？</a:t>
            </a:r>
            <a:endParaRPr kumimoji="1" lang="en-US" altLang="ja-JP" dirty="0" smtClean="0"/>
          </a:p>
          <a:p>
            <a:r>
              <a:rPr lang="ja-JP" altLang="en-US" dirty="0" smtClean="0"/>
              <a:t>集団内に最適解が出現した際の突然変異に問題はないか？</a:t>
            </a:r>
            <a:endParaRPr lang="en-US" altLang="ja-JP" dirty="0" smtClean="0"/>
          </a:p>
          <a:p>
            <a:r>
              <a:rPr kumimoji="1" lang="ja-JP" altLang="en-US" dirty="0"/>
              <a:t>全て</a:t>
            </a:r>
            <a:r>
              <a:rPr kumimoji="1" lang="ja-JP" altLang="en-US" dirty="0" smtClean="0"/>
              <a:t>の遺伝子の突然変異発生率が同じということに問題はないか？</a:t>
            </a:r>
            <a:endParaRPr kumimoji="1" lang="en-US" altLang="ja-JP" dirty="0" smtClean="0"/>
          </a:p>
          <a:p>
            <a:r>
              <a:rPr lang="ja-JP" altLang="en-US" dirty="0" smtClean="0"/>
              <a:t>同一遺伝子が重複発生している場合、同じ突然変異率で問題ないか？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001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2010" y="260648"/>
            <a:ext cx="8229600" cy="11430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状態変異の問題点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62010" y="1556792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状態変異の問題点</a:t>
            </a:r>
            <a:endParaRPr kumimoji="1" lang="en-US" altLang="ja-JP" dirty="0" smtClean="0"/>
          </a:p>
          <a:p>
            <a:r>
              <a:rPr kumimoji="1" lang="ja-JP" altLang="en-US" dirty="0" smtClean="0"/>
              <a:t>競合数が増えてしまう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030" name="Picture 6" descr="C:\Users\user\Desktop\卒論用\教材用\7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10" y="1916832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user\Desktop\45px-Chess_qlt45_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810" y="4760178"/>
            <a:ext cx="561600" cy="56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6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4624E-6 L 0.19028 0.00648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14" y="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28 0.00648 L -0.12466 0.0064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状態変異の改良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状態交換に変更</a:t>
            </a:r>
            <a:endParaRPr kumimoji="1" lang="en-US" altLang="ja-JP" dirty="0" smtClean="0"/>
          </a:p>
          <a:p>
            <a:r>
              <a:rPr lang="ja-JP" altLang="en-US" dirty="0" smtClean="0"/>
              <a:t>縦の競合が発生しなくなる</a:t>
            </a:r>
            <a:endParaRPr kumimoji="1" lang="ja-JP" altLang="en-US" dirty="0"/>
          </a:p>
        </p:txBody>
      </p:sp>
      <p:pic>
        <p:nvPicPr>
          <p:cNvPr id="2051" name="Picture 3" descr="C:\Users\user\Desktop\卒論用\教材用\p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514" y="1642937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ser\Desktop\卒論用\教材用\chess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014" y="5058700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ser\Desktop\卒論用\教材用\chess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292" y="3356537"/>
            <a:ext cx="572400" cy="57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294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0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62428E-6 L 0.37691 0.0004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37" y="23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89017E-6 L -0.37465 0.0041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733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最適解発生時の突然変異の問題点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最適解が集団内にあらわれたら</a:t>
            </a:r>
            <a:endParaRPr kumimoji="1" lang="en-US" altLang="ja-JP" dirty="0" smtClean="0"/>
          </a:p>
          <a:p>
            <a:r>
              <a:rPr lang="en-US" altLang="ja-JP" dirty="0" smtClean="0"/>
              <a:t>1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最適解に収束してしまう可能性大</a:t>
            </a:r>
            <a:endParaRPr lang="en-US" altLang="ja-JP" dirty="0" smtClean="0"/>
          </a:p>
        </p:txBody>
      </p:sp>
      <p:pic>
        <p:nvPicPr>
          <p:cNvPr id="4098" name="Picture 2" descr="C:\Users\user\Desktop\卒論用\教材用\ka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91088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卒論用\教材用\cross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91088"/>
            <a:ext cx="2016000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Desktop\卒論用\教材用\mu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490864"/>
            <a:ext cx="2016000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user\Desktop\卒論用\教材用\cross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491312"/>
            <a:ext cx="2016000" cy="20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卒論用\教材用\ka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490640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esktop\卒論用\教材用\ka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49131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卒論用\教材用\ka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032" y="4491312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51520" y="371209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ＭＳ ゴシック" pitchFamily="49" charset="-128"/>
                <a:ea typeface="ＭＳ ゴシック" pitchFamily="49" charset="-128"/>
              </a:rPr>
              <a:t>競合数　</a:t>
            </a:r>
            <a:r>
              <a:rPr kumimoji="1" lang="en-US" altLang="ja-JP" sz="2800" b="1" dirty="0" smtClean="0">
                <a:latin typeface="ＭＳ ゴシック" pitchFamily="49" charset="-128"/>
                <a:ea typeface="ＭＳ ゴシック" pitchFamily="49" charset="-128"/>
              </a:rPr>
              <a:t>0</a:t>
            </a:r>
            <a:endParaRPr kumimoji="1" lang="ja-JP" altLang="en-US" sz="28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83768" y="371209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ＭＳ ゴシック" pitchFamily="49" charset="-128"/>
                <a:ea typeface="ＭＳ ゴシック" pitchFamily="49" charset="-128"/>
              </a:rPr>
              <a:t>競合数　</a:t>
            </a:r>
            <a:r>
              <a:rPr lang="en-US" altLang="ja-JP" sz="2800" b="1" dirty="0">
                <a:latin typeface="ＭＳ ゴシック" pitchFamily="49" charset="-128"/>
                <a:ea typeface="ＭＳ ゴシック" pitchFamily="49" charset="-128"/>
              </a:rPr>
              <a:t>8</a:t>
            </a:r>
            <a:endParaRPr kumimoji="1" lang="ja-JP" altLang="en-US" sz="28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15904" y="371209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ＭＳ ゴシック" pitchFamily="49" charset="-128"/>
                <a:ea typeface="ＭＳ ゴシック" pitchFamily="49" charset="-128"/>
              </a:rPr>
              <a:t>競合数　</a:t>
            </a:r>
            <a:r>
              <a:rPr lang="en-US" altLang="ja-JP" sz="2800" b="1" dirty="0">
                <a:latin typeface="ＭＳ ゴシック" pitchFamily="49" charset="-128"/>
                <a:ea typeface="ＭＳ ゴシック" pitchFamily="49" charset="-128"/>
              </a:rPr>
              <a:t>5</a:t>
            </a:r>
            <a:endParaRPr kumimoji="1" lang="ja-JP" altLang="en-US" sz="28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48040" y="3712096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ＭＳ ゴシック" pitchFamily="49" charset="-128"/>
                <a:ea typeface="ＭＳ ゴシック" pitchFamily="49" charset="-128"/>
              </a:rPr>
              <a:t>競合数　</a:t>
            </a:r>
            <a:r>
              <a:rPr lang="en-US" altLang="ja-JP" sz="2800" b="1" dirty="0">
                <a:latin typeface="ＭＳ ゴシック" pitchFamily="49" charset="-128"/>
                <a:ea typeface="ＭＳ ゴシック" pitchFamily="49" charset="-128"/>
              </a:rPr>
              <a:t>8</a:t>
            </a:r>
            <a:endParaRPr kumimoji="1" lang="ja-JP" altLang="en-US" sz="2800" b="1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070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2" grpId="0"/>
      <p:bldP spid="12" grpId="1"/>
      <p:bldP spid="13" grpId="0"/>
      <p:bldP spid="13" grpId="1"/>
      <p:bldP spid="14" grpId="0"/>
      <p:bldP spid="1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最適解発生時の突然変異</a:t>
            </a:r>
            <a:r>
              <a:rPr lang="ja-JP" altLang="en-US" dirty="0" smtClean="0"/>
              <a:t>の</a:t>
            </a:r>
            <a:r>
              <a:rPr lang="ja-JP" altLang="en-US" dirty="0"/>
              <a:t>改善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強制的に突然変異を発生させてやる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993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/>
              <a:t>全ての遺伝子の突然変異率が同じ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問題点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競合数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と競合数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の遺伝子の突然変異率が同じ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51388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ja-JP" altLang="en-US" dirty="0"/>
              <a:t>全ての遺伝子の突然変異率が</a:t>
            </a:r>
            <a:r>
              <a:rPr lang="ja-JP" altLang="en-US" dirty="0" smtClean="0"/>
              <a:t>同じの改善点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許容競合数の設定</a:t>
            </a:r>
            <a:endParaRPr kumimoji="1" lang="en-US" altLang="ja-JP" dirty="0" smtClean="0"/>
          </a:p>
          <a:p>
            <a:r>
              <a:rPr kumimoji="1" lang="ja-JP" altLang="en-US" dirty="0" smtClean="0"/>
              <a:t>競合数によって補正値をつけてやる</a:t>
            </a:r>
            <a:endParaRPr kumimoji="1" lang="en-US" altLang="ja-JP" dirty="0" smtClean="0"/>
          </a:p>
        </p:txBody>
      </p:sp>
      <p:pic>
        <p:nvPicPr>
          <p:cNvPr id="5122" name="Picture 2" descr="C:\Users\user\Desktop\卒論用\教材用\mu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44135"/>
            <a:ext cx="1475656" cy="147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esktop\卒論用\教材用\cross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643791"/>
            <a:ext cx="1476000" cy="14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899592" y="521470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ＭＳ ゴシック" pitchFamily="49" charset="-128"/>
                <a:ea typeface="ＭＳ ゴシック" pitchFamily="49" charset="-128"/>
              </a:rPr>
              <a:t>競合数 </a:t>
            </a:r>
            <a:r>
              <a:rPr kumimoji="1" lang="en-US" altLang="ja-JP" sz="2400" b="1" dirty="0" smtClean="0">
                <a:latin typeface="ＭＳ ゴシック" pitchFamily="49" charset="-128"/>
                <a:ea typeface="ＭＳ ゴシック" pitchFamily="49" charset="-128"/>
              </a:rPr>
              <a:t>2</a:t>
            </a:r>
            <a:endParaRPr kumimoji="1" lang="ja-JP" altLang="en-US" sz="2400" b="1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83990" y="5214706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ＭＳ ゴシック" pitchFamily="49" charset="-128"/>
                <a:ea typeface="ＭＳ ゴシック" pitchFamily="49" charset="-128"/>
              </a:rPr>
              <a:t>競合数 </a:t>
            </a:r>
            <a:r>
              <a:rPr lang="en-US" altLang="ja-JP" sz="2400" b="1" dirty="0" smtClean="0">
                <a:latin typeface="ＭＳ ゴシック" pitchFamily="49" charset="-128"/>
                <a:ea typeface="ＭＳ ゴシック" pitchFamily="49" charset="-128"/>
              </a:rPr>
              <a:t>8</a:t>
            </a:r>
          </a:p>
        </p:txBody>
      </p:sp>
      <p:cxnSp>
        <p:nvCxnSpPr>
          <p:cNvPr id="6" name="直線矢印コネクタ 5"/>
          <p:cNvCxnSpPr>
            <a:stCxn id="13" idx="1"/>
          </p:cNvCxnSpPr>
          <p:nvPr/>
        </p:nvCxnSpPr>
        <p:spPr>
          <a:xfrm flipH="1">
            <a:off x="899592" y="6039205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13" idx="3"/>
          </p:cNvCxnSpPr>
          <p:nvPr/>
        </p:nvCxnSpPr>
        <p:spPr>
          <a:xfrm>
            <a:off x="6012160" y="6039205"/>
            <a:ext cx="2052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131840" y="5777595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 </a:t>
            </a:r>
            <a:r>
              <a:rPr lang="ja-JP" altLang="en-US" sz="2800" dirty="0" smtClean="0"/>
              <a:t>突然変異発生率</a:t>
            </a:r>
            <a:endParaRPr kumimoji="1" lang="ja-JP" altLang="en-US" sz="2800" dirty="0"/>
          </a:p>
        </p:txBody>
      </p:sp>
      <p:sp>
        <p:nvSpPr>
          <p:cNvPr id="5126" name="テキスト ボックス 5125"/>
          <p:cNvSpPr txBox="1"/>
          <p:nvPr/>
        </p:nvSpPr>
        <p:spPr>
          <a:xfrm>
            <a:off x="8096158" y="5716039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大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79512" y="5716039"/>
            <a:ext cx="720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/>
              <a:t>小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585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3" grpId="0"/>
      <p:bldP spid="5126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背景</a:t>
            </a:r>
            <a:endParaRPr lang="en-US" altLang="ja-JP" dirty="0"/>
          </a:p>
          <a:p>
            <a:r>
              <a:rPr lang="ja-JP" altLang="en-US" dirty="0" smtClean="0"/>
              <a:t>問題提起</a:t>
            </a:r>
            <a:endParaRPr lang="en-US" altLang="ja-JP" dirty="0" smtClean="0"/>
          </a:p>
          <a:p>
            <a:r>
              <a:rPr lang="ja-JP" altLang="en-US" dirty="0"/>
              <a:t>研究</a:t>
            </a:r>
            <a:r>
              <a:rPr lang="ja-JP" altLang="en-US" dirty="0" smtClean="0"/>
              <a:t>内容</a:t>
            </a:r>
            <a:endParaRPr lang="en-US" altLang="ja-JP" dirty="0" smtClean="0"/>
          </a:p>
          <a:p>
            <a:r>
              <a:rPr lang="ja-JP" altLang="en-US" dirty="0" smtClean="0"/>
              <a:t>実行結果</a:t>
            </a:r>
            <a:endParaRPr lang="en-US" altLang="ja-JP" dirty="0" smtClean="0"/>
          </a:p>
          <a:p>
            <a:r>
              <a:rPr lang="ja-JP" altLang="en-US" dirty="0" smtClean="0"/>
              <a:t>考察</a:t>
            </a:r>
            <a:endParaRPr lang="en-US" altLang="ja-JP" dirty="0" smtClean="0"/>
          </a:p>
          <a:p>
            <a:r>
              <a:rPr lang="ja-JP" altLang="en-US" dirty="0" smtClean="0"/>
              <a:t>結論</a:t>
            </a: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4411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同一遺伝子重複発生時の問題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同じ遺伝子が何世代も存在し続ける</a:t>
            </a:r>
            <a:endParaRPr kumimoji="1" lang="en-US" altLang="ja-JP" dirty="0" smtClean="0"/>
          </a:p>
          <a:p>
            <a:r>
              <a:rPr lang="ja-JP" altLang="en-US" dirty="0" smtClean="0"/>
              <a:t>同じ部分解しか存在しない</a:t>
            </a:r>
            <a:endParaRPr lang="en-US" altLang="ja-JP" dirty="0" smtClean="0"/>
          </a:p>
        </p:txBody>
      </p:sp>
      <p:pic>
        <p:nvPicPr>
          <p:cNvPr id="6146" name="Picture 2" descr="C:\Users\user\Desktop\卒論用\教材用\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7301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卒論用\教材用\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7301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user\Desktop\卒論用\教材用\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7301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66428" y="599180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パターン</a:t>
            </a:r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86708" y="599180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パターン</a:t>
            </a:r>
            <a:r>
              <a:rPr lang="en-US" altLang="ja-JP" sz="2800" dirty="0"/>
              <a:t>B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606988" y="599180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パターン</a:t>
            </a:r>
            <a:r>
              <a:rPr lang="en-US" altLang="ja-JP" sz="2800" dirty="0"/>
              <a:t>C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06988" y="599180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パターン</a:t>
            </a:r>
            <a:r>
              <a:rPr lang="en-US" altLang="ja-JP" sz="2800" dirty="0"/>
              <a:t>D</a:t>
            </a:r>
            <a:endParaRPr kumimoji="1" lang="ja-JP" altLang="en-US" sz="2800" dirty="0"/>
          </a:p>
        </p:txBody>
      </p:sp>
      <p:pic>
        <p:nvPicPr>
          <p:cNvPr id="6149" name="Picture 5" descr="C:\Users\user\Desktop\卒論用\教材用\6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7301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user\Desktop\卒論用\教材用\mu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73016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5606988" y="5991801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パターン</a:t>
            </a:r>
            <a:r>
              <a:rPr lang="en-US" altLang="ja-JP" sz="2800" dirty="0"/>
              <a:t>E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8315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9" grpId="1"/>
      <p:bldP spid="10" grpId="0"/>
      <p:bldP spid="10" grpId="1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同一遺伝子重複発生時の改善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発生回数のカウント</a:t>
            </a:r>
            <a:endParaRPr kumimoji="1" lang="en-US" altLang="ja-JP" dirty="0" smtClean="0"/>
          </a:p>
          <a:p>
            <a:r>
              <a:rPr lang="ja-JP" altLang="en-US" dirty="0" smtClean="0"/>
              <a:t>発生回数が一定の値を超えると発生確率に補正がはいる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162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実行結果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5" name="オブジェクト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466209"/>
              </p:ext>
            </p:extLst>
          </p:nvPr>
        </p:nvGraphicFramePr>
        <p:xfrm>
          <a:off x="467544" y="1484784"/>
          <a:ext cx="7915164" cy="4680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グラフ" r:id="rId3" imgW="4188315" imgH="2334970" progId="Excel.Chart.8">
                  <p:embed/>
                </p:oleObj>
              </mc:Choice>
              <mc:Fallback>
                <p:oleObj name="グラフ" r:id="rId3" imgW="4188315" imgH="2334970" progId="Excel.Chart.8">
                  <p:embed/>
                  <p:pic>
                    <p:nvPicPr>
                      <p:cNvPr id="0" name="グラフ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84784"/>
                        <a:ext cx="7915164" cy="4680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47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考察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わかったこと</a:t>
            </a:r>
            <a:endParaRPr lang="en-US" altLang="ja-JP" dirty="0"/>
          </a:p>
          <a:p>
            <a:r>
              <a:rPr lang="ja-JP" altLang="en-US" dirty="0" smtClean="0"/>
              <a:t>安定して解の生成ができていた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 smtClean="0"/>
              <a:t>問題点</a:t>
            </a:r>
            <a:endParaRPr lang="en-US" altLang="ja-JP" dirty="0" smtClean="0"/>
          </a:p>
          <a:p>
            <a:r>
              <a:rPr lang="ja-JP" altLang="en-US" dirty="0" smtClean="0"/>
              <a:t>全解探索にわずかに届かなかった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7679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アルゴリズムの改良が必要</a:t>
            </a:r>
            <a:endParaRPr kumimoji="1" lang="en-US" altLang="ja-JP" dirty="0" smtClean="0"/>
          </a:p>
          <a:p>
            <a:r>
              <a:rPr lang="ja-JP" altLang="en-US" dirty="0"/>
              <a:t>最適</a:t>
            </a:r>
            <a:r>
              <a:rPr lang="ja-JP" altLang="en-US" dirty="0" smtClean="0"/>
              <a:t>解からの脱出が必要</a:t>
            </a:r>
            <a:endParaRPr lang="en-US" altLang="ja-JP" dirty="0" smtClean="0"/>
          </a:p>
          <a:p>
            <a:r>
              <a:rPr kumimoji="1" lang="ja-JP" altLang="en-US" dirty="0" smtClean="0"/>
              <a:t>同一部分解の生成を避けるべき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19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今後の課題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集団数と世代数を</a:t>
            </a:r>
            <a:r>
              <a:rPr lang="ja-JP" altLang="en-US" dirty="0"/>
              <a:t>増やさず</a:t>
            </a:r>
            <a:r>
              <a:rPr lang="ja-JP" altLang="en-US" dirty="0" smtClean="0"/>
              <a:t>に全解探索を行う</a:t>
            </a:r>
            <a:endParaRPr lang="en-US" altLang="ja-JP" dirty="0" smtClean="0"/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進化過程に注目すべきか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54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おわりに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ご</a:t>
            </a:r>
            <a:r>
              <a:rPr kumimoji="1" lang="ja-JP" altLang="en-US" dirty="0" smtClean="0"/>
              <a:t>静聴いただきありがとうございました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28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背景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遺伝的アルゴリズム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活用分野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集積回路の設計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スケジュール管理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67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遺伝的アルゴリズムとは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画期的な方法</a:t>
            </a:r>
            <a:endParaRPr kumimoji="1" lang="en-US" altLang="ja-JP" dirty="0" smtClean="0"/>
          </a:p>
          <a:p>
            <a:r>
              <a:rPr lang="ja-JP" altLang="en-US" dirty="0" smtClean="0"/>
              <a:t>定式不要</a:t>
            </a:r>
            <a:endParaRPr lang="en-US" altLang="ja-JP" dirty="0" smtClean="0"/>
          </a:p>
          <a:p>
            <a:r>
              <a:rPr kumimoji="1" lang="ja-JP" altLang="en-US" dirty="0" smtClean="0"/>
              <a:t>式で定義する必要なし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19" name="アーチ 18"/>
          <p:cNvSpPr/>
          <p:nvPr/>
        </p:nvSpPr>
        <p:spPr>
          <a:xfrm>
            <a:off x="4742264" y="2663911"/>
            <a:ext cx="3482283" cy="3482283"/>
          </a:xfrm>
          <a:prstGeom prst="blockArc">
            <a:avLst>
              <a:gd name="adj1" fmla="val 16200000"/>
              <a:gd name="adj2" fmla="val 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アーチ 19"/>
          <p:cNvSpPr/>
          <p:nvPr/>
        </p:nvSpPr>
        <p:spPr>
          <a:xfrm>
            <a:off x="4742264" y="2663911"/>
            <a:ext cx="3482283" cy="3482283"/>
          </a:xfrm>
          <a:prstGeom prst="blockArc">
            <a:avLst>
              <a:gd name="adj1" fmla="val 0"/>
              <a:gd name="adj2" fmla="val 54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アーチ 20"/>
          <p:cNvSpPr/>
          <p:nvPr/>
        </p:nvSpPr>
        <p:spPr>
          <a:xfrm>
            <a:off x="4742264" y="2693073"/>
            <a:ext cx="3482283" cy="3482283"/>
          </a:xfrm>
          <a:prstGeom prst="blockArc">
            <a:avLst>
              <a:gd name="adj1" fmla="val 5400000"/>
              <a:gd name="adj2" fmla="val 108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アーチ 21"/>
          <p:cNvSpPr/>
          <p:nvPr/>
        </p:nvSpPr>
        <p:spPr>
          <a:xfrm>
            <a:off x="4742263" y="2663911"/>
            <a:ext cx="3482283" cy="3482283"/>
          </a:xfrm>
          <a:prstGeom prst="blockArc">
            <a:avLst>
              <a:gd name="adj1" fmla="val 10800000"/>
              <a:gd name="adj2" fmla="val 162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グループ化 22"/>
          <p:cNvGrpSpPr/>
          <p:nvPr/>
        </p:nvGrpSpPr>
        <p:grpSpPr>
          <a:xfrm>
            <a:off x="5922240" y="2131909"/>
            <a:ext cx="1122327" cy="1122327"/>
            <a:chOff x="3553636" y="1079"/>
            <a:chExt cx="1122327" cy="1122327"/>
          </a:xfrm>
        </p:grpSpPr>
        <p:sp>
          <p:nvSpPr>
            <p:cNvPr id="24" name="円/楕円 23"/>
            <p:cNvSpPr/>
            <p:nvPr/>
          </p:nvSpPr>
          <p:spPr>
            <a:xfrm>
              <a:off x="3553636" y="1079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円/楕円 4"/>
            <p:cNvSpPr/>
            <p:nvPr/>
          </p:nvSpPr>
          <p:spPr>
            <a:xfrm>
              <a:off x="3717997" y="165440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評価</a:t>
              </a:r>
              <a:endParaRPr kumimoji="1" lang="ja-JP" altLang="en-US" sz="2400" kern="1200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7524328" y="3873050"/>
            <a:ext cx="1122327" cy="1122327"/>
            <a:chOff x="5254373" y="1701817"/>
            <a:chExt cx="1122327" cy="1122327"/>
          </a:xfrm>
        </p:grpSpPr>
        <p:sp>
          <p:nvSpPr>
            <p:cNvPr id="27" name="円/楕円 26"/>
            <p:cNvSpPr/>
            <p:nvPr/>
          </p:nvSpPr>
          <p:spPr>
            <a:xfrm>
              <a:off x="5254373" y="1701817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円/楕円 4"/>
            <p:cNvSpPr/>
            <p:nvPr/>
          </p:nvSpPr>
          <p:spPr>
            <a:xfrm>
              <a:off x="5418734" y="1866178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選択</a:t>
              </a:r>
              <a:endParaRPr kumimoji="1" lang="ja-JP" altLang="en-US" sz="2400" kern="1200" dirty="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5922241" y="5548847"/>
            <a:ext cx="1122327" cy="1122327"/>
            <a:chOff x="3553636" y="3402555"/>
            <a:chExt cx="1122327" cy="1122327"/>
          </a:xfrm>
        </p:grpSpPr>
        <p:sp>
          <p:nvSpPr>
            <p:cNvPr id="30" name="円/楕円 29"/>
            <p:cNvSpPr/>
            <p:nvPr/>
          </p:nvSpPr>
          <p:spPr>
            <a:xfrm>
              <a:off x="3553636" y="3402555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円/楕円 4"/>
            <p:cNvSpPr/>
            <p:nvPr/>
          </p:nvSpPr>
          <p:spPr>
            <a:xfrm>
              <a:off x="3717997" y="3566916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交叉</a:t>
              </a:r>
              <a:endParaRPr kumimoji="1" lang="ja-JP" altLang="en-US" sz="2400" kern="1200" dirty="0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4234374" y="3873050"/>
            <a:ext cx="1122327" cy="1122327"/>
            <a:chOff x="1852898" y="1701817"/>
            <a:chExt cx="1122327" cy="1122327"/>
          </a:xfrm>
        </p:grpSpPr>
        <p:sp>
          <p:nvSpPr>
            <p:cNvPr id="33" name="円/楕円 32"/>
            <p:cNvSpPr/>
            <p:nvPr/>
          </p:nvSpPr>
          <p:spPr>
            <a:xfrm>
              <a:off x="1852898" y="1701817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円/楕円 4"/>
            <p:cNvSpPr/>
            <p:nvPr/>
          </p:nvSpPr>
          <p:spPr>
            <a:xfrm>
              <a:off x="2017259" y="1866178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smtClean="0"/>
                <a:t>突然変異</a:t>
              </a:r>
              <a:endParaRPr kumimoji="1" lang="ja-JP" altLang="en-US" sz="2400" kern="120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681740" y="3632551"/>
            <a:ext cx="1603325" cy="1603325"/>
            <a:chOff x="3313137" y="1461318"/>
            <a:chExt cx="1603325" cy="1603325"/>
          </a:xfrm>
        </p:grpSpPr>
        <p:sp>
          <p:nvSpPr>
            <p:cNvPr id="36" name="円/楕円 35"/>
            <p:cNvSpPr/>
            <p:nvPr/>
          </p:nvSpPr>
          <p:spPr>
            <a:xfrm>
              <a:off x="3313137" y="1461318"/>
              <a:ext cx="1603325" cy="1603325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円/楕円 4"/>
            <p:cNvSpPr/>
            <p:nvPr/>
          </p:nvSpPr>
          <p:spPr>
            <a:xfrm>
              <a:off x="3547939" y="1696120"/>
              <a:ext cx="1133721" cy="11337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b="1" kern="1200" dirty="0" smtClean="0"/>
                <a:t>遺伝子</a:t>
              </a:r>
              <a:endParaRPr kumimoji="1" lang="ja-JP" altLang="en-US" sz="2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622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ja-JP" altLang="en-US" dirty="0" smtClean="0"/>
              <a:t>遺伝的アルゴリズムの例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世界で一番高いところは？</a:t>
            </a:r>
            <a:endParaRPr kumimoji="1" lang="en-US" altLang="ja-JP" dirty="0" smtClean="0"/>
          </a:p>
        </p:txBody>
      </p:sp>
      <p:sp>
        <p:nvSpPr>
          <p:cNvPr id="19" name="アーチ 18"/>
          <p:cNvSpPr/>
          <p:nvPr/>
        </p:nvSpPr>
        <p:spPr>
          <a:xfrm>
            <a:off x="4742264" y="2663911"/>
            <a:ext cx="3482283" cy="3482283"/>
          </a:xfrm>
          <a:prstGeom prst="blockArc">
            <a:avLst>
              <a:gd name="adj1" fmla="val 16200000"/>
              <a:gd name="adj2" fmla="val 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アーチ 19"/>
          <p:cNvSpPr/>
          <p:nvPr/>
        </p:nvSpPr>
        <p:spPr>
          <a:xfrm>
            <a:off x="4742264" y="2663911"/>
            <a:ext cx="3482283" cy="3482283"/>
          </a:xfrm>
          <a:prstGeom prst="blockArc">
            <a:avLst>
              <a:gd name="adj1" fmla="val 0"/>
              <a:gd name="adj2" fmla="val 54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3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アーチ 20"/>
          <p:cNvSpPr/>
          <p:nvPr/>
        </p:nvSpPr>
        <p:spPr>
          <a:xfrm>
            <a:off x="4742264" y="2693073"/>
            <a:ext cx="3482283" cy="3482283"/>
          </a:xfrm>
          <a:prstGeom prst="blockArc">
            <a:avLst>
              <a:gd name="adj1" fmla="val 5400000"/>
              <a:gd name="adj2" fmla="val 108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hueOff val="0"/>
              <a:satOff val="0"/>
              <a:lumOff val="0"/>
              <a:alphaOff val="0"/>
            </a:schemeClr>
          </a:fillRef>
          <a:effectRef idx="3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アーチ 21"/>
          <p:cNvSpPr/>
          <p:nvPr/>
        </p:nvSpPr>
        <p:spPr>
          <a:xfrm>
            <a:off x="4742263" y="2663911"/>
            <a:ext cx="3482283" cy="3482283"/>
          </a:xfrm>
          <a:prstGeom prst="blockArc">
            <a:avLst>
              <a:gd name="adj1" fmla="val 10800000"/>
              <a:gd name="adj2" fmla="val 16200000"/>
              <a:gd name="adj3" fmla="val 4641"/>
            </a:avLst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0"/>
              <a:satOff val="0"/>
              <a:lumOff val="0"/>
              <a:alphaOff val="0"/>
            </a:schemeClr>
          </a:fillRef>
          <a:effectRef idx="3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グループ化 22"/>
          <p:cNvGrpSpPr/>
          <p:nvPr/>
        </p:nvGrpSpPr>
        <p:grpSpPr>
          <a:xfrm>
            <a:off x="5922240" y="2131909"/>
            <a:ext cx="1122327" cy="1122327"/>
            <a:chOff x="3553636" y="1079"/>
            <a:chExt cx="1122327" cy="1122327"/>
          </a:xfrm>
        </p:grpSpPr>
        <p:sp>
          <p:nvSpPr>
            <p:cNvPr id="24" name="円/楕円 23"/>
            <p:cNvSpPr/>
            <p:nvPr/>
          </p:nvSpPr>
          <p:spPr>
            <a:xfrm>
              <a:off x="3553636" y="1079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3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円/楕円 4"/>
            <p:cNvSpPr/>
            <p:nvPr/>
          </p:nvSpPr>
          <p:spPr>
            <a:xfrm>
              <a:off x="3717997" y="165440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評価</a:t>
              </a:r>
              <a:endParaRPr kumimoji="1" lang="ja-JP" altLang="en-US" sz="2400" kern="1200" dirty="0"/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7524328" y="3873050"/>
            <a:ext cx="1122327" cy="1122327"/>
            <a:chOff x="5254373" y="1701817"/>
            <a:chExt cx="1122327" cy="1122327"/>
          </a:xfrm>
        </p:grpSpPr>
        <p:sp>
          <p:nvSpPr>
            <p:cNvPr id="27" name="円/楕円 26"/>
            <p:cNvSpPr/>
            <p:nvPr/>
          </p:nvSpPr>
          <p:spPr>
            <a:xfrm>
              <a:off x="5254373" y="1701817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円/楕円 4"/>
            <p:cNvSpPr/>
            <p:nvPr/>
          </p:nvSpPr>
          <p:spPr>
            <a:xfrm>
              <a:off x="5418734" y="1866178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選択</a:t>
              </a:r>
              <a:endParaRPr kumimoji="1" lang="ja-JP" altLang="en-US" sz="2400" kern="1200" dirty="0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5922241" y="5548847"/>
            <a:ext cx="1122327" cy="1122327"/>
            <a:chOff x="3553636" y="3402555"/>
            <a:chExt cx="1122327" cy="1122327"/>
          </a:xfrm>
        </p:grpSpPr>
        <p:sp>
          <p:nvSpPr>
            <p:cNvPr id="30" name="円/楕円 29"/>
            <p:cNvSpPr/>
            <p:nvPr/>
          </p:nvSpPr>
          <p:spPr>
            <a:xfrm>
              <a:off x="3553636" y="3402555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3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円/楕円 4"/>
            <p:cNvSpPr/>
            <p:nvPr/>
          </p:nvSpPr>
          <p:spPr>
            <a:xfrm>
              <a:off x="3717997" y="3566916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交叉</a:t>
              </a:r>
              <a:endParaRPr kumimoji="1" lang="ja-JP" altLang="en-US" sz="2400" kern="1200" dirty="0"/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4234374" y="3873050"/>
            <a:ext cx="1122327" cy="1122327"/>
            <a:chOff x="1852898" y="1701817"/>
            <a:chExt cx="1122327" cy="1122327"/>
          </a:xfrm>
        </p:grpSpPr>
        <p:sp>
          <p:nvSpPr>
            <p:cNvPr id="33" name="円/楕円 32"/>
            <p:cNvSpPr/>
            <p:nvPr/>
          </p:nvSpPr>
          <p:spPr>
            <a:xfrm>
              <a:off x="1852898" y="1701817"/>
              <a:ext cx="1122327" cy="112232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円/楕円 4"/>
            <p:cNvSpPr/>
            <p:nvPr/>
          </p:nvSpPr>
          <p:spPr>
            <a:xfrm>
              <a:off x="2017259" y="1866178"/>
              <a:ext cx="793605" cy="7936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2400" kern="1200" dirty="0" smtClean="0"/>
                <a:t>突然変異</a:t>
              </a:r>
              <a:endParaRPr kumimoji="1" lang="ja-JP" altLang="en-US" sz="2400" kern="1200" dirty="0"/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681740" y="3632551"/>
            <a:ext cx="1603325" cy="1603325"/>
            <a:chOff x="3313137" y="1461318"/>
            <a:chExt cx="1603325" cy="1603325"/>
          </a:xfrm>
        </p:grpSpPr>
        <p:sp>
          <p:nvSpPr>
            <p:cNvPr id="36" name="円/楕円 35"/>
            <p:cNvSpPr/>
            <p:nvPr/>
          </p:nvSpPr>
          <p:spPr>
            <a:xfrm>
              <a:off x="3313137" y="1461318"/>
              <a:ext cx="1603325" cy="1603325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円/楕円 4"/>
            <p:cNvSpPr/>
            <p:nvPr/>
          </p:nvSpPr>
          <p:spPr>
            <a:xfrm>
              <a:off x="3547939" y="1696120"/>
              <a:ext cx="1133721" cy="11337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3200" b="1" dirty="0"/>
                <a:t>座標</a:t>
              </a:r>
              <a:endParaRPr kumimoji="1" lang="ja-JP" altLang="en-US" sz="3200" b="1" kern="1200" dirty="0"/>
            </a:p>
          </p:txBody>
        </p:sp>
      </p:grpSp>
      <p:pic>
        <p:nvPicPr>
          <p:cNvPr id="4098" name="Picture 2" descr="C:\Documents and Settings\ishimizu\デスクトップ\s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53543"/>
            <a:ext cx="3902774" cy="303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ishimizu\デスクトップ\s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53543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ishimizu\デスクトップ\s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00" y="3254236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ishimizu\デスクトップ\s5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53543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Documents and Settings\ishimizu\デスクトップ\s6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33" y="3254236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Documents and Settings\ishimizu\デスクトップ\s7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00" y="3254236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Documents and Settings\ishimizu\デスクトップ\s8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53543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Documents and Settings\ishimizu\デスクトップ\s9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253543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Documents and Settings\ishimizu\デスクトップ\s10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5" y="3253543"/>
            <a:ext cx="3901886" cy="303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6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909" y="764704"/>
            <a:ext cx="8229600" cy="10668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遺伝アルゴリズムの例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r>
              <a:rPr lang="ja-JP" altLang="en-US" dirty="0" smtClean="0"/>
              <a:t>もし同じ高さのものが複数あったら</a:t>
            </a:r>
            <a:endParaRPr kumimoji="1" lang="ja-JP" altLang="en-US" dirty="0"/>
          </a:p>
        </p:txBody>
      </p:sp>
      <p:pic>
        <p:nvPicPr>
          <p:cNvPr id="12" name="図 11" descr="C:\Users\user\AppData\Local\Microsoft\Windows\Temporary Internet Files\Content.IE5\N79HFGK3\MC900078711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50046"/>
            <a:ext cx="948055" cy="2303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2" name="Picture 2" descr="C:\Documents and Settings\ishimizu\デスクトップ\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8880"/>
            <a:ext cx="259228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Documents and Settings\ishimizu\デスクトップ\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394636"/>
            <a:ext cx="259228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Documents and Settings\ishimizu\デスクトップ\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56" y="4517504"/>
            <a:ext cx="259228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Documents and Settings\ishimizu\デスクトップ\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565" y="4620166"/>
            <a:ext cx="2592288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94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問題提起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複数の最適解が存在する場合</a:t>
            </a:r>
            <a:endParaRPr kumimoji="1" lang="en-US" altLang="ja-JP" dirty="0" smtClean="0"/>
          </a:p>
          <a:p>
            <a:r>
              <a:rPr lang="ja-JP" altLang="en-US" dirty="0" smtClean="0"/>
              <a:t>遺伝的アルゴリズムは使用できるか？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564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kumimoji="1" lang="ja-JP" altLang="en-US" dirty="0" smtClean="0"/>
              <a:t>検証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複数の最適解が存在する問題</a:t>
            </a:r>
            <a:endParaRPr kumimoji="1" lang="en-US" altLang="ja-JP" dirty="0" smtClean="0"/>
          </a:p>
          <a:p>
            <a:pPr lvl="1"/>
            <a:r>
              <a:rPr lang="en-US" altLang="ja-JP" dirty="0" err="1" smtClean="0">
                <a:solidFill>
                  <a:schemeClr val="tx1"/>
                </a:solidFill>
              </a:rPr>
              <a:t>NQueen</a:t>
            </a:r>
            <a:r>
              <a:rPr lang="ja-JP" altLang="en-US" dirty="0" smtClean="0">
                <a:solidFill>
                  <a:schemeClr val="tx1"/>
                </a:solidFill>
              </a:rPr>
              <a:t>問題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95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38064"/>
            <a:ext cx="8229600" cy="106680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dirty="0" err="1" smtClean="0"/>
              <a:t>NQueen</a:t>
            </a:r>
            <a:r>
              <a:rPr lang="ja-JP" altLang="en-US" dirty="0" smtClean="0"/>
              <a:t>問題とは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古典的なパズル問題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N</a:t>
            </a:r>
            <a:r>
              <a:rPr kumimoji="1" lang="ja-JP" altLang="en-US" dirty="0" smtClean="0"/>
              <a:t>＝８　解 </a:t>
            </a:r>
            <a:r>
              <a:rPr kumimoji="1" lang="en-US" altLang="ja-JP" dirty="0" smtClean="0"/>
              <a:t>92</a:t>
            </a:r>
            <a:r>
              <a:rPr kumimoji="1" lang="ja-JP" altLang="en-US" dirty="0" smtClean="0"/>
              <a:t>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縦横斜めで</a:t>
            </a:r>
            <a:r>
              <a:rPr lang="ja-JP" altLang="en-US" dirty="0"/>
              <a:t>重なる</a:t>
            </a:r>
            <a:endParaRPr lang="en-US" altLang="ja-JP" dirty="0" smtClean="0"/>
          </a:p>
          <a:p>
            <a:r>
              <a:rPr lang="ja-JP" altLang="en-US" dirty="0" smtClean="0"/>
              <a:t>駒の数を競合数</a:t>
            </a:r>
            <a:endParaRPr kumimoji="1" lang="en-US" altLang="ja-JP" dirty="0" smtClean="0"/>
          </a:p>
        </p:txBody>
      </p:sp>
      <p:pic>
        <p:nvPicPr>
          <p:cNvPr id="4098" name="Picture 2" descr="E:\ka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833" y="2204864"/>
            <a:ext cx="4427413" cy="435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>
            <a:off x="6580539" y="2708920"/>
            <a:ext cx="2213707" cy="22322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8244408" y="3284984"/>
            <a:ext cx="549838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6030701" y="3829058"/>
            <a:ext cx="2763545" cy="27312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7149528" y="5445224"/>
            <a:ext cx="1106854" cy="11150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5473685" y="4941168"/>
            <a:ext cx="1675843" cy="16191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923847" y="6002746"/>
            <a:ext cx="549838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6030701" y="2204864"/>
            <a:ext cx="1118827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8234832" y="2204864"/>
            <a:ext cx="559414" cy="5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5473685" y="2204864"/>
            <a:ext cx="2213707" cy="21602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4903462" y="2204864"/>
            <a:ext cx="3340946" cy="32403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7122401" y="3284984"/>
            <a:ext cx="1671845" cy="16561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7702955" y="4941168"/>
            <a:ext cx="1091291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4644008" y="6021288"/>
            <a:ext cx="0" cy="5215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>
            <a:off x="5187647" y="4923706"/>
            <a:ext cx="11119" cy="1636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>
            <a:off x="5754038" y="3861048"/>
            <a:ext cx="0" cy="269922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6311606" y="2782007"/>
            <a:ext cx="0" cy="37607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>
            <a:off x="6876256" y="5445224"/>
            <a:ext cx="0" cy="10975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>
            <a:off x="7958323" y="3284984"/>
            <a:ext cx="0" cy="32752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8514539" y="4392376"/>
            <a:ext cx="4788" cy="21678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59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アーバン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アーバン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1495</TotalTime>
  <Words>481</Words>
  <Application>Microsoft Office PowerPoint</Application>
  <PresentationFormat>画面に合わせる (4:3)</PresentationFormat>
  <Paragraphs>124</Paragraphs>
  <Slides>26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8" baseType="lpstr">
      <vt:lpstr>アーバン</vt:lpstr>
      <vt:lpstr>グラフ</vt:lpstr>
      <vt:lpstr>遺伝アルゴリズムによる NQueen解法 ~問題特性に着目した突然変異方法の改善~</vt:lpstr>
      <vt:lpstr>目次</vt:lpstr>
      <vt:lpstr>背景</vt:lpstr>
      <vt:lpstr>遺伝的アルゴリズムとは</vt:lpstr>
      <vt:lpstr>遺伝的アルゴリズムの例</vt:lpstr>
      <vt:lpstr>遺伝アルゴリズムの例</vt:lpstr>
      <vt:lpstr>問題提起</vt:lpstr>
      <vt:lpstr>検証</vt:lpstr>
      <vt:lpstr>NQueen問題とは</vt:lpstr>
      <vt:lpstr>実行</vt:lpstr>
      <vt:lpstr>結果</vt:lpstr>
      <vt:lpstr>研究内容</vt:lpstr>
      <vt:lpstr>現在の突然変異の問題点</vt:lpstr>
      <vt:lpstr>状態変異の問題点</vt:lpstr>
      <vt:lpstr>状態変異の改良</vt:lpstr>
      <vt:lpstr>最適解発生時の突然変異の問題点</vt:lpstr>
      <vt:lpstr>最適解発生時の突然変異の改善</vt:lpstr>
      <vt:lpstr>全ての遺伝子の突然変異率が同じ 問題点</vt:lpstr>
      <vt:lpstr>全ての遺伝子の突然変異率が同じの改善点</vt:lpstr>
      <vt:lpstr>同一遺伝子重複発生時の問題</vt:lpstr>
      <vt:lpstr>同一遺伝子重複発生時の改善</vt:lpstr>
      <vt:lpstr>実行結果</vt:lpstr>
      <vt:lpstr>考察</vt:lpstr>
      <vt:lpstr>結論</vt:lpstr>
      <vt:lpstr>今後の課題</vt:lpstr>
      <vt:lpstr>おわりに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遺伝アルゴリズムによる NQueen解法 ~問題特性に着目した突然変異方法の改善~</dc:title>
  <dc:creator>user</dc:creator>
  <cp:lastModifiedBy>Akiyoshi</cp:lastModifiedBy>
  <cp:revision>68</cp:revision>
  <dcterms:created xsi:type="dcterms:W3CDTF">2012-02-01T13:59:57Z</dcterms:created>
  <dcterms:modified xsi:type="dcterms:W3CDTF">2012-02-03T22:01:27Z</dcterms:modified>
</cp:coreProperties>
</file>