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0"/>
  </p:notesMasterIdLst>
  <p:sldIdLst>
    <p:sldId id="256" r:id="rId2"/>
    <p:sldId id="308" r:id="rId3"/>
    <p:sldId id="303" r:id="rId4"/>
    <p:sldId id="304" r:id="rId5"/>
    <p:sldId id="305" r:id="rId6"/>
    <p:sldId id="307" r:id="rId7"/>
    <p:sldId id="263" r:id="rId8"/>
    <p:sldId id="264" r:id="rId9"/>
    <p:sldId id="265" r:id="rId10"/>
    <p:sldId id="266" r:id="rId11"/>
    <p:sldId id="267" r:id="rId12"/>
    <p:sldId id="268" r:id="rId13"/>
    <p:sldId id="283" r:id="rId14"/>
    <p:sldId id="284" r:id="rId15"/>
    <p:sldId id="285" r:id="rId16"/>
    <p:sldId id="286" r:id="rId17"/>
    <p:sldId id="299" r:id="rId18"/>
    <p:sldId id="289" r:id="rId19"/>
    <p:sldId id="290" r:id="rId20"/>
    <p:sldId id="291" r:id="rId21"/>
    <p:sldId id="300" r:id="rId22"/>
    <p:sldId id="294" r:id="rId23"/>
    <p:sldId id="301" r:id="rId24"/>
    <p:sldId id="309" r:id="rId25"/>
    <p:sldId id="295" r:id="rId26"/>
    <p:sldId id="296" r:id="rId27"/>
    <p:sldId id="297" r:id="rId28"/>
    <p:sldId id="298" r:id="rId2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87" autoAdjust="0"/>
    <p:restoredTop sz="91906" autoAdjust="0"/>
  </p:normalViewPr>
  <p:slideViewPr>
    <p:cSldViewPr>
      <p:cViewPr varScale="1">
        <p:scale>
          <a:sx n="94" d="100"/>
          <a:sy n="94" d="100"/>
        </p:scale>
        <p:origin x="-108" y="-31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CEF305-1DAF-4E0C-88B1-8A4A3AD03998}" type="datetimeFigureOut">
              <a:rPr kumimoji="1" lang="ja-JP" altLang="en-US" smtClean="0"/>
              <a:t>2012/2/4</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BA3641-13D7-46EA-8C64-88B37B700FF9}" type="slidenum">
              <a:rPr kumimoji="1" lang="ja-JP" altLang="en-US" smtClean="0"/>
              <a:t>‹#›</a:t>
            </a:fld>
            <a:endParaRPr kumimoji="1" lang="ja-JP" altLang="en-US"/>
          </a:p>
        </p:txBody>
      </p:sp>
    </p:spTree>
    <p:extLst>
      <p:ext uri="{BB962C8B-B14F-4D97-AF65-F5344CB8AC3E}">
        <p14:creationId xmlns:p14="http://schemas.microsoft.com/office/powerpoint/2010/main" val="2826519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遺伝アルゴリズムの例でよくあつかわれる巡回セールスマン問題を用いると</a:t>
            </a:r>
            <a:endParaRPr kumimoji="1" lang="ja-JP" altLang="en-US" dirty="0"/>
          </a:p>
        </p:txBody>
      </p:sp>
      <p:sp>
        <p:nvSpPr>
          <p:cNvPr id="4" name="スライド番号プレースホルダー 3"/>
          <p:cNvSpPr>
            <a:spLocks noGrp="1"/>
          </p:cNvSpPr>
          <p:nvPr>
            <p:ph type="sldNum" sz="quarter" idx="10"/>
          </p:nvPr>
        </p:nvSpPr>
        <p:spPr/>
        <p:txBody>
          <a:bodyPr/>
          <a:lstStyle/>
          <a:p>
            <a:fld id="{76BA3641-13D7-46EA-8C64-88B37B700FF9}" type="slidenum">
              <a:rPr kumimoji="1" lang="ja-JP" altLang="en-US" smtClean="0"/>
              <a:t>15</a:t>
            </a:fld>
            <a:endParaRPr kumimoji="1" lang="ja-JP" altLang="en-US"/>
          </a:p>
        </p:txBody>
      </p:sp>
    </p:spTree>
    <p:extLst>
      <p:ext uri="{BB962C8B-B14F-4D97-AF65-F5344CB8AC3E}">
        <p14:creationId xmlns:p14="http://schemas.microsoft.com/office/powerpoint/2010/main" val="3992008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F72F8E1-5E0E-4565-9A7E-473A4626893F}" type="datetimeFigureOut">
              <a:rPr kumimoji="1" lang="ja-JP" altLang="en-US" smtClean="0"/>
              <a:t>2012/2/4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446576-9967-4DEA-B671-393BC528BF52}"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0F72F8E1-5E0E-4565-9A7E-473A4626893F}" type="datetimeFigureOut">
              <a:rPr kumimoji="1" lang="ja-JP" altLang="en-US" smtClean="0"/>
              <a:t>2012/2/4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446576-9967-4DEA-B671-393BC528BF52}"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F72F8E1-5E0E-4565-9A7E-473A4626893F}" type="datetimeFigureOut">
              <a:rPr kumimoji="1" lang="ja-JP" altLang="en-US" smtClean="0"/>
              <a:t>2012/2/4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446576-9967-4DEA-B671-393BC528BF52}" type="slidenum">
              <a:rPr kumimoji="1" lang="ja-JP" altLang="en-US" smtClean="0"/>
              <a:t>‹#›</a:t>
            </a:fld>
            <a:endParaRPr kumimoji="1" lang="ja-JP"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0F72F8E1-5E0E-4565-9A7E-473A4626893F}" type="datetimeFigureOut">
              <a:rPr kumimoji="1" lang="ja-JP" altLang="en-US" smtClean="0"/>
              <a:t>2012/2/4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446576-9967-4DEA-B671-393BC528BF52}" type="slidenum">
              <a:rPr kumimoji="1" lang="ja-JP" altLang="en-US" smtClean="0"/>
              <a:t>‹#›</a:t>
            </a:fld>
            <a:endParaRPr kumimoji="1" lang="ja-JP" altLang="en-US"/>
          </a:p>
        </p:txBody>
      </p:sp>
      <p:sp>
        <p:nvSpPr>
          <p:cNvPr id="7" name="Title 6"/>
          <p:cNvSpPr>
            <a:spLocks noGrp="1"/>
          </p:cNvSpPr>
          <p:nvPr>
            <p:ph type="title"/>
          </p:nvPr>
        </p:nvSpPr>
        <p:spPr/>
        <p:txBody>
          <a:bodyPr/>
          <a:lstStyle/>
          <a:p>
            <a:r>
              <a:rPr lang="ja-JP" altLang="en-US" smtClean="0"/>
              <a:t>マスター タイトルの書式設定</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F72F8E1-5E0E-4565-9A7E-473A4626893F}" type="datetimeFigureOut">
              <a:rPr kumimoji="1" lang="ja-JP" altLang="en-US" smtClean="0"/>
              <a:t>2012/2/4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446576-9967-4DEA-B671-393BC528BF52}"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4"/>
          <p:cNvSpPr>
            <a:spLocks noGrp="1"/>
          </p:cNvSpPr>
          <p:nvPr>
            <p:ph type="dt" sz="half" idx="10"/>
          </p:nvPr>
        </p:nvSpPr>
        <p:spPr/>
        <p:txBody>
          <a:bodyPr/>
          <a:lstStyle/>
          <a:p>
            <a:fld id="{0F72F8E1-5E0E-4565-9A7E-473A4626893F}" type="datetimeFigureOut">
              <a:rPr kumimoji="1" lang="ja-JP" altLang="en-US" smtClean="0"/>
              <a:t>2012/2/4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2446576-9967-4DEA-B671-393BC528BF52}" type="slidenum">
              <a:rPr kumimoji="1" lang="ja-JP" altLang="en-US" smtClean="0"/>
              <a:t>‹#›</a:t>
            </a:fld>
            <a:endParaRPr kumimoji="1" lang="ja-JP" altLang="en-US"/>
          </a:p>
        </p:txBody>
      </p:sp>
      <p:sp>
        <p:nvSpPr>
          <p:cNvPr id="9" name="Content Placeholder 8"/>
          <p:cNvSpPr>
            <a:spLocks noGrp="1"/>
          </p:cNvSpPr>
          <p:nvPr>
            <p:ph sz="quarter" idx="13"/>
          </p:nvPr>
        </p:nvSpPr>
        <p:spPr>
          <a:xfrm>
            <a:off x="676655"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F72F8E1-5E0E-4565-9A7E-473A4626893F}" type="datetimeFigureOut">
              <a:rPr kumimoji="1" lang="ja-JP" altLang="en-US" smtClean="0"/>
              <a:t>2012/2/4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2446576-9967-4DEA-B671-393BC528BF52}"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0F72F8E1-5E0E-4565-9A7E-473A4626893F}" type="datetimeFigureOut">
              <a:rPr kumimoji="1" lang="ja-JP" altLang="en-US" smtClean="0"/>
              <a:t>2012/2/4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2446576-9967-4DEA-B671-393BC528BF52}"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0F72F8E1-5E0E-4565-9A7E-473A4626893F}" type="datetimeFigureOut">
              <a:rPr kumimoji="1" lang="ja-JP" altLang="en-US" smtClean="0"/>
              <a:t>2012/2/4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2446576-9967-4DEA-B671-393BC528BF52}"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F72F8E1-5E0E-4565-9A7E-473A4626893F}" type="datetimeFigureOut">
              <a:rPr kumimoji="1" lang="ja-JP" altLang="en-US" smtClean="0"/>
              <a:t>2012/2/4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2446576-9967-4DEA-B671-393BC528BF52}" type="slidenum">
              <a:rPr kumimoji="1" lang="ja-JP" altLang="en-US" smtClean="0"/>
              <a:t>‹#›</a:t>
            </a:fld>
            <a:endParaRPr kumimoji="1" lang="ja-JP"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F72F8E1-5E0E-4565-9A7E-473A4626893F}" type="datetimeFigureOut">
              <a:rPr kumimoji="1" lang="ja-JP" altLang="en-US" smtClean="0"/>
              <a:t>2012/2/4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2446576-9967-4DEA-B671-393BC528BF52}" type="slidenum">
              <a:rPr kumimoji="1" lang="ja-JP" altLang="en-US" smtClean="0"/>
              <a:t>‹#›</a:t>
            </a:fld>
            <a:endParaRPr kumimoji="1" lang="ja-JP"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0F72F8E1-5E0E-4565-9A7E-473A4626893F}" type="datetimeFigureOut">
              <a:rPr kumimoji="1" lang="ja-JP" altLang="en-US" smtClean="0"/>
              <a:t>2012/2/4</a:t>
            </a:fld>
            <a:endParaRPr kumimoji="1" lang="ja-JP"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52446576-9967-4DEA-B671-393BC528BF52}" type="slidenum">
              <a:rPr kumimoji="1" lang="ja-JP" altLang="en-US" smtClean="0"/>
              <a:t>‹#›</a:t>
            </a:fld>
            <a:endParaRPr kumimoji="1" lang="ja-JP"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Microsoft_Excel_97-2003_______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Excel_97-2003_______2.xls"/><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0.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Excel_97-2003_______3.xls"/><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1.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kumimoji="1" lang="ja-JP" altLang="en-US" dirty="0" smtClean="0"/>
              <a:t>遺伝アルゴリズムによる</a:t>
            </a:r>
            <a:r>
              <a:rPr kumimoji="1" lang="en-US" altLang="ja-JP" dirty="0" smtClean="0"/>
              <a:t/>
            </a:r>
            <a:br>
              <a:rPr kumimoji="1" lang="en-US" altLang="ja-JP" dirty="0" smtClean="0"/>
            </a:br>
            <a:r>
              <a:rPr lang="en-US" altLang="ja-JP" dirty="0" err="1" smtClean="0"/>
              <a:t>NQueen</a:t>
            </a:r>
            <a:r>
              <a:rPr lang="ja-JP" altLang="en-US" dirty="0" smtClean="0"/>
              <a:t>解法</a:t>
            </a:r>
            <a:r>
              <a:rPr lang="en-US" altLang="ja-JP" dirty="0" smtClean="0"/>
              <a:t/>
            </a:r>
            <a:br>
              <a:rPr lang="en-US" altLang="ja-JP" dirty="0" smtClean="0"/>
            </a:br>
            <a:r>
              <a:rPr lang="en-US" altLang="ja-JP" sz="3600" dirty="0" smtClean="0"/>
              <a:t>~</a:t>
            </a:r>
            <a:r>
              <a:rPr lang="ja-JP" altLang="en-US" sz="3600" dirty="0" smtClean="0"/>
              <a:t>遺伝補修飾を用いた解探索の性能評価</a:t>
            </a:r>
            <a:r>
              <a:rPr lang="en-US" altLang="ja-JP" sz="3600" dirty="0" smtClean="0"/>
              <a:t>~</a:t>
            </a:r>
            <a:endParaRPr kumimoji="1" lang="ja-JP" altLang="en-US" sz="3600" dirty="0"/>
          </a:p>
        </p:txBody>
      </p:sp>
      <p:sp>
        <p:nvSpPr>
          <p:cNvPr id="3" name="サブタイトル 2"/>
          <p:cNvSpPr>
            <a:spLocks noGrp="1"/>
          </p:cNvSpPr>
          <p:nvPr>
            <p:ph type="subTitle" idx="1"/>
          </p:nvPr>
        </p:nvSpPr>
        <p:spPr/>
        <p:txBody>
          <a:bodyPr>
            <a:normAutofit/>
          </a:bodyPr>
          <a:lstStyle/>
          <a:p>
            <a:r>
              <a:rPr kumimoji="1" lang="en-US" altLang="ja-JP" dirty="0" smtClean="0"/>
              <a:t>08-1-037-0050</a:t>
            </a:r>
          </a:p>
          <a:p>
            <a:r>
              <a:rPr kumimoji="1" lang="ja-JP" altLang="en-US" dirty="0" smtClean="0"/>
              <a:t>馬場　亮輔</a:t>
            </a:r>
            <a:endParaRPr kumimoji="1" lang="en-US" altLang="ja-JP" dirty="0" smtClean="0"/>
          </a:p>
          <a:p>
            <a:r>
              <a:rPr kumimoji="1" lang="ja-JP" altLang="en-US" dirty="0" smtClean="0"/>
              <a:t>情報理論工学研究室</a:t>
            </a:r>
            <a:endParaRPr kumimoji="1" lang="ja-JP" altLang="en-US" dirty="0"/>
          </a:p>
        </p:txBody>
      </p:sp>
    </p:spTree>
    <p:extLst>
      <p:ext uri="{BB962C8B-B14F-4D97-AF65-F5344CB8AC3E}">
        <p14:creationId xmlns:p14="http://schemas.microsoft.com/office/powerpoint/2010/main" val="33927966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r>
              <a:rPr lang="en-US" altLang="ja-JP" dirty="0" smtClean="0"/>
              <a:t>N</a:t>
            </a:r>
            <a:r>
              <a:rPr lang="ja-JP" altLang="en-US" dirty="0" smtClean="0"/>
              <a:t>＝</a:t>
            </a:r>
            <a:r>
              <a:rPr lang="en-US" altLang="ja-JP" dirty="0" smtClean="0"/>
              <a:t>8</a:t>
            </a:r>
            <a:endParaRPr kumimoji="1" lang="en-US" altLang="ja-JP" dirty="0" smtClean="0"/>
          </a:p>
          <a:p>
            <a:r>
              <a:rPr lang="ja-JP" altLang="en-US" dirty="0" smtClean="0"/>
              <a:t>集団数</a:t>
            </a:r>
            <a:r>
              <a:rPr lang="en-US" altLang="ja-JP" dirty="0" smtClean="0"/>
              <a:t>100</a:t>
            </a:r>
          </a:p>
          <a:p>
            <a:r>
              <a:rPr lang="ja-JP" altLang="en-US" dirty="0" smtClean="0"/>
              <a:t>試行回数</a:t>
            </a:r>
            <a:r>
              <a:rPr lang="en-US" altLang="ja-JP" dirty="0" smtClean="0"/>
              <a:t>1000</a:t>
            </a:r>
            <a:endParaRPr kumimoji="1" lang="en-US" altLang="ja-JP" dirty="0" smtClean="0"/>
          </a:p>
          <a:p>
            <a:endParaRPr kumimoji="1" lang="ja-JP" altLang="en-US" dirty="0"/>
          </a:p>
        </p:txBody>
      </p:sp>
      <p:sp>
        <p:nvSpPr>
          <p:cNvPr id="2" name="タイトル 1"/>
          <p:cNvSpPr>
            <a:spLocks noGrp="1"/>
          </p:cNvSpPr>
          <p:nvPr>
            <p:ph type="title"/>
          </p:nvPr>
        </p:nvSpPr>
        <p:spPr/>
        <p:txBody>
          <a:bodyPr/>
          <a:lstStyle/>
          <a:p>
            <a:pPr algn="l"/>
            <a:r>
              <a:rPr kumimoji="1" lang="ja-JP" altLang="en-US" dirty="0" smtClean="0"/>
              <a:t>実行</a:t>
            </a:r>
            <a:endParaRPr kumimoji="1" lang="ja-JP" altLang="en-US" dirty="0"/>
          </a:p>
        </p:txBody>
      </p:sp>
      <p:sp>
        <p:nvSpPr>
          <p:cNvPr id="19" name="アーチ 18"/>
          <p:cNvSpPr/>
          <p:nvPr/>
        </p:nvSpPr>
        <p:spPr>
          <a:xfrm>
            <a:off x="4742264" y="2663911"/>
            <a:ext cx="3482283" cy="3482283"/>
          </a:xfrm>
          <a:prstGeom prst="blockArc">
            <a:avLst>
              <a:gd name="adj1" fmla="val 16200000"/>
              <a:gd name="adj2" fmla="val 0"/>
              <a:gd name="adj3" fmla="val 4641"/>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20" name="アーチ 19"/>
          <p:cNvSpPr/>
          <p:nvPr/>
        </p:nvSpPr>
        <p:spPr>
          <a:xfrm>
            <a:off x="4742264" y="2663911"/>
            <a:ext cx="3482283" cy="3482283"/>
          </a:xfrm>
          <a:prstGeom prst="blockArc">
            <a:avLst>
              <a:gd name="adj1" fmla="val 0"/>
              <a:gd name="adj2" fmla="val 5400000"/>
              <a:gd name="adj3" fmla="val 4641"/>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21" name="アーチ 20"/>
          <p:cNvSpPr/>
          <p:nvPr/>
        </p:nvSpPr>
        <p:spPr>
          <a:xfrm>
            <a:off x="4742264" y="2693073"/>
            <a:ext cx="3482283" cy="3482283"/>
          </a:xfrm>
          <a:prstGeom prst="blockArc">
            <a:avLst>
              <a:gd name="adj1" fmla="val 5400000"/>
              <a:gd name="adj2" fmla="val 10800000"/>
              <a:gd name="adj3" fmla="val 4641"/>
            </a:avLst>
          </a:pr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22" name="アーチ 21"/>
          <p:cNvSpPr/>
          <p:nvPr/>
        </p:nvSpPr>
        <p:spPr>
          <a:xfrm>
            <a:off x="4742263" y="2663911"/>
            <a:ext cx="3482283" cy="3482283"/>
          </a:xfrm>
          <a:prstGeom prst="blockArc">
            <a:avLst>
              <a:gd name="adj1" fmla="val 10800000"/>
              <a:gd name="adj2" fmla="val 16200000"/>
              <a:gd name="adj3" fmla="val 4641"/>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grpSp>
        <p:nvGrpSpPr>
          <p:cNvPr id="23" name="グループ化 22"/>
          <p:cNvGrpSpPr/>
          <p:nvPr/>
        </p:nvGrpSpPr>
        <p:grpSpPr>
          <a:xfrm>
            <a:off x="5922240" y="2131909"/>
            <a:ext cx="1122327" cy="1122327"/>
            <a:chOff x="3553636" y="1079"/>
            <a:chExt cx="1122327" cy="1122327"/>
          </a:xfrm>
        </p:grpSpPr>
        <p:sp>
          <p:nvSpPr>
            <p:cNvPr id="24" name="円/楕円 23"/>
            <p:cNvSpPr/>
            <p:nvPr/>
          </p:nvSpPr>
          <p:spPr>
            <a:xfrm>
              <a:off x="3553636" y="1079"/>
              <a:ext cx="1122327" cy="1122327"/>
            </a:xfrm>
            <a:prstGeom prst="ellipse">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25" name="円/楕円 4"/>
            <p:cNvSpPr/>
            <p:nvPr/>
          </p:nvSpPr>
          <p:spPr>
            <a:xfrm>
              <a:off x="3717997" y="165440"/>
              <a:ext cx="793605" cy="7936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1" lang="ja-JP" altLang="en-US" sz="2400" kern="1200" dirty="0" smtClean="0"/>
                <a:t>評価</a:t>
              </a:r>
              <a:endParaRPr kumimoji="1" lang="ja-JP" altLang="en-US" sz="2400" kern="1200" dirty="0"/>
            </a:p>
          </p:txBody>
        </p:sp>
      </p:grpSp>
      <p:grpSp>
        <p:nvGrpSpPr>
          <p:cNvPr id="26" name="グループ化 25"/>
          <p:cNvGrpSpPr/>
          <p:nvPr/>
        </p:nvGrpSpPr>
        <p:grpSpPr>
          <a:xfrm>
            <a:off x="7524328" y="3873050"/>
            <a:ext cx="1122327" cy="1122327"/>
            <a:chOff x="5254373" y="1701817"/>
            <a:chExt cx="1122327" cy="1122327"/>
          </a:xfrm>
        </p:grpSpPr>
        <p:sp>
          <p:nvSpPr>
            <p:cNvPr id="27" name="円/楕円 26"/>
            <p:cNvSpPr/>
            <p:nvPr/>
          </p:nvSpPr>
          <p:spPr>
            <a:xfrm>
              <a:off x="5254373" y="1701817"/>
              <a:ext cx="1122327" cy="1122327"/>
            </a:xfrm>
            <a:prstGeom prst="ellipse">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28" name="円/楕円 4"/>
            <p:cNvSpPr/>
            <p:nvPr/>
          </p:nvSpPr>
          <p:spPr>
            <a:xfrm>
              <a:off x="5418734" y="1866178"/>
              <a:ext cx="793605" cy="7936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1" lang="ja-JP" altLang="en-US" sz="2400" kern="1200" dirty="0" smtClean="0"/>
                <a:t>選択</a:t>
              </a:r>
              <a:endParaRPr kumimoji="1" lang="ja-JP" altLang="en-US" sz="2400" kern="1200" dirty="0"/>
            </a:p>
          </p:txBody>
        </p:sp>
      </p:grpSp>
      <p:grpSp>
        <p:nvGrpSpPr>
          <p:cNvPr id="29" name="グループ化 28"/>
          <p:cNvGrpSpPr/>
          <p:nvPr/>
        </p:nvGrpSpPr>
        <p:grpSpPr>
          <a:xfrm>
            <a:off x="5922241" y="5548847"/>
            <a:ext cx="1122327" cy="1122327"/>
            <a:chOff x="3553636" y="3402555"/>
            <a:chExt cx="1122327" cy="1122327"/>
          </a:xfrm>
        </p:grpSpPr>
        <p:sp>
          <p:nvSpPr>
            <p:cNvPr id="30" name="円/楕円 29"/>
            <p:cNvSpPr/>
            <p:nvPr/>
          </p:nvSpPr>
          <p:spPr>
            <a:xfrm>
              <a:off x="3553636" y="3402555"/>
              <a:ext cx="1122327" cy="1122327"/>
            </a:xfrm>
            <a:prstGeom prst="ellipse">
              <a:avLst/>
            </a:pr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31" name="円/楕円 4"/>
            <p:cNvSpPr/>
            <p:nvPr/>
          </p:nvSpPr>
          <p:spPr>
            <a:xfrm>
              <a:off x="3717997" y="3566916"/>
              <a:ext cx="793605" cy="7936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1" lang="ja-JP" altLang="en-US" sz="2400" kern="1200" dirty="0" smtClean="0"/>
                <a:t>交叉</a:t>
              </a:r>
              <a:endParaRPr kumimoji="1" lang="ja-JP" altLang="en-US" sz="2400" kern="1200" dirty="0"/>
            </a:p>
          </p:txBody>
        </p:sp>
      </p:grpSp>
      <p:grpSp>
        <p:nvGrpSpPr>
          <p:cNvPr id="32" name="グループ化 31"/>
          <p:cNvGrpSpPr/>
          <p:nvPr/>
        </p:nvGrpSpPr>
        <p:grpSpPr>
          <a:xfrm>
            <a:off x="4234374" y="3873050"/>
            <a:ext cx="1122327" cy="1122327"/>
            <a:chOff x="1852898" y="1701817"/>
            <a:chExt cx="1122327" cy="1122327"/>
          </a:xfrm>
        </p:grpSpPr>
        <p:sp>
          <p:nvSpPr>
            <p:cNvPr id="33" name="円/楕円 32"/>
            <p:cNvSpPr/>
            <p:nvPr/>
          </p:nvSpPr>
          <p:spPr>
            <a:xfrm>
              <a:off x="1852898" y="1701817"/>
              <a:ext cx="1122327" cy="1122327"/>
            </a:xfrm>
            <a:prstGeom prst="ellipse">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34" name="円/楕円 4"/>
            <p:cNvSpPr/>
            <p:nvPr/>
          </p:nvSpPr>
          <p:spPr>
            <a:xfrm>
              <a:off x="2017259" y="1866178"/>
              <a:ext cx="793605" cy="7936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1" lang="ja-JP" altLang="en-US" sz="2400" kern="1200" smtClean="0"/>
                <a:t>突然変異</a:t>
              </a:r>
              <a:endParaRPr kumimoji="1" lang="ja-JP" altLang="en-US" sz="2400" kern="1200"/>
            </a:p>
          </p:txBody>
        </p:sp>
      </p:grpSp>
      <p:grpSp>
        <p:nvGrpSpPr>
          <p:cNvPr id="35" name="グループ化 34"/>
          <p:cNvGrpSpPr/>
          <p:nvPr/>
        </p:nvGrpSpPr>
        <p:grpSpPr>
          <a:xfrm>
            <a:off x="5681740" y="3632551"/>
            <a:ext cx="1603325" cy="1603325"/>
            <a:chOff x="3313137" y="1461318"/>
            <a:chExt cx="1603325" cy="1603325"/>
          </a:xfrm>
        </p:grpSpPr>
        <p:sp>
          <p:nvSpPr>
            <p:cNvPr id="36" name="円/楕円 35"/>
            <p:cNvSpPr/>
            <p:nvPr/>
          </p:nvSpPr>
          <p:spPr>
            <a:xfrm>
              <a:off x="3313137" y="1461318"/>
              <a:ext cx="1603325" cy="1603325"/>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7" name="円/楕円 4"/>
            <p:cNvSpPr/>
            <p:nvPr/>
          </p:nvSpPr>
          <p:spPr>
            <a:xfrm>
              <a:off x="3547939" y="1696120"/>
              <a:ext cx="1133721" cy="11337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ja-JP" altLang="en-US" sz="2000" b="1" dirty="0" smtClean="0"/>
                <a:t>駒の配置</a:t>
              </a:r>
              <a:endParaRPr kumimoji="1" lang="ja-JP" altLang="en-US" sz="2000" b="1" kern="1200" dirty="0"/>
            </a:p>
          </p:txBody>
        </p:sp>
      </p:grpSp>
    </p:spTree>
    <p:extLst>
      <p:ext uri="{BB962C8B-B14F-4D97-AF65-F5344CB8AC3E}">
        <p14:creationId xmlns:p14="http://schemas.microsoft.com/office/powerpoint/2010/main" val="386255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par>
                                <p:cTn id="49" presetID="10" presetClass="entr" presetSubtype="0"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r>
              <a:rPr kumimoji="1" lang="ja-JP" altLang="en-US" dirty="0" smtClean="0"/>
              <a:t>発見できた解</a:t>
            </a:r>
            <a:endParaRPr kumimoji="1" lang="en-US" altLang="ja-JP" dirty="0" smtClean="0"/>
          </a:p>
          <a:p>
            <a:r>
              <a:rPr lang="en-US" altLang="ja-JP" dirty="0" smtClean="0"/>
              <a:t>1</a:t>
            </a:r>
            <a:r>
              <a:rPr lang="ja-JP" altLang="en-US" dirty="0" smtClean="0"/>
              <a:t>～</a:t>
            </a:r>
            <a:r>
              <a:rPr lang="en-US" altLang="ja-JP" dirty="0" smtClean="0"/>
              <a:t>0</a:t>
            </a:r>
            <a:r>
              <a:rPr lang="ja-JP" altLang="en-US" dirty="0" smtClean="0"/>
              <a:t>個</a:t>
            </a:r>
            <a:endParaRPr lang="en-US" altLang="ja-JP" dirty="0" smtClean="0"/>
          </a:p>
          <a:p>
            <a:r>
              <a:rPr kumimoji="1" lang="ja-JP" altLang="en-US" dirty="0" smtClean="0"/>
              <a:t>見つけられてない</a:t>
            </a:r>
            <a:endParaRPr kumimoji="1" lang="ja-JP" altLang="en-US" dirty="0"/>
          </a:p>
        </p:txBody>
      </p:sp>
      <p:sp>
        <p:nvSpPr>
          <p:cNvPr id="2" name="タイトル 1"/>
          <p:cNvSpPr>
            <a:spLocks noGrp="1"/>
          </p:cNvSpPr>
          <p:nvPr>
            <p:ph type="title"/>
          </p:nvPr>
        </p:nvSpPr>
        <p:spPr/>
        <p:txBody>
          <a:bodyPr/>
          <a:lstStyle/>
          <a:p>
            <a:pPr algn="l"/>
            <a:r>
              <a:rPr kumimoji="1" lang="ja-JP" altLang="en-US" dirty="0" smtClean="0"/>
              <a:t>結果</a:t>
            </a:r>
            <a:endParaRPr kumimoji="1" lang="ja-JP" altLang="en-US" dirty="0"/>
          </a:p>
        </p:txBody>
      </p:sp>
    </p:spTree>
    <p:extLst>
      <p:ext uri="{BB962C8B-B14F-4D97-AF65-F5344CB8AC3E}">
        <p14:creationId xmlns:p14="http://schemas.microsoft.com/office/powerpoint/2010/main" val="117172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r>
              <a:rPr kumimoji="1" lang="ja-JP" altLang="en-US" dirty="0" smtClean="0"/>
              <a:t>選択・交叉の改良</a:t>
            </a:r>
            <a:endParaRPr kumimoji="1" lang="en-US" altLang="ja-JP" dirty="0" smtClean="0"/>
          </a:p>
          <a:p>
            <a:r>
              <a:rPr lang="ja-JP" altLang="en-US" dirty="0" smtClean="0"/>
              <a:t>突然変異の改良</a:t>
            </a:r>
            <a:endParaRPr lang="en-US" altLang="ja-JP" dirty="0" smtClean="0"/>
          </a:p>
          <a:p>
            <a:r>
              <a:rPr lang="ja-JP" altLang="en-US" dirty="0" smtClean="0"/>
              <a:t>高速化による改良</a:t>
            </a:r>
            <a:endParaRPr lang="en-US" altLang="ja-JP" dirty="0" smtClean="0"/>
          </a:p>
          <a:p>
            <a:r>
              <a:rPr lang="ja-JP" altLang="en-US" dirty="0"/>
              <a:t>新た</a:t>
            </a:r>
            <a:r>
              <a:rPr lang="ja-JP" altLang="en-US" dirty="0" smtClean="0"/>
              <a:t>な遺伝オペレーティングの追加</a:t>
            </a:r>
            <a:endParaRPr lang="en-US" altLang="ja-JP" dirty="0" smtClean="0"/>
          </a:p>
          <a:p>
            <a:endParaRPr kumimoji="1" lang="ja-JP" altLang="en-US" dirty="0"/>
          </a:p>
        </p:txBody>
      </p:sp>
      <p:sp>
        <p:nvSpPr>
          <p:cNvPr id="2" name="タイトル 1"/>
          <p:cNvSpPr>
            <a:spLocks noGrp="1"/>
          </p:cNvSpPr>
          <p:nvPr>
            <p:ph type="title"/>
          </p:nvPr>
        </p:nvSpPr>
        <p:spPr/>
        <p:txBody>
          <a:bodyPr/>
          <a:lstStyle/>
          <a:p>
            <a:pPr algn="l"/>
            <a:r>
              <a:rPr kumimoji="1" lang="ja-JP" altLang="en-US" dirty="0" smtClean="0"/>
              <a:t>研究内容</a:t>
            </a:r>
            <a:endParaRPr kumimoji="1" lang="ja-JP" altLang="en-US" dirty="0"/>
          </a:p>
        </p:txBody>
      </p:sp>
    </p:spTree>
    <p:extLst>
      <p:ext uri="{BB962C8B-B14F-4D97-AF65-F5344CB8AC3E}">
        <p14:creationId xmlns:p14="http://schemas.microsoft.com/office/powerpoint/2010/main" val="281523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3">
                                            <p:txEl>
                                              <p:pRg st="0" end="0"/>
                                            </p:txEl>
                                          </p:spTgt>
                                        </p:tgtEl>
                                      </p:cBhvr>
                                    </p:animEffect>
                                    <p:anim calcmode="lin" valueType="num">
                                      <p:cBhvr>
                                        <p:cTn id="21"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p:tgtEl>
                                          <p:spTgt spid="3">
                                            <p:txEl>
                                              <p:pRg st="0" end="0"/>
                                            </p:txEl>
                                          </p:spTgt>
                                        </p:tgtEl>
                                        <p:attrNameLst>
                                          <p:attrName>ppt_y</p:attrName>
                                        </p:attrNameLst>
                                      </p:cBhvr>
                                      <p:tavLst>
                                        <p:tav tm="0">
                                          <p:val>
                                            <p:strVal val="ppt_y"/>
                                          </p:val>
                                        </p:tav>
                                        <p:tav tm="100000">
                                          <p:val>
                                            <p:strVal val="ppt_y+.1"/>
                                          </p:val>
                                        </p:tav>
                                      </p:tavLst>
                                    </p:anim>
                                    <p:set>
                                      <p:cBhvr>
                                        <p:cTn id="23" dur="1" fill="hold">
                                          <p:stCondLst>
                                            <p:cond delay="999"/>
                                          </p:stCondLst>
                                        </p:cTn>
                                        <p:tgtEl>
                                          <p:spTgt spid="3">
                                            <p:txEl>
                                              <p:pRg st="0" end="0"/>
                                            </p:txEl>
                                          </p:spTgt>
                                        </p:tgtEl>
                                        <p:attrNameLst>
                                          <p:attrName>style.visibility</p:attrName>
                                        </p:attrNameLst>
                                      </p:cBhvr>
                                      <p:to>
                                        <p:strVal val="hidden"/>
                                      </p:to>
                                    </p:set>
                                  </p:childTnLst>
                                </p:cTn>
                              </p:par>
                              <p:par>
                                <p:cTn id="24" presetID="42" presetClass="exit" presetSubtype="0" fill="hold" nodeType="withEffect">
                                  <p:stCondLst>
                                    <p:cond delay="0"/>
                                  </p:stCondLst>
                                  <p:childTnLst>
                                    <p:animEffect transition="out" filter="fade">
                                      <p:cBhvr>
                                        <p:cTn id="25" dur="1000"/>
                                        <p:tgtEl>
                                          <p:spTgt spid="3">
                                            <p:txEl>
                                              <p:pRg st="1" end="1"/>
                                            </p:txEl>
                                          </p:spTgt>
                                        </p:tgtEl>
                                      </p:cBhvr>
                                    </p:animEffect>
                                    <p:anim calcmode="lin" valueType="num">
                                      <p:cBhvr>
                                        <p:cTn id="26" dur="1000"/>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p:tgtEl>
                                          <p:spTgt spid="3">
                                            <p:txEl>
                                              <p:pRg st="1" end="1"/>
                                            </p:txEl>
                                          </p:spTgt>
                                        </p:tgtEl>
                                        <p:attrNameLst>
                                          <p:attrName>ppt_y</p:attrName>
                                        </p:attrNameLst>
                                      </p:cBhvr>
                                      <p:tavLst>
                                        <p:tav tm="0">
                                          <p:val>
                                            <p:strVal val="ppt_y"/>
                                          </p:val>
                                        </p:tav>
                                        <p:tav tm="100000">
                                          <p:val>
                                            <p:strVal val="ppt_y+.1"/>
                                          </p:val>
                                        </p:tav>
                                      </p:tavLst>
                                    </p:anim>
                                    <p:set>
                                      <p:cBhvr>
                                        <p:cTn id="28" dur="1" fill="hold">
                                          <p:stCondLst>
                                            <p:cond delay="999"/>
                                          </p:stCondLst>
                                        </p:cTn>
                                        <p:tgtEl>
                                          <p:spTgt spid="3">
                                            <p:txEl>
                                              <p:pRg st="1" end="1"/>
                                            </p:txEl>
                                          </p:spTgt>
                                        </p:tgtEl>
                                        <p:attrNameLst>
                                          <p:attrName>style.visibility</p:attrName>
                                        </p:attrNameLst>
                                      </p:cBhvr>
                                      <p:to>
                                        <p:strVal val="hidden"/>
                                      </p:to>
                                    </p:set>
                                  </p:childTnLst>
                                </p:cTn>
                              </p:par>
                              <p:par>
                                <p:cTn id="29" presetID="42" presetClass="exit" presetSubtype="0" fill="hold" nodeType="withEffect">
                                  <p:stCondLst>
                                    <p:cond delay="0"/>
                                  </p:stCondLst>
                                  <p:childTnLst>
                                    <p:animEffect transition="out" filter="fade">
                                      <p:cBhvr>
                                        <p:cTn id="30" dur="1000"/>
                                        <p:tgtEl>
                                          <p:spTgt spid="3">
                                            <p:txEl>
                                              <p:pRg st="2" end="2"/>
                                            </p:txEl>
                                          </p:spTgt>
                                        </p:tgtEl>
                                      </p:cBhvr>
                                    </p:animEffect>
                                    <p:anim calcmode="lin" valueType="num">
                                      <p:cBhvr>
                                        <p:cTn id="31" dur="1000"/>
                                        <p:tgtEl>
                                          <p:spTgt spid="3">
                                            <p:txEl>
                                              <p:pRg st="2" end="2"/>
                                            </p:txEl>
                                          </p:spTgt>
                                        </p:tgtEl>
                                        <p:attrNameLst>
                                          <p:attrName>ppt_x</p:attrName>
                                        </p:attrNameLst>
                                      </p:cBhvr>
                                      <p:tavLst>
                                        <p:tav tm="0">
                                          <p:val>
                                            <p:strVal val="ppt_x"/>
                                          </p:val>
                                        </p:tav>
                                        <p:tav tm="100000">
                                          <p:val>
                                            <p:strVal val="ppt_x"/>
                                          </p:val>
                                        </p:tav>
                                      </p:tavLst>
                                    </p:anim>
                                    <p:anim calcmode="lin" valueType="num">
                                      <p:cBhvr>
                                        <p:cTn id="32" dur="1000"/>
                                        <p:tgtEl>
                                          <p:spTgt spid="3">
                                            <p:txEl>
                                              <p:pRg st="2" end="2"/>
                                            </p:txEl>
                                          </p:spTgt>
                                        </p:tgtEl>
                                        <p:attrNameLst>
                                          <p:attrName>ppt_y</p:attrName>
                                        </p:attrNameLst>
                                      </p:cBhvr>
                                      <p:tavLst>
                                        <p:tav tm="0">
                                          <p:val>
                                            <p:strVal val="ppt_y"/>
                                          </p:val>
                                        </p:tav>
                                        <p:tav tm="100000">
                                          <p:val>
                                            <p:strVal val="ppt_y+.1"/>
                                          </p:val>
                                        </p:tav>
                                      </p:tavLst>
                                    </p:anim>
                                    <p:set>
                                      <p:cBhvr>
                                        <p:cTn id="33" dur="1" fill="hold">
                                          <p:stCondLst>
                                            <p:cond delay="9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r>
              <a:rPr kumimoji="1" lang="ja-JP" altLang="en-US" dirty="0" smtClean="0"/>
              <a:t>改善方法の</a:t>
            </a:r>
            <a:r>
              <a:rPr kumimoji="1" lang="en-US" altLang="ja-JP" dirty="0" smtClean="0"/>
              <a:t>1</a:t>
            </a:r>
            <a:r>
              <a:rPr kumimoji="1" lang="ja-JP" altLang="en-US" dirty="0" smtClean="0"/>
              <a:t>つ</a:t>
            </a:r>
            <a:endParaRPr kumimoji="1" lang="en-US" altLang="ja-JP" dirty="0" smtClean="0"/>
          </a:p>
          <a:p>
            <a:r>
              <a:rPr lang="ja-JP" altLang="en-US" dirty="0" smtClean="0"/>
              <a:t>評価、タイミングが難しい</a:t>
            </a:r>
            <a:endParaRPr lang="en-US" altLang="ja-JP" dirty="0" smtClean="0"/>
          </a:p>
          <a:p>
            <a:r>
              <a:rPr kumimoji="1" lang="ja-JP" altLang="en-US" dirty="0" smtClean="0"/>
              <a:t>時間増</a:t>
            </a:r>
            <a:endParaRPr kumimoji="1" lang="en-US" altLang="ja-JP" dirty="0" smtClean="0"/>
          </a:p>
          <a:p>
            <a:r>
              <a:rPr lang="ja-JP" altLang="en-US" dirty="0" smtClean="0"/>
              <a:t>構造難化</a:t>
            </a:r>
            <a:endParaRPr lang="en-US" altLang="ja-JP" dirty="0" smtClean="0"/>
          </a:p>
          <a:p>
            <a:r>
              <a:rPr kumimoji="1" lang="ja-JP" altLang="en-US" dirty="0" smtClean="0"/>
              <a:t>加えないシンプルな方が良い</a:t>
            </a:r>
            <a:endParaRPr kumimoji="1" lang="en-US" altLang="ja-JP" dirty="0" smtClean="0"/>
          </a:p>
        </p:txBody>
      </p:sp>
      <p:sp>
        <p:nvSpPr>
          <p:cNvPr id="2" name="タイトル 1"/>
          <p:cNvSpPr>
            <a:spLocks noGrp="1"/>
          </p:cNvSpPr>
          <p:nvPr>
            <p:ph type="title"/>
          </p:nvPr>
        </p:nvSpPr>
        <p:spPr/>
        <p:txBody>
          <a:bodyPr/>
          <a:lstStyle/>
          <a:p>
            <a:pPr algn="l"/>
            <a:r>
              <a:rPr lang="ja-JP" altLang="en-US" dirty="0" smtClean="0"/>
              <a:t>オペレーティング追加の問題点</a:t>
            </a:r>
            <a:endParaRPr kumimoji="1" lang="ja-JP" altLang="en-US" dirty="0"/>
          </a:p>
        </p:txBody>
      </p:sp>
    </p:spTree>
    <p:extLst>
      <p:ext uri="{BB962C8B-B14F-4D97-AF65-F5344CB8AC3E}">
        <p14:creationId xmlns:p14="http://schemas.microsoft.com/office/powerpoint/2010/main" val="38044755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r>
              <a:rPr lang="ja-JP" altLang="en-US" dirty="0" smtClean="0"/>
              <a:t>追加しない</a:t>
            </a:r>
            <a:endParaRPr lang="en-US" altLang="ja-JP" dirty="0" smtClean="0"/>
          </a:p>
          <a:p>
            <a:r>
              <a:rPr kumimoji="1" lang="ja-JP" altLang="en-US" dirty="0" smtClean="0"/>
              <a:t>今あるものだけ</a:t>
            </a:r>
            <a:endParaRPr kumimoji="1" lang="en-US" altLang="ja-JP" dirty="0" smtClean="0"/>
          </a:p>
          <a:p>
            <a:endParaRPr kumimoji="1" lang="en-US" altLang="ja-JP" dirty="0" smtClean="0"/>
          </a:p>
          <a:p>
            <a:r>
              <a:rPr lang="ja-JP" altLang="en-US" dirty="0" smtClean="0"/>
              <a:t>遺伝補修飾の考案</a:t>
            </a:r>
            <a:endParaRPr kumimoji="1" lang="en-US" altLang="ja-JP" dirty="0" smtClean="0"/>
          </a:p>
        </p:txBody>
      </p:sp>
      <p:sp>
        <p:nvSpPr>
          <p:cNvPr id="2" name="タイトル 1"/>
          <p:cNvSpPr>
            <a:spLocks noGrp="1"/>
          </p:cNvSpPr>
          <p:nvPr>
            <p:ph type="title"/>
          </p:nvPr>
        </p:nvSpPr>
        <p:spPr/>
        <p:txBody>
          <a:bodyPr/>
          <a:lstStyle/>
          <a:p>
            <a:pPr algn="l"/>
            <a:r>
              <a:rPr lang="ja-JP" altLang="en-US" dirty="0" smtClean="0"/>
              <a:t>新しい手法</a:t>
            </a:r>
            <a:endParaRPr kumimoji="1" lang="ja-JP" altLang="en-US" dirty="0"/>
          </a:p>
        </p:txBody>
      </p:sp>
    </p:spTree>
    <p:extLst>
      <p:ext uri="{BB962C8B-B14F-4D97-AF65-F5344CB8AC3E}">
        <p14:creationId xmlns:p14="http://schemas.microsoft.com/office/powerpoint/2010/main" val="41370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r>
              <a:rPr kumimoji="1" lang="ja-JP" altLang="en-US" dirty="0" smtClean="0"/>
              <a:t>遺伝情報に性質</a:t>
            </a:r>
            <a:r>
              <a:rPr lang="ja-JP" altLang="en-US" dirty="0" smtClean="0"/>
              <a:t>を与える</a:t>
            </a:r>
            <a:r>
              <a:rPr kumimoji="1" lang="ja-JP" altLang="en-US" dirty="0" smtClean="0"/>
              <a:t>。</a:t>
            </a:r>
            <a:endParaRPr kumimoji="1" lang="en-US" altLang="ja-JP" dirty="0" smtClean="0"/>
          </a:p>
          <a:p>
            <a:r>
              <a:rPr lang="ja-JP" altLang="en-US" dirty="0" smtClean="0"/>
              <a:t>例：巡回セールスマン問題</a:t>
            </a:r>
            <a:endParaRPr lang="en-US" altLang="ja-JP" dirty="0" smtClean="0"/>
          </a:p>
          <a:p>
            <a:pPr lvl="1"/>
            <a:r>
              <a:rPr kumimoji="1" lang="ja-JP" altLang="en-US" dirty="0" smtClean="0"/>
              <a:t>巡回しなくても</a:t>
            </a:r>
            <a:r>
              <a:rPr kumimoji="1" lang="ja-JP" altLang="en-US" dirty="0" smtClean="0"/>
              <a:t>よい</a:t>
            </a:r>
            <a:r>
              <a:rPr lang="ja-JP" altLang="en-US" dirty="0"/>
              <a:t>こと</a:t>
            </a:r>
            <a:r>
              <a:rPr kumimoji="1" lang="ja-JP" altLang="en-US" dirty="0" smtClean="0"/>
              <a:t>など、巡回する地点自体に性質</a:t>
            </a:r>
            <a:r>
              <a:rPr kumimoji="1" lang="ja-JP" altLang="en-US" dirty="0" smtClean="0"/>
              <a:t>を与える。</a:t>
            </a:r>
            <a:endParaRPr kumimoji="1" lang="en-US" altLang="ja-JP" dirty="0" smtClean="0"/>
          </a:p>
        </p:txBody>
      </p:sp>
      <p:sp>
        <p:nvSpPr>
          <p:cNvPr id="2" name="タイトル 1"/>
          <p:cNvSpPr>
            <a:spLocks noGrp="1"/>
          </p:cNvSpPr>
          <p:nvPr>
            <p:ph type="title"/>
          </p:nvPr>
        </p:nvSpPr>
        <p:spPr/>
        <p:txBody>
          <a:bodyPr/>
          <a:lstStyle/>
          <a:p>
            <a:pPr algn="l"/>
            <a:r>
              <a:rPr kumimoji="1" lang="ja-JP" altLang="en-US" dirty="0" smtClean="0"/>
              <a:t>遺伝補修飾とは</a:t>
            </a:r>
            <a:endParaRPr kumimoji="1" lang="ja-JP" altLang="en-US" dirty="0"/>
          </a:p>
        </p:txBody>
      </p:sp>
    </p:spTree>
    <p:extLst>
      <p:ext uri="{BB962C8B-B14F-4D97-AF65-F5344CB8AC3E}">
        <p14:creationId xmlns:p14="http://schemas.microsoft.com/office/powerpoint/2010/main" val="4031272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r>
              <a:rPr lang="ja-JP" altLang="en-US" dirty="0"/>
              <a:t>初期に設定する集団の駒数を</a:t>
            </a:r>
            <a:endParaRPr lang="en-US" altLang="ja-JP" dirty="0"/>
          </a:p>
          <a:p>
            <a:pPr marL="0" indent="0">
              <a:buNone/>
            </a:pPr>
            <a:r>
              <a:rPr lang="en-US" altLang="ja-JP" dirty="0"/>
              <a:t>    </a:t>
            </a:r>
            <a:r>
              <a:rPr lang="ja-JP" altLang="en-US" dirty="0"/>
              <a:t>Ｎ未満にするという性質を加えた遺伝子</a:t>
            </a:r>
            <a:endParaRPr lang="en-US" altLang="ja-JP" dirty="0"/>
          </a:p>
          <a:p>
            <a:endParaRPr kumimoji="1" lang="ja-JP" altLang="en-US" dirty="0"/>
          </a:p>
        </p:txBody>
      </p:sp>
      <p:sp>
        <p:nvSpPr>
          <p:cNvPr id="2" name="タイトル 1"/>
          <p:cNvSpPr>
            <a:spLocks noGrp="1"/>
          </p:cNvSpPr>
          <p:nvPr>
            <p:ph type="title"/>
          </p:nvPr>
        </p:nvSpPr>
        <p:spPr/>
        <p:txBody>
          <a:bodyPr/>
          <a:lstStyle/>
          <a:p>
            <a:pPr algn="l"/>
            <a:r>
              <a:rPr lang="ja-JP" altLang="en-US" dirty="0" smtClean="0"/>
              <a:t>劣性遺伝子</a:t>
            </a:r>
            <a:endParaRPr kumimoji="1" lang="ja-JP" altLang="en-US" dirty="0"/>
          </a:p>
        </p:txBody>
      </p:sp>
    </p:spTree>
    <p:extLst>
      <p:ext uri="{BB962C8B-B14F-4D97-AF65-F5344CB8AC3E}">
        <p14:creationId xmlns:p14="http://schemas.microsoft.com/office/powerpoint/2010/main" val="10116878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2780928"/>
            <a:ext cx="7408333" cy="3450696"/>
          </a:xfrm>
        </p:spPr>
        <p:txBody>
          <a:bodyPr/>
          <a:lstStyle/>
          <a:p>
            <a:r>
              <a:rPr kumimoji="1" lang="ja-JP" altLang="en-US" dirty="0" smtClean="0"/>
              <a:t>駒がない状態を保持</a:t>
            </a:r>
            <a:endParaRPr kumimoji="1" lang="en-US" altLang="ja-JP" dirty="0" smtClean="0"/>
          </a:p>
          <a:p>
            <a:r>
              <a:rPr lang="ja-JP" altLang="en-US" dirty="0" smtClean="0"/>
              <a:t>競合数低下</a:t>
            </a:r>
            <a:endParaRPr lang="en-US" altLang="ja-JP" dirty="0" smtClean="0"/>
          </a:p>
          <a:p>
            <a:r>
              <a:rPr kumimoji="1" lang="ja-JP" altLang="en-US" dirty="0"/>
              <a:t>近似</a:t>
            </a:r>
            <a:r>
              <a:rPr kumimoji="1" lang="ja-JP" altLang="en-US" dirty="0" smtClean="0"/>
              <a:t>解探索が</a:t>
            </a:r>
            <a:r>
              <a:rPr lang="ja-JP" altLang="en-US" dirty="0"/>
              <a:t>で</a:t>
            </a:r>
            <a:r>
              <a:rPr kumimoji="1" lang="ja-JP" altLang="en-US" dirty="0" smtClean="0"/>
              <a:t>きるのでは？</a:t>
            </a:r>
            <a:endParaRPr kumimoji="1" lang="en-US" altLang="ja-JP" dirty="0" smtClean="0"/>
          </a:p>
          <a:p>
            <a:endParaRPr kumimoji="1" lang="en-US" altLang="ja-JP" dirty="0" smtClean="0"/>
          </a:p>
          <a:p>
            <a:r>
              <a:rPr lang="ja-JP" altLang="en-US" dirty="0" smtClean="0"/>
              <a:t>競合数３</a:t>
            </a:r>
            <a:endParaRPr lang="en-US" altLang="ja-JP" dirty="0" smtClean="0"/>
          </a:p>
          <a:p>
            <a:r>
              <a:rPr lang="ja-JP" altLang="en-US" dirty="0" smtClean="0"/>
              <a:t>→</a:t>
            </a:r>
            <a:r>
              <a:rPr lang="ja-JP" altLang="en-US" dirty="0" smtClean="0"/>
              <a:t>競合数２</a:t>
            </a:r>
            <a:endParaRPr lang="en-US" altLang="ja-JP" dirty="0" smtClean="0"/>
          </a:p>
        </p:txBody>
      </p:sp>
      <p:sp>
        <p:nvSpPr>
          <p:cNvPr id="2" name="タイトル 1"/>
          <p:cNvSpPr>
            <a:spLocks noGrp="1"/>
          </p:cNvSpPr>
          <p:nvPr>
            <p:ph type="title"/>
          </p:nvPr>
        </p:nvSpPr>
        <p:spPr/>
        <p:txBody>
          <a:bodyPr/>
          <a:lstStyle/>
          <a:p>
            <a:pPr algn="l"/>
            <a:r>
              <a:rPr kumimoji="1" lang="en-US" altLang="ja-JP" dirty="0" err="1" smtClean="0"/>
              <a:t>NQueen</a:t>
            </a:r>
            <a:r>
              <a:rPr kumimoji="1" lang="ja-JP" altLang="en-US" dirty="0" smtClean="0"/>
              <a:t>問題で使用した場合</a:t>
            </a:r>
            <a:endParaRPr kumimoji="1" lang="ja-JP" altLang="en-US" dirty="0"/>
          </a:p>
        </p:txBody>
      </p:sp>
      <p:pic>
        <p:nvPicPr>
          <p:cNvPr id="4098" name="Picture 2" descr="C:\Users\user\Desktop\卒論用\教材用\ressei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6956" y="2636912"/>
            <a:ext cx="3819460" cy="3819460"/>
          </a:xfrm>
          <a:prstGeom prst="rect">
            <a:avLst/>
          </a:prstGeom>
          <a:noFill/>
          <a:extLst>
            <a:ext uri="{909E8E84-426E-40DD-AFC4-6F175D3DCCD1}">
              <a14:hiddenFill xmlns:a14="http://schemas.microsoft.com/office/drawing/2010/main">
                <a:solidFill>
                  <a:srgbClr val="FFFFFF"/>
                </a:solidFill>
              </a14:hiddenFill>
            </a:ext>
          </a:extLst>
        </p:spPr>
      </p:pic>
      <p:sp>
        <p:nvSpPr>
          <p:cNvPr id="15" name="右矢印 14"/>
          <p:cNvSpPr/>
          <p:nvPr/>
        </p:nvSpPr>
        <p:spPr>
          <a:xfrm rot="18905893">
            <a:off x="5129579" y="4607749"/>
            <a:ext cx="3603173" cy="359312"/>
          </a:xfrm>
          <a:prstGeom prst="rightArrow">
            <a:avLst>
              <a:gd name="adj1" fmla="val 50000"/>
              <a:gd name="adj2" fmla="val 675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170" name="Picture 2" descr="C:\Users\ryosuke\Desktop\教材用\chess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3655" y="4584551"/>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12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fade">
                                      <p:cBhvr>
                                        <p:cTn id="13" dur="500"/>
                                        <p:tgtEl>
                                          <p:spTgt spid="717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xit" presetSubtype="0" fill="hold" nodeType="withEffect">
                                  <p:stCondLst>
                                    <p:cond delay="0"/>
                                  </p:stCondLst>
                                  <p:childTnLst>
                                    <p:animEffect transition="out" filter="fade">
                                      <p:cBhvr>
                                        <p:cTn id="25" dur="500"/>
                                        <p:tgtEl>
                                          <p:spTgt spid="7170"/>
                                        </p:tgtEl>
                                      </p:cBhvr>
                                    </p:animEffect>
                                    <p:set>
                                      <p:cBhvr>
                                        <p:cTn id="26" dur="1" fill="hold">
                                          <p:stCondLst>
                                            <p:cond delay="499"/>
                                          </p:stCondLst>
                                        </p:cTn>
                                        <p:tgtEl>
                                          <p:spTgt spid="71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a:xfrm>
            <a:off x="827584" y="2348880"/>
            <a:ext cx="7408333" cy="3450696"/>
          </a:xfrm>
        </p:spPr>
        <p:txBody>
          <a:bodyPr/>
          <a:lstStyle/>
          <a:p>
            <a:r>
              <a:rPr kumimoji="1" lang="ja-JP" altLang="en-US" dirty="0" smtClean="0"/>
              <a:t>近似解</a:t>
            </a:r>
            <a:r>
              <a:rPr lang="ja-JP" altLang="en-US" dirty="0"/>
              <a:t>の</a:t>
            </a:r>
            <a:r>
              <a:rPr kumimoji="1" lang="ja-JP" altLang="en-US" dirty="0" smtClean="0"/>
              <a:t>生成</a:t>
            </a:r>
            <a:endParaRPr kumimoji="1" lang="en-US" altLang="ja-JP" dirty="0" smtClean="0"/>
          </a:p>
          <a:p>
            <a:endParaRPr kumimoji="1" lang="ja-JP" altLang="en-US" dirty="0"/>
          </a:p>
        </p:txBody>
      </p:sp>
      <p:sp>
        <p:nvSpPr>
          <p:cNvPr id="2" name="タイトル 1"/>
          <p:cNvSpPr>
            <a:spLocks noGrp="1"/>
          </p:cNvSpPr>
          <p:nvPr>
            <p:ph type="title"/>
          </p:nvPr>
        </p:nvSpPr>
        <p:spPr/>
        <p:txBody>
          <a:bodyPr/>
          <a:lstStyle/>
          <a:p>
            <a:pPr algn="l"/>
            <a:r>
              <a:rPr kumimoji="1" lang="ja-JP" altLang="en-US" dirty="0" smtClean="0"/>
              <a:t>劣性遺伝子の結果</a:t>
            </a:r>
            <a:endParaRPr kumimoji="1" lang="ja-JP" altLang="en-US" dirty="0"/>
          </a:p>
        </p:txBody>
      </p:sp>
      <p:graphicFrame>
        <p:nvGraphicFramePr>
          <p:cNvPr id="3" name="オブジェクト 2"/>
          <p:cNvGraphicFramePr>
            <a:graphicFrameLocks/>
          </p:cNvGraphicFramePr>
          <p:nvPr>
            <p:extLst>
              <p:ext uri="{D42A27DB-BD31-4B8C-83A1-F6EECF244321}">
                <p14:modId xmlns:p14="http://schemas.microsoft.com/office/powerpoint/2010/main" val="3114773774"/>
              </p:ext>
            </p:extLst>
          </p:nvPr>
        </p:nvGraphicFramePr>
        <p:xfrm>
          <a:off x="1136476" y="2803351"/>
          <a:ext cx="6819900" cy="4010025"/>
        </p:xfrm>
        <a:graphic>
          <a:graphicData uri="http://schemas.openxmlformats.org/presentationml/2006/ole">
            <mc:AlternateContent xmlns:mc="http://schemas.openxmlformats.org/markup-compatibility/2006">
              <mc:Choice xmlns:v="urn:schemas-microsoft-com:vml" Requires="v">
                <p:oleObj spid="_x0000_s6156" name="グラフ" r:id="rId3" imgW="5400675" imgH="3152826" progId="Excel.Chart.8">
                  <p:embed/>
                </p:oleObj>
              </mc:Choice>
              <mc:Fallback>
                <p:oleObj name="グラフ" r:id="rId3" imgW="5400675" imgH="3152826" progId="Excel.Chart.8">
                  <p:embed/>
                  <p:pic>
                    <p:nvPicPr>
                      <p:cNvPr id="0" name="グラフ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476" y="2803351"/>
                        <a:ext cx="6819900" cy="401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287591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11560" y="2492896"/>
            <a:ext cx="7408333" cy="3450696"/>
          </a:xfrm>
        </p:spPr>
        <p:txBody>
          <a:bodyPr/>
          <a:lstStyle/>
          <a:p>
            <a:r>
              <a:rPr lang="ja-JP" altLang="ja-JP" dirty="0" smtClean="0"/>
              <a:t>近似解を</a:t>
            </a:r>
            <a:r>
              <a:rPr lang="ja-JP" altLang="ja-JP" dirty="0"/>
              <a:t>生成</a:t>
            </a:r>
            <a:r>
              <a:rPr lang="ja-JP" altLang="ja-JP" dirty="0" smtClean="0"/>
              <a:t>する</a:t>
            </a:r>
            <a:r>
              <a:rPr lang="ja-JP" altLang="en-US" dirty="0" smtClean="0"/>
              <a:t>効果がある。</a:t>
            </a:r>
            <a:endParaRPr kumimoji="1" lang="ja-JP" altLang="en-US" dirty="0"/>
          </a:p>
        </p:txBody>
      </p:sp>
      <p:sp>
        <p:nvSpPr>
          <p:cNvPr id="2" name="タイトル 1"/>
          <p:cNvSpPr>
            <a:spLocks noGrp="1"/>
          </p:cNvSpPr>
          <p:nvPr>
            <p:ph type="title"/>
          </p:nvPr>
        </p:nvSpPr>
        <p:spPr/>
        <p:txBody>
          <a:bodyPr/>
          <a:lstStyle/>
          <a:p>
            <a:pPr algn="l"/>
            <a:r>
              <a:rPr kumimoji="1" lang="ja-JP" altLang="en-US" dirty="0" smtClean="0"/>
              <a:t>劣性遺伝子の考察</a:t>
            </a:r>
            <a:endParaRPr kumimoji="1" lang="ja-JP" altLang="en-US" dirty="0"/>
          </a:p>
        </p:txBody>
      </p:sp>
    </p:spTree>
    <p:extLst>
      <p:ext uri="{BB962C8B-B14F-4D97-AF65-F5344CB8AC3E}">
        <p14:creationId xmlns:p14="http://schemas.microsoft.com/office/powerpoint/2010/main" val="714475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872067" y="2132856"/>
            <a:ext cx="7408333" cy="3993307"/>
          </a:xfrm>
        </p:spPr>
        <p:txBody>
          <a:bodyPr>
            <a:normAutofit/>
          </a:bodyPr>
          <a:lstStyle/>
          <a:p>
            <a:r>
              <a:rPr kumimoji="1" lang="ja-JP" altLang="en-US" dirty="0" smtClean="0"/>
              <a:t>背景</a:t>
            </a:r>
            <a:endParaRPr kumimoji="1" lang="en-US" altLang="ja-JP" dirty="0" smtClean="0"/>
          </a:p>
          <a:p>
            <a:r>
              <a:rPr kumimoji="1" lang="ja-JP" altLang="en-US" dirty="0" smtClean="0"/>
              <a:t>問題</a:t>
            </a:r>
            <a:r>
              <a:rPr kumimoji="1" lang="ja-JP" altLang="en-US" dirty="0" smtClean="0"/>
              <a:t>提起</a:t>
            </a:r>
            <a:endParaRPr kumimoji="1" lang="en-US" altLang="ja-JP" dirty="0" smtClean="0"/>
          </a:p>
          <a:p>
            <a:r>
              <a:rPr lang="ja-JP" altLang="en-US" dirty="0"/>
              <a:t>検証</a:t>
            </a:r>
            <a:endParaRPr kumimoji="1" lang="en-US" altLang="ja-JP" dirty="0" smtClean="0"/>
          </a:p>
          <a:p>
            <a:r>
              <a:rPr lang="ja-JP" altLang="en-US" dirty="0" smtClean="0"/>
              <a:t>研究内容</a:t>
            </a:r>
            <a:endParaRPr lang="en-US" altLang="ja-JP" dirty="0"/>
          </a:p>
          <a:p>
            <a:pPr lvl="1"/>
            <a:r>
              <a:rPr lang="ja-JP" altLang="en-US" dirty="0" smtClean="0"/>
              <a:t>劣性遺伝子、完全遺伝子</a:t>
            </a:r>
            <a:endParaRPr lang="en-US" altLang="ja-JP" dirty="0" smtClean="0"/>
          </a:p>
          <a:p>
            <a:pPr lvl="2"/>
            <a:r>
              <a:rPr lang="ja-JP" altLang="en-US" dirty="0" smtClean="0"/>
              <a:t>結果</a:t>
            </a:r>
            <a:endParaRPr lang="en-US" altLang="ja-JP" dirty="0" smtClean="0"/>
          </a:p>
          <a:p>
            <a:pPr lvl="2"/>
            <a:r>
              <a:rPr lang="ja-JP" altLang="en-US" dirty="0" smtClean="0"/>
              <a:t>考察</a:t>
            </a:r>
            <a:endParaRPr lang="en-US" altLang="ja-JP" dirty="0" smtClean="0"/>
          </a:p>
          <a:p>
            <a:r>
              <a:rPr lang="ja-JP" altLang="en-US" dirty="0" smtClean="0"/>
              <a:t>結論</a:t>
            </a:r>
            <a:endParaRPr lang="en-US" altLang="ja-JP" dirty="0" smtClean="0"/>
          </a:p>
          <a:p>
            <a:r>
              <a:rPr lang="ja-JP" altLang="en-US" dirty="0"/>
              <a:t>今後</a:t>
            </a:r>
            <a:r>
              <a:rPr lang="ja-JP" altLang="en-US" dirty="0" smtClean="0"/>
              <a:t>の</a:t>
            </a:r>
            <a:r>
              <a:rPr lang="ja-JP" altLang="en-US" dirty="0"/>
              <a:t>課題</a:t>
            </a:r>
            <a:endParaRPr lang="en-US" altLang="ja-JP" dirty="0" smtClean="0"/>
          </a:p>
          <a:p>
            <a:endParaRPr lang="en-US" altLang="ja-JP" dirty="0" smtClean="0"/>
          </a:p>
          <a:p>
            <a:endParaRPr lang="en-US" altLang="ja-JP" dirty="0" smtClean="0"/>
          </a:p>
        </p:txBody>
      </p:sp>
      <p:sp>
        <p:nvSpPr>
          <p:cNvPr id="3" name="タイトル 2"/>
          <p:cNvSpPr>
            <a:spLocks noGrp="1"/>
          </p:cNvSpPr>
          <p:nvPr>
            <p:ph type="title"/>
          </p:nvPr>
        </p:nvSpPr>
        <p:spPr/>
        <p:txBody>
          <a:bodyPr/>
          <a:lstStyle/>
          <a:p>
            <a:pPr algn="l"/>
            <a:r>
              <a:rPr kumimoji="1" lang="ja-JP" altLang="en-US" dirty="0" smtClean="0"/>
              <a:t>目次</a:t>
            </a:r>
            <a:endParaRPr kumimoji="1" lang="ja-JP" altLang="en-US" dirty="0"/>
          </a:p>
        </p:txBody>
      </p:sp>
    </p:spTree>
    <p:extLst>
      <p:ext uri="{BB962C8B-B14F-4D97-AF65-F5344CB8AC3E}">
        <p14:creationId xmlns:p14="http://schemas.microsoft.com/office/powerpoint/2010/main" val="29803029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r>
              <a:rPr lang="ja-JP" altLang="en-US" dirty="0"/>
              <a:t>盤上のある行の全てに駒が</a:t>
            </a:r>
            <a:endParaRPr lang="en-US" altLang="ja-JP" dirty="0"/>
          </a:p>
          <a:p>
            <a:pPr marL="0" indent="0">
              <a:buNone/>
            </a:pPr>
            <a:r>
              <a:rPr lang="ja-JP" altLang="en-US" dirty="0"/>
              <a:t>　 配置される性質を持つ遺伝子</a:t>
            </a:r>
            <a:endParaRPr lang="en-US" altLang="ja-JP" dirty="0"/>
          </a:p>
        </p:txBody>
      </p:sp>
      <p:sp>
        <p:nvSpPr>
          <p:cNvPr id="2" name="タイトル 1"/>
          <p:cNvSpPr>
            <a:spLocks noGrp="1"/>
          </p:cNvSpPr>
          <p:nvPr>
            <p:ph type="title"/>
          </p:nvPr>
        </p:nvSpPr>
        <p:spPr/>
        <p:txBody>
          <a:bodyPr/>
          <a:lstStyle/>
          <a:p>
            <a:pPr algn="l"/>
            <a:r>
              <a:rPr kumimoji="1" lang="ja-JP" altLang="en-US" dirty="0" smtClean="0"/>
              <a:t>完全遺伝子</a:t>
            </a:r>
            <a:endParaRPr kumimoji="1" lang="ja-JP" altLang="en-US" dirty="0"/>
          </a:p>
        </p:txBody>
      </p:sp>
    </p:spTree>
    <p:extLst>
      <p:ext uri="{BB962C8B-B14F-4D97-AF65-F5344CB8AC3E}">
        <p14:creationId xmlns:p14="http://schemas.microsoft.com/office/powerpoint/2010/main" val="36471262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r>
              <a:rPr kumimoji="1" lang="ja-JP" altLang="en-US" dirty="0" smtClean="0"/>
              <a:t>すべての位置をとれる</a:t>
            </a:r>
            <a:endParaRPr kumimoji="1" lang="en-US" altLang="ja-JP" dirty="0" smtClean="0"/>
          </a:p>
          <a:p>
            <a:r>
              <a:rPr lang="ja-JP" altLang="en-US" dirty="0" smtClean="0"/>
              <a:t>探索範囲を狭めることが</a:t>
            </a:r>
            <a:endParaRPr lang="en-US" altLang="ja-JP" dirty="0" smtClean="0"/>
          </a:p>
          <a:p>
            <a:pPr marL="0" indent="0">
              <a:buNone/>
            </a:pPr>
            <a:r>
              <a:rPr lang="ja-JP" altLang="en-US" dirty="0"/>
              <a:t>　</a:t>
            </a:r>
            <a:r>
              <a:rPr lang="ja-JP" altLang="en-US" dirty="0" smtClean="0"/>
              <a:t> できるのでは</a:t>
            </a:r>
            <a:r>
              <a:rPr kumimoji="1" lang="ja-JP" altLang="en-US" dirty="0" smtClean="0"/>
              <a:t>？</a:t>
            </a:r>
            <a:endParaRPr kumimoji="1" lang="en-US" altLang="ja-JP" dirty="0" smtClean="0"/>
          </a:p>
          <a:p>
            <a:pPr marL="0" indent="0">
              <a:buNone/>
            </a:pPr>
            <a:endParaRPr lang="en-US" altLang="ja-JP" dirty="0"/>
          </a:p>
          <a:p>
            <a:pPr marL="0" indent="0">
              <a:buNone/>
            </a:pPr>
            <a:endParaRPr kumimoji="1" lang="ja-JP" altLang="en-US" dirty="0"/>
          </a:p>
        </p:txBody>
      </p:sp>
      <p:sp>
        <p:nvSpPr>
          <p:cNvPr id="2" name="タイトル 1"/>
          <p:cNvSpPr>
            <a:spLocks noGrp="1"/>
          </p:cNvSpPr>
          <p:nvPr>
            <p:ph type="title"/>
          </p:nvPr>
        </p:nvSpPr>
        <p:spPr/>
        <p:txBody>
          <a:bodyPr/>
          <a:lstStyle/>
          <a:p>
            <a:pPr algn="l"/>
            <a:r>
              <a:rPr kumimoji="1" lang="en-US" altLang="ja-JP" dirty="0" err="1" smtClean="0"/>
              <a:t>NQueen</a:t>
            </a:r>
            <a:r>
              <a:rPr kumimoji="1" lang="ja-JP" altLang="en-US" dirty="0" smtClean="0"/>
              <a:t>問題で使用した場合</a:t>
            </a:r>
            <a:endParaRPr kumimoji="1" lang="ja-JP" altLang="en-US" dirty="0"/>
          </a:p>
        </p:txBody>
      </p:sp>
      <p:pic>
        <p:nvPicPr>
          <p:cNvPr id="4098" name="Picture 2" descr="C:\Users\user\Desktop\卒論用\教材用\ressei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2279908"/>
            <a:ext cx="4176464" cy="417646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user\Desktop\卒論用\教材用\45px-Chess_qlt45_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208" y="4368139"/>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user\Desktop\卒論用\教材用\45px-Chess_qlt45_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4375907"/>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user\Desktop\卒論用\教材用\45px-Chess_qlt45_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4207" y="4366986"/>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user\Desktop\卒論用\教材用\45px-Chess_qlt45_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8207" y="4365160"/>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user\Desktop\卒論用\教材用\45px-Chess_qlt45_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4368138"/>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user\Desktop\卒論用\教材用\45px-Chess_qlt45_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2055" y="4368137"/>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user\Desktop\卒論用\教材用\45px-Chess_qlt45_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6617" y="4375163"/>
            <a:ext cx="495823" cy="4958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user\Desktop\卒論用\教材用\45px-Chess_qlt45_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6055" y="4365160"/>
            <a:ext cx="504000" cy="5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75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4099"/>
                                        </p:tgtEl>
                                        <p:attrNameLst>
                                          <p:attrName>style.visibility</p:attrName>
                                        </p:attrNameLst>
                                      </p:cBhvr>
                                      <p:to>
                                        <p:strVal val="visible"/>
                                      </p:to>
                                    </p:set>
                                    <p:animEffect transition="in" filter="fade">
                                      <p:cBhvr>
                                        <p:cTn id="21" dur="500"/>
                                        <p:tgtEl>
                                          <p:spTgt spid="4099"/>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9552" y="2204864"/>
            <a:ext cx="7408333" cy="3450696"/>
          </a:xfrm>
        </p:spPr>
        <p:txBody>
          <a:bodyPr/>
          <a:lstStyle/>
          <a:p>
            <a:r>
              <a:rPr lang="ja-JP" altLang="en-US" dirty="0"/>
              <a:t>発見する解に変化が</a:t>
            </a:r>
            <a:r>
              <a:rPr lang="ja-JP" altLang="en-US" dirty="0" smtClean="0"/>
              <a:t>なかった</a:t>
            </a:r>
            <a:endParaRPr lang="en-US" altLang="ja-JP" dirty="0" smtClean="0"/>
          </a:p>
          <a:p>
            <a:endParaRPr lang="en-US" altLang="ja-JP" dirty="0"/>
          </a:p>
        </p:txBody>
      </p:sp>
      <p:sp>
        <p:nvSpPr>
          <p:cNvPr id="2" name="タイトル 1"/>
          <p:cNvSpPr>
            <a:spLocks noGrp="1"/>
          </p:cNvSpPr>
          <p:nvPr>
            <p:ph type="title"/>
          </p:nvPr>
        </p:nvSpPr>
        <p:spPr/>
        <p:txBody>
          <a:bodyPr/>
          <a:lstStyle/>
          <a:p>
            <a:pPr algn="l"/>
            <a:r>
              <a:rPr kumimoji="1" lang="ja-JP" altLang="en-US" dirty="0" smtClean="0"/>
              <a:t>完全遺伝子の結果</a:t>
            </a:r>
            <a:endParaRPr kumimoji="1" lang="ja-JP" altLang="en-US" dirty="0"/>
          </a:p>
        </p:txBody>
      </p:sp>
      <p:graphicFrame>
        <p:nvGraphicFramePr>
          <p:cNvPr id="4" name="オブジェクト 3"/>
          <p:cNvGraphicFramePr>
            <a:graphicFrameLocks/>
          </p:cNvGraphicFramePr>
          <p:nvPr>
            <p:extLst>
              <p:ext uri="{D42A27DB-BD31-4B8C-83A1-F6EECF244321}">
                <p14:modId xmlns:p14="http://schemas.microsoft.com/office/powerpoint/2010/main" val="51042906"/>
              </p:ext>
            </p:extLst>
          </p:nvPr>
        </p:nvGraphicFramePr>
        <p:xfrm>
          <a:off x="1171575" y="2636912"/>
          <a:ext cx="6848475" cy="3981450"/>
        </p:xfrm>
        <a:graphic>
          <a:graphicData uri="http://schemas.openxmlformats.org/presentationml/2006/ole">
            <mc:AlternateContent xmlns:mc="http://schemas.openxmlformats.org/markup-compatibility/2006">
              <mc:Choice xmlns:v="urn:schemas-microsoft-com:vml" Requires="v">
                <p:oleObj spid="_x0000_s5131" name="グラフ" r:id="rId3" imgW="5400675" imgH="3152826" progId="Excel.Chart.8">
                  <p:embed/>
                </p:oleObj>
              </mc:Choice>
              <mc:Fallback>
                <p:oleObj name="グラフ" r:id="rId3" imgW="5400675" imgH="3152826" progId="Excel.Chart.8">
                  <p:embed/>
                  <p:pic>
                    <p:nvPicPr>
                      <p:cNvPr id="0" name="グラフ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1575" y="2636912"/>
                        <a:ext cx="6848475" cy="398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105101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72067" y="2348880"/>
            <a:ext cx="7732381" cy="3777283"/>
          </a:xfrm>
        </p:spPr>
        <p:txBody>
          <a:bodyPr>
            <a:normAutofit/>
          </a:bodyPr>
          <a:lstStyle/>
          <a:p>
            <a:r>
              <a:rPr lang="ja-JP" altLang="en-US" dirty="0" smtClean="0"/>
              <a:t>原因</a:t>
            </a:r>
            <a:endParaRPr lang="en-US" altLang="ja-JP" dirty="0" smtClean="0"/>
          </a:p>
          <a:p>
            <a:pPr lvl="1"/>
            <a:r>
              <a:rPr lang="ja-JP" altLang="en-US" dirty="0"/>
              <a:t>解は生成できているが、重複解を生成している</a:t>
            </a:r>
            <a:endParaRPr lang="en-US" altLang="ja-JP" dirty="0"/>
          </a:p>
          <a:p>
            <a:pPr marL="457200" lvl="1" indent="0">
              <a:buNone/>
            </a:pPr>
            <a:r>
              <a:rPr lang="ja-JP" altLang="en-US" dirty="0"/>
              <a:t>　そのため、解としてカウントされて</a:t>
            </a:r>
            <a:r>
              <a:rPr lang="ja-JP" altLang="en-US" dirty="0" smtClean="0"/>
              <a:t>いない</a:t>
            </a:r>
            <a:endParaRPr lang="en-US" altLang="ja-JP" dirty="0" smtClean="0"/>
          </a:p>
          <a:p>
            <a:endParaRPr lang="en-US" altLang="ja-JP" dirty="0" smtClean="0"/>
          </a:p>
          <a:p>
            <a:r>
              <a:rPr lang="ja-JP" altLang="en-US" dirty="0" smtClean="0"/>
              <a:t>着目</a:t>
            </a:r>
            <a:endParaRPr lang="en-US" altLang="ja-JP" dirty="0" smtClean="0"/>
          </a:p>
          <a:p>
            <a:pPr lvl="1"/>
            <a:r>
              <a:rPr lang="ja-JP" altLang="en-US" dirty="0" smtClean="0"/>
              <a:t>解の個数は変わらない</a:t>
            </a:r>
            <a:endParaRPr lang="en-US" altLang="ja-JP" dirty="0" smtClean="0"/>
          </a:p>
          <a:p>
            <a:pPr lvl="2"/>
            <a:r>
              <a:rPr lang="ja-JP" altLang="en-US" dirty="0" smtClean="0"/>
              <a:t>ならば解が生成される早さは？</a:t>
            </a:r>
            <a:endParaRPr lang="en-US" altLang="ja-JP" dirty="0" smtClean="0"/>
          </a:p>
          <a:p>
            <a:pPr lvl="1"/>
            <a:endParaRPr lang="en-US" altLang="ja-JP" dirty="0" smtClean="0"/>
          </a:p>
          <a:p>
            <a:pPr lvl="1"/>
            <a:endParaRPr lang="en-US" altLang="ja-JP" dirty="0"/>
          </a:p>
        </p:txBody>
      </p:sp>
      <p:sp>
        <p:nvSpPr>
          <p:cNvPr id="2" name="タイトル 1"/>
          <p:cNvSpPr>
            <a:spLocks noGrp="1"/>
          </p:cNvSpPr>
          <p:nvPr>
            <p:ph type="title"/>
          </p:nvPr>
        </p:nvSpPr>
        <p:spPr/>
        <p:txBody>
          <a:bodyPr/>
          <a:lstStyle/>
          <a:p>
            <a:pPr algn="l"/>
            <a:r>
              <a:rPr kumimoji="1" lang="ja-JP" altLang="en-US" dirty="0" smtClean="0"/>
              <a:t>完全遺伝子の考察</a:t>
            </a:r>
            <a:endParaRPr kumimoji="1" lang="ja-JP" altLang="en-US" dirty="0"/>
          </a:p>
        </p:txBody>
      </p:sp>
    </p:spTree>
    <p:extLst>
      <p:ext uri="{BB962C8B-B14F-4D97-AF65-F5344CB8AC3E}">
        <p14:creationId xmlns:p14="http://schemas.microsoft.com/office/powerpoint/2010/main" val="83903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pPr algn="l"/>
            <a:r>
              <a:rPr kumimoji="1" lang="ja-JP" altLang="en-US" dirty="0" smtClean="0"/>
              <a:t>解が生成される</a:t>
            </a:r>
            <a:r>
              <a:rPr lang="ja-JP" altLang="en-US" dirty="0"/>
              <a:t>早</a:t>
            </a:r>
            <a:r>
              <a:rPr kumimoji="1" lang="ja-JP" altLang="en-US" dirty="0" smtClean="0"/>
              <a:t>さ</a:t>
            </a:r>
            <a:endParaRPr kumimoji="1" lang="ja-JP" altLang="en-US" dirty="0"/>
          </a:p>
        </p:txBody>
      </p:sp>
      <p:sp>
        <p:nvSpPr>
          <p:cNvPr id="10" name="コンテンツ プレースホルダー 9"/>
          <p:cNvSpPr>
            <a:spLocks noGrp="1"/>
          </p:cNvSpPr>
          <p:nvPr>
            <p:ph idx="1"/>
          </p:nvPr>
        </p:nvSpPr>
        <p:spPr>
          <a:xfrm>
            <a:off x="467544" y="2642600"/>
            <a:ext cx="7992888" cy="3450696"/>
          </a:xfrm>
        </p:spPr>
        <p:txBody>
          <a:bodyPr>
            <a:normAutofit/>
          </a:bodyPr>
          <a:lstStyle/>
          <a:p>
            <a:r>
              <a:rPr lang="ja-JP" altLang="en-US" dirty="0" smtClean="0"/>
              <a:t>解があまり生成されていないため、結果がわかりにくい</a:t>
            </a:r>
            <a:endParaRPr lang="en-US" altLang="ja-JP" dirty="0" smtClean="0"/>
          </a:p>
          <a:p>
            <a:pPr lvl="1"/>
            <a:r>
              <a:rPr lang="ja-JP" altLang="en-US" dirty="0" smtClean="0"/>
              <a:t>共同</a:t>
            </a:r>
            <a:r>
              <a:rPr lang="ja-JP" altLang="en-US" dirty="0"/>
              <a:t>研究者の開発した最も解が生成されるプログラムに完全遺伝を適用</a:t>
            </a:r>
            <a:r>
              <a:rPr lang="ja-JP" altLang="en-US" dirty="0" smtClean="0"/>
              <a:t>。</a:t>
            </a:r>
            <a:endParaRPr lang="en-US" altLang="ja-JP" dirty="0"/>
          </a:p>
          <a:p>
            <a:r>
              <a:rPr lang="ja-JP" altLang="en-US" dirty="0" smtClean="0"/>
              <a:t>完全遺伝子</a:t>
            </a:r>
            <a:r>
              <a:rPr lang="ja-JP" altLang="ja-JP" dirty="0" smtClean="0"/>
              <a:t>消滅</a:t>
            </a:r>
            <a:r>
              <a:rPr lang="ja-JP" altLang="ja-JP" dirty="0"/>
              <a:t>までに発見された</a:t>
            </a:r>
            <a:r>
              <a:rPr lang="ja-JP" altLang="ja-JP" dirty="0" smtClean="0"/>
              <a:t>解</a:t>
            </a:r>
            <a:r>
              <a:rPr lang="ja-JP" altLang="en-US" dirty="0" smtClean="0"/>
              <a:t>の中にある</a:t>
            </a:r>
            <a:r>
              <a:rPr lang="ja-JP" altLang="ja-JP" dirty="0" smtClean="0"/>
              <a:t>完全遺伝</a:t>
            </a:r>
            <a:r>
              <a:rPr lang="ja-JP" altLang="en-US" dirty="0"/>
              <a:t>子</a:t>
            </a:r>
            <a:r>
              <a:rPr lang="ja-JP" altLang="ja-JP" dirty="0" smtClean="0"/>
              <a:t>の割合</a:t>
            </a:r>
            <a:r>
              <a:rPr lang="ja-JP" altLang="en-US" dirty="0" smtClean="0"/>
              <a:t>を調査。</a:t>
            </a:r>
            <a:endParaRPr lang="en-US" altLang="ja-JP" dirty="0" smtClean="0"/>
          </a:p>
        </p:txBody>
      </p:sp>
      <p:graphicFrame>
        <p:nvGraphicFramePr>
          <p:cNvPr id="11" name="表 10"/>
          <p:cNvGraphicFramePr>
            <a:graphicFrameLocks noGrp="1"/>
          </p:cNvGraphicFramePr>
          <p:nvPr>
            <p:extLst>
              <p:ext uri="{D42A27DB-BD31-4B8C-83A1-F6EECF244321}">
                <p14:modId xmlns:p14="http://schemas.microsoft.com/office/powerpoint/2010/main" val="246772746"/>
              </p:ext>
            </p:extLst>
          </p:nvPr>
        </p:nvGraphicFramePr>
        <p:xfrm>
          <a:off x="395536" y="5013176"/>
          <a:ext cx="8280920" cy="1152128"/>
        </p:xfrm>
        <a:graphic>
          <a:graphicData uri="http://schemas.openxmlformats.org/drawingml/2006/table">
            <a:tbl>
              <a:tblPr>
                <a:tableStyleId>{5C22544A-7EE6-4342-B048-85BDC9FD1C3A}</a:tableStyleId>
              </a:tblPr>
              <a:tblGrid>
                <a:gridCol w="1035115"/>
                <a:gridCol w="1054463"/>
                <a:gridCol w="1015767"/>
                <a:gridCol w="1035115"/>
                <a:gridCol w="1035115"/>
                <a:gridCol w="1035115"/>
                <a:gridCol w="1035115"/>
                <a:gridCol w="1035115"/>
              </a:tblGrid>
              <a:tr h="541151">
                <a:tc>
                  <a:txBody>
                    <a:bodyPr/>
                    <a:lstStyle/>
                    <a:p>
                      <a:pPr algn="ctr" fontAlgn="ctr"/>
                      <a:r>
                        <a:rPr lang="en-US" sz="1200" u="none" strike="noStrike" dirty="0">
                          <a:effectLst/>
                        </a:rPr>
                        <a:t>N</a:t>
                      </a:r>
                      <a:endParaRPr lang="ja-JP" sz="1200" b="0" i="0" u="none" strike="noStrike" dirty="0">
                        <a:solidFill>
                          <a:srgbClr val="000000"/>
                        </a:solidFill>
                        <a:effectLst/>
                        <a:latin typeface="Times New Roman"/>
                      </a:endParaRPr>
                    </a:p>
                  </a:txBody>
                  <a:tcPr marL="0" marR="0" marT="0" marB="0" anchor="ctr"/>
                </a:tc>
                <a:tc>
                  <a:txBody>
                    <a:bodyPr/>
                    <a:lstStyle/>
                    <a:p>
                      <a:pPr algn="ctr" fontAlgn="ctr"/>
                      <a:r>
                        <a:rPr lang="ja-JP" sz="1200" u="none" strike="noStrike" dirty="0">
                          <a:effectLst/>
                        </a:rPr>
                        <a:t>初期集団数</a:t>
                      </a:r>
                      <a:endParaRPr lang="ja-JP" sz="1200" b="0" i="0" u="none" strike="noStrike" dirty="0">
                        <a:solidFill>
                          <a:srgbClr val="000000"/>
                        </a:solidFill>
                        <a:effectLst/>
                        <a:latin typeface="ＭＳ 明朝"/>
                      </a:endParaRPr>
                    </a:p>
                  </a:txBody>
                  <a:tcPr marL="0" marR="0" marT="0" marB="0" anchor="ctr"/>
                </a:tc>
                <a:tc>
                  <a:txBody>
                    <a:bodyPr/>
                    <a:lstStyle/>
                    <a:p>
                      <a:pPr algn="ctr" fontAlgn="ctr"/>
                      <a:r>
                        <a:rPr lang="ja-JP" sz="1200" u="none" strike="noStrike" dirty="0">
                          <a:effectLst/>
                        </a:rPr>
                        <a:t>終了世代数</a:t>
                      </a:r>
                      <a:endParaRPr lang="ja-JP" sz="1200" b="0" i="0" u="none" strike="noStrike" dirty="0">
                        <a:solidFill>
                          <a:srgbClr val="000000"/>
                        </a:solidFill>
                        <a:effectLst/>
                        <a:latin typeface="ＭＳ 明朝"/>
                      </a:endParaRPr>
                    </a:p>
                  </a:txBody>
                  <a:tcPr marL="0" marR="0" marT="0" marB="0" anchor="ctr"/>
                </a:tc>
                <a:tc>
                  <a:txBody>
                    <a:bodyPr/>
                    <a:lstStyle/>
                    <a:p>
                      <a:pPr algn="ctr" fontAlgn="ctr"/>
                      <a:r>
                        <a:rPr lang="ja-JP" sz="1200" u="none" strike="noStrike" dirty="0">
                          <a:effectLst/>
                        </a:rPr>
                        <a:t>選択方法</a:t>
                      </a:r>
                      <a:endParaRPr lang="ja-JP" sz="1200" b="0" i="0" u="none" strike="noStrike" dirty="0">
                        <a:solidFill>
                          <a:srgbClr val="000000"/>
                        </a:solidFill>
                        <a:effectLst/>
                        <a:latin typeface="ＭＳ 明朝"/>
                      </a:endParaRPr>
                    </a:p>
                  </a:txBody>
                  <a:tcPr marL="0" marR="0" marT="0" marB="0" anchor="ctr"/>
                </a:tc>
                <a:tc>
                  <a:txBody>
                    <a:bodyPr/>
                    <a:lstStyle/>
                    <a:p>
                      <a:pPr algn="ctr" fontAlgn="ctr"/>
                      <a:r>
                        <a:rPr lang="ja-JP" sz="1200" u="none" strike="noStrike" dirty="0">
                          <a:effectLst/>
                        </a:rPr>
                        <a:t>交叉方法</a:t>
                      </a:r>
                      <a:endParaRPr lang="ja-JP" sz="1200" b="0" i="0" u="none" strike="noStrike" dirty="0">
                        <a:solidFill>
                          <a:srgbClr val="000000"/>
                        </a:solidFill>
                        <a:effectLst/>
                        <a:latin typeface="ＭＳ 明朝"/>
                      </a:endParaRPr>
                    </a:p>
                  </a:txBody>
                  <a:tcPr marL="0" marR="0" marT="0" marB="0" anchor="ctr"/>
                </a:tc>
                <a:tc>
                  <a:txBody>
                    <a:bodyPr/>
                    <a:lstStyle/>
                    <a:p>
                      <a:pPr algn="ctr" fontAlgn="ctr"/>
                      <a:r>
                        <a:rPr lang="ja-JP" sz="1200" u="none" strike="noStrike" dirty="0">
                          <a:effectLst/>
                        </a:rPr>
                        <a:t>突然変異率</a:t>
                      </a:r>
                      <a:endParaRPr lang="ja-JP" sz="1200" b="0" i="0" u="none" strike="noStrike" dirty="0">
                        <a:solidFill>
                          <a:srgbClr val="000000"/>
                        </a:solidFill>
                        <a:effectLst/>
                        <a:latin typeface="ＭＳ 明朝"/>
                      </a:endParaRPr>
                    </a:p>
                  </a:txBody>
                  <a:tcPr marL="0" marR="0" marT="0" marB="0" anchor="ctr"/>
                </a:tc>
                <a:tc>
                  <a:txBody>
                    <a:bodyPr/>
                    <a:lstStyle/>
                    <a:p>
                      <a:pPr algn="ctr" fontAlgn="ctr"/>
                      <a:r>
                        <a:rPr lang="ja-JP" sz="1200" u="none" strike="noStrike" dirty="0">
                          <a:effectLst/>
                        </a:rPr>
                        <a:t>遺伝補修飾含有率</a:t>
                      </a:r>
                      <a:endParaRPr lang="ja-JP" sz="1200" b="0" i="0" u="none" strike="noStrike" dirty="0">
                        <a:solidFill>
                          <a:srgbClr val="000000"/>
                        </a:solidFill>
                        <a:effectLst/>
                        <a:latin typeface="ＭＳ 明朝"/>
                      </a:endParaRPr>
                    </a:p>
                  </a:txBody>
                  <a:tcPr marL="0" marR="0" marT="0" marB="0" anchor="ctr"/>
                </a:tc>
                <a:tc>
                  <a:txBody>
                    <a:bodyPr/>
                    <a:lstStyle/>
                    <a:p>
                      <a:pPr algn="ctr" fontAlgn="ctr"/>
                      <a:r>
                        <a:rPr lang="ja-JP" sz="1200" u="none" strike="noStrike">
                          <a:effectLst/>
                        </a:rPr>
                        <a:t>試行回数</a:t>
                      </a:r>
                      <a:endParaRPr lang="ja-JP" sz="1200" b="0" i="0" u="none" strike="noStrike">
                        <a:solidFill>
                          <a:srgbClr val="000000"/>
                        </a:solidFill>
                        <a:effectLst/>
                        <a:latin typeface="ＭＳ 明朝"/>
                      </a:endParaRPr>
                    </a:p>
                  </a:txBody>
                  <a:tcPr marL="0" marR="0" marT="0" marB="0" anchor="ctr"/>
                </a:tc>
              </a:tr>
              <a:tr h="610977">
                <a:tc>
                  <a:txBody>
                    <a:bodyPr/>
                    <a:lstStyle/>
                    <a:p>
                      <a:pPr algn="ctr" fontAlgn="ctr"/>
                      <a:r>
                        <a:rPr lang="en-US" sz="1800" u="none" strike="noStrike" dirty="0">
                          <a:effectLst/>
                        </a:rPr>
                        <a:t>8</a:t>
                      </a:r>
                      <a:endParaRPr lang="ja-JP" sz="1800" b="0" i="0" u="none" strike="noStrike" dirty="0">
                        <a:solidFill>
                          <a:srgbClr val="000000"/>
                        </a:solidFill>
                        <a:effectLst/>
                        <a:latin typeface="Times New Roman"/>
                      </a:endParaRPr>
                    </a:p>
                  </a:txBody>
                  <a:tcPr marL="0" marR="0" marT="0" marB="0" anchor="ctr"/>
                </a:tc>
                <a:tc>
                  <a:txBody>
                    <a:bodyPr/>
                    <a:lstStyle/>
                    <a:p>
                      <a:pPr algn="ctr" fontAlgn="ctr"/>
                      <a:r>
                        <a:rPr lang="en-US" sz="1800" u="none" strike="noStrike" dirty="0">
                          <a:effectLst/>
                        </a:rPr>
                        <a:t>100</a:t>
                      </a:r>
                      <a:endParaRPr lang="ja-JP" sz="1800" b="0" i="0" u="none" strike="noStrike" dirty="0">
                        <a:solidFill>
                          <a:srgbClr val="000000"/>
                        </a:solidFill>
                        <a:effectLst/>
                        <a:latin typeface="Times New Roman"/>
                      </a:endParaRPr>
                    </a:p>
                  </a:txBody>
                  <a:tcPr marL="0" marR="0" marT="0" marB="0" anchor="ctr"/>
                </a:tc>
                <a:tc>
                  <a:txBody>
                    <a:bodyPr/>
                    <a:lstStyle/>
                    <a:p>
                      <a:pPr algn="ctr" fontAlgn="ctr"/>
                      <a:r>
                        <a:rPr lang="en-US" sz="1800" u="none" strike="noStrike" dirty="0">
                          <a:effectLst/>
                        </a:rPr>
                        <a:t>1000</a:t>
                      </a:r>
                      <a:endParaRPr lang="ja-JP" sz="1800" b="0" i="0" u="none" strike="noStrike" dirty="0">
                        <a:solidFill>
                          <a:srgbClr val="000000"/>
                        </a:solidFill>
                        <a:effectLst/>
                        <a:latin typeface="Times New Roman"/>
                      </a:endParaRPr>
                    </a:p>
                  </a:txBody>
                  <a:tcPr marL="0" marR="0" marT="0" marB="0" anchor="ctr"/>
                </a:tc>
                <a:tc>
                  <a:txBody>
                    <a:bodyPr/>
                    <a:lstStyle/>
                    <a:p>
                      <a:pPr algn="ctr" fontAlgn="ctr"/>
                      <a:r>
                        <a:rPr lang="ja-JP" sz="1400" u="none" strike="noStrike" dirty="0">
                          <a:effectLst/>
                        </a:rPr>
                        <a:t>ルーレット選択</a:t>
                      </a:r>
                      <a:endParaRPr lang="ja-JP" sz="1400" b="0" i="0" u="none" strike="noStrike" dirty="0">
                        <a:solidFill>
                          <a:srgbClr val="000000"/>
                        </a:solidFill>
                        <a:effectLst/>
                        <a:latin typeface="ＭＳ 明朝"/>
                      </a:endParaRPr>
                    </a:p>
                  </a:txBody>
                  <a:tcPr marL="0" marR="0" marT="0" marB="0" anchor="ctr"/>
                </a:tc>
                <a:tc>
                  <a:txBody>
                    <a:bodyPr/>
                    <a:lstStyle/>
                    <a:p>
                      <a:pPr algn="ctr" fontAlgn="ctr"/>
                      <a:r>
                        <a:rPr lang="ja-JP" sz="1400" u="none" strike="noStrike" dirty="0">
                          <a:effectLst/>
                        </a:rPr>
                        <a:t>一点交叉</a:t>
                      </a:r>
                      <a:endParaRPr lang="ja-JP" sz="1400" b="0" i="0" u="none" strike="noStrike" dirty="0">
                        <a:solidFill>
                          <a:srgbClr val="000000"/>
                        </a:solidFill>
                        <a:effectLst/>
                        <a:latin typeface="ＭＳ 明朝"/>
                      </a:endParaRPr>
                    </a:p>
                  </a:txBody>
                  <a:tcPr marL="0" marR="0" marT="0" marB="0" anchor="ctr"/>
                </a:tc>
                <a:tc>
                  <a:txBody>
                    <a:bodyPr/>
                    <a:lstStyle/>
                    <a:p>
                      <a:pPr algn="ctr" fontAlgn="ctr"/>
                      <a:r>
                        <a:rPr lang="en-US" sz="1800" u="none" strike="noStrike" dirty="0">
                          <a:effectLst/>
                        </a:rPr>
                        <a:t>0.1</a:t>
                      </a:r>
                      <a:endParaRPr lang="ja-JP" sz="1800" b="0" i="0" u="none" strike="noStrike" dirty="0">
                        <a:solidFill>
                          <a:srgbClr val="000000"/>
                        </a:solidFill>
                        <a:effectLst/>
                        <a:latin typeface="Times New Roman"/>
                      </a:endParaRPr>
                    </a:p>
                  </a:txBody>
                  <a:tcPr marL="0" marR="0" marT="0" marB="0" anchor="ctr"/>
                </a:tc>
                <a:tc>
                  <a:txBody>
                    <a:bodyPr/>
                    <a:lstStyle/>
                    <a:p>
                      <a:pPr algn="ctr" fontAlgn="ctr"/>
                      <a:r>
                        <a:rPr lang="en-US" sz="1800" u="none" strike="noStrike" dirty="0">
                          <a:effectLst/>
                        </a:rPr>
                        <a:t>20%</a:t>
                      </a:r>
                      <a:endParaRPr lang="ja-JP" sz="1800" b="0" i="0" u="none" strike="noStrike" dirty="0">
                        <a:solidFill>
                          <a:srgbClr val="000000"/>
                        </a:solidFill>
                        <a:effectLst/>
                        <a:latin typeface="Times New Roman"/>
                      </a:endParaRPr>
                    </a:p>
                  </a:txBody>
                  <a:tcPr marL="0" marR="0" marT="0" marB="0" anchor="ctr"/>
                </a:tc>
                <a:tc>
                  <a:txBody>
                    <a:bodyPr/>
                    <a:lstStyle/>
                    <a:p>
                      <a:pPr algn="ctr" fontAlgn="ctr"/>
                      <a:r>
                        <a:rPr lang="en-US" sz="1800" u="none" strike="noStrike" dirty="0">
                          <a:effectLst/>
                        </a:rPr>
                        <a:t>1000</a:t>
                      </a:r>
                      <a:endParaRPr lang="ja-JP" sz="1800" b="0" i="0" u="none" strike="noStrike" dirty="0">
                        <a:solidFill>
                          <a:srgbClr val="000000"/>
                        </a:solidFill>
                        <a:effectLst/>
                        <a:latin typeface="Times New Roman"/>
                      </a:endParaRPr>
                    </a:p>
                  </a:txBody>
                  <a:tcPr marL="0" marR="0" marT="0" marB="0" anchor="ctr"/>
                </a:tc>
              </a:tr>
            </a:tbl>
          </a:graphicData>
        </a:graphic>
      </p:graphicFrame>
    </p:spTree>
    <p:extLst>
      <p:ext uri="{BB962C8B-B14F-4D97-AF65-F5344CB8AC3E}">
        <p14:creationId xmlns:p14="http://schemas.microsoft.com/office/powerpoint/2010/main" val="24436008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17510" y="1972072"/>
            <a:ext cx="7408333" cy="4985320"/>
          </a:xfrm>
        </p:spPr>
        <p:txBody>
          <a:bodyPr>
            <a:normAutofit/>
          </a:bodyPr>
          <a:lstStyle/>
          <a:p>
            <a:r>
              <a:rPr lang="ja-JP" altLang="en-US" dirty="0" smtClean="0"/>
              <a:t>解</a:t>
            </a:r>
            <a:r>
              <a:rPr lang="ja-JP" altLang="en-US" dirty="0" smtClean="0"/>
              <a:t>が早い段階で生成</a:t>
            </a:r>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pPr marL="914400" lvl="3" indent="0">
              <a:buNone/>
            </a:pPr>
            <a:endParaRPr lang="en-US" altLang="ja-JP" dirty="0" smtClean="0"/>
          </a:p>
          <a:p>
            <a:pPr marL="914400" lvl="3" indent="0">
              <a:buNone/>
            </a:pPr>
            <a:r>
              <a:rPr lang="ja-JP" altLang="en-US" sz="1600" dirty="0"/>
              <a:t>　</a:t>
            </a:r>
            <a:r>
              <a:rPr lang="ja-JP" altLang="en-US" sz="1600" dirty="0" smtClean="0"/>
              <a:t>　　</a:t>
            </a:r>
            <a:r>
              <a:rPr lang="ja-JP" altLang="ja-JP" sz="1600" dirty="0" smtClean="0"/>
              <a:t>完全</a:t>
            </a:r>
            <a:r>
              <a:rPr lang="ja-JP" altLang="ja-JP" sz="1600" dirty="0"/>
              <a:t>遺伝消滅までに発見された解に対する完全遺伝の割合</a:t>
            </a:r>
            <a:endParaRPr lang="en-US" altLang="ja-JP" sz="1600" dirty="0"/>
          </a:p>
          <a:p>
            <a:pPr lvl="1"/>
            <a:endParaRPr lang="ja-JP" altLang="en-US" dirty="0"/>
          </a:p>
        </p:txBody>
      </p:sp>
      <p:sp>
        <p:nvSpPr>
          <p:cNvPr id="2" name="タイトル 1"/>
          <p:cNvSpPr>
            <a:spLocks noGrp="1"/>
          </p:cNvSpPr>
          <p:nvPr>
            <p:ph type="title"/>
          </p:nvPr>
        </p:nvSpPr>
        <p:spPr/>
        <p:txBody>
          <a:bodyPr/>
          <a:lstStyle/>
          <a:p>
            <a:pPr algn="l"/>
            <a:r>
              <a:rPr kumimoji="1" lang="ja-JP" altLang="en-US" dirty="0" smtClean="0"/>
              <a:t>完全遺伝子の考察</a:t>
            </a:r>
            <a:endParaRPr kumimoji="1" lang="ja-JP" altLang="en-US" dirty="0"/>
          </a:p>
        </p:txBody>
      </p:sp>
      <p:graphicFrame>
        <p:nvGraphicFramePr>
          <p:cNvPr id="4" name="オブジェクト 3"/>
          <p:cNvGraphicFramePr>
            <a:graphicFrameLocks/>
          </p:cNvGraphicFramePr>
          <p:nvPr>
            <p:extLst>
              <p:ext uri="{D42A27DB-BD31-4B8C-83A1-F6EECF244321}">
                <p14:modId xmlns:p14="http://schemas.microsoft.com/office/powerpoint/2010/main" val="1119715081"/>
              </p:ext>
            </p:extLst>
          </p:nvPr>
        </p:nvGraphicFramePr>
        <p:xfrm>
          <a:off x="971600" y="2420888"/>
          <a:ext cx="6840760" cy="3888432"/>
        </p:xfrm>
        <a:graphic>
          <a:graphicData uri="http://schemas.openxmlformats.org/presentationml/2006/ole">
            <mc:AlternateContent xmlns:mc="http://schemas.openxmlformats.org/markup-compatibility/2006">
              <mc:Choice xmlns:v="urn:schemas-microsoft-com:vml" Requires="v">
                <p:oleObj spid="_x0000_s4110" name="ワークシート" r:id="rId3" imgW="5200650" imgH="3029027" progId="Excel.Sheet.8">
                  <p:embed/>
                </p:oleObj>
              </mc:Choice>
              <mc:Fallback>
                <p:oleObj name="ワークシート" r:id="rId3" imgW="5200650" imgH="3029027" progId="Excel.Sheet.8">
                  <p:embed/>
                  <p:pic>
                    <p:nvPicPr>
                      <p:cNvPr id="0" name="グラフ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420888"/>
                        <a:ext cx="6840760" cy="3888432"/>
                      </a:xfrm>
                      <a:prstGeom prst="rect">
                        <a:avLst/>
                      </a:prstGeom>
                      <a:noFill/>
                    </p:spPr>
                  </p:pic>
                </p:oleObj>
              </mc:Fallback>
            </mc:AlternateContent>
          </a:graphicData>
        </a:graphic>
      </p:graphicFrame>
    </p:spTree>
    <p:extLst>
      <p:ext uri="{BB962C8B-B14F-4D97-AF65-F5344CB8AC3E}">
        <p14:creationId xmlns:p14="http://schemas.microsoft.com/office/powerpoint/2010/main" val="17807483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99592" y="2564904"/>
            <a:ext cx="7408333" cy="3993893"/>
          </a:xfrm>
        </p:spPr>
        <p:txBody>
          <a:bodyPr/>
          <a:lstStyle/>
          <a:p>
            <a:r>
              <a:rPr lang="ja-JP" altLang="ja-JP" dirty="0" smtClean="0"/>
              <a:t>新たに</a:t>
            </a:r>
            <a:r>
              <a:rPr lang="ja-JP" altLang="ja-JP" dirty="0"/>
              <a:t>遺伝オペレーティングを用いず、遺伝補修飾という手法を用いて</a:t>
            </a:r>
            <a:r>
              <a:rPr lang="en-US" altLang="ja-JP" dirty="0"/>
              <a:t>N-Queen</a:t>
            </a:r>
            <a:r>
              <a:rPr lang="ja-JP" altLang="ja-JP" dirty="0"/>
              <a:t>問題の解探索を行った。</a:t>
            </a:r>
            <a:endParaRPr lang="en-US" altLang="ja-JP" dirty="0"/>
          </a:p>
          <a:p>
            <a:r>
              <a:rPr lang="ja-JP" altLang="ja-JP" dirty="0"/>
              <a:t>当初目的としていた解探索能力の向上とはいかなかった</a:t>
            </a:r>
            <a:endParaRPr lang="en-US" altLang="ja-JP" dirty="0"/>
          </a:p>
          <a:p>
            <a:pPr lvl="1"/>
            <a:r>
              <a:rPr lang="ja-JP" altLang="ja-JP" dirty="0" smtClean="0"/>
              <a:t>劣性遺伝</a:t>
            </a:r>
            <a:r>
              <a:rPr lang="ja-JP" altLang="en-US" dirty="0" smtClean="0"/>
              <a:t>子</a:t>
            </a:r>
            <a:r>
              <a:rPr lang="ja-JP" altLang="ja-JP" dirty="0" smtClean="0"/>
              <a:t>で</a:t>
            </a:r>
            <a:r>
              <a:rPr lang="ja-JP" altLang="ja-JP" dirty="0"/>
              <a:t>は近似解の</a:t>
            </a:r>
            <a:r>
              <a:rPr lang="ja-JP" altLang="ja-JP" dirty="0" smtClean="0"/>
              <a:t>探索</a:t>
            </a:r>
            <a:r>
              <a:rPr lang="ja-JP" altLang="en-US" dirty="0" smtClean="0"/>
              <a:t>が行えた</a:t>
            </a:r>
            <a:r>
              <a:rPr lang="ja-JP" altLang="ja-JP" dirty="0" smtClean="0"/>
              <a:t>。</a:t>
            </a:r>
            <a:endParaRPr lang="en-US" altLang="ja-JP" dirty="0"/>
          </a:p>
          <a:p>
            <a:pPr lvl="1"/>
            <a:r>
              <a:rPr lang="ja-JP" altLang="ja-JP" dirty="0"/>
              <a:t>完全</a:t>
            </a:r>
            <a:r>
              <a:rPr lang="ja-JP" altLang="ja-JP" dirty="0" smtClean="0"/>
              <a:t>遺伝</a:t>
            </a:r>
            <a:r>
              <a:rPr lang="ja-JP" altLang="en-US" dirty="0" smtClean="0"/>
              <a:t>子</a:t>
            </a:r>
            <a:r>
              <a:rPr lang="ja-JP" altLang="ja-JP" dirty="0" smtClean="0"/>
              <a:t>に</a:t>
            </a:r>
            <a:r>
              <a:rPr lang="ja-JP" altLang="ja-JP" dirty="0"/>
              <a:t>おいては解の生成速度向上</a:t>
            </a:r>
            <a:r>
              <a:rPr lang="ja-JP" altLang="ja-JP" dirty="0" smtClean="0"/>
              <a:t>が</a:t>
            </a:r>
            <a:r>
              <a:rPr lang="ja-JP" altLang="en-US" dirty="0"/>
              <a:t>図れた</a:t>
            </a:r>
            <a:r>
              <a:rPr lang="ja-JP" altLang="ja-JP" dirty="0" smtClean="0"/>
              <a:t>。</a:t>
            </a:r>
            <a:endParaRPr lang="ja-JP" altLang="en-US" dirty="0"/>
          </a:p>
        </p:txBody>
      </p:sp>
      <p:sp>
        <p:nvSpPr>
          <p:cNvPr id="2" name="タイトル 1"/>
          <p:cNvSpPr>
            <a:spLocks noGrp="1"/>
          </p:cNvSpPr>
          <p:nvPr>
            <p:ph type="title"/>
          </p:nvPr>
        </p:nvSpPr>
        <p:spPr/>
        <p:txBody>
          <a:bodyPr/>
          <a:lstStyle/>
          <a:p>
            <a:pPr algn="l"/>
            <a:r>
              <a:rPr kumimoji="1" lang="ja-JP" altLang="en-US" dirty="0" smtClean="0"/>
              <a:t>結論</a:t>
            </a:r>
            <a:endParaRPr kumimoji="1" lang="ja-JP" altLang="en-US" dirty="0"/>
          </a:p>
        </p:txBody>
      </p:sp>
    </p:spTree>
    <p:extLst>
      <p:ext uri="{BB962C8B-B14F-4D97-AF65-F5344CB8AC3E}">
        <p14:creationId xmlns:p14="http://schemas.microsoft.com/office/powerpoint/2010/main" val="34843242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r>
              <a:rPr lang="ja-JP" altLang="ja-JP" dirty="0"/>
              <a:t>遺伝補修飾の消滅が特に性能向上の</a:t>
            </a:r>
            <a:r>
              <a:rPr lang="ja-JP" altLang="ja-JP" dirty="0" smtClean="0"/>
              <a:t>カギ</a:t>
            </a:r>
            <a:endParaRPr lang="en-US" altLang="ja-JP" dirty="0" smtClean="0"/>
          </a:p>
          <a:p>
            <a:pPr lvl="1"/>
            <a:r>
              <a:rPr lang="ja-JP" altLang="ja-JP" dirty="0" smtClean="0"/>
              <a:t>集団内</a:t>
            </a:r>
            <a:r>
              <a:rPr lang="ja-JP" altLang="ja-JP" dirty="0"/>
              <a:t>において</a:t>
            </a:r>
            <a:r>
              <a:rPr lang="ja-JP" altLang="ja-JP" dirty="0" smtClean="0"/>
              <a:t>、</a:t>
            </a:r>
            <a:r>
              <a:rPr lang="ja-JP" altLang="en-US" dirty="0"/>
              <a:t>いかに</a:t>
            </a:r>
            <a:r>
              <a:rPr lang="ja-JP" altLang="ja-JP" dirty="0" smtClean="0"/>
              <a:t>一</a:t>
            </a:r>
            <a:r>
              <a:rPr lang="ja-JP" altLang="ja-JP" dirty="0"/>
              <a:t>定量の遺伝補修飾を保つかが</a:t>
            </a:r>
            <a:r>
              <a:rPr lang="ja-JP" altLang="ja-JP" dirty="0" smtClean="0"/>
              <a:t>問題</a:t>
            </a:r>
            <a:endParaRPr lang="en-US" altLang="ja-JP" dirty="0"/>
          </a:p>
          <a:p>
            <a:endParaRPr kumimoji="1" lang="ja-JP" altLang="en-US" dirty="0"/>
          </a:p>
        </p:txBody>
      </p:sp>
      <p:sp>
        <p:nvSpPr>
          <p:cNvPr id="2" name="タイトル 1"/>
          <p:cNvSpPr>
            <a:spLocks noGrp="1"/>
          </p:cNvSpPr>
          <p:nvPr>
            <p:ph type="title"/>
          </p:nvPr>
        </p:nvSpPr>
        <p:spPr/>
        <p:txBody>
          <a:bodyPr/>
          <a:lstStyle/>
          <a:p>
            <a:pPr algn="l"/>
            <a:r>
              <a:rPr kumimoji="1" lang="ja-JP" altLang="en-US" dirty="0" smtClean="0"/>
              <a:t>今後の課題</a:t>
            </a:r>
            <a:endParaRPr kumimoji="1" lang="ja-JP" altLang="en-US" dirty="0"/>
          </a:p>
        </p:txBody>
      </p:sp>
    </p:spTree>
    <p:extLst>
      <p:ext uri="{BB962C8B-B14F-4D97-AF65-F5344CB8AC3E}">
        <p14:creationId xmlns:p14="http://schemas.microsoft.com/office/powerpoint/2010/main" val="6711542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r>
              <a:rPr kumimoji="1" lang="ja-JP" altLang="en-US" dirty="0" smtClean="0"/>
              <a:t>ご静聴いただきありがとうございました</a:t>
            </a:r>
            <a:endParaRPr kumimoji="1" lang="ja-JP" altLang="en-US" dirty="0"/>
          </a:p>
        </p:txBody>
      </p:sp>
      <p:sp>
        <p:nvSpPr>
          <p:cNvPr id="2" name="タイトル 1"/>
          <p:cNvSpPr>
            <a:spLocks noGrp="1"/>
          </p:cNvSpPr>
          <p:nvPr>
            <p:ph type="title"/>
          </p:nvPr>
        </p:nvSpPr>
        <p:spPr/>
        <p:txBody>
          <a:bodyPr/>
          <a:lstStyle/>
          <a:p>
            <a:pPr algn="l"/>
            <a:r>
              <a:rPr lang="ja-JP" altLang="en-US" dirty="0"/>
              <a:t>おわりに</a:t>
            </a:r>
            <a:endParaRPr kumimoji="1" lang="ja-JP" altLang="en-US" dirty="0"/>
          </a:p>
        </p:txBody>
      </p:sp>
    </p:spTree>
    <p:extLst>
      <p:ext uri="{BB962C8B-B14F-4D97-AF65-F5344CB8AC3E}">
        <p14:creationId xmlns:p14="http://schemas.microsoft.com/office/powerpoint/2010/main" val="42828223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t>背景</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遺伝的アルゴリズム</a:t>
            </a:r>
            <a:endParaRPr kumimoji="1" lang="en-US" altLang="ja-JP" dirty="0" smtClean="0"/>
          </a:p>
          <a:p>
            <a:endParaRPr kumimoji="1" lang="en-US" altLang="ja-JP" dirty="0" smtClean="0"/>
          </a:p>
          <a:p>
            <a:r>
              <a:rPr lang="ja-JP" altLang="en-US" dirty="0" smtClean="0"/>
              <a:t>活用分野</a:t>
            </a:r>
            <a:endParaRPr lang="en-US" altLang="ja-JP" dirty="0" smtClean="0"/>
          </a:p>
          <a:p>
            <a:pPr lvl="1"/>
            <a:r>
              <a:rPr lang="ja-JP" altLang="en-US" dirty="0" smtClean="0"/>
              <a:t>集積回路の設計</a:t>
            </a:r>
            <a:endParaRPr lang="en-US" altLang="ja-JP" dirty="0" smtClean="0"/>
          </a:p>
          <a:p>
            <a:pPr lvl="1"/>
            <a:r>
              <a:rPr lang="ja-JP" altLang="en-US" dirty="0" smtClean="0"/>
              <a:t>スケジュール</a:t>
            </a:r>
            <a:r>
              <a:rPr lang="ja-JP" altLang="en-US" dirty="0"/>
              <a:t>管理</a:t>
            </a:r>
            <a:endParaRPr lang="en-US" altLang="ja-JP" dirty="0" smtClean="0"/>
          </a:p>
        </p:txBody>
      </p:sp>
      <p:pic>
        <p:nvPicPr>
          <p:cNvPr id="4" name="図 3" descr="C:\Users\user\AppData\Local\Microsoft\Windows\Temporary Internet Files\Content.IE5\MSAL576S\MP900407064[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2276872"/>
            <a:ext cx="4363888" cy="2736304"/>
          </a:xfrm>
          <a:prstGeom prst="rect">
            <a:avLst/>
          </a:prstGeom>
          <a:noFill/>
          <a:ln>
            <a:noFill/>
          </a:ln>
        </p:spPr>
      </p:pic>
      <p:pic>
        <p:nvPicPr>
          <p:cNvPr id="6" name="図 5" descr="C:\Users\user\AppData\Local\Microsoft\Windows\Temporary Internet Files\Content.IE5\MSAL576S\MC900198862[1].wm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2167704"/>
            <a:ext cx="2736304" cy="2845472"/>
          </a:xfrm>
          <a:prstGeom prst="rect">
            <a:avLst/>
          </a:prstGeom>
          <a:noFill/>
          <a:ln>
            <a:noFill/>
          </a:ln>
        </p:spPr>
      </p:pic>
    </p:spTree>
    <p:extLst>
      <p:ext uri="{BB962C8B-B14F-4D97-AF65-F5344CB8AC3E}">
        <p14:creationId xmlns:p14="http://schemas.microsoft.com/office/powerpoint/2010/main" val="370410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42" presetClass="exit" presetSubtype="0" fill="hold" nodeType="withEffect">
                                  <p:stCondLst>
                                    <p:cond delay="0"/>
                                  </p:stCondLst>
                                  <p:childTnLst>
                                    <p:animEffect transition="out" filter="fade">
                                      <p:cBhvr>
                                        <p:cTn id="29" dur="1000"/>
                                        <p:tgtEl>
                                          <p:spTgt spid="4"/>
                                        </p:tgtEl>
                                      </p:cBhvr>
                                    </p:animEffect>
                                    <p:anim calcmode="lin" valueType="num">
                                      <p:cBhvr>
                                        <p:cTn id="30" dur="1000"/>
                                        <p:tgtEl>
                                          <p:spTgt spid="4"/>
                                        </p:tgtEl>
                                        <p:attrNameLst>
                                          <p:attrName>ppt_x</p:attrName>
                                        </p:attrNameLst>
                                      </p:cBhvr>
                                      <p:tavLst>
                                        <p:tav tm="0">
                                          <p:val>
                                            <p:strVal val="ppt_x"/>
                                          </p:val>
                                        </p:tav>
                                        <p:tav tm="100000">
                                          <p:val>
                                            <p:strVal val="ppt_x"/>
                                          </p:val>
                                        </p:tav>
                                      </p:tavLst>
                                    </p:anim>
                                    <p:anim calcmode="lin" valueType="num">
                                      <p:cBhvr>
                                        <p:cTn id="31" dur="1000"/>
                                        <p:tgtEl>
                                          <p:spTgt spid="4"/>
                                        </p:tgtEl>
                                        <p:attrNameLst>
                                          <p:attrName>ppt_y</p:attrName>
                                        </p:attrNameLst>
                                      </p:cBhvr>
                                      <p:tavLst>
                                        <p:tav tm="0">
                                          <p:val>
                                            <p:strVal val="ppt_y"/>
                                          </p:val>
                                        </p:tav>
                                        <p:tav tm="100000">
                                          <p:val>
                                            <p:strVal val="ppt_y+.1"/>
                                          </p:val>
                                        </p:tav>
                                      </p:tavLst>
                                    </p:anim>
                                    <p:set>
                                      <p:cBhvr>
                                        <p:cTn id="32" dur="1" fill="hold">
                                          <p:stCondLst>
                                            <p:cond delay="999"/>
                                          </p:stCondLst>
                                        </p:cTn>
                                        <p:tgtEl>
                                          <p:spTgt spid="4"/>
                                        </p:tgtEl>
                                        <p:attrNameLst>
                                          <p:attrName>style.visibility</p:attrName>
                                        </p:attrNameLst>
                                      </p:cBhvr>
                                      <p:to>
                                        <p:strVal val="hidden"/>
                                      </p:to>
                                    </p:set>
                                  </p:childTnLst>
                                </p:cTn>
                              </p:par>
                              <p:par>
                                <p:cTn id="33" presetID="42"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nodeType="clickEffect">
                                  <p:stCondLst>
                                    <p:cond delay="0"/>
                                  </p:stCondLst>
                                  <p:childTnLst>
                                    <p:animEffect transition="out" filter="fade">
                                      <p:cBhvr>
                                        <p:cTn id="41" dur="1000"/>
                                        <p:tgtEl>
                                          <p:spTgt spid="6"/>
                                        </p:tgtEl>
                                      </p:cBhvr>
                                    </p:animEffect>
                                    <p:anim calcmode="lin" valueType="num">
                                      <p:cBhvr>
                                        <p:cTn id="42" dur="1000"/>
                                        <p:tgtEl>
                                          <p:spTgt spid="6"/>
                                        </p:tgtEl>
                                        <p:attrNameLst>
                                          <p:attrName>ppt_x</p:attrName>
                                        </p:attrNameLst>
                                      </p:cBhvr>
                                      <p:tavLst>
                                        <p:tav tm="0">
                                          <p:val>
                                            <p:strVal val="ppt_x"/>
                                          </p:val>
                                        </p:tav>
                                        <p:tav tm="100000">
                                          <p:val>
                                            <p:strVal val="ppt_x"/>
                                          </p:val>
                                        </p:tav>
                                      </p:tavLst>
                                    </p:anim>
                                    <p:anim calcmode="lin" valueType="num">
                                      <p:cBhvr>
                                        <p:cTn id="43" dur="1000"/>
                                        <p:tgtEl>
                                          <p:spTgt spid="6"/>
                                        </p:tgtEl>
                                        <p:attrNameLst>
                                          <p:attrName>ppt_y</p:attrName>
                                        </p:attrNameLst>
                                      </p:cBhvr>
                                      <p:tavLst>
                                        <p:tav tm="0">
                                          <p:val>
                                            <p:strVal val="ppt_y"/>
                                          </p:val>
                                        </p:tav>
                                        <p:tav tm="100000">
                                          <p:val>
                                            <p:strVal val="ppt_y+.1"/>
                                          </p:val>
                                        </p:tav>
                                      </p:tavLst>
                                    </p:anim>
                                    <p:set>
                                      <p:cBhvr>
                                        <p:cTn id="44"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t>遺伝的アルゴリズムとは</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画期的な方法</a:t>
            </a:r>
            <a:endParaRPr kumimoji="1" lang="en-US" altLang="ja-JP" dirty="0" smtClean="0"/>
          </a:p>
          <a:p>
            <a:r>
              <a:rPr lang="ja-JP" altLang="en-US" dirty="0" smtClean="0"/>
              <a:t>定式不要</a:t>
            </a:r>
            <a:endParaRPr lang="en-US" altLang="ja-JP" dirty="0" smtClean="0"/>
          </a:p>
          <a:p>
            <a:r>
              <a:rPr kumimoji="1" lang="ja-JP" altLang="en-US" dirty="0" smtClean="0"/>
              <a:t>式で定義する必要なし</a:t>
            </a:r>
            <a:endParaRPr kumimoji="1" lang="en-US" altLang="ja-JP" dirty="0" smtClean="0"/>
          </a:p>
          <a:p>
            <a:endParaRPr kumimoji="1" lang="ja-JP" altLang="en-US" dirty="0"/>
          </a:p>
        </p:txBody>
      </p:sp>
      <p:sp>
        <p:nvSpPr>
          <p:cNvPr id="19" name="アーチ 18"/>
          <p:cNvSpPr/>
          <p:nvPr/>
        </p:nvSpPr>
        <p:spPr>
          <a:xfrm>
            <a:off x="4742264" y="2663911"/>
            <a:ext cx="3482283" cy="3482283"/>
          </a:xfrm>
          <a:prstGeom prst="blockArc">
            <a:avLst>
              <a:gd name="adj1" fmla="val 16200000"/>
              <a:gd name="adj2" fmla="val 0"/>
              <a:gd name="adj3" fmla="val 4641"/>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20" name="アーチ 19"/>
          <p:cNvSpPr/>
          <p:nvPr/>
        </p:nvSpPr>
        <p:spPr>
          <a:xfrm>
            <a:off x="4742264" y="2663911"/>
            <a:ext cx="3482283" cy="3482283"/>
          </a:xfrm>
          <a:prstGeom prst="blockArc">
            <a:avLst>
              <a:gd name="adj1" fmla="val 0"/>
              <a:gd name="adj2" fmla="val 5400000"/>
              <a:gd name="adj3" fmla="val 4641"/>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21" name="アーチ 20"/>
          <p:cNvSpPr/>
          <p:nvPr/>
        </p:nvSpPr>
        <p:spPr>
          <a:xfrm>
            <a:off x="4742264" y="2693073"/>
            <a:ext cx="3482283" cy="3482283"/>
          </a:xfrm>
          <a:prstGeom prst="blockArc">
            <a:avLst>
              <a:gd name="adj1" fmla="val 5400000"/>
              <a:gd name="adj2" fmla="val 10800000"/>
              <a:gd name="adj3" fmla="val 4641"/>
            </a:avLst>
          </a:pr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22" name="アーチ 21"/>
          <p:cNvSpPr/>
          <p:nvPr/>
        </p:nvSpPr>
        <p:spPr>
          <a:xfrm>
            <a:off x="4742263" y="2663911"/>
            <a:ext cx="3482283" cy="3482283"/>
          </a:xfrm>
          <a:prstGeom prst="blockArc">
            <a:avLst>
              <a:gd name="adj1" fmla="val 10800000"/>
              <a:gd name="adj2" fmla="val 16200000"/>
              <a:gd name="adj3" fmla="val 4641"/>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grpSp>
        <p:nvGrpSpPr>
          <p:cNvPr id="23" name="グループ化 22"/>
          <p:cNvGrpSpPr/>
          <p:nvPr/>
        </p:nvGrpSpPr>
        <p:grpSpPr>
          <a:xfrm>
            <a:off x="5922240" y="2131909"/>
            <a:ext cx="1122327" cy="1122327"/>
            <a:chOff x="3553636" y="1079"/>
            <a:chExt cx="1122327" cy="1122327"/>
          </a:xfrm>
        </p:grpSpPr>
        <p:sp>
          <p:nvSpPr>
            <p:cNvPr id="24" name="円/楕円 23"/>
            <p:cNvSpPr/>
            <p:nvPr/>
          </p:nvSpPr>
          <p:spPr>
            <a:xfrm>
              <a:off x="3553636" y="1079"/>
              <a:ext cx="1122327" cy="1122327"/>
            </a:xfrm>
            <a:prstGeom prst="ellipse">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25" name="円/楕円 4"/>
            <p:cNvSpPr/>
            <p:nvPr/>
          </p:nvSpPr>
          <p:spPr>
            <a:xfrm>
              <a:off x="3717997" y="165440"/>
              <a:ext cx="793605" cy="7936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1" lang="ja-JP" altLang="en-US" sz="2400" kern="1200" dirty="0" smtClean="0"/>
                <a:t>評価</a:t>
              </a:r>
              <a:endParaRPr kumimoji="1" lang="ja-JP" altLang="en-US" sz="2400" kern="1200" dirty="0"/>
            </a:p>
          </p:txBody>
        </p:sp>
      </p:grpSp>
      <p:grpSp>
        <p:nvGrpSpPr>
          <p:cNvPr id="26" name="グループ化 25"/>
          <p:cNvGrpSpPr/>
          <p:nvPr/>
        </p:nvGrpSpPr>
        <p:grpSpPr>
          <a:xfrm>
            <a:off x="7524328" y="3873050"/>
            <a:ext cx="1122327" cy="1122327"/>
            <a:chOff x="5254373" y="1701817"/>
            <a:chExt cx="1122327" cy="1122327"/>
          </a:xfrm>
        </p:grpSpPr>
        <p:sp>
          <p:nvSpPr>
            <p:cNvPr id="27" name="円/楕円 26"/>
            <p:cNvSpPr/>
            <p:nvPr/>
          </p:nvSpPr>
          <p:spPr>
            <a:xfrm>
              <a:off x="5254373" y="1701817"/>
              <a:ext cx="1122327" cy="1122327"/>
            </a:xfrm>
            <a:prstGeom prst="ellipse">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28" name="円/楕円 4"/>
            <p:cNvSpPr/>
            <p:nvPr/>
          </p:nvSpPr>
          <p:spPr>
            <a:xfrm>
              <a:off x="5418734" y="1866178"/>
              <a:ext cx="793605" cy="7936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1" lang="ja-JP" altLang="en-US" sz="2400" kern="1200" dirty="0" smtClean="0"/>
                <a:t>選択</a:t>
              </a:r>
              <a:endParaRPr kumimoji="1" lang="ja-JP" altLang="en-US" sz="2400" kern="1200" dirty="0"/>
            </a:p>
          </p:txBody>
        </p:sp>
      </p:grpSp>
      <p:grpSp>
        <p:nvGrpSpPr>
          <p:cNvPr id="29" name="グループ化 28"/>
          <p:cNvGrpSpPr/>
          <p:nvPr/>
        </p:nvGrpSpPr>
        <p:grpSpPr>
          <a:xfrm>
            <a:off x="5922241" y="5548847"/>
            <a:ext cx="1122327" cy="1122327"/>
            <a:chOff x="3553636" y="3402555"/>
            <a:chExt cx="1122327" cy="1122327"/>
          </a:xfrm>
        </p:grpSpPr>
        <p:sp>
          <p:nvSpPr>
            <p:cNvPr id="30" name="円/楕円 29"/>
            <p:cNvSpPr/>
            <p:nvPr/>
          </p:nvSpPr>
          <p:spPr>
            <a:xfrm>
              <a:off x="3553636" y="3402555"/>
              <a:ext cx="1122327" cy="1122327"/>
            </a:xfrm>
            <a:prstGeom prst="ellipse">
              <a:avLst/>
            </a:pr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31" name="円/楕円 4"/>
            <p:cNvSpPr/>
            <p:nvPr/>
          </p:nvSpPr>
          <p:spPr>
            <a:xfrm>
              <a:off x="3717997" y="3566916"/>
              <a:ext cx="793605" cy="7936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1" lang="ja-JP" altLang="en-US" sz="2400" kern="1200" dirty="0" smtClean="0"/>
                <a:t>交叉</a:t>
              </a:r>
              <a:endParaRPr kumimoji="1" lang="ja-JP" altLang="en-US" sz="2400" kern="1200" dirty="0"/>
            </a:p>
          </p:txBody>
        </p:sp>
      </p:grpSp>
      <p:grpSp>
        <p:nvGrpSpPr>
          <p:cNvPr id="32" name="グループ化 31"/>
          <p:cNvGrpSpPr/>
          <p:nvPr/>
        </p:nvGrpSpPr>
        <p:grpSpPr>
          <a:xfrm>
            <a:off x="4234374" y="3873050"/>
            <a:ext cx="1122327" cy="1122327"/>
            <a:chOff x="1852898" y="1701817"/>
            <a:chExt cx="1122327" cy="1122327"/>
          </a:xfrm>
        </p:grpSpPr>
        <p:sp>
          <p:nvSpPr>
            <p:cNvPr id="33" name="円/楕円 32"/>
            <p:cNvSpPr/>
            <p:nvPr/>
          </p:nvSpPr>
          <p:spPr>
            <a:xfrm>
              <a:off x="1852898" y="1701817"/>
              <a:ext cx="1122327" cy="1122327"/>
            </a:xfrm>
            <a:prstGeom prst="ellipse">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34" name="円/楕円 4"/>
            <p:cNvSpPr/>
            <p:nvPr/>
          </p:nvSpPr>
          <p:spPr>
            <a:xfrm>
              <a:off x="2017259" y="1866178"/>
              <a:ext cx="793605" cy="7936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1" lang="ja-JP" altLang="en-US" sz="2400" kern="1200" smtClean="0"/>
                <a:t>突然変異</a:t>
              </a:r>
              <a:endParaRPr kumimoji="1" lang="ja-JP" altLang="en-US" sz="2400" kern="1200"/>
            </a:p>
          </p:txBody>
        </p:sp>
      </p:grpSp>
      <p:grpSp>
        <p:nvGrpSpPr>
          <p:cNvPr id="35" name="グループ化 34"/>
          <p:cNvGrpSpPr/>
          <p:nvPr/>
        </p:nvGrpSpPr>
        <p:grpSpPr>
          <a:xfrm>
            <a:off x="5681740" y="3632551"/>
            <a:ext cx="1603325" cy="1603325"/>
            <a:chOff x="3313137" y="1461318"/>
            <a:chExt cx="1603325" cy="1603325"/>
          </a:xfrm>
        </p:grpSpPr>
        <p:sp>
          <p:nvSpPr>
            <p:cNvPr id="36" name="円/楕円 35"/>
            <p:cNvSpPr/>
            <p:nvPr/>
          </p:nvSpPr>
          <p:spPr>
            <a:xfrm>
              <a:off x="3313137" y="1461318"/>
              <a:ext cx="1603325" cy="1603325"/>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7" name="円/楕円 4"/>
            <p:cNvSpPr/>
            <p:nvPr/>
          </p:nvSpPr>
          <p:spPr>
            <a:xfrm>
              <a:off x="3547939" y="1696120"/>
              <a:ext cx="1133721" cy="11337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t>遺伝子</a:t>
              </a:r>
              <a:endParaRPr kumimoji="1" lang="ja-JP" altLang="en-US" sz="2400" b="1" kern="1200" dirty="0"/>
            </a:p>
          </p:txBody>
        </p:sp>
      </p:grpSp>
    </p:spTree>
    <p:extLst>
      <p:ext uri="{BB962C8B-B14F-4D97-AF65-F5344CB8AC3E}">
        <p14:creationId xmlns:p14="http://schemas.microsoft.com/office/powerpoint/2010/main" val="243455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par>
                                <p:cTn id="49" presetID="10" presetClass="entr" presetSubtype="0"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t>遺伝的アルゴリズムの例</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世界で一番高いところは？</a:t>
            </a:r>
            <a:endParaRPr kumimoji="1" lang="en-US" altLang="ja-JP" dirty="0" smtClean="0"/>
          </a:p>
        </p:txBody>
      </p:sp>
      <p:sp>
        <p:nvSpPr>
          <p:cNvPr id="19" name="アーチ 18"/>
          <p:cNvSpPr/>
          <p:nvPr/>
        </p:nvSpPr>
        <p:spPr>
          <a:xfrm>
            <a:off x="4742264" y="2663911"/>
            <a:ext cx="3482283" cy="3482283"/>
          </a:xfrm>
          <a:prstGeom prst="blockArc">
            <a:avLst>
              <a:gd name="adj1" fmla="val 16200000"/>
              <a:gd name="adj2" fmla="val 0"/>
              <a:gd name="adj3" fmla="val 4641"/>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20" name="アーチ 19"/>
          <p:cNvSpPr/>
          <p:nvPr/>
        </p:nvSpPr>
        <p:spPr>
          <a:xfrm>
            <a:off x="4742264" y="2663911"/>
            <a:ext cx="3482283" cy="3482283"/>
          </a:xfrm>
          <a:prstGeom prst="blockArc">
            <a:avLst>
              <a:gd name="adj1" fmla="val 0"/>
              <a:gd name="adj2" fmla="val 5400000"/>
              <a:gd name="adj3" fmla="val 4641"/>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21" name="アーチ 20"/>
          <p:cNvSpPr/>
          <p:nvPr/>
        </p:nvSpPr>
        <p:spPr>
          <a:xfrm>
            <a:off x="4742264" y="2693073"/>
            <a:ext cx="3482283" cy="3482283"/>
          </a:xfrm>
          <a:prstGeom prst="blockArc">
            <a:avLst>
              <a:gd name="adj1" fmla="val 5400000"/>
              <a:gd name="adj2" fmla="val 10800000"/>
              <a:gd name="adj3" fmla="val 4641"/>
            </a:avLst>
          </a:pr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22" name="アーチ 21"/>
          <p:cNvSpPr/>
          <p:nvPr/>
        </p:nvSpPr>
        <p:spPr>
          <a:xfrm>
            <a:off x="4742263" y="2663911"/>
            <a:ext cx="3482283" cy="3482283"/>
          </a:xfrm>
          <a:prstGeom prst="blockArc">
            <a:avLst>
              <a:gd name="adj1" fmla="val 10800000"/>
              <a:gd name="adj2" fmla="val 16200000"/>
              <a:gd name="adj3" fmla="val 4641"/>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grpSp>
        <p:nvGrpSpPr>
          <p:cNvPr id="23" name="グループ化 22"/>
          <p:cNvGrpSpPr/>
          <p:nvPr/>
        </p:nvGrpSpPr>
        <p:grpSpPr>
          <a:xfrm>
            <a:off x="5922240" y="2131909"/>
            <a:ext cx="1122327" cy="1122327"/>
            <a:chOff x="3553636" y="1079"/>
            <a:chExt cx="1122327" cy="1122327"/>
          </a:xfrm>
        </p:grpSpPr>
        <p:sp>
          <p:nvSpPr>
            <p:cNvPr id="24" name="円/楕円 23"/>
            <p:cNvSpPr/>
            <p:nvPr/>
          </p:nvSpPr>
          <p:spPr>
            <a:xfrm>
              <a:off x="3553636" y="1079"/>
              <a:ext cx="1122327" cy="1122327"/>
            </a:xfrm>
            <a:prstGeom prst="ellipse">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25" name="円/楕円 4"/>
            <p:cNvSpPr/>
            <p:nvPr/>
          </p:nvSpPr>
          <p:spPr>
            <a:xfrm>
              <a:off x="3717997" y="165440"/>
              <a:ext cx="793605" cy="7936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1" lang="ja-JP" altLang="en-US" sz="2400" kern="1200" dirty="0" smtClean="0"/>
                <a:t>評価</a:t>
              </a:r>
              <a:endParaRPr kumimoji="1" lang="ja-JP" altLang="en-US" sz="2400" kern="1200" dirty="0"/>
            </a:p>
          </p:txBody>
        </p:sp>
      </p:grpSp>
      <p:grpSp>
        <p:nvGrpSpPr>
          <p:cNvPr id="26" name="グループ化 25"/>
          <p:cNvGrpSpPr/>
          <p:nvPr/>
        </p:nvGrpSpPr>
        <p:grpSpPr>
          <a:xfrm>
            <a:off x="7524328" y="3873050"/>
            <a:ext cx="1122327" cy="1122327"/>
            <a:chOff x="5254373" y="1701817"/>
            <a:chExt cx="1122327" cy="1122327"/>
          </a:xfrm>
        </p:grpSpPr>
        <p:sp>
          <p:nvSpPr>
            <p:cNvPr id="27" name="円/楕円 26"/>
            <p:cNvSpPr/>
            <p:nvPr/>
          </p:nvSpPr>
          <p:spPr>
            <a:xfrm>
              <a:off x="5254373" y="1701817"/>
              <a:ext cx="1122327" cy="1122327"/>
            </a:xfrm>
            <a:prstGeom prst="ellipse">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28" name="円/楕円 4"/>
            <p:cNvSpPr/>
            <p:nvPr/>
          </p:nvSpPr>
          <p:spPr>
            <a:xfrm>
              <a:off x="5418734" y="1866178"/>
              <a:ext cx="793605" cy="7936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1" lang="ja-JP" altLang="en-US" sz="2400" kern="1200" dirty="0" smtClean="0"/>
                <a:t>選択</a:t>
              </a:r>
              <a:endParaRPr kumimoji="1" lang="ja-JP" altLang="en-US" sz="2400" kern="1200" dirty="0"/>
            </a:p>
          </p:txBody>
        </p:sp>
      </p:grpSp>
      <p:grpSp>
        <p:nvGrpSpPr>
          <p:cNvPr id="29" name="グループ化 28"/>
          <p:cNvGrpSpPr/>
          <p:nvPr/>
        </p:nvGrpSpPr>
        <p:grpSpPr>
          <a:xfrm>
            <a:off x="5922241" y="5548847"/>
            <a:ext cx="1122327" cy="1122327"/>
            <a:chOff x="3553636" y="3402555"/>
            <a:chExt cx="1122327" cy="1122327"/>
          </a:xfrm>
        </p:grpSpPr>
        <p:sp>
          <p:nvSpPr>
            <p:cNvPr id="30" name="円/楕円 29"/>
            <p:cNvSpPr/>
            <p:nvPr/>
          </p:nvSpPr>
          <p:spPr>
            <a:xfrm>
              <a:off x="3553636" y="3402555"/>
              <a:ext cx="1122327" cy="1122327"/>
            </a:xfrm>
            <a:prstGeom prst="ellipse">
              <a:avLst/>
            </a:pr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31" name="円/楕円 4"/>
            <p:cNvSpPr/>
            <p:nvPr/>
          </p:nvSpPr>
          <p:spPr>
            <a:xfrm>
              <a:off x="3717997" y="3566916"/>
              <a:ext cx="793605" cy="7936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1" lang="ja-JP" altLang="en-US" sz="2400" kern="1200" dirty="0" smtClean="0"/>
                <a:t>交叉</a:t>
              </a:r>
              <a:endParaRPr kumimoji="1" lang="ja-JP" altLang="en-US" sz="2400" kern="1200" dirty="0"/>
            </a:p>
          </p:txBody>
        </p:sp>
      </p:grpSp>
      <p:grpSp>
        <p:nvGrpSpPr>
          <p:cNvPr id="32" name="グループ化 31"/>
          <p:cNvGrpSpPr/>
          <p:nvPr/>
        </p:nvGrpSpPr>
        <p:grpSpPr>
          <a:xfrm>
            <a:off x="4234374" y="3873050"/>
            <a:ext cx="1122327" cy="1122327"/>
            <a:chOff x="1852898" y="1701817"/>
            <a:chExt cx="1122327" cy="1122327"/>
          </a:xfrm>
        </p:grpSpPr>
        <p:sp>
          <p:nvSpPr>
            <p:cNvPr id="33" name="円/楕円 32"/>
            <p:cNvSpPr/>
            <p:nvPr/>
          </p:nvSpPr>
          <p:spPr>
            <a:xfrm>
              <a:off x="1852898" y="1701817"/>
              <a:ext cx="1122327" cy="1122327"/>
            </a:xfrm>
            <a:prstGeom prst="ellipse">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34" name="円/楕円 4"/>
            <p:cNvSpPr/>
            <p:nvPr/>
          </p:nvSpPr>
          <p:spPr>
            <a:xfrm>
              <a:off x="2017259" y="1866178"/>
              <a:ext cx="793605" cy="7936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1" lang="ja-JP" altLang="en-US" sz="2400" kern="1200" dirty="0" smtClean="0"/>
                <a:t>突然変異</a:t>
              </a:r>
              <a:endParaRPr kumimoji="1" lang="ja-JP" altLang="en-US" sz="2400" kern="1200" dirty="0"/>
            </a:p>
          </p:txBody>
        </p:sp>
      </p:grpSp>
      <p:grpSp>
        <p:nvGrpSpPr>
          <p:cNvPr id="35" name="グループ化 34"/>
          <p:cNvGrpSpPr/>
          <p:nvPr/>
        </p:nvGrpSpPr>
        <p:grpSpPr>
          <a:xfrm>
            <a:off x="5681740" y="3632551"/>
            <a:ext cx="1603325" cy="1603325"/>
            <a:chOff x="3313137" y="1461318"/>
            <a:chExt cx="1603325" cy="1603325"/>
          </a:xfrm>
        </p:grpSpPr>
        <p:sp>
          <p:nvSpPr>
            <p:cNvPr id="36" name="円/楕円 35"/>
            <p:cNvSpPr/>
            <p:nvPr/>
          </p:nvSpPr>
          <p:spPr>
            <a:xfrm>
              <a:off x="3313137" y="1461318"/>
              <a:ext cx="1603325" cy="1603325"/>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7" name="円/楕円 4"/>
            <p:cNvSpPr/>
            <p:nvPr/>
          </p:nvSpPr>
          <p:spPr>
            <a:xfrm>
              <a:off x="3547939" y="1696120"/>
              <a:ext cx="1133721" cy="11337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ja-JP" altLang="en-US" sz="3200" b="1" dirty="0"/>
                <a:t>座標</a:t>
              </a:r>
              <a:endParaRPr kumimoji="1" lang="ja-JP" altLang="en-US" sz="3200" b="1" kern="1200" dirty="0"/>
            </a:p>
          </p:txBody>
        </p:sp>
      </p:grpSp>
      <p:pic>
        <p:nvPicPr>
          <p:cNvPr id="4098" name="Picture 2" descr="C:\Documents and Settings\ishimizu\デスクトップ\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253543"/>
            <a:ext cx="3902774" cy="303549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Documents and Settings\ishimizu\デスクトップ\s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253543"/>
            <a:ext cx="3901886" cy="30348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Documents and Settings\ishimizu\デスクトップ\s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400" y="3254236"/>
            <a:ext cx="3901886" cy="30348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Documents and Settings\ishimizu\デスクトップ\s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3253543"/>
            <a:ext cx="3901886" cy="30348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Documents and Settings\ishimizu\デスクトップ\s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133" y="3254236"/>
            <a:ext cx="3901886" cy="303480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Documents and Settings\ishimizu\デスクトップ\s7.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400" y="3254236"/>
            <a:ext cx="3901886" cy="30348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Documents and Settings\ishimizu\デスクトップ\s8.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12" y="3253543"/>
            <a:ext cx="3901886" cy="3034800"/>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C:\Documents and Settings\ishimizu\デスクトップ\s9.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512" y="3253543"/>
            <a:ext cx="3901886" cy="30348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Documents and Settings\ishimizu\デスクトップ\s10.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0935" y="3253543"/>
            <a:ext cx="3901886" cy="303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06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9"/>
                                        </p:tgtEl>
                                        <p:attrNameLst>
                                          <p:attrName>style.visibility</p:attrName>
                                        </p:attrNameLst>
                                      </p:cBhvr>
                                      <p:to>
                                        <p:strVal val="visible"/>
                                      </p:to>
                                    </p:set>
                                    <p:animEffect transition="in" filter="fade">
                                      <p:cBhvr>
                                        <p:cTn id="22" dur="500"/>
                                        <p:tgtEl>
                                          <p:spTgt spid="409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100"/>
                                        </p:tgtEl>
                                        <p:attrNameLst>
                                          <p:attrName>style.visibility</p:attrName>
                                        </p:attrNameLst>
                                      </p:cBhvr>
                                      <p:to>
                                        <p:strVal val="visible"/>
                                      </p:to>
                                    </p:set>
                                    <p:animEffect transition="in" filter="fade">
                                      <p:cBhvr>
                                        <p:cTn id="40" dur="500"/>
                                        <p:tgtEl>
                                          <p:spTgt spid="410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101"/>
                                        </p:tgtEl>
                                        <p:attrNameLst>
                                          <p:attrName>style.visibility</p:attrName>
                                        </p:attrNameLst>
                                      </p:cBhvr>
                                      <p:to>
                                        <p:strVal val="visible"/>
                                      </p:to>
                                    </p:set>
                                    <p:animEffect transition="in" filter="fade">
                                      <p:cBhvr>
                                        <p:cTn id="45" dur="500"/>
                                        <p:tgtEl>
                                          <p:spTgt spid="410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102"/>
                                        </p:tgtEl>
                                        <p:attrNameLst>
                                          <p:attrName>style.visibility</p:attrName>
                                        </p:attrNameLst>
                                      </p:cBhvr>
                                      <p:to>
                                        <p:strVal val="visible"/>
                                      </p:to>
                                    </p:set>
                                    <p:animEffect transition="in" filter="fade">
                                      <p:cBhvr>
                                        <p:cTn id="58" dur="500"/>
                                        <p:tgtEl>
                                          <p:spTgt spid="410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4103"/>
                                        </p:tgtEl>
                                        <p:attrNameLst>
                                          <p:attrName>style.visibility</p:attrName>
                                        </p:attrNameLst>
                                      </p:cBhvr>
                                      <p:to>
                                        <p:strVal val="visible"/>
                                      </p:to>
                                    </p:set>
                                    <p:animEffect transition="in" filter="fade">
                                      <p:cBhvr>
                                        <p:cTn id="63" dur="500"/>
                                        <p:tgtEl>
                                          <p:spTgt spid="410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4104"/>
                                        </p:tgtEl>
                                        <p:attrNameLst>
                                          <p:attrName>style.visibility</p:attrName>
                                        </p:attrNameLst>
                                      </p:cBhvr>
                                      <p:to>
                                        <p:strVal val="visible"/>
                                      </p:to>
                                    </p:set>
                                    <p:animEffect transition="in" filter="fade">
                                      <p:cBhvr>
                                        <p:cTn id="68" dur="500"/>
                                        <p:tgtEl>
                                          <p:spTgt spid="410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childTnLst>
                                </p:cTn>
                              </p:par>
                              <p:par>
                                <p:cTn id="74" presetID="10" presetClass="entr" presetSubtype="0" fill="hold" nodeType="with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500"/>
                                        <p:tgtEl>
                                          <p:spTgt spid="32"/>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4105"/>
                                        </p:tgtEl>
                                        <p:attrNameLst>
                                          <p:attrName>style.visibility</p:attrName>
                                        </p:attrNameLst>
                                      </p:cBhvr>
                                      <p:to>
                                        <p:strVal val="visible"/>
                                      </p:to>
                                    </p:set>
                                    <p:animEffect transition="in" filter="fade">
                                      <p:cBhvr>
                                        <p:cTn id="81" dur="500"/>
                                        <p:tgtEl>
                                          <p:spTgt spid="4105"/>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4106"/>
                                        </p:tgtEl>
                                        <p:attrNameLst>
                                          <p:attrName>style.visibility</p:attrName>
                                        </p:attrNameLst>
                                      </p:cBhvr>
                                      <p:to>
                                        <p:strVal val="visible"/>
                                      </p:to>
                                    </p:set>
                                    <p:animEffect transition="in" filter="fade">
                                      <p:cBhvr>
                                        <p:cTn id="86" dur="500"/>
                                        <p:tgtEl>
                                          <p:spTgt spid="4106"/>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t>遺伝アルゴリズムの例</a:t>
            </a:r>
            <a:endParaRPr kumimoji="1" lang="ja-JP" altLang="en-US" dirty="0"/>
          </a:p>
        </p:txBody>
      </p:sp>
      <p:sp>
        <p:nvSpPr>
          <p:cNvPr id="3" name="コンテンツ プレースホルダー 2"/>
          <p:cNvSpPr>
            <a:spLocks noGrp="1"/>
          </p:cNvSpPr>
          <p:nvPr>
            <p:ph idx="1"/>
          </p:nvPr>
        </p:nvSpPr>
        <p:spPr>
          <a:xfrm>
            <a:off x="611560" y="2394636"/>
            <a:ext cx="7408333" cy="3450696"/>
          </a:xfrm>
        </p:spPr>
        <p:txBody>
          <a:bodyPr/>
          <a:lstStyle/>
          <a:p>
            <a:r>
              <a:rPr lang="ja-JP" altLang="en-US" dirty="0" smtClean="0"/>
              <a:t>もし同じ高さのものが複数あったら</a:t>
            </a:r>
            <a:endParaRPr kumimoji="1" lang="ja-JP" altLang="en-US" dirty="0"/>
          </a:p>
        </p:txBody>
      </p:sp>
      <p:pic>
        <p:nvPicPr>
          <p:cNvPr id="12" name="図 11" descr="C:\Users\user\AppData\Local\Microsoft\Windows\Temporary Internet Files\Content.IE5\N79HFGK3\MC900078711[1].wm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850046"/>
            <a:ext cx="948055" cy="2303780"/>
          </a:xfrm>
          <a:prstGeom prst="rect">
            <a:avLst/>
          </a:prstGeom>
          <a:noFill/>
          <a:ln>
            <a:noFill/>
          </a:ln>
        </p:spPr>
      </p:pic>
      <p:pic>
        <p:nvPicPr>
          <p:cNvPr id="5122" name="Picture 2" descr="C:\Documents and Settings\ishimizu\デスクトップ\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348880"/>
            <a:ext cx="259228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Documents and Settings\ishimizu\デスクトップ\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2394636"/>
            <a:ext cx="259228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Documents and Settings\ishimizu\デスクトップ\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656" y="4517504"/>
            <a:ext cx="259228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Documents and Settings\ishimizu\デスクトップ\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3565" y="4620166"/>
            <a:ext cx="2592288"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66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r>
              <a:rPr kumimoji="1" lang="ja-JP" altLang="en-US" dirty="0" smtClean="0"/>
              <a:t>複数の最適解が存在する場合</a:t>
            </a:r>
            <a:endParaRPr kumimoji="1" lang="en-US" altLang="ja-JP" dirty="0" smtClean="0"/>
          </a:p>
          <a:p>
            <a:r>
              <a:rPr lang="ja-JP" altLang="en-US" dirty="0" smtClean="0"/>
              <a:t>遺伝的アルゴリズムは使用できるか？</a:t>
            </a:r>
            <a:endParaRPr kumimoji="1" lang="ja-JP" altLang="en-US" dirty="0"/>
          </a:p>
        </p:txBody>
      </p:sp>
      <p:sp>
        <p:nvSpPr>
          <p:cNvPr id="2" name="タイトル 1"/>
          <p:cNvSpPr>
            <a:spLocks noGrp="1"/>
          </p:cNvSpPr>
          <p:nvPr>
            <p:ph type="title"/>
          </p:nvPr>
        </p:nvSpPr>
        <p:spPr/>
        <p:txBody>
          <a:bodyPr/>
          <a:lstStyle/>
          <a:p>
            <a:pPr algn="l"/>
            <a:r>
              <a:rPr kumimoji="1" lang="ja-JP" altLang="en-US" dirty="0" smtClean="0"/>
              <a:t>問題提起</a:t>
            </a:r>
            <a:endParaRPr kumimoji="1" lang="ja-JP" altLang="en-US" dirty="0"/>
          </a:p>
        </p:txBody>
      </p:sp>
    </p:spTree>
    <p:extLst>
      <p:ext uri="{BB962C8B-B14F-4D97-AF65-F5344CB8AC3E}">
        <p14:creationId xmlns:p14="http://schemas.microsoft.com/office/powerpoint/2010/main" val="172564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r>
              <a:rPr kumimoji="1" lang="ja-JP" altLang="en-US" dirty="0" smtClean="0"/>
              <a:t>複数の最適解が存在する問題</a:t>
            </a:r>
            <a:endParaRPr kumimoji="1" lang="en-US" altLang="ja-JP" dirty="0" smtClean="0"/>
          </a:p>
          <a:p>
            <a:pPr lvl="1"/>
            <a:r>
              <a:rPr lang="en-US" altLang="ja-JP" dirty="0" err="1" smtClean="0"/>
              <a:t>NQueen</a:t>
            </a:r>
            <a:r>
              <a:rPr lang="ja-JP" altLang="en-US" dirty="0" smtClean="0"/>
              <a:t>問題</a:t>
            </a:r>
            <a:endParaRPr kumimoji="1" lang="ja-JP" altLang="en-US" dirty="0"/>
          </a:p>
        </p:txBody>
      </p:sp>
      <p:sp>
        <p:nvSpPr>
          <p:cNvPr id="2" name="タイトル 1"/>
          <p:cNvSpPr>
            <a:spLocks noGrp="1"/>
          </p:cNvSpPr>
          <p:nvPr>
            <p:ph type="title"/>
          </p:nvPr>
        </p:nvSpPr>
        <p:spPr/>
        <p:txBody>
          <a:bodyPr/>
          <a:lstStyle/>
          <a:p>
            <a:pPr algn="l"/>
            <a:r>
              <a:rPr kumimoji="1" lang="ja-JP" altLang="en-US" dirty="0" smtClean="0"/>
              <a:t>検証</a:t>
            </a:r>
            <a:endParaRPr kumimoji="1" lang="ja-JP" altLang="en-US" dirty="0"/>
          </a:p>
        </p:txBody>
      </p:sp>
    </p:spTree>
    <p:extLst>
      <p:ext uri="{BB962C8B-B14F-4D97-AF65-F5344CB8AC3E}">
        <p14:creationId xmlns:p14="http://schemas.microsoft.com/office/powerpoint/2010/main" val="250895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normAutofit/>
          </a:bodyPr>
          <a:lstStyle/>
          <a:p>
            <a:r>
              <a:rPr kumimoji="1" lang="ja-JP" altLang="en-US" dirty="0" smtClean="0"/>
              <a:t>古典的なパズル問題</a:t>
            </a:r>
            <a:endParaRPr lang="en-US" altLang="ja-JP" dirty="0"/>
          </a:p>
          <a:p>
            <a:r>
              <a:rPr lang="ja-JP" altLang="en-US" dirty="0" smtClean="0"/>
              <a:t>クィーンが互いに</a:t>
            </a:r>
            <a:endParaRPr lang="en-US" altLang="ja-JP" dirty="0" smtClean="0"/>
          </a:p>
          <a:p>
            <a:pPr marL="0" indent="0">
              <a:buNone/>
            </a:pPr>
            <a:r>
              <a:rPr lang="ja-JP" altLang="en-US" dirty="0" smtClean="0"/>
              <a:t>　 取り合う組の数＝競合数</a:t>
            </a:r>
            <a:endParaRPr lang="en-US" altLang="ja-JP" dirty="0"/>
          </a:p>
          <a:p>
            <a:r>
              <a:rPr lang="ja-JP" altLang="en-US" dirty="0" smtClean="0"/>
              <a:t>右の例は競合数０</a:t>
            </a:r>
            <a:endParaRPr lang="en-US" altLang="ja-JP" dirty="0" smtClean="0"/>
          </a:p>
          <a:p>
            <a:endParaRPr lang="en-US" altLang="ja-JP" dirty="0" smtClean="0"/>
          </a:p>
          <a:p>
            <a:endParaRPr lang="en-US" altLang="ja-JP" dirty="0" smtClean="0"/>
          </a:p>
          <a:p>
            <a:pPr marL="0" indent="0">
              <a:buNone/>
            </a:pPr>
            <a:endParaRPr lang="en-US" altLang="ja-JP" dirty="0"/>
          </a:p>
          <a:p>
            <a:pPr marL="0" indent="0">
              <a:buNone/>
            </a:pPr>
            <a:endParaRPr lang="en-US" altLang="ja-JP" dirty="0" smtClean="0"/>
          </a:p>
        </p:txBody>
      </p:sp>
      <p:sp>
        <p:nvSpPr>
          <p:cNvPr id="2" name="タイトル 1"/>
          <p:cNvSpPr>
            <a:spLocks noGrp="1"/>
          </p:cNvSpPr>
          <p:nvPr>
            <p:ph type="title"/>
          </p:nvPr>
        </p:nvSpPr>
        <p:spPr/>
        <p:txBody>
          <a:bodyPr/>
          <a:lstStyle/>
          <a:p>
            <a:pPr algn="l"/>
            <a:r>
              <a:rPr kumimoji="1" lang="en-US" altLang="ja-JP" dirty="0" err="1" smtClean="0"/>
              <a:t>NQueen</a:t>
            </a:r>
            <a:r>
              <a:rPr lang="ja-JP" altLang="en-US" dirty="0" smtClean="0"/>
              <a:t>問題とは</a:t>
            </a:r>
            <a:endParaRPr kumimoji="1" lang="ja-JP" altLang="en-US" dirty="0"/>
          </a:p>
        </p:txBody>
      </p:sp>
      <p:pic>
        <p:nvPicPr>
          <p:cNvPr id="1033" name="Picture 9" descr="C:\Users\ryosuke\Desktop\教材用\kai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2276872"/>
            <a:ext cx="4176464"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5915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877</TotalTime>
  <Words>564</Words>
  <Application>Microsoft Office PowerPoint</Application>
  <PresentationFormat>画面に合わせる (4:3)</PresentationFormat>
  <Paragraphs>159</Paragraphs>
  <Slides>28</Slides>
  <Notes>1</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28</vt:i4>
      </vt:variant>
    </vt:vector>
  </HeadingPairs>
  <TitlesOfParts>
    <vt:vector size="31" baseType="lpstr">
      <vt:lpstr>ウェーブ</vt:lpstr>
      <vt:lpstr>ワークシート</vt:lpstr>
      <vt:lpstr>グラフ</vt:lpstr>
      <vt:lpstr>遺伝アルゴリズムによる NQueen解法 ~遺伝補修飾を用いた解探索の性能評価~</vt:lpstr>
      <vt:lpstr>目次</vt:lpstr>
      <vt:lpstr>背景</vt:lpstr>
      <vt:lpstr>遺伝的アルゴリズムとは</vt:lpstr>
      <vt:lpstr>遺伝的アルゴリズムの例</vt:lpstr>
      <vt:lpstr>遺伝アルゴリズムの例</vt:lpstr>
      <vt:lpstr>問題提起</vt:lpstr>
      <vt:lpstr>検証</vt:lpstr>
      <vt:lpstr>NQueen問題とは</vt:lpstr>
      <vt:lpstr>実行</vt:lpstr>
      <vt:lpstr>結果</vt:lpstr>
      <vt:lpstr>研究内容</vt:lpstr>
      <vt:lpstr>オペレーティング追加の問題点</vt:lpstr>
      <vt:lpstr>新しい手法</vt:lpstr>
      <vt:lpstr>遺伝補修飾とは</vt:lpstr>
      <vt:lpstr>劣性遺伝子</vt:lpstr>
      <vt:lpstr>NQueen問題で使用した場合</vt:lpstr>
      <vt:lpstr>劣性遺伝子の結果</vt:lpstr>
      <vt:lpstr>劣性遺伝子の考察</vt:lpstr>
      <vt:lpstr>完全遺伝子</vt:lpstr>
      <vt:lpstr>NQueen問題で使用した場合</vt:lpstr>
      <vt:lpstr>完全遺伝子の結果</vt:lpstr>
      <vt:lpstr>完全遺伝子の考察</vt:lpstr>
      <vt:lpstr>解が生成される早さ</vt:lpstr>
      <vt:lpstr>完全遺伝子の考察</vt:lpstr>
      <vt:lpstr>結論</vt:lpstr>
      <vt:lpstr>今後の課題</vt:lpstr>
      <vt:lpstr>おわりに</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遺伝アルゴリズムによる NQueen解法 ~問題特性に着目した突然変異方法の改善~</dc:title>
  <dc:creator>user</dc:creator>
  <cp:lastModifiedBy>ryosuke</cp:lastModifiedBy>
  <cp:revision>74</cp:revision>
  <dcterms:created xsi:type="dcterms:W3CDTF">2012-02-01T13:59:57Z</dcterms:created>
  <dcterms:modified xsi:type="dcterms:W3CDTF">2012-02-04T05:45:40Z</dcterms:modified>
</cp:coreProperties>
</file>