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slideLayouts/slideLayout10.xml" ContentType="application/vnd.openxmlformats-officedocument.presentationml.slideLayout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ags/tag7.xml" ContentType="application/vnd.openxmlformats-officedocument.presentationml.tag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19.xml" ContentType="application/vnd.openxmlformats-officedocument.presentationml.tag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48" r:id="rId1"/>
  </p:sldMasterIdLst>
  <p:sldIdLst>
    <p:sldId id="256" r:id="rId2"/>
    <p:sldId id="288" r:id="rId3"/>
    <p:sldId id="259" r:id="rId4"/>
    <p:sldId id="261" r:id="rId5"/>
    <p:sldId id="289" r:id="rId6"/>
    <p:sldId id="290" r:id="rId7"/>
    <p:sldId id="291" r:id="rId8"/>
    <p:sldId id="262" r:id="rId9"/>
    <p:sldId id="263" r:id="rId10"/>
    <p:sldId id="264" r:id="rId11"/>
    <p:sldId id="292" r:id="rId12"/>
    <p:sldId id="266" r:id="rId13"/>
    <p:sldId id="267" r:id="rId14"/>
    <p:sldId id="273" r:id="rId15"/>
    <p:sldId id="274" r:id="rId16"/>
    <p:sldId id="280" r:id="rId17"/>
    <p:sldId id="281" r:id="rId18"/>
    <p:sldId id="286" r:id="rId19"/>
    <p:sldId id="287" r:id="rId20"/>
    <p:sldId id="275" r:id="rId21"/>
    <p:sldId id="277" r:id="rId22"/>
    <p:sldId id="276" r:id="rId23"/>
    <p:sldId id="278" r:id="rId24"/>
    <p:sldId id="279" r:id="rId2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97" autoAdjust="0"/>
    <p:restoredTop sz="94582" autoAdjust="0"/>
  </p:normalViewPr>
  <p:slideViewPr>
    <p:cSldViewPr>
      <p:cViewPr varScale="1">
        <p:scale>
          <a:sx n="107" d="100"/>
          <a:sy n="107" d="100"/>
        </p:scale>
        <p:origin x="-3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角三角形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タイトル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7" name="サブタイトル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grpSp>
        <p:nvGrpSpPr>
          <p:cNvPr id="2" name="グループ化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フリーフォーム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フリーフォーム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フリーフォーム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直線コネクタ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日付プレースホルダ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19" name="フッター プレースホル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7" name="スライド番号プレースホル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タイトル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山形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山形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6" name="タイトル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フリーフォーム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フリーフォーム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直角三角形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直線コネクタ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山形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山形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フリーフォーム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フリーフォーム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直角三角形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直線コネクタ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タイトル プレースホル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0" name="テキスト プレースホルダ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0" name="日付プレースホルダ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14EA3C0-4D3F-4709-9A31-016D3316AF51}" type="datetimeFigureOut">
              <a:rPr kumimoji="1" lang="ja-JP" altLang="en-US" smtClean="0"/>
              <a:pPr/>
              <a:t>2012/2/3</a:t>
            </a:fld>
            <a:endParaRPr kumimoji="1" lang="ja-JP" altLang="en-US"/>
          </a:p>
        </p:txBody>
      </p:sp>
      <p:sp>
        <p:nvSpPr>
          <p:cNvPr id="22" name="フッター プレースホルダ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18" name="スライド番号プレースホルダ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B5EF7DE-4889-44A7-91B8-418472195B1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txStyles>
    <p:titleStyle>
      <a:lvl1pPr algn="l" rtl="0" eaLnBrk="1" latinLnBrk="0" hangingPunct="1">
        <a:spcBef>
          <a:spcPct val="0"/>
        </a:spcBef>
        <a:buNone/>
        <a:defRPr kumimoji="1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1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0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/>
              <a:t>部</a:t>
            </a:r>
            <a:r>
              <a:rPr lang="ja-JP" altLang="en-US" dirty="0" smtClean="0"/>
              <a:t>分解合成法を用いた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モンテカルロ法による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en-US" altLang="ja-JP" dirty="0" err="1" smtClean="0"/>
              <a:t>NQueen</a:t>
            </a:r>
            <a:r>
              <a:rPr lang="ja-JP" altLang="en-US" dirty="0" smtClean="0"/>
              <a:t>の全解探索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ja-JP" dirty="0" smtClean="0"/>
              <a:t>08-1-037-0022</a:t>
            </a:r>
          </a:p>
          <a:p>
            <a:r>
              <a:rPr lang="ja-JP" altLang="en-US" dirty="0" smtClean="0"/>
              <a:t>奥川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史樹</a:t>
            </a:r>
            <a:endParaRPr kumimoji="1" lang="en-US" altLang="ja-JP" dirty="0" smtClean="0"/>
          </a:p>
          <a:p>
            <a:r>
              <a:rPr kumimoji="1" lang="ja-JP" altLang="en-US" dirty="0" smtClean="0"/>
              <a:t>情報論理工学研究室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40024926"/>
      </p:ext>
    </p:extLst>
  </p:cSld>
  <p:clrMapOvr>
    <a:masterClrMapping/>
  </p:clrMapOvr>
  <p:transition advTm="936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481329"/>
            <a:ext cx="8229600" cy="651528"/>
          </a:xfrm>
        </p:spPr>
        <p:txBody>
          <a:bodyPr/>
          <a:lstStyle/>
          <a:p>
            <a:r>
              <a:rPr kumimoji="1" lang="en-US" altLang="ja-JP" dirty="0" smtClean="0"/>
              <a:t>N</a:t>
            </a:r>
            <a:r>
              <a:rPr kumimoji="1" lang="ja-JP" altLang="en-US" dirty="0" smtClean="0"/>
              <a:t>が大きくなると解の数が爆発的に</a:t>
            </a:r>
            <a:r>
              <a:rPr kumimoji="1" lang="ja-JP" altLang="en-US" dirty="0" smtClean="0"/>
              <a:t>増える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NQueen</a:t>
            </a:r>
            <a:r>
              <a:rPr kumimoji="1" lang="ja-JP" altLang="en-US" dirty="0" smtClean="0"/>
              <a:t>問題とは</a:t>
            </a:r>
            <a:endParaRPr kumimoji="1" lang="ja-JP" altLang="en-US" dirty="0"/>
          </a:p>
        </p:txBody>
      </p:sp>
      <p:pic>
        <p:nvPicPr>
          <p:cNvPr id="1027" name="Picture 3" descr="C:\Documents and Settings\ishimizu\デスクトップ\卒論用\教材用\kai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492896"/>
            <a:ext cx="3853795" cy="38537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表 8"/>
          <p:cNvGraphicFramePr>
            <a:graphicFrameLocks noGrp="1"/>
          </p:cNvGraphicFramePr>
          <p:nvPr/>
        </p:nvGraphicFramePr>
        <p:xfrm>
          <a:off x="611560" y="2821568"/>
          <a:ext cx="3552056" cy="2926080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1776028"/>
                <a:gridCol w="1776028"/>
              </a:tblGrid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N</a:t>
                      </a:r>
                      <a:r>
                        <a:rPr kumimoji="1" lang="ja-JP" altLang="en-US" dirty="0" smtClean="0"/>
                        <a:t>の数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全解数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5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6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40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8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9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352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2583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10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 smtClean="0"/>
                        <a:t>724</a:t>
                      </a:r>
                      <a:endParaRPr kumimoji="1" lang="ja-JP" altLang="en-US" dirty="0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xmlns="" val="4282654783"/>
      </p:ext>
    </p:extLst>
  </p:cSld>
  <p:clrMapOvr>
    <a:masterClrMapping/>
  </p:clrMapOvr>
  <p:transition advTm="3361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ランダムに駒を配置</a:t>
            </a:r>
            <a:endParaRPr kumimoji="1" lang="en-US" altLang="ja-JP" dirty="0" smtClean="0"/>
          </a:p>
          <a:p>
            <a:r>
              <a:rPr lang="ja-JP" altLang="en-US" dirty="0" smtClean="0"/>
              <a:t>判定</a:t>
            </a:r>
            <a:endParaRPr lang="en-US" altLang="ja-JP" dirty="0" smtClean="0"/>
          </a:p>
          <a:p>
            <a:r>
              <a:rPr lang="ja-JP" altLang="en-US" dirty="0"/>
              <a:t>繰り返す</a:t>
            </a:r>
            <a:endParaRPr kumimoji="1" lang="en-US" altLang="ja-JP" dirty="0" smtClean="0"/>
          </a:p>
        </p:txBody>
      </p:sp>
      <p:pic>
        <p:nvPicPr>
          <p:cNvPr id="1026" name="Picture 2" descr="C:\Documents and Settings\ishimizu\デスクトップ\卒論用\教材用\chess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45720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Documents and Settings\ishimizu\デスクトップ\卒論用\教材用\chess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3151" y="5063264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Documents and Settings\ishimizu\デスクトップ\卒論用\教材用\chess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2024" y="3348764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Documents and Settings\ishimizu\デスクトップ\卒論用\教材用\chess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41976" y="2777264"/>
            <a:ext cx="571500" cy="57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Documents and Settings\ishimizu\デスクトップ\卒論用\教材用\che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69576" y="3918464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7" descr="C:\Documents and Settings\ishimizu\デスクトップ\卒論用\教材用\che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13476" y="6206264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7" descr="C:\Documents and Settings\ishimizu\デスクトップ\卒論用\教材用\che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85876" y="4490864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7" descr="C:\Documents and Settings\ishimizu\デスクトップ\卒論用\教材用\che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204864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直線矢印コネクタ 4"/>
          <p:cNvCxnSpPr/>
          <p:nvPr/>
        </p:nvCxnSpPr>
        <p:spPr>
          <a:xfrm>
            <a:off x="4928376" y="2777264"/>
            <a:ext cx="1141200" cy="114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直線矢印コネクタ 19"/>
          <p:cNvCxnSpPr/>
          <p:nvPr/>
        </p:nvCxnSpPr>
        <p:spPr>
          <a:xfrm>
            <a:off x="5501951" y="3918464"/>
            <a:ext cx="1141200" cy="1141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直線矢印コネクタ 6"/>
          <p:cNvCxnSpPr/>
          <p:nvPr/>
        </p:nvCxnSpPr>
        <p:spPr>
          <a:xfrm flipV="1">
            <a:off x="4922024" y="4489064"/>
            <a:ext cx="1147552" cy="112126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7" descr="C:\Documents and Settings\ishimizu\デスクトップ\卒論用\教材用\chess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610328"/>
            <a:ext cx="572400" cy="57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cxnSp>
        <p:nvCxnSpPr>
          <p:cNvPr id="10" name="直線矢印コネクタ 9"/>
          <p:cNvCxnSpPr>
            <a:stCxn id="1029" idx="2"/>
          </p:cNvCxnSpPr>
          <p:nvPr/>
        </p:nvCxnSpPr>
        <p:spPr>
          <a:xfrm>
            <a:off x="6927726" y="3348764"/>
            <a:ext cx="0" cy="17009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1148622095"/>
      </p:ext>
    </p:extLst>
  </p:cSld>
  <p:clrMapOvr>
    <a:masterClrMapping/>
  </p:clrMapOvr>
  <p:transition advTm="250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3000"/>
                            </p:stCondLst>
                            <p:childTnLst>
                              <p:par>
                                <p:cTn id="3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0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N=8</a:t>
            </a:r>
            <a:r>
              <a:rPr lang="ja-JP" altLang="en-US" dirty="0" smtClean="0"/>
              <a:t>の場合　</a:t>
            </a:r>
            <a:endParaRPr lang="en-US" altLang="ja-JP" dirty="0" smtClean="0"/>
          </a:p>
          <a:p>
            <a:r>
              <a:rPr lang="ja-JP" altLang="en-US" dirty="0" smtClean="0"/>
              <a:t>シミュレート回数</a:t>
            </a:r>
            <a:r>
              <a:rPr lang="en-US" altLang="ja-JP" dirty="0" smtClean="0"/>
              <a:t>50</a:t>
            </a:r>
            <a:r>
              <a:rPr lang="ja-JP" altLang="en-US" dirty="0" smtClean="0"/>
              <a:t>万　</a:t>
            </a:r>
            <a:r>
              <a:rPr lang="ja-JP" altLang="en-US" dirty="0" smtClean="0"/>
              <a:t>試行回数</a:t>
            </a:r>
            <a:r>
              <a:rPr lang="en-US" altLang="ja-JP" dirty="0" smtClean="0"/>
              <a:t>1000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発見できた最適解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0~2</a:t>
            </a:r>
            <a:r>
              <a:rPr lang="ja-JP" altLang="en-US" dirty="0" smtClean="0"/>
              <a:t>個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あまり発見できなかった</a:t>
            </a:r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結果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661730"/>
      </p:ext>
    </p:extLst>
  </p:cSld>
  <p:clrMapOvr>
    <a:masterClrMapping/>
  </p:clrMapOvr>
  <p:transition advTm="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解の探索能力を向上させるため</a:t>
            </a:r>
            <a:endParaRPr kumimoji="1" lang="en-US" altLang="ja-JP" dirty="0" smtClean="0"/>
          </a:p>
          <a:p>
            <a:pPr>
              <a:buNone/>
            </a:pPr>
            <a:r>
              <a:rPr lang="en-US" altLang="ja-JP" dirty="0" smtClean="0"/>
              <a:t>	</a:t>
            </a:r>
            <a:r>
              <a:rPr kumimoji="1" lang="ja-JP" altLang="en-US" dirty="0" smtClean="0"/>
              <a:t>探索</a:t>
            </a:r>
            <a:r>
              <a:rPr kumimoji="1" lang="ja-JP" altLang="en-US" dirty="0" smtClean="0"/>
              <a:t>範囲</a:t>
            </a:r>
            <a:r>
              <a:rPr lang="ja-JP" altLang="en-US" dirty="0" smtClean="0"/>
              <a:t>を狭めることが</a:t>
            </a:r>
            <a:r>
              <a:rPr lang="ja-JP" altLang="en-US" dirty="0" smtClean="0"/>
              <a:t>考えられる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　　　　部</a:t>
            </a:r>
            <a:r>
              <a:rPr kumimoji="1" lang="ja-JP" altLang="en-US" dirty="0" smtClean="0"/>
              <a:t>分解合成法を用いる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研究内容</a:t>
            </a:r>
            <a:endParaRPr kumimoji="1" lang="ja-JP" altLang="en-US" dirty="0"/>
          </a:p>
        </p:txBody>
      </p:sp>
      <p:cxnSp>
        <p:nvCxnSpPr>
          <p:cNvPr id="5" name="直線矢印コネクタ 4"/>
          <p:cNvCxnSpPr/>
          <p:nvPr/>
        </p:nvCxnSpPr>
        <p:spPr>
          <a:xfrm>
            <a:off x="2915816" y="2420888"/>
            <a:ext cx="0" cy="792088"/>
          </a:xfrm>
          <a:prstGeom prst="straightConnector1">
            <a:avLst/>
          </a:prstGeom>
          <a:ln w="111125">
            <a:solidFill>
              <a:schemeClr val="accent3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xmlns="" val="4198069525"/>
      </p:ext>
    </p:extLst>
  </p:cSld>
  <p:clrMapOvr>
    <a:masterClrMapping/>
  </p:clrMapOvr>
  <p:transition advTm="223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部分解を合成し全体解を作成</a:t>
            </a:r>
            <a:r>
              <a:rPr lang="ja-JP" altLang="en-US" dirty="0" smtClean="0"/>
              <a:t>する分割統治法の一種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解</a:t>
            </a:r>
            <a:r>
              <a:rPr lang="ja-JP" altLang="en-US" dirty="0" smtClean="0"/>
              <a:t>の探索範囲を分割することで問題空間を縮小できる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参考文献</a:t>
            </a:r>
            <a:endParaRPr kumimoji="1" lang="en-US" altLang="ja-JP" dirty="0" smtClean="0"/>
          </a:p>
          <a:p>
            <a:pPr lvl="1"/>
            <a:r>
              <a:rPr lang="ja-JP" altLang="ja-JP" sz="1600" dirty="0" smtClean="0"/>
              <a:t>萩野谷</a:t>
            </a:r>
            <a:r>
              <a:rPr lang="ja-JP" altLang="ja-JP" sz="1600" dirty="0" smtClean="0"/>
              <a:t>一二</a:t>
            </a:r>
            <a:r>
              <a:rPr lang="en-US" altLang="ja-JP" sz="1600" dirty="0" smtClean="0"/>
              <a:t>, “</a:t>
            </a:r>
            <a:r>
              <a:rPr lang="en-US" altLang="ja-JP" sz="1600" dirty="0" err="1" smtClean="0"/>
              <a:t>NQueen</a:t>
            </a:r>
            <a:r>
              <a:rPr lang="ja-JP" altLang="ja-JP" sz="1600" dirty="0" smtClean="0"/>
              <a:t>問題への新しいアプローチ</a:t>
            </a:r>
            <a:r>
              <a:rPr lang="en-US" altLang="ja-JP" sz="1600" dirty="0" smtClean="0"/>
              <a:t>(</a:t>
            </a:r>
            <a:r>
              <a:rPr lang="ja-JP" altLang="ja-JP" sz="1600" dirty="0" smtClean="0"/>
              <a:t>部分解合成法</a:t>
            </a:r>
            <a:r>
              <a:rPr lang="en-US" altLang="ja-JP" sz="1600" dirty="0" smtClean="0"/>
              <a:t>)</a:t>
            </a:r>
            <a:r>
              <a:rPr lang="ja-JP" altLang="ja-JP" sz="1600" dirty="0" smtClean="0"/>
              <a:t>について</a:t>
            </a:r>
            <a:r>
              <a:rPr lang="en-US" altLang="ja-JP" sz="1600" dirty="0" smtClean="0"/>
              <a:t>,” </a:t>
            </a:r>
            <a:r>
              <a:rPr lang="ja-JP" altLang="ja-JP" sz="1600" dirty="0" smtClean="0"/>
              <a:t>情報処理学会報告書</a:t>
            </a:r>
            <a:r>
              <a:rPr lang="en-US" altLang="ja-JP" sz="1600" dirty="0" smtClean="0"/>
              <a:t>, Vol.2011-GI-26, No.11, 2011.</a:t>
            </a:r>
            <a:endParaRPr lang="ja-JP" altLang="ja-JP" sz="1600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部分解合成法とは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4185275398"/>
      </p:ext>
    </p:extLst>
  </p:cSld>
  <p:clrMapOvr>
    <a:masterClrMapping/>
  </p:clrMapOvr>
  <p:transition advTm="268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NQueen</a:t>
            </a:r>
            <a:r>
              <a:rPr kumimoji="1" lang="ja-JP" altLang="en-US" dirty="0" err="1" smtClean="0"/>
              <a:t>への</a:t>
            </a:r>
            <a:r>
              <a:rPr kumimoji="1" lang="ja-JP" altLang="en-US" dirty="0" smtClean="0"/>
              <a:t>適用方法</a:t>
            </a:r>
            <a:endParaRPr kumimoji="1" lang="ja-JP" altLang="en-US" dirty="0"/>
          </a:p>
        </p:txBody>
      </p:sp>
      <p:pic>
        <p:nvPicPr>
          <p:cNvPr id="3074" name="Picture 2" descr="C:\Documents and Settings\ishimizu\デスクトップ\卒論用\教材用\a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17" y="155679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ishimizu\デスクトップ\卒論用\教材用\a2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155679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Documents and Settings\ishimizu\デスクトップ\卒論用\教材用\a3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17" y="4327552"/>
            <a:ext cx="144000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Documents and Settings\ishimizu\デスクトップ\卒論用\教材用\a4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262777"/>
            <a:ext cx="1439999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p:transition advTm="1181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-0.2125 -4.44444E-6 " pathEditMode="relative" rAng="0" ptsTypes="AA">
                                      <p:cBhvr>
                                        <p:cTn id="23" dur="1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3.7037E-7 L -0.00052 -0.19398 " pathEditMode="relative" rAng="0" ptsTypes="AA">
                                      <p:cBhvr>
                                        <p:cTn id="26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5" y="-96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11111E-6 L -0.2125 -0.18449 " pathEditMode="relative" rAng="0" ptsTypes="AA">
                                      <p:cBhvr>
                                        <p:cTn id="29" dur="10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625" y="-9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err="1" smtClean="0"/>
              <a:t>NQueen</a:t>
            </a:r>
            <a:r>
              <a:rPr kumimoji="1" lang="ja-JP" altLang="en-US" dirty="0" smtClean="0"/>
              <a:t>問題の解は反転回転して別解を求めることができる</a:t>
            </a:r>
            <a:endParaRPr kumimoji="1" lang="en-US" altLang="ja-JP" dirty="0" smtClean="0"/>
          </a:p>
          <a:p>
            <a:r>
              <a:rPr kumimoji="1" lang="en-US" altLang="ja-JP" dirty="0" err="1" smtClean="0"/>
              <a:t>NQueen</a:t>
            </a:r>
            <a:r>
              <a:rPr kumimoji="1" lang="ja-JP" altLang="en-US" dirty="0" smtClean="0"/>
              <a:t>の解には</a:t>
            </a:r>
            <a:r>
              <a:rPr kumimoji="1" lang="en-US" altLang="ja-JP" dirty="0" smtClean="0"/>
              <a:t>3</a:t>
            </a:r>
            <a:r>
              <a:rPr kumimoji="1" lang="ja-JP" altLang="en-US" dirty="0" err="1" smtClean="0"/>
              <a:t>つの</a:t>
            </a:r>
            <a:r>
              <a:rPr lang="ja-JP" altLang="en-US" dirty="0" smtClean="0"/>
              <a:t>パターンがある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TypeA</a:t>
            </a:r>
            <a:r>
              <a:rPr lang="ja-JP" altLang="en-US" dirty="0" smtClean="0"/>
              <a:t>    </a:t>
            </a:r>
            <a:r>
              <a:rPr lang="ja-JP" altLang="en-US" sz="2000" dirty="0" smtClean="0"/>
              <a:t>対称性なし</a:t>
            </a:r>
            <a:endParaRPr lang="en-US" altLang="ja-JP" sz="2000" dirty="0" smtClean="0"/>
          </a:p>
          <a:p>
            <a:pPr lvl="1"/>
            <a:r>
              <a:rPr lang="en-US" altLang="ja-JP" dirty="0" err="1" smtClean="0"/>
              <a:t>TypeB</a:t>
            </a:r>
            <a:r>
              <a:rPr lang="ja-JP" altLang="en-US" dirty="0" smtClean="0"/>
              <a:t> </a:t>
            </a:r>
            <a:r>
              <a:rPr lang="ja-JP" altLang="en-US" dirty="0" smtClean="0"/>
              <a:t>   </a:t>
            </a:r>
            <a:r>
              <a:rPr lang="en-US" altLang="ja-JP" sz="2000" dirty="0" smtClean="0"/>
              <a:t>180°</a:t>
            </a:r>
            <a:r>
              <a:rPr lang="ja-JP" altLang="en-US" sz="2000" dirty="0" smtClean="0"/>
              <a:t>の対称性</a:t>
            </a:r>
            <a:endParaRPr lang="en-US" altLang="ja-JP" dirty="0" smtClean="0"/>
          </a:p>
          <a:p>
            <a:pPr lvl="1"/>
            <a:r>
              <a:rPr lang="en-US" altLang="ja-JP" dirty="0" err="1" smtClean="0"/>
              <a:t>TypeC</a:t>
            </a:r>
            <a:r>
              <a:rPr lang="ja-JP" altLang="en-US" dirty="0" smtClean="0"/>
              <a:t>    </a:t>
            </a:r>
            <a:r>
              <a:rPr lang="en-US" altLang="ja-JP" sz="2000" dirty="0" smtClean="0"/>
              <a:t>90°</a:t>
            </a:r>
            <a:r>
              <a:rPr lang="ja-JP" altLang="en-US" sz="2000" dirty="0" smtClean="0"/>
              <a:t>の対称性</a:t>
            </a:r>
            <a:endParaRPr lang="en-US" altLang="ja-JP" sz="2000" dirty="0" smtClean="0"/>
          </a:p>
          <a:p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NQueen</a:t>
            </a:r>
            <a:r>
              <a:rPr kumimoji="1" lang="ja-JP" altLang="en-US" dirty="0" smtClean="0"/>
              <a:t>の解の特性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13682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ja-JP" altLang="en-US" dirty="0" smtClean="0"/>
              <a:t>回転、反転操作により</a:t>
            </a:r>
            <a:r>
              <a:rPr lang="en-US" altLang="ja-JP" dirty="0" smtClean="0"/>
              <a:t>7</a:t>
            </a:r>
            <a:r>
              <a:rPr lang="ja-JP" altLang="en-US" dirty="0" smtClean="0"/>
              <a:t>個の別解がある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TypeA</a:t>
            </a:r>
            <a:endParaRPr kumimoji="1" lang="ja-JP" altLang="en-US" dirty="0"/>
          </a:p>
        </p:txBody>
      </p:sp>
      <p:pic>
        <p:nvPicPr>
          <p:cNvPr id="2050" name="Picture 2" descr="type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763152"/>
            <a:ext cx="4424139" cy="44241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968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ja-JP" altLang="en-US" dirty="0" smtClean="0"/>
              <a:t>回転</a:t>
            </a:r>
            <a:r>
              <a:rPr lang="ja-JP" altLang="en-US" dirty="0" smtClean="0"/>
              <a:t>、反転操作により</a:t>
            </a:r>
            <a:r>
              <a:rPr lang="en-US" altLang="ja-JP" dirty="0"/>
              <a:t>3</a:t>
            </a:r>
            <a:r>
              <a:rPr lang="ja-JP" altLang="en-US" dirty="0" smtClean="0"/>
              <a:t>個の別解がある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TypeB</a:t>
            </a:r>
            <a:endParaRPr kumimoji="1" lang="ja-JP" altLang="en-US" dirty="0"/>
          </a:p>
        </p:txBody>
      </p:sp>
      <p:pic>
        <p:nvPicPr>
          <p:cNvPr id="4098" name="Picture 2" descr="C:\Documents and Settings\ishimizu\デスクトップ\卒論用\type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63153"/>
            <a:ext cx="4424399" cy="44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870183450"/>
      </p:ext>
    </p:extLst>
  </p:cSld>
  <p:clrMapOvr>
    <a:masterClrMapping/>
  </p:clrMapOvr>
  <p:transition advTm="1505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4042792" cy="4525963"/>
          </a:xfrm>
        </p:spPr>
        <p:txBody>
          <a:bodyPr/>
          <a:lstStyle/>
          <a:p>
            <a:r>
              <a:rPr lang="ja-JP" altLang="en-US" dirty="0" smtClean="0"/>
              <a:t>反転</a:t>
            </a:r>
            <a:r>
              <a:rPr lang="ja-JP" altLang="en-US" dirty="0" smtClean="0"/>
              <a:t>操作により</a:t>
            </a:r>
            <a:r>
              <a:rPr lang="en-US" altLang="ja-JP" dirty="0"/>
              <a:t>1</a:t>
            </a:r>
            <a:r>
              <a:rPr lang="ja-JP" altLang="en-US" dirty="0" smtClean="0"/>
              <a:t>個の別解がある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en-US" altLang="ja-JP" dirty="0" err="1" smtClean="0"/>
              <a:t>TypeC</a:t>
            </a:r>
            <a:endParaRPr kumimoji="1" lang="ja-JP" altLang="en-US" dirty="0"/>
          </a:p>
        </p:txBody>
      </p:sp>
      <p:pic>
        <p:nvPicPr>
          <p:cNvPr id="5122" name="Picture 2" descr="C:\Documents and Settings\ishimizu\デスクトップ\卒論用\typec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752663"/>
            <a:ext cx="4424400" cy="442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xmlns="" val="1870183450"/>
      </p:ext>
    </p:extLst>
  </p:cSld>
  <p:clrMapOvr>
    <a:masterClrMapping/>
  </p:clrMapOvr>
  <p:transition advTm="16208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背景</a:t>
            </a:r>
            <a:endParaRPr kumimoji="1" lang="en-US" altLang="ja-JP" dirty="0" smtClean="0"/>
          </a:p>
          <a:p>
            <a:r>
              <a:rPr lang="ja-JP" altLang="en-US" dirty="0" smtClean="0"/>
              <a:t>問題提起</a:t>
            </a:r>
            <a:endParaRPr lang="en-US" altLang="ja-JP" dirty="0" smtClean="0"/>
          </a:p>
          <a:p>
            <a:r>
              <a:rPr lang="ja-JP" altLang="en-US" dirty="0" smtClean="0"/>
              <a:t>研究内容</a:t>
            </a:r>
            <a:endParaRPr lang="en-US" altLang="ja-JP" dirty="0" smtClean="0"/>
          </a:p>
          <a:p>
            <a:r>
              <a:rPr lang="ja-JP" altLang="en-US" dirty="0" smtClean="0"/>
              <a:t>結果</a:t>
            </a:r>
            <a:endParaRPr lang="en-US" altLang="ja-JP" dirty="0" smtClean="0"/>
          </a:p>
          <a:p>
            <a:r>
              <a:rPr lang="ja-JP" altLang="en-US" dirty="0" smtClean="0"/>
              <a:t>考察</a:t>
            </a:r>
            <a:endParaRPr lang="en-US" altLang="ja-JP" dirty="0" smtClean="0"/>
          </a:p>
          <a:p>
            <a:r>
              <a:rPr lang="ja-JP" altLang="en-US" dirty="0" smtClean="0"/>
              <a:t>今後の課題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ja-JP" altLang="en-US" dirty="0"/>
          </a:p>
        </p:txBody>
      </p:sp>
      <p:sp>
        <p:nvSpPr>
          <p:cNvPr id="3" name="タイトル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目次</a:t>
            </a:r>
            <a:endParaRPr kumimoji="1" lang="ja-JP" altLang="en-US" dirty="0"/>
          </a:p>
        </p:txBody>
      </p:sp>
    </p:spTree>
  </p:cSld>
  <p:clrMapOvr>
    <a:masterClrMapping/>
  </p:clrMapOvr>
  <p:transition advTm="1342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シミュレート回数</a:t>
            </a:r>
            <a:r>
              <a:rPr lang="en-US" altLang="ja-JP" dirty="0" smtClean="0"/>
              <a:t>50</a:t>
            </a:r>
            <a:r>
              <a:rPr lang="ja-JP" altLang="en-US" dirty="0" smtClean="0"/>
              <a:t>万</a:t>
            </a:r>
            <a:endParaRPr lang="en-US" altLang="ja-JP" dirty="0" smtClean="0"/>
          </a:p>
          <a:p>
            <a:r>
              <a:rPr lang="ja-JP" altLang="en-US" dirty="0" smtClean="0"/>
              <a:t>試行</a:t>
            </a:r>
            <a:r>
              <a:rPr lang="ja-JP" altLang="en-US" dirty="0" smtClean="0"/>
              <a:t>回数</a:t>
            </a:r>
            <a:r>
              <a:rPr lang="en-US" altLang="ja-JP" dirty="0" smtClean="0"/>
              <a:t>1000</a:t>
            </a:r>
            <a:r>
              <a:rPr lang="ja-JP" altLang="en-US" dirty="0" smtClean="0"/>
              <a:t>回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en-US" altLang="ja-JP" dirty="0" smtClean="0"/>
              <a:t>N=8</a:t>
            </a:r>
            <a:r>
              <a:rPr lang="ja-JP" altLang="en-US" dirty="0" smtClean="0"/>
              <a:t>の場合</a:t>
            </a:r>
            <a:endParaRPr lang="en-US" altLang="ja-JP" dirty="0" smtClean="0"/>
          </a:p>
          <a:p>
            <a:pPr>
              <a:buNone/>
            </a:pPr>
            <a:r>
              <a:rPr lang="en-US" altLang="ja-JP" dirty="0" smtClean="0"/>
              <a:t>		</a:t>
            </a:r>
            <a:r>
              <a:rPr lang="en-US" altLang="ja-JP" dirty="0" smtClean="0"/>
              <a:t>0~2</a:t>
            </a:r>
            <a:r>
              <a:rPr lang="ja-JP" altLang="en-US" dirty="0" smtClean="0"/>
              <a:t>　→　</a:t>
            </a:r>
            <a:r>
              <a:rPr lang="ja-JP" altLang="en-US" dirty="0" smtClean="0"/>
              <a:t>全</a:t>
            </a:r>
            <a:r>
              <a:rPr lang="en-US" altLang="ja-JP" dirty="0" smtClean="0"/>
              <a:t>92</a:t>
            </a:r>
            <a:r>
              <a:rPr lang="ja-JP" altLang="en-US" dirty="0" smtClean="0"/>
              <a:t>解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すべての解を求めることができた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en-US" altLang="ja-JP" dirty="0" smtClean="0"/>
              <a:t>N=10</a:t>
            </a:r>
            <a:r>
              <a:rPr lang="ja-JP" altLang="en-US" dirty="0" smtClean="0"/>
              <a:t>の</a:t>
            </a:r>
            <a:r>
              <a:rPr lang="ja-JP" altLang="en-US" dirty="0" smtClean="0"/>
              <a:t>場合　　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　　　</a:t>
            </a:r>
            <a:r>
              <a:rPr lang="en-US" altLang="ja-JP" dirty="0" smtClean="0"/>
              <a:t>0</a:t>
            </a:r>
            <a:r>
              <a:rPr lang="ja-JP" altLang="en-US" dirty="0" smtClean="0"/>
              <a:t>　　→　</a:t>
            </a:r>
            <a:r>
              <a:rPr lang="en-US" altLang="ja-JP" dirty="0" smtClean="0"/>
              <a:t>644~660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endParaRPr lang="en-US" altLang="ja-JP" dirty="0" smtClean="0"/>
          </a:p>
          <a:p>
            <a:pPr lvl="2"/>
            <a:endParaRPr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適用結果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3527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dirty="0" smtClean="0"/>
              <a:t>改善点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解</a:t>
            </a:r>
            <a:r>
              <a:rPr lang="ja-JP" altLang="en-US" sz="2400" dirty="0" smtClean="0"/>
              <a:t>の生成数増加</a:t>
            </a:r>
            <a:endParaRPr lang="en-US" altLang="ja-JP" sz="2400" dirty="0" smtClean="0"/>
          </a:p>
          <a:p>
            <a:endParaRPr lang="en-US" altLang="ja-JP" dirty="0" smtClean="0"/>
          </a:p>
          <a:p>
            <a:r>
              <a:rPr kumimoji="1" lang="ja-JP" altLang="en-US" dirty="0" smtClean="0"/>
              <a:t>問題点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シミュレーションにかかる時間の増加</a:t>
            </a:r>
            <a:endParaRPr kumimoji="1" lang="en-US" altLang="ja-JP" sz="2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考察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16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従来</a:t>
            </a:r>
            <a:r>
              <a:rPr kumimoji="1" lang="ja-JP" altLang="en-US" dirty="0" smtClean="0"/>
              <a:t>のモンテカルロ法を上回る解探索を実現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バックトラック法と</a:t>
            </a:r>
            <a:r>
              <a:rPr lang="ja-JP" altLang="en-US" dirty="0" smtClean="0"/>
              <a:t>比べる</a:t>
            </a:r>
            <a:r>
              <a:rPr lang="ja-JP" altLang="en-US" dirty="0" smtClean="0"/>
              <a:t>と</a:t>
            </a:r>
            <a:r>
              <a:rPr kumimoji="1" lang="en-US" altLang="ja-JP" dirty="0" smtClean="0"/>
              <a:t>…</a:t>
            </a:r>
          </a:p>
          <a:p>
            <a:pPr lvl="1"/>
            <a:r>
              <a:rPr kumimoji="1" lang="ja-JP" altLang="en-US" dirty="0" smtClean="0"/>
              <a:t>別</a:t>
            </a:r>
            <a:r>
              <a:rPr kumimoji="1" lang="ja-JP" altLang="en-US" dirty="0" smtClean="0"/>
              <a:t>の最適解が発生</a:t>
            </a:r>
            <a:r>
              <a:rPr kumimoji="1" lang="ja-JP" altLang="en-US" dirty="0" smtClean="0"/>
              <a:t>する可能性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　　</a:t>
            </a:r>
            <a:r>
              <a:rPr lang="en-US" altLang="ja-JP" dirty="0" smtClean="0"/>
              <a:t>	</a:t>
            </a:r>
            <a:r>
              <a:rPr lang="ja-JP" altLang="en-US" dirty="0" smtClean="0"/>
              <a:t>→</a:t>
            </a:r>
            <a:r>
              <a:rPr lang="ja-JP" altLang="en-US" sz="2300" dirty="0" smtClean="0"/>
              <a:t>単純比較はできない</a:t>
            </a:r>
            <a:endParaRPr lang="en-US" altLang="ja-JP" sz="23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結論</a:t>
            </a:r>
            <a:endParaRPr kumimoji="1" lang="ja-JP" altLang="en-US" dirty="0"/>
          </a:p>
        </p:txBody>
      </p:sp>
    </p:spTree>
    <p:custDataLst>
      <p:tags r:id="rId1"/>
    </p:custDataLst>
  </p:cSld>
  <p:clrMapOvr>
    <a:masterClrMapping/>
  </p:clrMapOvr>
  <p:transition advTm="25973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1328"/>
            <a:ext cx="4186808" cy="4525963"/>
          </a:xfrm>
        </p:spPr>
        <p:txBody>
          <a:bodyPr/>
          <a:lstStyle/>
          <a:p>
            <a:r>
              <a:rPr lang="ja-JP" altLang="en-US" dirty="0" smtClean="0"/>
              <a:t>並列化による高速化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奇数の問題サイズを扱えるよう</a:t>
            </a:r>
            <a:r>
              <a:rPr lang="ja-JP" altLang="en-US" dirty="0" smtClean="0"/>
              <a:t>に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lang="ja-JP" altLang="en-US" dirty="0" smtClean="0"/>
              <a:t>部</a:t>
            </a:r>
            <a:r>
              <a:rPr lang="ja-JP" altLang="en-US" dirty="0" smtClean="0"/>
              <a:t>分解を更に細分化する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今後の課題</a:t>
            </a:r>
            <a:endParaRPr kumimoji="1" lang="ja-JP" altLang="en-US" dirty="0"/>
          </a:p>
        </p:txBody>
      </p:sp>
      <p:pic>
        <p:nvPicPr>
          <p:cNvPr id="1026" name="Picture 2" descr="y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2040" y="2708920"/>
            <a:ext cx="3906068" cy="39060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 advTm="497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ご清聴ありがとうございました。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終わりに</a:t>
            </a:r>
            <a:endParaRPr kumimoji="1" lang="ja-JP" altLang="en-US" dirty="0"/>
          </a:p>
        </p:txBody>
      </p:sp>
    </p:spTree>
  </p:cSld>
  <p:clrMapOvr>
    <a:masterClrMapping/>
  </p:clrMapOvr>
  <p:transition advTm="4259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sz="3000" dirty="0" smtClean="0"/>
              <a:t>モンテカルロ法</a:t>
            </a:r>
            <a:endParaRPr kumimoji="1" lang="en-US" altLang="ja-JP" sz="3000" dirty="0" smtClean="0"/>
          </a:p>
          <a:p>
            <a:pPr lvl="1"/>
            <a:r>
              <a:rPr lang="ja-JP" altLang="en-US" sz="2600" dirty="0"/>
              <a:t>活用</a:t>
            </a:r>
            <a:r>
              <a:rPr lang="ja-JP" altLang="en-US" sz="2600" dirty="0" smtClean="0"/>
              <a:t>分野</a:t>
            </a:r>
            <a:endParaRPr lang="en-US" altLang="ja-JP" sz="2600" dirty="0" smtClean="0"/>
          </a:p>
          <a:p>
            <a:pPr lvl="2"/>
            <a:r>
              <a:rPr lang="ja-JP" altLang="en-US" sz="2400" dirty="0" smtClean="0"/>
              <a:t>金融</a:t>
            </a:r>
            <a:endParaRPr lang="en-US" altLang="ja-JP" sz="2400" dirty="0" smtClean="0"/>
          </a:p>
          <a:p>
            <a:pPr lvl="2"/>
            <a:r>
              <a:rPr lang="ja-JP" altLang="en-US" sz="2400" dirty="0" smtClean="0"/>
              <a:t>科学</a:t>
            </a:r>
            <a:endParaRPr lang="en-US" altLang="ja-JP" sz="2400" dirty="0" smtClean="0"/>
          </a:p>
          <a:p>
            <a:pPr lvl="2"/>
            <a:r>
              <a:rPr lang="ja-JP" altLang="en-US" sz="2400" dirty="0" smtClean="0"/>
              <a:t>ゲームの解探索</a:t>
            </a:r>
            <a:endParaRPr lang="en-US" altLang="ja-JP" sz="2400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背景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963549553"/>
      </p:ext>
    </p:extLst>
  </p:cSld>
  <p:clrMapOvr>
    <a:masterClrMapping/>
  </p:clrMapOvr>
  <p:transition advTm="962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非常に便利</a:t>
            </a:r>
            <a:r>
              <a:rPr kumimoji="1" lang="ja-JP" altLang="en-US" dirty="0" smtClean="0"/>
              <a:t>！</a:t>
            </a:r>
            <a:endParaRPr kumimoji="1" lang="en-US" altLang="ja-JP" dirty="0" smtClean="0"/>
          </a:p>
          <a:p>
            <a:r>
              <a:rPr lang="ja-JP" altLang="en-US" dirty="0" smtClean="0"/>
              <a:t>簡単なシミュレーションのみ</a:t>
            </a:r>
            <a:r>
              <a:rPr lang="ja-JP" altLang="en-US" dirty="0" smtClean="0"/>
              <a:t>！</a:t>
            </a:r>
            <a:endParaRPr lang="en-US" altLang="ja-JP" dirty="0" smtClean="0"/>
          </a:p>
          <a:p>
            <a:endParaRPr lang="en-US" altLang="ja-JP" dirty="0" smtClean="0"/>
          </a:p>
          <a:p>
            <a:r>
              <a:rPr lang="ja-JP" altLang="en-US" dirty="0" smtClean="0"/>
              <a:t>組み合わせ</a:t>
            </a:r>
            <a:r>
              <a:rPr lang="ja-JP" altLang="en-US" dirty="0" smtClean="0"/>
              <a:t>最適解問題に対して近似最適解</a:t>
            </a:r>
            <a:r>
              <a:rPr lang="ja-JP" altLang="en-US" dirty="0" smtClean="0"/>
              <a:t>を</a:t>
            </a:r>
            <a:r>
              <a:rPr lang="ja-JP" altLang="en-US" dirty="0" smtClean="0"/>
              <a:t>求め</a:t>
            </a:r>
            <a:r>
              <a:rPr lang="ja-JP" altLang="en-US" dirty="0" smtClean="0"/>
              <a:t>られる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モンテカルロ法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94784144"/>
      </p:ext>
    </p:extLst>
  </p:cSld>
  <p:clrMapOvr>
    <a:masterClrMapping/>
  </p:clrMapOvr>
  <p:transition advTm="22667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ゲームの解探索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 smtClean="0"/>
              <a:t>バックトラック法</a:t>
            </a:r>
            <a:endParaRPr lang="en-US" altLang="ja-JP" sz="3000" dirty="0" smtClean="0"/>
          </a:p>
          <a:p>
            <a:pPr lvl="1"/>
            <a:r>
              <a:rPr lang="ja-JP" altLang="en-US" dirty="0" smtClean="0"/>
              <a:t>探索範囲が大きく</a:t>
            </a:r>
            <a:r>
              <a:rPr kumimoji="1" lang="ja-JP" altLang="en-US" dirty="0" smtClean="0"/>
              <a:t>最後まで調べられない・・</a:t>
            </a:r>
            <a:r>
              <a:rPr kumimoji="1" lang="ja-JP" altLang="en-US" dirty="0" smtClean="0"/>
              <a:t>・</a:t>
            </a:r>
            <a:endParaRPr kumimoji="1"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　　　　　　</a:t>
            </a:r>
            <a:endParaRPr lang="en-US" altLang="ja-JP" dirty="0" smtClean="0"/>
          </a:p>
          <a:p>
            <a:pPr lvl="1">
              <a:buNone/>
            </a:pPr>
            <a:endParaRPr kumimoji="1" lang="en-US" altLang="ja-JP" dirty="0" smtClean="0"/>
          </a:p>
          <a:p>
            <a:pPr lvl="1">
              <a:buNone/>
            </a:pPr>
            <a:r>
              <a:rPr lang="en-US" altLang="ja-JP" dirty="0" smtClean="0"/>
              <a:t>	</a:t>
            </a:r>
            <a:r>
              <a:rPr lang="ja-JP" altLang="en-US" dirty="0" smtClean="0"/>
              <a:t>ゲーム途中での最適解</a:t>
            </a:r>
            <a:endParaRPr kumimoji="1" lang="en-US" altLang="ja-JP" dirty="0" smtClean="0"/>
          </a:p>
        </p:txBody>
      </p:sp>
      <p:pic>
        <p:nvPicPr>
          <p:cNvPr id="1026" name="Picture 2" descr="C:\Documents and Settings\ishimizu\デスクトップ\2011053114253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2996952"/>
            <a:ext cx="4932040" cy="3704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直線矢印コネクタ 5"/>
          <p:cNvCxnSpPr/>
          <p:nvPr/>
        </p:nvCxnSpPr>
        <p:spPr>
          <a:xfrm>
            <a:off x="2483768" y="2348880"/>
            <a:ext cx="0" cy="648072"/>
          </a:xfrm>
          <a:prstGeom prst="straightConnector1">
            <a:avLst/>
          </a:prstGeom>
          <a:ln w="1016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 flipH="1">
            <a:off x="4355976" y="5301208"/>
            <a:ext cx="4788024" cy="0"/>
          </a:xfrm>
          <a:prstGeom prst="line">
            <a:avLst/>
          </a:prstGeom>
          <a:ln w="50800">
            <a:solidFill>
              <a:schemeClr val="accent2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テキスト ボックス 11"/>
          <p:cNvSpPr txBox="1"/>
          <p:nvPr/>
        </p:nvSpPr>
        <p:spPr>
          <a:xfrm>
            <a:off x="3347864" y="515719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ここまで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407599017"/>
      </p:ext>
    </p:extLst>
  </p:cSld>
  <p:clrMapOvr>
    <a:masterClrMapping/>
  </p:clrMapOvr>
  <p:transition advTm="3265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ゲームの解探索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3000" dirty="0" smtClean="0"/>
              <a:t>モンテカルロ法</a:t>
            </a:r>
            <a:endParaRPr lang="en-US" altLang="ja-JP" sz="3000" dirty="0" smtClean="0"/>
          </a:p>
          <a:p>
            <a:pPr lvl="1"/>
            <a:r>
              <a:rPr kumimoji="1" lang="ja-JP" altLang="en-US" dirty="0" smtClean="0"/>
              <a:t>最後</a:t>
            </a:r>
            <a:r>
              <a:rPr kumimoji="1" lang="ja-JP" altLang="en-US" dirty="0" smtClean="0"/>
              <a:t>まで</a:t>
            </a:r>
            <a:r>
              <a:rPr kumimoji="1" lang="ja-JP" altLang="en-US" dirty="0" smtClean="0"/>
              <a:t>調べることができる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　　　　　　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</a:t>
            </a:r>
            <a:r>
              <a:rPr lang="ja-JP" altLang="en-US" dirty="0" smtClean="0"/>
              <a:t>　　そこから最適解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</p:txBody>
      </p:sp>
      <p:pic>
        <p:nvPicPr>
          <p:cNvPr id="1026" name="Picture 2" descr="C:\Documents and Settings\ishimizu\デスクトップ\20110531142530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4932040" cy="370451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直線矢印コネクタ 6"/>
          <p:cNvCxnSpPr/>
          <p:nvPr/>
        </p:nvCxnSpPr>
        <p:spPr>
          <a:xfrm>
            <a:off x="2483768" y="2348880"/>
            <a:ext cx="0" cy="648072"/>
          </a:xfrm>
          <a:prstGeom prst="straightConnector1">
            <a:avLst/>
          </a:prstGeom>
          <a:ln w="101600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012160" y="6021288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最後まで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71247566"/>
      </p:ext>
    </p:extLst>
  </p:cSld>
  <p:clrMapOvr>
    <a:masterClrMapping/>
  </p:clrMapOvr>
  <p:transition advTm="2296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モンテカルロ法の例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囲碁や将棋で最善手を探索する</a:t>
            </a:r>
            <a:r>
              <a:rPr kumimoji="1" lang="ja-JP" altLang="en-US" dirty="0" smtClean="0"/>
              <a:t>方法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ある局面において、最善手</a:t>
            </a:r>
            <a:r>
              <a:rPr kumimoji="1" lang="ja-JP" altLang="en-US" dirty="0" smtClean="0"/>
              <a:t>が複数存在する場合、どの程度の最善手を調べられているのか？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="" xmlns:p14="http://schemas.microsoft.com/office/powerpoint/2010/main" val="3085764413"/>
      </p:ext>
    </p:extLst>
  </p:cSld>
  <p:clrMapOvr>
    <a:masterClrMapping/>
  </p:clrMapOvr>
  <p:transition advTm="3307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複数の最適解が存在する場合、探索能力はどの程度か？</a:t>
            </a:r>
            <a:endParaRPr kumimoji="1" lang="en-US" altLang="ja-JP" dirty="0" smtClean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 smtClean="0"/>
              <a:t>モンテカルロ法</a:t>
            </a:r>
            <a:r>
              <a:rPr kumimoji="1" lang="ja-JP" altLang="en-US" dirty="0" smtClean="0"/>
              <a:t>の問題提起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3938831910"/>
      </p:ext>
    </p:extLst>
  </p:cSld>
  <p:clrMapOvr>
    <a:masterClrMapping/>
  </p:clrMapOvr>
  <p:transition advTm="4165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複数の最適解をもつ</a:t>
            </a:r>
            <a:r>
              <a:rPr lang="ja-JP" altLang="en-US" dirty="0" smtClean="0"/>
              <a:t>問題</a:t>
            </a:r>
            <a:endParaRPr lang="en-US" altLang="ja-JP" dirty="0" smtClean="0"/>
          </a:p>
          <a:p>
            <a:pPr lvl="1"/>
            <a:r>
              <a:rPr kumimoji="1" lang="en-US" altLang="ja-JP" dirty="0" err="1" smtClean="0"/>
              <a:t>NQueen</a:t>
            </a:r>
            <a:r>
              <a:rPr kumimoji="1" lang="ja-JP" altLang="en-US" dirty="0" smtClean="0"/>
              <a:t>問題をとりあげる</a:t>
            </a:r>
            <a:endParaRPr kumimoji="1" lang="ja-JP" altLang="en-US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検証</a:t>
            </a:r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xmlns="" val="116434712"/>
      </p:ext>
    </p:extLst>
  </p:cSld>
  <p:clrMapOvr>
    <a:masterClrMapping/>
  </p:clrMapOvr>
  <p:transition advTm="549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9|5.9|5.5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6|6.2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8.6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7|3.2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4.8|3.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|1.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4|1.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3|1.2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6|7.4|6.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5|10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1|10.9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5.4|5.6|11.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9.3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6|1.8|4.4|14.8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5|1.2|8|1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1|15.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|2.8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|9|2.8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7|2.9|5.8|1.2|4.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ビジネス">
  <a:themeElements>
    <a:clrScheme name="ビジネス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ビジネス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ビジネス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2582</TotalTime>
  <Words>428</Words>
  <Application>Microsoft Office PowerPoint</Application>
  <PresentationFormat>画面に合わせる (4:3)</PresentationFormat>
  <Paragraphs>131</Paragraphs>
  <Slides>24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25" baseType="lpstr">
      <vt:lpstr>ビジネス</vt:lpstr>
      <vt:lpstr>部分解合成法を用いた モンテカルロ法による NQueenの全解探索 </vt:lpstr>
      <vt:lpstr>目次</vt:lpstr>
      <vt:lpstr>背景</vt:lpstr>
      <vt:lpstr>モンテカルロ法</vt:lpstr>
      <vt:lpstr>ゲームの解探索</vt:lpstr>
      <vt:lpstr>ゲームの解探索</vt:lpstr>
      <vt:lpstr>モンテカルロ法の例</vt:lpstr>
      <vt:lpstr>モンテカルロ法の問題提起</vt:lpstr>
      <vt:lpstr>検証</vt:lpstr>
      <vt:lpstr>NQueen問題とは</vt:lpstr>
      <vt:lpstr>実装</vt:lpstr>
      <vt:lpstr>結果</vt:lpstr>
      <vt:lpstr>研究内容</vt:lpstr>
      <vt:lpstr>部分解合成法とは</vt:lpstr>
      <vt:lpstr>NQueenへの適用方法</vt:lpstr>
      <vt:lpstr>NQueenの解の特性</vt:lpstr>
      <vt:lpstr>TypeA</vt:lpstr>
      <vt:lpstr>TypeB</vt:lpstr>
      <vt:lpstr>TypeC</vt:lpstr>
      <vt:lpstr>適用結果</vt:lpstr>
      <vt:lpstr>考察</vt:lpstr>
      <vt:lpstr>結論</vt:lpstr>
      <vt:lpstr>今後の課題</vt:lpstr>
      <vt:lpstr>終わりに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遺伝的アルゴリズムによる NQueen解法 ~問題特性に着目した突然変異法の改善~</dc:title>
  <dc:creator>user</dc:creator>
  <cp:lastModifiedBy>fumiki</cp:lastModifiedBy>
  <cp:revision>188</cp:revision>
  <dcterms:created xsi:type="dcterms:W3CDTF">2012-01-31T14:10:47Z</dcterms:created>
  <dcterms:modified xsi:type="dcterms:W3CDTF">2012-02-04T06:20:18Z</dcterms:modified>
</cp:coreProperties>
</file>