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88" r:id="rId3"/>
    <p:sldId id="259" r:id="rId4"/>
    <p:sldId id="261" r:id="rId5"/>
    <p:sldId id="289" r:id="rId6"/>
    <p:sldId id="290" r:id="rId7"/>
    <p:sldId id="291" r:id="rId8"/>
    <p:sldId id="262" r:id="rId9"/>
    <p:sldId id="263" r:id="rId10"/>
    <p:sldId id="264" r:id="rId11"/>
    <p:sldId id="292" r:id="rId12"/>
    <p:sldId id="266" r:id="rId13"/>
    <p:sldId id="267" r:id="rId14"/>
    <p:sldId id="273" r:id="rId15"/>
    <p:sldId id="274" r:id="rId16"/>
    <p:sldId id="280" r:id="rId17"/>
    <p:sldId id="281" r:id="rId18"/>
    <p:sldId id="286" r:id="rId19"/>
    <p:sldId id="287" r:id="rId20"/>
    <p:sldId id="275" r:id="rId21"/>
    <p:sldId id="277" r:id="rId22"/>
    <p:sldId id="276" r:id="rId23"/>
    <p:sldId id="278" r:id="rId24"/>
    <p:sldId id="279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4582" autoAdjust="0"/>
  </p:normalViewPr>
  <p:slideViewPr>
    <p:cSldViewPr>
      <p:cViewPr varScale="1">
        <p:scale>
          <a:sx n="107" d="100"/>
          <a:sy n="107" d="100"/>
        </p:scale>
        <p:origin x="-3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4EA3C0-4D3F-4709-9A31-016D3316AF51}" type="datetimeFigureOut">
              <a:rPr kumimoji="1" lang="ja-JP" altLang="en-US" smtClean="0"/>
              <a:pPr/>
              <a:t>2012/2/3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5EF7DE-4889-44A7-91B8-418472195B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EA3C0-4D3F-4709-9A31-016D3316AF51}" type="datetimeFigureOut">
              <a:rPr kumimoji="1" lang="ja-JP" altLang="en-US" smtClean="0"/>
              <a:pPr/>
              <a:t>2012/2/3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EF7DE-4889-44A7-91B8-418472195B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EA3C0-4D3F-4709-9A31-016D3316AF51}" type="datetimeFigureOut">
              <a:rPr kumimoji="1" lang="ja-JP" altLang="en-US" smtClean="0"/>
              <a:pPr/>
              <a:t>2012/2/3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EF7DE-4889-44A7-91B8-418472195B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EA3C0-4D3F-4709-9A31-016D3316AF51}" type="datetimeFigureOut">
              <a:rPr kumimoji="1" lang="ja-JP" altLang="en-US" smtClean="0"/>
              <a:pPr/>
              <a:t>2012/2/3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EF7DE-4889-44A7-91B8-418472195B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EA3C0-4D3F-4709-9A31-016D3316AF51}" type="datetimeFigureOut">
              <a:rPr kumimoji="1" lang="ja-JP" altLang="en-US" smtClean="0"/>
              <a:pPr/>
              <a:t>2012/2/3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EF7DE-4889-44A7-91B8-418472195B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EA3C0-4D3F-4709-9A31-016D3316AF51}" type="datetimeFigureOut">
              <a:rPr kumimoji="1" lang="ja-JP" altLang="en-US" smtClean="0"/>
              <a:pPr/>
              <a:t>2012/2/3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EF7DE-4889-44A7-91B8-418472195B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EA3C0-4D3F-4709-9A31-016D3316AF51}" type="datetimeFigureOut">
              <a:rPr kumimoji="1" lang="ja-JP" altLang="en-US" smtClean="0"/>
              <a:pPr/>
              <a:t>2012/2/3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EF7DE-4889-44A7-91B8-418472195B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EA3C0-4D3F-4709-9A31-016D3316AF51}" type="datetimeFigureOut">
              <a:rPr kumimoji="1" lang="ja-JP" altLang="en-US" smtClean="0"/>
              <a:pPr/>
              <a:t>2012/2/3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EF7DE-4889-44A7-91B8-418472195B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EA3C0-4D3F-4709-9A31-016D3316AF51}" type="datetimeFigureOut">
              <a:rPr kumimoji="1" lang="ja-JP" altLang="en-US" smtClean="0"/>
              <a:pPr/>
              <a:t>2012/2/3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EF7DE-4889-44A7-91B8-418472195B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4EA3C0-4D3F-4709-9A31-016D3316AF51}" type="datetimeFigureOut">
              <a:rPr kumimoji="1" lang="ja-JP" altLang="en-US" smtClean="0"/>
              <a:pPr/>
              <a:t>2012/2/3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EF7DE-4889-44A7-91B8-418472195B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4EA3C0-4D3F-4709-9A31-016D3316AF51}" type="datetimeFigureOut">
              <a:rPr kumimoji="1" lang="ja-JP" altLang="en-US" smtClean="0"/>
              <a:pPr/>
              <a:t>2012/2/3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5EF7DE-4889-44A7-91B8-418472195B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4EA3C0-4D3F-4709-9A31-016D3316AF51}" type="datetimeFigureOut">
              <a:rPr kumimoji="1" lang="ja-JP" altLang="en-US" smtClean="0"/>
              <a:pPr/>
              <a:t>2012/2/3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B5EF7DE-4889-44A7-91B8-418472195B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部</a:t>
            </a:r>
            <a:r>
              <a:rPr lang="ja-JP" altLang="en-US" dirty="0" smtClean="0"/>
              <a:t>分解合成法を用いた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モンテカルロ法による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err="1" smtClean="0"/>
              <a:t>NQueen</a:t>
            </a:r>
            <a:r>
              <a:rPr lang="ja-JP" altLang="en-US" dirty="0" smtClean="0"/>
              <a:t>の全解探索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08-1-037-0022</a:t>
            </a:r>
          </a:p>
          <a:p>
            <a:r>
              <a:rPr lang="ja-JP" altLang="en-US" dirty="0" smtClean="0"/>
              <a:t>奥川</a:t>
            </a:r>
            <a:r>
              <a:rPr kumimoji="1" lang="ja-JP" altLang="en-US" dirty="0" smtClean="0"/>
              <a:t>　</a:t>
            </a:r>
            <a:r>
              <a:rPr lang="ja-JP" altLang="en-US" dirty="0" smtClean="0"/>
              <a:t>史樹</a:t>
            </a:r>
            <a:endParaRPr kumimoji="1" lang="en-US" altLang="ja-JP" dirty="0" smtClean="0"/>
          </a:p>
          <a:p>
            <a:r>
              <a:rPr kumimoji="1" lang="ja-JP" altLang="en-US" dirty="0" smtClean="0"/>
              <a:t>情報論理工学研究室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40024926"/>
      </p:ext>
    </p:extLst>
  </p:cSld>
  <p:clrMapOvr>
    <a:masterClrMapping/>
  </p:clrMapOvr>
  <p:transition advTm="93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651528"/>
          </a:xfrm>
        </p:spPr>
        <p:txBody>
          <a:bodyPr/>
          <a:lstStyle/>
          <a:p>
            <a:r>
              <a:rPr kumimoji="1" lang="en-US" altLang="ja-JP" dirty="0" smtClean="0"/>
              <a:t>N</a:t>
            </a:r>
            <a:r>
              <a:rPr kumimoji="1" lang="ja-JP" altLang="en-US" dirty="0" smtClean="0"/>
              <a:t>が大きくなると解の数が爆発的に</a:t>
            </a:r>
            <a:r>
              <a:rPr kumimoji="1" lang="ja-JP" altLang="en-US" dirty="0" smtClean="0"/>
              <a:t>増える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err="1" smtClean="0"/>
              <a:t>NQueen</a:t>
            </a:r>
            <a:r>
              <a:rPr kumimoji="1" lang="ja-JP" altLang="en-US" dirty="0" smtClean="0"/>
              <a:t>問題とは</a:t>
            </a:r>
            <a:endParaRPr kumimoji="1" lang="ja-JP" altLang="en-US" dirty="0"/>
          </a:p>
        </p:txBody>
      </p:sp>
      <p:pic>
        <p:nvPicPr>
          <p:cNvPr id="1027" name="Picture 3" descr="C:\Documents and Settings\ishimizu\デスクトップ\卒論用\教材用\kai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92896"/>
            <a:ext cx="3853795" cy="3853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611560" y="2821568"/>
          <a:ext cx="3552056" cy="29260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76028"/>
                <a:gridCol w="1776028"/>
              </a:tblGrid>
              <a:tr h="32583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N</a:t>
                      </a:r>
                      <a:r>
                        <a:rPr kumimoji="1" lang="ja-JP" altLang="en-US" dirty="0" smtClean="0"/>
                        <a:t>の数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全解数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2583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2583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2583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2583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2583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2583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352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2583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724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xmlns="" val="4282654783"/>
      </p:ext>
    </p:extLst>
  </p:cSld>
  <p:clrMapOvr>
    <a:masterClrMapping/>
  </p:clrMapOvr>
  <p:transition advTm="3361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 smtClean="0"/>
              <a:t>実装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ランダムに駒を配置</a:t>
            </a:r>
            <a:endParaRPr kumimoji="1" lang="en-US" altLang="ja-JP" dirty="0" smtClean="0"/>
          </a:p>
          <a:p>
            <a:r>
              <a:rPr lang="ja-JP" altLang="en-US" dirty="0" smtClean="0"/>
              <a:t>判定</a:t>
            </a:r>
            <a:endParaRPr lang="en-US" altLang="ja-JP" dirty="0" smtClean="0"/>
          </a:p>
          <a:p>
            <a:r>
              <a:rPr lang="ja-JP" altLang="en-US" dirty="0"/>
              <a:t>繰り返す</a:t>
            </a:r>
            <a:endParaRPr kumimoji="1" lang="en-US" altLang="ja-JP" dirty="0" smtClean="0"/>
          </a:p>
        </p:txBody>
      </p:sp>
      <p:pic>
        <p:nvPicPr>
          <p:cNvPr id="1026" name="Picture 2" descr="C:\Documents and Settings\ishimizu\デスクトップ\卒論用\教材用\chess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204864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ishimizu\デスクトップ\卒論用\教材用\chess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3151" y="5063264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ishimizu\デスクトップ\卒論用\教材用\chess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22024" y="3348764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ishimizu\デスクトップ\卒論用\教材用\chess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1976" y="2777264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ishimizu\デスクトップ\卒論用\教材用\chess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69576" y="3918464"/>
            <a:ext cx="572400" cy="57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Documents and Settings\ishimizu\デスクトップ\卒論用\教材用\chess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3476" y="6206264"/>
            <a:ext cx="572400" cy="57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7" descr="C:\Documents and Settings\ishimizu\デスクトップ\卒論用\教材用\chess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85876" y="4490864"/>
            <a:ext cx="572400" cy="57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7" descr="C:\Documents and Settings\ishimizu\デスクトップ\卒論用\教材用\chess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204864"/>
            <a:ext cx="572400" cy="57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線矢印コネクタ 4"/>
          <p:cNvCxnSpPr/>
          <p:nvPr/>
        </p:nvCxnSpPr>
        <p:spPr>
          <a:xfrm>
            <a:off x="4928376" y="2777264"/>
            <a:ext cx="1141200" cy="1141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5501951" y="3918464"/>
            <a:ext cx="1141200" cy="1141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V="1">
            <a:off x="4922024" y="4489064"/>
            <a:ext cx="1147552" cy="1121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7" descr="C:\Documents and Settings\ishimizu\デスクトップ\卒論用\教材用\chess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610328"/>
            <a:ext cx="572400" cy="57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矢印コネクタ 9"/>
          <p:cNvCxnSpPr>
            <a:stCxn id="1029" idx="2"/>
          </p:cNvCxnSpPr>
          <p:nvPr/>
        </p:nvCxnSpPr>
        <p:spPr>
          <a:xfrm>
            <a:off x="6927726" y="3348764"/>
            <a:ext cx="0" cy="17009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xmlns="" val="1148622095"/>
      </p:ext>
    </p:extLst>
  </p:cSld>
  <p:clrMapOvr>
    <a:masterClrMapping/>
  </p:clrMapOvr>
  <p:transition advTm="250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N=8</a:t>
            </a:r>
            <a:r>
              <a:rPr lang="ja-JP" altLang="en-US" dirty="0" smtClean="0"/>
              <a:t>の場合　</a:t>
            </a:r>
            <a:endParaRPr lang="en-US" altLang="ja-JP" dirty="0" smtClean="0"/>
          </a:p>
          <a:p>
            <a:r>
              <a:rPr lang="ja-JP" altLang="en-US" dirty="0" smtClean="0"/>
              <a:t>シミュレート回数</a:t>
            </a:r>
            <a:r>
              <a:rPr lang="en-US" altLang="ja-JP" dirty="0" smtClean="0"/>
              <a:t>50</a:t>
            </a:r>
            <a:r>
              <a:rPr lang="ja-JP" altLang="en-US" dirty="0" smtClean="0"/>
              <a:t>万　</a:t>
            </a:r>
            <a:r>
              <a:rPr lang="ja-JP" altLang="en-US" dirty="0" smtClean="0"/>
              <a:t>試行回数</a:t>
            </a:r>
            <a:r>
              <a:rPr lang="en-US" altLang="ja-JP" dirty="0" smtClean="0"/>
              <a:t>1000</a:t>
            </a:r>
            <a:r>
              <a:rPr lang="ja-JP" altLang="en-US" dirty="0" smtClean="0"/>
              <a:t>回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発見できた最適解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0~2</a:t>
            </a:r>
            <a:r>
              <a:rPr lang="ja-JP" altLang="en-US" dirty="0" smtClean="0"/>
              <a:t>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あまり発見できなかった</a:t>
            </a:r>
            <a:endParaRPr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結果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1661730"/>
      </p:ext>
    </p:extLst>
  </p:cSld>
  <p:clrMapOvr>
    <a:masterClrMapping/>
  </p:clrMapOvr>
  <p:transition advTm="62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解の探索能力を向上させるため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kumimoji="1" lang="ja-JP" altLang="en-US" dirty="0" smtClean="0"/>
              <a:t>探索</a:t>
            </a:r>
            <a:r>
              <a:rPr kumimoji="1" lang="ja-JP" altLang="en-US" dirty="0" smtClean="0"/>
              <a:t>範囲</a:t>
            </a:r>
            <a:r>
              <a:rPr lang="ja-JP" altLang="en-US" dirty="0" smtClean="0"/>
              <a:t>を狭めることが</a:t>
            </a:r>
            <a:r>
              <a:rPr lang="ja-JP" altLang="en-US" dirty="0" smtClean="0"/>
              <a:t>考えられる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　　部</a:t>
            </a:r>
            <a:r>
              <a:rPr kumimoji="1" lang="ja-JP" altLang="en-US" dirty="0" smtClean="0"/>
              <a:t>分解合成法を用いる</a:t>
            </a:r>
            <a:endParaRPr kumimoji="1"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研究内容</a:t>
            </a:r>
            <a:endParaRPr kumimoji="1" lang="ja-JP" altLang="en-US" dirty="0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2915816" y="2420888"/>
            <a:ext cx="0" cy="792088"/>
          </a:xfrm>
          <a:prstGeom prst="straightConnector1">
            <a:avLst/>
          </a:prstGeom>
          <a:ln w="11112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xmlns="" val="4198069525"/>
      </p:ext>
    </p:extLst>
  </p:cSld>
  <p:clrMapOvr>
    <a:masterClrMapping/>
  </p:clrMapOvr>
  <p:transition advTm="223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部分解を合成し全体解を作成</a:t>
            </a:r>
            <a:r>
              <a:rPr lang="ja-JP" altLang="en-US" dirty="0" smtClean="0"/>
              <a:t>する分割統治法の一種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解</a:t>
            </a:r>
            <a:r>
              <a:rPr lang="ja-JP" altLang="en-US" dirty="0" smtClean="0"/>
              <a:t>の探索範囲を分割することで問題空間を縮小できる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参考文献</a:t>
            </a:r>
            <a:endParaRPr kumimoji="1" lang="en-US" altLang="ja-JP" dirty="0" smtClean="0"/>
          </a:p>
          <a:p>
            <a:pPr lvl="1"/>
            <a:r>
              <a:rPr lang="ja-JP" altLang="ja-JP" sz="1600" dirty="0" smtClean="0"/>
              <a:t>萩野谷</a:t>
            </a:r>
            <a:r>
              <a:rPr lang="ja-JP" altLang="ja-JP" sz="1600" dirty="0" smtClean="0"/>
              <a:t>一二</a:t>
            </a:r>
            <a:r>
              <a:rPr lang="en-US" altLang="ja-JP" sz="1600" dirty="0" smtClean="0"/>
              <a:t>, “</a:t>
            </a:r>
            <a:r>
              <a:rPr lang="en-US" altLang="ja-JP" sz="1600" dirty="0" err="1" smtClean="0"/>
              <a:t>NQueen</a:t>
            </a:r>
            <a:r>
              <a:rPr lang="ja-JP" altLang="ja-JP" sz="1600" dirty="0" smtClean="0"/>
              <a:t>問題への新しいアプローチ</a:t>
            </a:r>
            <a:r>
              <a:rPr lang="en-US" altLang="ja-JP" sz="1600" dirty="0" smtClean="0"/>
              <a:t>(</a:t>
            </a:r>
            <a:r>
              <a:rPr lang="ja-JP" altLang="ja-JP" sz="1600" dirty="0" smtClean="0"/>
              <a:t>部分解合成法</a:t>
            </a:r>
            <a:r>
              <a:rPr lang="en-US" altLang="ja-JP" sz="1600" dirty="0" smtClean="0"/>
              <a:t>)</a:t>
            </a:r>
            <a:r>
              <a:rPr lang="ja-JP" altLang="ja-JP" sz="1600" dirty="0" smtClean="0"/>
              <a:t>について</a:t>
            </a:r>
            <a:r>
              <a:rPr lang="en-US" altLang="ja-JP" sz="1600" dirty="0" smtClean="0"/>
              <a:t>,” </a:t>
            </a:r>
            <a:r>
              <a:rPr lang="ja-JP" altLang="ja-JP" sz="1600" dirty="0" smtClean="0"/>
              <a:t>情報処理学会報告書</a:t>
            </a:r>
            <a:r>
              <a:rPr lang="en-US" altLang="ja-JP" sz="1600" dirty="0" smtClean="0"/>
              <a:t>, Vol.2011-GI-26, No.11, 2011.</a:t>
            </a:r>
            <a:endParaRPr lang="ja-JP" altLang="ja-JP" sz="1600" dirty="0" smtClean="0"/>
          </a:p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部分解合成法とは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185275398"/>
      </p:ext>
    </p:extLst>
  </p:cSld>
  <p:clrMapOvr>
    <a:masterClrMapping/>
  </p:clrMapOvr>
  <p:transition advTm="268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err="1" smtClean="0"/>
              <a:t>NQueen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適用方法</a:t>
            </a:r>
            <a:endParaRPr kumimoji="1" lang="ja-JP" altLang="en-US" dirty="0"/>
          </a:p>
        </p:txBody>
      </p:sp>
      <p:pic>
        <p:nvPicPr>
          <p:cNvPr id="3074" name="Picture 2" descr="C:\Documents and Settings\ishimizu\デスクトップ\卒論用\教材用\a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17" y="1556792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ishimizu\デスクトップ\卒論用\教材用\a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556792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Documents and Settings\ishimizu\デスクトップ\卒論用\教材用\a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17" y="4327552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Documents and Settings\ishimizu\デスクトップ\卒論用\教材用\a4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262777"/>
            <a:ext cx="1439999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 advTm="118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-0.2125 -4.44444E-6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7 L -0.00052 -0.19398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9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11111E-6 L -0.2125 -0.18449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25" y="-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NQueen</a:t>
            </a:r>
            <a:r>
              <a:rPr kumimoji="1" lang="ja-JP" altLang="en-US" dirty="0" smtClean="0"/>
              <a:t>問題の解は反転回転して別解を求めることができる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NQueen</a:t>
            </a:r>
            <a:r>
              <a:rPr kumimoji="1" lang="ja-JP" altLang="en-US" dirty="0" smtClean="0"/>
              <a:t>の解には</a:t>
            </a:r>
            <a:r>
              <a:rPr kumimoji="1" lang="en-US" altLang="ja-JP" dirty="0" smtClean="0"/>
              <a:t>3</a:t>
            </a:r>
            <a:r>
              <a:rPr kumimoji="1" lang="ja-JP" altLang="en-US" dirty="0" err="1" smtClean="0"/>
              <a:t>つの</a:t>
            </a:r>
            <a:r>
              <a:rPr lang="ja-JP" altLang="en-US" dirty="0" smtClean="0"/>
              <a:t>パターンがある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TypeA</a:t>
            </a:r>
            <a:r>
              <a:rPr lang="ja-JP" altLang="en-US" dirty="0" smtClean="0"/>
              <a:t>    </a:t>
            </a:r>
            <a:r>
              <a:rPr lang="ja-JP" altLang="en-US" sz="2000" dirty="0" smtClean="0"/>
              <a:t>対称性なし</a:t>
            </a:r>
            <a:endParaRPr lang="en-US" altLang="ja-JP" sz="2000" dirty="0" smtClean="0"/>
          </a:p>
          <a:p>
            <a:pPr lvl="1"/>
            <a:r>
              <a:rPr lang="en-US" altLang="ja-JP" dirty="0" err="1" smtClean="0"/>
              <a:t>TypeB</a:t>
            </a:r>
            <a:r>
              <a:rPr lang="ja-JP" altLang="en-US" dirty="0" smtClean="0"/>
              <a:t> </a:t>
            </a:r>
            <a:r>
              <a:rPr lang="ja-JP" altLang="en-US" dirty="0" smtClean="0"/>
              <a:t>   </a:t>
            </a:r>
            <a:r>
              <a:rPr lang="en-US" altLang="ja-JP" sz="2000" dirty="0" smtClean="0"/>
              <a:t>180°</a:t>
            </a:r>
            <a:r>
              <a:rPr lang="ja-JP" altLang="en-US" sz="2000" dirty="0" smtClean="0"/>
              <a:t>の対称性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TypeC</a:t>
            </a:r>
            <a:r>
              <a:rPr lang="ja-JP" altLang="en-US" dirty="0" smtClean="0"/>
              <a:t>    </a:t>
            </a:r>
            <a:r>
              <a:rPr lang="en-US" altLang="ja-JP" sz="2000" dirty="0" smtClean="0"/>
              <a:t>90°</a:t>
            </a:r>
            <a:r>
              <a:rPr lang="ja-JP" altLang="en-US" sz="2000" dirty="0" smtClean="0"/>
              <a:t>の対称性</a:t>
            </a:r>
            <a:endParaRPr lang="en-US" altLang="ja-JP" sz="2000" dirty="0" smtClean="0"/>
          </a:p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err="1" smtClean="0"/>
              <a:t>NQueen</a:t>
            </a:r>
            <a:r>
              <a:rPr kumimoji="1" lang="ja-JP" altLang="en-US" dirty="0" smtClean="0"/>
              <a:t>の解の特性</a:t>
            </a:r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p:transition advTm="1368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/>
          <a:lstStyle/>
          <a:p>
            <a:r>
              <a:rPr lang="ja-JP" altLang="en-US" dirty="0" smtClean="0"/>
              <a:t>回転、反転操作により</a:t>
            </a:r>
            <a:r>
              <a:rPr lang="en-US" altLang="ja-JP" dirty="0" smtClean="0"/>
              <a:t>7</a:t>
            </a:r>
            <a:r>
              <a:rPr lang="ja-JP" altLang="en-US" dirty="0" smtClean="0"/>
              <a:t>個の別解がある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err="1" smtClean="0"/>
              <a:t>TypeA</a:t>
            </a:r>
            <a:endParaRPr kumimoji="1" lang="ja-JP" altLang="en-US" dirty="0"/>
          </a:p>
        </p:txBody>
      </p:sp>
      <p:pic>
        <p:nvPicPr>
          <p:cNvPr id="2050" name="Picture 2" descr="type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763152"/>
            <a:ext cx="4424139" cy="4424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96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/>
          <a:lstStyle/>
          <a:p>
            <a:r>
              <a:rPr lang="ja-JP" altLang="en-US" dirty="0" smtClean="0"/>
              <a:t>回転</a:t>
            </a:r>
            <a:r>
              <a:rPr lang="ja-JP" altLang="en-US" dirty="0" smtClean="0"/>
              <a:t>、反転操作により</a:t>
            </a:r>
            <a:r>
              <a:rPr lang="en-US" altLang="ja-JP" dirty="0"/>
              <a:t>3</a:t>
            </a:r>
            <a:r>
              <a:rPr lang="ja-JP" altLang="en-US" dirty="0" smtClean="0"/>
              <a:t>個の別解がある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err="1" smtClean="0"/>
              <a:t>TypeB</a:t>
            </a:r>
            <a:endParaRPr kumimoji="1" lang="ja-JP" altLang="en-US" dirty="0"/>
          </a:p>
        </p:txBody>
      </p:sp>
      <p:pic>
        <p:nvPicPr>
          <p:cNvPr id="4098" name="Picture 2" descr="C:\Documents and Settings\ishimizu\デスクトップ\卒論用\type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63153"/>
            <a:ext cx="4424399" cy="44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870183450"/>
      </p:ext>
    </p:extLst>
  </p:cSld>
  <p:clrMapOvr>
    <a:masterClrMapping/>
  </p:clrMapOvr>
  <p:transition advTm="150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/>
          <a:lstStyle/>
          <a:p>
            <a:r>
              <a:rPr lang="ja-JP" altLang="en-US" dirty="0" smtClean="0"/>
              <a:t>反転</a:t>
            </a:r>
            <a:r>
              <a:rPr lang="ja-JP" altLang="en-US" dirty="0" smtClean="0"/>
              <a:t>操作により</a:t>
            </a:r>
            <a:r>
              <a:rPr lang="en-US" altLang="ja-JP" dirty="0"/>
              <a:t>1</a:t>
            </a:r>
            <a:r>
              <a:rPr lang="ja-JP" altLang="en-US" dirty="0" smtClean="0"/>
              <a:t>個の別解がある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err="1" smtClean="0"/>
              <a:t>TypeC</a:t>
            </a:r>
            <a:endParaRPr kumimoji="1" lang="ja-JP" altLang="en-US" dirty="0"/>
          </a:p>
        </p:txBody>
      </p:sp>
      <p:pic>
        <p:nvPicPr>
          <p:cNvPr id="5122" name="Picture 2" descr="C:\Documents and Settings\ishimizu\デスクトップ\卒論用\type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52663"/>
            <a:ext cx="4424400" cy="44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870183450"/>
      </p:ext>
    </p:extLst>
  </p:cSld>
  <p:clrMapOvr>
    <a:masterClrMapping/>
  </p:clrMapOvr>
  <p:transition advTm="162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背景</a:t>
            </a:r>
            <a:endParaRPr kumimoji="1" lang="en-US" altLang="ja-JP" dirty="0" smtClean="0"/>
          </a:p>
          <a:p>
            <a:r>
              <a:rPr lang="ja-JP" altLang="en-US" dirty="0" smtClean="0"/>
              <a:t>問題提起</a:t>
            </a:r>
            <a:endParaRPr lang="en-US" altLang="ja-JP" dirty="0" smtClean="0"/>
          </a:p>
          <a:p>
            <a:r>
              <a:rPr lang="ja-JP" altLang="en-US" dirty="0" smtClean="0"/>
              <a:t>研究内容</a:t>
            </a:r>
            <a:endParaRPr lang="en-US" altLang="ja-JP" dirty="0" smtClean="0"/>
          </a:p>
          <a:p>
            <a:r>
              <a:rPr lang="ja-JP" altLang="en-US" dirty="0" smtClean="0"/>
              <a:t>結果</a:t>
            </a:r>
            <a:endParaRPr lang="en-US" altLang="ja-JP" dirty="0" smtClean="0"/>
          </a:p>
          <a:p>
            <a:r>
              <a:rPr lang="ja-JP" altLang="en-US" dirty="0" smtClean="0"/>
              <a:t>考察</a:t>
            </a:r>
            <a:endParaRPr lang="en-US" altLang="ja-JP" dirty="0" smtClean="0"/>
          </a:p>
          <a:p>
            <a:r>
              <a:rPr lang="ja-JP" altLang="en-US" dirty="0" smtClean="0"/>
              <a:t>今後の課題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</p:spTree>
  </p:cSld>
  <p:clrMapOvr>
    <a:masterClrMapping/>
  </p:clrMapOvr>
  <p:transition advTm="1342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シミュレート回数</a:t>
            </a:r>
            <a:r>
              <a:rPr lang="en-US" altLang="ja-JP" dirty="0" smtClean="0"/>
              <a:t>50</a:t>
            </a:r>
            <a:r>
              <a:rPr lang="ja-JP" altLang="en-US" dirty="0" smtClean="0"/>
              <a:t>万</a:t>
            </a:r>
            <a:endParaRPr lang="en-US" altLang="ja-JP" dirty="0" smtClean="0"/>
          </a:p>
          <a:p>
            <a:r>
              <a:rPr lang="ja-JP" altLang="en-US" dirty="0" smtClean="0"/>
              <a:t>試行</a:t>
            </a:r>
            <a:r>
              <a:rPr lang="ja-JP" altLang="en-US" dirty="0" smtClean="0"/>
              <a:t>回数</a:t>
            </a:r>
            <a:r>
              <a:rPr lang="en-US" altLang="ja-JP" dirty="0" smtClean="0"/>
              <a:t>1000</a:t>
            </a:r>
            <a:r>
              <a:rPr lang="ja-JP" altLang="en-US" dirty="0" smtClean="0"/>
              <a:t>回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N=8</a:t>
            </a:r>
            <a:r>
              <a:rPr lang="ja-JP" altLang="en-US" dirty="0" smtClean="0"/>
              <a:t>の場合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en-US" altLang="ja-JP" dirty="0" smtClean="0"/>
              <a:t>0~2</a:t>
            </a:r>
            <a:r>
              <a:rPr lang="ja-JP" altLang="en-US" dirty="0" smtClean="0"/>
              <a:t>　→　</a:t>
            </a:r>
            <a:r>
              <a:rPr lang="ja-JP" altLang="en-US" dirty="0" smtClean="0"/>
              <a:t>全</a:t>
            </a:r>
            <a:r>
              <a:rPr lang="en-US" altLang="ja-JP" dirty="0" smtClean="0"/>
              <a:t>92</a:t>
            </a:r>
            <a:r>
              <a:rPr lang="ja-JP" altLang="en-US" dirty="0" smtClean="0"/>
              <a:t>解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すべての解を求めることができた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N=10</a:t>
            </a:r>
            <a:r>
              <a:rPr lang="ja-JP" altLang="en-US" dirty="0" smtClean="0"/>
              <a:t>の</a:t>
            </a:r>
            <a:r>
              <a:rPr lang="ja-JP" altLang="en-US" dirty="0" smtClean="0"/>
              <a:t>場合　　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　　　</a:t>
            </a:r>
            <a:r>
              <a:rPr lang="en-US" altLang="ja-JP" dirty="0" smtClean="0"/>
              <a:t>0</a:t>
            </a:r>
            <a:r>
              <a:rPr lang="ja-JP" altLang="en-US" dirty="0" smtClean="0"/>
              <a:t>　　→　</a:t>
            </a:r>
            <a:r>
              <a:rPr lang="en-US" altLang="ja-JP" dirty="0" smtClean="0"/>
              <a:t>644~660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</a:t>
            </a:r>
            <a:endParaRPr lang="en-US" altLang="ja-JP" dirty="0" smtClean="0"/>
          </a:p>
          <a:p>
            <a:pPr lvl="2"/>
            <a:endParaRPr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適用結果</a:t>
            </a:r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p:transition advTm="3527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改善点</a:t>
            </a:r>
            <a:endParaRPr lang="en-US" altLang="ja-JP" dirty="0" smtClean="0"/>
          </a:p>
          <a:p>
            <a:pPr lvl="1"/>
            <a:r>
              <a:rPr lang="ja-JP" altLang="en-US" sz="2400" dirty="0" smtClean="0"/>
              <a:t>解</a:t>
            </a:r>
            <a:r>
              <a:rPr lang="ja-JP" altLang="en-US" sz="2400" dirty="0" smtClean="0"/>
              <a:t>の生成数増加</a:t>
            </a:r>
            <a:endParaRPr lang="en-US" altLang="ja-JP" sz="2400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問題点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シミュレーションにかかる時間の増加</a:t>
            </a:r>
            <a:endParaRPr kumimoji="1" lang="en-US" altLang="ja-JP" sz="240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考察</a:t>
            </a:r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p:transition advTm="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従来</a:t>
            </a:r>
            <a:r>
              <a:rPr kumimoji="1" lang="ja-JP" altLang="en-US" dirty="0" smtClean="0"/>
              <a:t>のモンテカルロ法を上回る解探索を実現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バックトラック法と</a:t>
            </a:r>
            <a:r>
              <a:rPr lang="ja-JP" altLang="en-US" dirty="0" smtClean="0"/>
              <a:t>比べる</a:t>
            </a:r>
            <a:r>
              <a:rPr lang="ja-JP" altLang="en-US" dirty="0" smtClean="0"/>
              <a:t>と</a:t>
            </a:r>
            <a:r>
              <a:rPr kumimoji="1" lang="en-US" altLang="ja-JP" dirty="0" smtClean="0"/>
              <a:t>…</a:t>
            </a:r>
          </a:p>
          <a:p>
            <a:pPr lvl="1"/>
            <a:r>
              <a:rPr kumimoji="1" lang="ja-JP" altLang="en-US" dirty="0" smtClean="0"/>
              <a:t>別</a:t>
            </a:r>
            <a:r>
              <a:rPr kumimoji="1" lang="ja-JP" altLang="en-US" dirty="0" smtClean="0"/>
              <a:t>の最適解が発生</a:t>
            </a:r>
            <a:r>
              <a:rPr kumimoji="1" lang="ja-JP" altLang="en-US" dirty="0" smtClean="0"/>
              <a:t>する可能性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　</a:t>
            </a:r>
            <a:r>
              <a:rPr lang="en-US" altLang="ja-JP" dirty="0" smtClean="0"/>
              <a:t>	</a:t>
            </a:r>
            <a:r>
              <a:rPr lang="ja-JP" altLang="en-US" dirty="0" smtClean="0"/>
              <a:t>→</a:t>
            </a:r>
            <a:r>
              <a:rPr lang="ja-JP" altLang="en-US" sz="2300" dirty="0" smtClean="0"/>
              <a:t>単純比較はできない</a:t>
            </a:r>
            <a:endParaRPr lang="en-US" altLang="ja-JP" sz="230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結論</a:t>
            </a:r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p:transition advTm="259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81328"/>
            <a:ext cx="4186808" cy="4525963"/>
          </a:xfrm>
        </p:spPr>
        <p:txBody>
          <a:bodyPr/>
          <a:lstStyle/>
          <a:p>
            <a:r>
              <a:rPr lang="ja-JP" altLang="en-US" dirty="0" smtClean="0"/>
              <a:t>並列化による高速化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奇数の問題サイズを扱えるよう</a:t>
            </a:r>
            <a:r>
              <a:rPr lang="ja-JP" altLang="en-US" dirty="0" smtClean="0"/>
              <a:t>に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部</a:t>
            </a:r>
            <a:r>
              <a:rPr lang="ja-JP" altLang="en-US" dirty="0" smtClean="0"/>
              <a:t>分解を更に細分化する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今後の課題</a:t>
            </a:r>
            <a:endParaRPr kumimoji="1" lang="ja-JP" altLang="en-US" dirty="0"/>
          </a:p>
        </p:txBody>
      </p:sp>
      <p:pic>
        <p:nvPicPr>
          <p:cNvPr id="1026" name="Picture 2" descr="y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708920"/>
            <a:ext cx="3906068" cy="3906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497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ご清聴ありがとうございました。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終わりに</a:t>
            </a:r>
            <a:endParaRPr kumimoji="1" lang="ja-JP" altLang="en-US" dirty="0"/>
          </a:p>
        </p:txBody>
      </p:sp>
    </p:spTree>
  </p:cSld>
  <p:clrMapOvr>
    <a:masterClrMapping/>
  </p:clrMapOvr>
  <p:transition advTm="4259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3000" dirty="0" smtClean="0"/>
              <a:t>モンテカルロ法</a:t>
            </a:r>
            <a:endParaRPr kumimoji="1" lang="en-US" altLang="ja-JP" sz="3000" dirty="0" smtClean="0"/>
          </a:p>
          <a:p>
            <a:pPr lvl="1"/>
            <a:r>
              <a:rPr lang="ja-JP" altLang="en-US" sz="2600" dirty="0"/>
              <a:t>活用</a:t>
            </a:r>
            <a:r>
              <a:rPr lang="ja-JP" altLang="en-US" sz="2600" dirty="0" smtClean="0"/>
              <a:t>分野</a:t>
            </a:r>
            <a:endParaRPr lang="en-US" altLang="ja-JP" sz="2600" dirty="0" smtClean="0"/>
          </a:p>
          <a:p>
            <a:pPr lvl="2"/>
            <a:r>
              <a:rPr lang="ja-JP" altLang="en-US" sz="2400" dirty="0" smtClean="0"/>
              <a:t>金融</a:t>
            </a:r>
            <a:endParaRPr lang="en-US" altLang="ja-JP" sz="2400" dirty="0" smtClean="0"/>
          </a:p>
          <a:p>
            <a:pPr lvl="2"/>
            <a:r>
              <a:rPr lang="ja-JP" altLang="en-US" sz="2400" dirty="0" smtClean="0"/>
              <a:t>科学</a:t>
            </a:r>
            <a:endParaRPr lang="en-US" altLang="ja-JP" sz="2400" dirty="0" smtClean="0"/>
          </a:p>
          <a:p>
            <a:pPr lvl="2"/>
            <a:r>
              <a:rPr lang="ja-JP" altLang="en-US" sz="2400" dirty="0" smtClean="0"/>
              <a:t>ゲームの解探索</a:t>
            </a:r>
            <a:endParaRPr lang="en-US" altLang="ja-JP" sz="240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背景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963549553"/>
      </p:ext>
    </p:extLst>
  </p:cSld>
  <p:clrMapOvr>
    <a:masterClrMapping/>
  </p:clrMapOvr>
  <p:transition advTm="96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非常に便利</a:t>
            </a:r>
            <a:r>
              <a:rPr kumimoji="1" lang="ja-JP" altLang="en-US" dirty="0" smtClean="0"/>
              <a:t>！</a:t>
            </a:r>
            <a:endParaRPr kumimoji="1" lang="en-US" altLang="ja-JP" dirty="0" smtClean="0"/>
          </a:p>
          <a:p>
            <a:r>
              <a:rPr lang="ja-JP" altLang="en-US" dirty="0" smtClean="0"/>
              <a:t>簡単なシミュレーションのみ</a:t>
            </a:r>
            <a:r>
              <a:rPr lang="ja-JP" altLang="en-US" dirty="0" smtClean="0"/>
              <a:t>！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組み合わせ</a:t>
            </a:r>
            <a:r>
              <a:rPr lang="ja-JP" altLang="en-US" dirty="0" smtClean="0"/>
              <a:t>最適解問題に対して近似最適解</a:t>
            </a:r>
            <a:r>
              <a:rPr lang="ja-JP" altLang="en-US" dirty="0" smtClean="0"/>
              <a:t>を</a:t>
            </a:r>
            <a:r>
              <a:rPr lang="ja-JP" altLang="en-US" dirty="0" smtClean="0"/>
              <a:t>求め</a:t>
            </a:r>
            <a:r>
              <a:rPr lang="ja-JP" altLang="en-US" dirty="0" smtClean="0"/>
              <a:t>られる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 smtClean="0"/>
              <a:t>モンテカルロ法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94784144"/>
      </p:ext>
    </p:extLst>
  </p:cSld>
  <p:clrMapOvr>
    <a:masterClrMapping/>
  </p:clrMapOvr>
  <p:transition advTm="226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 smtClean="0"/>
              <a:t>ゲームの解探索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000" dirty="0" smtClean="0"/>
              <a:t>バックトラック法</a:t>
            </a:r>
            <a:endParaRPr lang="en-US" altLang="ja-JP" sz="3000" dirty="0" smtClean="0"/>
          </a:p>
          <a:p>
            <a:pPr lvl="1"/>
            <a:r>
              <a:rPr lang="ja-JP" altLang="en-US" dirty="0" smtClean="0"/>
              <a:t>探索範囲が大きく</a:t>
            </a:r>
            <a:r>
              <a:rPr kumimoji="1" lang="ja-JP" altLang="en-US" dirty="0" smtClean="0"/>
              <a:t>最後まで調べられない・・</a:t>
            </a:r>
            <a:r>
              <a:rPr kumimoji="1" lang="ja-JP" altLang="en-US" dirty="0" smtClean="0"/>
              <a:t>・</a:t>
            </a:r>
            <a:endParaRPr kumimoji="1" lang="en-US" altLang="ja-JP" dirty="0" smtClean="0"/>
          </a:p>
          <a:p>
            <a:pPr lvl="1"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/>
              <a:t>　　　　　　　</a:t>
            </a:r>
            <a:endParaRPr lang="en-US" altLang="ja-JP" dirty="0" smtClean="0"/>
          </a:p>
          <a:p>
            <a:pPr lvl="1">
              <a:buNone/>
            </a:pP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ゲーム途中での最適解</a:t>
            </a:r>
            <a:endParaRPr kumimoji="1" lang="en-US" altLang="ja-JP" dirty="0" smtClean="0"/>
          </a:p>
        </p:txBody>
      </p:sp>
      <p:pic>
        <p:nvPicPr>
          <p:cNvPr id="1026" name="Picture 2" descr="C:\Documents and Settings\ishimizu\デスクトップ\2011053114253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996952"/>
            <a:ext cx="4932040" cy="37045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矢印コネクタ 5"/>
          <p:cNvCxnSpPr/>
          <p:nvPr/>
        </p:nvCxnSpPr>
        <p:spPr>
          <a:xfrm>
            <a:off x="2483768" y="2348880"/>
            <a:ext cx="0" cy="648072"/>
          </a:xfrm>
          <a:prstGeom prst="straightConnector1">
            <a:avLst/>
          </a:prstGeom>
          <a:ln w="1016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4355976" y="5301208"/>
            <a:ext cx="4788024" cy="0"/>
          </a:xfrm>
          <a:prstGeom prst="line">
            <a:avLst/>
          </a:prstGeom>
          <a:ln w="50800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347864" y="51571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ここまで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407599017"/>
      </p:ext>
    </p:extLst>
  </p:cSld>
  <p:clrMapOvr>
    <a:masterClrMapping/>
  </p:clrMapOvr>
  <p:transition advTm="326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 smtClean="0"/>
              <a:t>ゲームの解探索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000" dirty="0" smtClean="0"/>
              <a:t>モンテカルロ法</a:t>
            </a:r>
            <a:endParaRPr lang="en-US" altLang="ja-JP" sz="3000" dirty="0" smtClean="0"/>
          </a:p>
          <a:p>
            <a:pPr lvl="1"/>
            <a:r>
              <a:rPr kumimoji="1" lang="ja-JP" altLang="en-US" dirty="0" smtClean="0"/>
              <a:t>最後</a:t>
            </a:r>
            <a:r>
              <a:rPr kumimoji="1" lang="ja-JP" altLang="en-US" dirty="0" smtClean="0"/>
              <a:t>まで</a:t>
            </a:r>
            <a:r>
              <a:rPr kumimoji="1" lang="ja-JP" altLang="en-US" dirty="0" smtClean="0"/>
              <a:t>調べることができる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　　　　　　　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/>
              <a:t>　　そこから最適解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</p:txBody>
      </p:sp>
      <p:pic>
        <p:nvPicPr>
          <p:cNvPr id="1026" name="Picture 2" descr="C:\Documents and Settings\ishimizu\デスクトップ\2011053114253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708920"/>
            <a:ext cx="4932040" cy="37045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線矢印コネクタ 6"/>
          <p:cNvCxnSpPr/>
          <p:nvPr/>
        </p:nvCxnSpPr>
        <p:spPr>
          <a:xfrm>
            <a:off x="2483768" y="2348880"/>
            <a:ext cx="0" cy="648072"/>
          </a:xfrm>
          <a:prstGeom prst="straightConnector1">
            <a:avLst/>
          </a:prstGeom>
          <a:ln w="1016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012160" y="60212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最後まで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071247566"/>
      </p:ext>
    </p:extLst>
  </p:cSld>
  <p:clrMapOvr>
    <a:masterClrMapping/>
  </p:clrMapOvr>
  <p:transition advTm="229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モンテカルロ法の例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囲碁や将棋で最善手を探索する</a:t>
            </a:r>
            <a:r>
              <a:rPr kumimoji="1" lang="ja-JP" altLang="en-US" dirty="0" smtClean="0"/>
              <a:t>方法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ある局面において、最善手</a:t>
            </a:r>
            <a:r>
              <a:rPr kumimoji="1" lang="ja-JP" altLang="en-US" dirty="0" smtClean="0"/>
              <a:t>が複数存在する場合、どの程度の最善手を調べられているのか？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085764413"/>
      </p:ext>
    </p:extLst>
  </p:cSld>
  <p:clrMapOvr>
    <a:masterClrMapping/>
  </p:clrMapOvr>
  <p:transition advTm="330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複数の最適解が存在する場合、探索能力はどの程度か？</a:t>
            </a:r>
            <a:endParaRPr kumimoji="1"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 smtClean="0"/>
              <a:t>モンテカルロ法</a:t>
            </a:r>
            <a:r>
              <a:rPr kumimoji="1" lang="ja-JP" altLang="en-US" dirty="0" smtClean="0"/>
              <a:t>の問題提起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938831910"/>
      </p:ext>
    </p:extLst>
  </p:cSld>
  <p:clrMapOvr>
    <a:masterClrMapping/>
  </p:clrMapOvr>
  <p:transition advTm="416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複数の最適解をもつ</a:t>
            </a:r>
            <a:r>
              <a:rPr lang="ja-JP" altLang="en-US" dirty="0" smtClean="0"/>
              <a:t>問題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NQueen</a:t>
            </a:r>
            <a:r>
              <a:rPr kumimoji="1" lang="ja-JP" altLang="en-US" dirty="0" smtClean="0"/>
              <a:t>問題をとりあげる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検証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16434712"/>
      </p:ext>
    </p:extLst>
  </p:cSld>
  <p:clrMapOvr>
    <a:masterClrMapping/>
  </p:clrMapOvr>
  <p:transition advTm="54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.9|5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6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8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3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4.8|3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1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7.4|6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1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0.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5.4|5.6|11.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9.3|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.8|4.4|14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|8|1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5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9|2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2.9|5.8|1.2|4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2582</TotalTime>
  <Words>428</Words>
  <Application>Microsoft Office PowerPoint</Application>
  <PresentationFormat>画面に合わせる (4:3)</PresentationFormat>
  <Paragraphs>131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ビジネス</vt:lpstr>
      <vt:lpstr>部分解合成法を用いた モンテカルロ法による NQueenの全解探索 </vt:lpstr>
      <vt:lpstr>目次</vt:lpstr>
      <vt:lpstr>背景</vt:lpstr>
      <vt:lpstr>モンテカルロ法</vt:lpstr>
      <vt:lpstr>ゲームの解探索</vt:lpstr>
      <vt:lpstr>ゲームの解探索</vt:lpstr>
      <vt:lpstr>モンテカルロ法の例</vt:lpstr>
      <vt:lpstr>モンテカルロ法の問題提起</vt:lpstr>
      <vt:lpstr>検証</vt:lpstr>
      <vt:lpstr>NQueen問題とは</vt:lpstr>
      <vt:lpstr>実装</vt:lpstr>
      <vt:lpstr>結果</vt:lpstr>
      <vt:lpstr>研究内容</vt:lpstr>
      <vt:lpstr>部分解合成法とは</vt:lpstr>
      <vt:lpstr>NQueenへの適用方法</vt:lpstr>
      <vt:lpstr>NQueenの解の特性</vt:lpstr>
      <vt:lpstr>TypeA</vt:lpstr>
      <vt:lpstr>TypeB</vt:lpstr>
      <vt:lpstr>TypeC</vt:lpstr>
      <vt:lpstr>適用結果</vt:lpstr>
      <vt:lpstr>考察</vt:lpstr>
      <vt:lpstr>結論</vt:lpstr>
      <vt:lpstr>今後の課題</vt:lpstr>
      <vt:lpstr>終わりに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遺伝的アルゴリズムによる NQueen解法 ~問題特性に着目した突然変異法の改善~</dc:title>
  <dc:creator>user</dc:creator>
  <cp:lastModifiedBy>fumiki</cp:lastModifiedBy>
  <cp:revision>188</cp:revision>
  <dcterms:created xsi:type="dcterms:W3CDTF">2012-01-31T14:10:47Z</dcterms:created>
  <dcterms:modified xsi:type="dcterms:W3CDTF">2012-02-04T06:20:18Z</dcterms:modified>
</cp:coreProperties>
</file>