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7"/>
  </p:notesMasterIdLst>
  <p:sldIdLst>
    <p:sldId id="256" r:id="rId2"/>
    <p:sldId id="257" r:id="rId3"/>
    <p:sldId id="258" r:id="rId4"/>
    <p:sldId id="276" r:id="rId5"/>
    <p:sldId id="259" r:id="rId6"/>
    <p:sldId id="274" r:id="rId7"/>
    <p:sldId id="261" r:id="rId8"/>
    <p:sldId id="265" r:id="rId9"/>
    <p:sldId id="267" r:id="rId10"/>
    <p:sldId id="266" r:id="rId11"/>
    <p:sldId id="272" r:id="rId12"/>
    <p:sldId id="275" r:id="rId13"/>
    <p:sldId id="273" r:id="rId14"/>
    <p:sldId id="269" r:id="rId15"/>
    <p:sldId id="264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60" autoAdjust="0"/>
    <p:restoredTop sz="94660"/>
  </p:normalViewPr>
  <p:slideViewPr>
    <p:cSldViewPr>
      <p:cViewPr varScale="1">
        <p:scale>
          <a:sx n="107" d="100"/>
          <a:sy n="107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A13BB-874E-4DA5-B466-DAE3999BC97B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CE52-5A99-4046-951B-B0B4E0E5276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例えば時間を１０倍にするには計算機が１０台必要になる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CE52-5A99-4046-951B-B0B4E0E52764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CE52-5A99-4046-951B-B0B4E0E5276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分散メモリ　共有が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CE52-5A99-4046-951B-B0B4E0E5276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CE52-5A99-4046-951B-B0B4E0E52764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CE52-5A99-4046-951B-B0B4E0E52764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計算機ネットワーク問題を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CE52-5A99-4046-951B-B0B4E0E52764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86A9F5-4C37-4EFA-9869-B5A5204CB41C}" type="datetimeFigureOut">
              <a:rPr kumimoji="1" lang="ja-JP" altLang="en-US" smtClean="0"/>
              <a:pPr/>
              <a:t>2011/2/5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D7EEF4-1112-454B-8905-06779F7A56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052736"/>
            <a:ext cx="8277544" cy="1828800"/>
          </a:xfrm>
        </p:spPr>
        <p:txBody>
          <a:bodyPr>
            <a:normAutofit/>
          </a:bodyPr>
          <a:lstStyle/>
          <a:p>
            <a:r>
              <a:rPr lang="en-US" altLang="ja-JP" sz="5400" dirty="0" smtClean="0">
                <a:solidFill>
                  <a:schemeClr val="tx1"/>
                </a:solidFill>
                <a:latin typeface="+mj-ea"/>
              </a:rPr>
              <a:t>MPI </a:t>
            </a:r>
            <a:r>
              <a:rPr lang="ja-JP" altLang="en-US" sz="5400" dirty="0" smtClean="0">
                <a:solidFill>
                  <a:schemeClr val="tx1"/>
                </a:solidFill>
                <a:latin typeface="+mj-ea"/>
              </a:rPr>
              <a:t>を用いた並列計算処理</a:t>
            </a:r>
            <a:endParaRPr kumimoji="1" lang="ja-JP" altLang="en-US" sz="54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63888" y="3645024"/>
            <a:ext cx="4536176" cy="1752600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sz="4300" dirty="0" smtClean="0">
                <a:latin typeface="+mj-ea"/>
                <a:ea typeface="+mj-ea"/>
              </a:rPr>
              <a:t>情報論理工学研究室</a:t>
            </a:r>
            <a:endParaRPr lang="en-US" altLang="ja-JP" sz="4300" dirty="0" smtClean="0">
              <a:latin typeface="+mj-ea"/>
              <a:ea typeface="+mj-ea"/>
            </a:endParaRPr>
          </a:p>
          <a:p>
            <a:r>
              <a:rPr lang="ja-JP" altLang="en-US" sz="4300" dirty="0" smtClean="0">
                <a:latin typeface="+mj-ea"/>
                <a:ea typeface="+mj-ea"/>
              </a:rPr>
              <a:t>０７－１－０３７－００６６</a:t>
            </a:r>
            <a:endParaRPr lang="en-US" altLang="ja-JP" sz="4300" dirty="0" smtClean="0">
              <a:latin typeface="+mj-ea"/>
              <a:ea typeface="+mj-ea"/>
            </a:endParaRPr>
          </a:p>
          <a:p>
            <a:r>
              <a:rPr lang="ja-JP" altLang="en-US" sz="4300" dirty="0" smtClean="0">
                <a:latin typeface="+mj-ea"/>
                <a:ea typeface="+mj-ea"/>
              </a:rPr>
              <a:t>八木　佑介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　　　　　　</a:t>
            </a:r>
            <a:r>
              <a:rPr lang="ja-JP" altLang="en-US" sz="5400" dirty="0" smtClean="0">
                <a:solidFill>
                  <a:schemeClr val="tx1"/>
                </a:solidFill>
                <a:latin typeface="+mj-ea"/>
              </a:rPr>
              <a:t>検証方法</a:t>
            </a:r>
            <a:r>
              <a:rPr lang="en-US" altLang="ja-JP" sz="5400" dirty="0" smtClean="0">
                <a:latin typeface="+mj-ea"/>
              </a:rPr>
              <a:t/>
            </a:r>
            <a:br>
              <a:rPr lang="en-US" altLang="ja-JP" sz="5400" dirty="0" smtClean="0">
                <a:latin typeface="+mj-ea"/>
              </a:rPr>
            </a:b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ja-JP" altLang="en-US" dirty="0" smtClean="0">
                <a:latin typeface="+mj-ea"/>
                <a:ea typeface="+mj-ea"/>
              </a:rPr>
              <a:t>　最小全域木問題を並列処理</a:t>
            </a:r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ja-JP" altLang="en-US" dirty="0" smtClean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Sollin</a:t>
            </a:r>
            <a:r>
              <a:rPr lang="ja-JP" altLang="en-US" dirty="0" smtClean="0">
                <a:latin typeface="+mj-ea"/>
                <a:ea typeface="+mj-ea"/>
              </a:rPr>
              <a:t>のアルゴリズムを用いプログラムを作成</a:t>
            </a:r>
            <a:endParaRPr lang="en-US" altLang="ja-JP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ja-JP" altLang="en-US" dirty="0" smtClean="0">
                <a:latin typeface="+mj-ea"/>
                <a:ea typeface="+mj-ea"/>
              </a:rPr>
              <a:t>　毎回ランダムに</a:t>
            </a:r>
            <a:r>
              <a:rPr lang="ja-JP" altLang="en-US" sz="2800" dirty="0" smtClean="0">
                <a:latin typeface="+mj-ea"/>
                <a:ea typeface="+mj-ea"/>
              </a:rPr>
              <a:t>重み付</a:t>
            </a:r>
            <a:r>
              <a:rPr lang="ja-JP" altLang="en-US" sz="2800" smtClean="0">
                <a:latin typeface="+mj-ea"/>
                <a:ea typeface="+mj-ea"/>
              </a:rPr>
              <a:t>無向グラフ</a:t>
            </a:r>
            <a:r>
              <a:rPr lang="ja-JP" altLang="en-US" smtClean="0">
                <a:latin typeface="+mj-ea"/>
                <a:ea typeface="+mj-ea"/>
              </a:rPr>
              <a:t>を</a:t>
            </a:r>
            <a:r>
              <a:rPr lang="ja-JP" altLang="en-US" dirty="0" smtClean="0">
                <a:latin typeface="+mj-ea"/>
                <a:ea typeface="+mj-ea"/>
              </a:rPr>
              <a:t>作成</a:t>
            </a:r>
            <a:endParaRPr lang="en-US" altLang="ja-JP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ja-JP" altLang="en-US" dirty="0" smtClean="0">
                <a:latin typeface="+mj-ea"/>
                <a:ea typeface="+mj-ea"/>
              </a:rPr>
              <a:t>　頂点数を５</a:t>
            </a:r>
            <a:r>
              <a:rPr lang="en-US" altLang="ja-JP" dirty="0" smtClean="0">
                <a:latin typeface="+mj-ea"/>
                <a:ea typeface="+mj-ea"/>
              </a:rPr>
              <a:t>,</a:t>
            </a:r>
            <a:r>
              <a:rPr lang="ja-JP" altLang="en-US" dirty="0" smtClean="0">
                <a:latin typeface="+mj-ea"/>
                <a:ea typeface="+mj-ea"/>
              </a:rPr>
              <a:t>１０</a:t>
            </a:r>
            <a:r>
              <a:rPr lang="en-US" altLang="ja-JP" dirty="0" smtClean="0">
                <a:latin typeface="+mj-ea"/>
                <a:ea typeface="+mj-ea"/>
              </a:rPr>
              <a:t>,</a:t>
            </a:r>
            <a:r>
              <a:rPr lang="ja-JP" altLang="en-US" dirty="0" smtClean="0">
                <a:latin typeface="+mj-ea"/>
                <a:ea typeface="+mj-ea"/>
              </a:rPr>
              <a:t>２０</a:t>
            </a:r>
            <a:r>
              <a:rPr lang="en-US" altLang="ja-JP" dirty="0" smtClean="0">
                <a:latin typeface="+mj-ea"/>
                <a:ea typeface="+mj-ea"/>
              </a:rPr>
              <a:t>,</a:t>
            </a:r>
            <a:r>
              <a:rPr lang="ja-JP" altLang="en-US" dirty="0" smtClean="0">
                <a:latin typeface="+mj-ea"/>
                <a:ea typeface="+mj-ea"/>
              </a:rPr>
              <a:t>４０</a:t>
            </a:r>
            <a:r>
              <a:rPr lang="en-US" altLang="ja-JP" dirty="0" smtClean="0">
                <a:latin typeface="+mj-ea"/>
                <a:ea typeface="+mj-ea"/>
              </a:rPr>
              <a:t>,</a:t>
            </a:r>
            <a:r>
              <a:rPr lang="ja-JP" altLang="en-US" dirty="0" smtClean="0">
                <a:latin typeface="+mj-ea"/>
                <a:ea typeface="+mj-ea"/>
              </a:rPr>
              <a:t>８０</a:t>
            </a:r>
            <a:r>
              <a:rPr lang="en-US" altLang="ja-JP" dirty="0" smtClean="0">
                <a:latin typeface="+mj-ea"/>
                <a:ea typeface="+mj-ea"/>
              </a:rPr>
              <a:t>,</a:t>
            </a:r>
            <a:r>
              <a:rPr lang="ja-JP" altLang="en-US" dirty="0" smtClean="0">
                <a:latin typeface="+mj-ea"/>
                <a:ea typeface="+mj-ea"/>
              </a:rPr>
              <a:t>１６０</a:t>
            </a:r>
            <a:endParaRPr lang="en-US" altLang="ja-JP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ja-JP" altLang="en-US" dirty="0" smtClean="0">
                <a:latin typeface="+mj-ea"/>
                <a:ea typeface="+mj-ea"/>
              </a:rPr>
              <a:t>　</a:t>
            </a:r>
            <a:r>
              <a:rPr lang="en-US" altLang="ja-JP" dirty="0" smtClean="0">
                <a:latin typeface="+mj-ea"/>
                <a:ea typeface="+mj-ea"/>
              </a:rPr>
              <a:t>PC</a:t>
            </a:r>
            <a:r>
              <a:rPr lang="ja-JP" altLang="en-US" dirty="0" smtClean="0">
                <a:latin typeface="+mj-ea"/>
                <a:ea typeface="+mj-ea"/>
              </a:rPr>
              <a:t>１～５</a:t>
            </a:r>
            <a:r>
              <a:rPr lang="en-US" altLang="ja-JP" dirty="0" smtClean="0">
                <a:latin typeface="+mj-ea"/>
                <a:ea typeface="+mj-ea"/>
              </a:rPr>
              <a:t> </a:t>
            </a:r>
            <a:r>
              <a:rPr lang="ja-JP" altLang="en-US" dirty="0" smtClean="0">
                <a:latin typeface="+mj-ea"/>
                <a:ea typeface="+mj-ea"/>
              </a:rPr>
              <a:t>台を用いて</a:t>
            </a:r>
            <a:r>
              <a:rPr lang="en-US" altLang="ja-JP" dirty="0" smtClean="0">
                <a:latin typeface="+mj-ea"/>
                <a:ea typeface="+mj-ea"/>
              </a:rPr>
              <a:t>MPI</a:t>
            </a:r>
            <a:r>
              <a:rPr lang="ja-JP" altLang="en-US" dirty="0" smtClean="0">
                <a:latin typeface="+mj-ea"/>
                <a:ea typeface="+mj-ea"/>
              </a:rPr>
              <a:t>上で最小全域木問題を解く</a:t>
            </a:r>
            <a:endParaRPr lang="en-US" altLang="ja-JP" dirty="0" smtClean="0">
              <a:latin typeface="+mj-ea"/>
              <a:ea typeface="+mj-ea"/>
            </a:endParaRPr>
          </a:p>
          <a:p>
            <a:pPr>
              <a:buNone/>
            </a:pPr>
            <a:endParaRPr kumimoji="1" lang="en-US" altLang="ja-JP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　　</a:t>
            </a:r>
            <a:r>
              <a:rPr lang="ja-JP" altLang="en-US" dirty="0" smtClean="0">
                <a:solidFill>
                  <a:schemeClr val="tx1"/>
                </a:solidFill>
              </a:rPr>
              <a:t>実験環境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コンテンツ プレースホルダ 3" descr="p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33096"/>
            <a:ext cx="8229600" cy="33935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　　</a:t>
            </a:r>
            <a:r>
              <a:rPr lang="ja-JP" altLang="en-US" dirty="0" smtClean="0">
                <a:solidFill>
                  <a:schemeClr val="tx1"/>
                </a:solidFill>
              </a:rPr>
              <a:t>本研究で使用した</a:t>
            </a:r>
            <a:r>
              <a:rPr lang="en-US" altLang="ja-JP" dirty="0" smtClean="0">
                <a:solidFill>
                  <a:schemeClr val="tx1"/>
                </a:solidFill>
              </a:rPr>
              <a:t>PC </a:t>
            </a:r>
            <a:r>
              <a:rPr lang="ja-JP" altLang="en-US" dirty="0" smtClean="0">
                <a:solidFill>
                  <a:schemeClr val="tx1"/>
                </a:solidFill>
              </a:rPr>
              <a:t>一覧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コンテンツ プレースホルダ 3" descr="pcp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36912"/>
            <a:ext cx="8229600" cy="2952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実行結果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95736" y="2060848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内部計算時間と計算機数の関係</a:t>
            </a:r>
            <a:endParaRPr kumimoji="1" lang="ja-JP" altLang="en-US" sz="2400" dirty="0"/>
          </a:p>
        </p:txBody>
      </p:sp>
      <p:pic>
        <p:nvPicPr>
          <p:cNvPr id="8" name="図 7" descr="ores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486025"/>
            <a:ext cx="6924675" cy="4371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実行結果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91680" y="2060848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全体の処理時間と計算機数の関係</a:t>
            </a:r>
            <a:endParaRPr kumimoji="1" lang="ja-JP" altLang="en-US" sz="2400" dirty="0"/>
          </a:p>
        </p:txBody>
      </p:sp>
      <p:pic>
        <p:nvPicPr>
          <p:cNvPr id="14" name="コンテンツ プレースホルダ 13" descr="orese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468563"/>
            <a:ext cx="7021259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</a:rPr>
              <a:t>結論</a:t>
            </a:r>
            <a:endParaRPr kumimoji="1" lang="ja-JP" altLang="en-US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本研究では</a:t>
            </a:r>
            <a:r>
              <a:rPr lang="en-US" altLang="ja-JP" dirty="0" smtClean="0">
                <a:latin typeface="+mj-ea"/>
                <a:ea typeface="+mj-ea"/>
              </a:rPr>
              <a:t>MPI </a:t>
            </a:r>
            <a:r>
              <a:rPr lang="ja-JP" altLang="en-US" dirty="0" smtClean="0">
                <a:latin typeface="+mj-ea"/>
                <a:ea typeface="+mj-ea"/>
              </a:rPr>
              <a:t>による並列化の有用性を検証するために</a:t>
            </a:r>
            <a:r>
              <a:rPr lang="en-US" altLang="ja-JP" dirty="0" smtClean="0">
                <a:latin typeface="+mj-ea"/>
                <a:ea typeface="+mj-ea"/>
              </a:rPr>
              <a:t>MPI </a:t>
            </a:r>
            <a:r>
              <a:rPr lang="ja-JP" altLang="en-US" dirty="0" smtClean="0">
                <a:latin typeface="+mj-ea"/>
                <a:ea typeface="+mj-ea"/>
              </a:rPr>
              <a:t>上で最小全域木問題を解いた</a:t>
            </a:r>
            <a:endParaRPr lang="en-US" altLang="ja-JP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r>
              <a:rPr lang="en-US" altLang="ja-JP" sz="2800" dirty="0" smtClean="0">
                <a:latin typeface="+mj-ea"/>
                <a:ea typeface="+mj-ea"/>
              </a:rPr>
              <a:t>MPI</a:t>
            </a:r>
            <a:r>
              <a:rPr lang="ja-JP" altLang="en-US" sz="2800" dirty="0" smtClean="0">
                <a:latin typeface="+mj-ea"/>
                <a:ea typeface="+mj-ea"/>
              </a:rPr>
              <a:t>を使用しての高速化処理は有効であるとは言えない結果になった</a:t>
            </a:r>
            <a:endParaRPr lang="en-US" altLang="ja-JP" sz="2800" dirty="0" smtClean="0">
              <a:latin typeface="+mj-ea"/>
              <a:ea typeface="+mj-ea"/>
            </a:endParaRPr>
          </a:p>
          <a:p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スペックが劣る</a:t>
            </a:r>
            <a:r>
              <a:rPr lang="en-US" altLang="ja-JP" sz="2800" dirty="0" smtClean="0">
                <a:latin typeface="+mj-ea"/>
                <a:ea typeface="+mj-ea"/>
              </a:rPr>
              <a:t>PC</a:t>
            </a:r>
            <a:r>
              <a:rPr lang="ja-JP" altLang="en-US" sz="2800" dirty="0" smtClean="0">
                <a:latin typeface="+mj-ea"/>
                <a:ea typeface="+mj-ea"/>
              </a:rPr>
              <a:t>は並列処理には有効ではない</a:t>
            </a:r>
            <a:endParaRPr lang="en-US" altLang="ja-JP" sz="2800" dirty="0" smtClean="0">
              <a:latin typeface="+mj-ea"/>
              <a:ea typeface="+mj-ea"/>
            </a:endParaRPr>
          </a:p>
          <a:p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通信のことを考慮したプログラムが必要</a:t>
            </a:r>
            <a:r>
              <a:rPr lang="ja-JP" altLang="en-US" sz="2000" dirty="0" smtClean="0">
                <a:latin typeface="+mj-ea"/>
                <a:ea typeface="+mj-ea"/>
              </a:rPr>
              <a:t>（</a:t>
            </a:r>
            <a:r>
              <a:rPr lang="en-US" altLang="ja-JP" sz="2000" dirty="0" smtClean="0">
                <a:latin typeface="+mj-ea"/>
                <a:ea typeface="+mj-ea"/>
              </a:rPr>
              <a:t>BSP</a:t>
            </a:r>
            <a:r>
              <a:rPr lang="ja-JP" altLang="en-US" sz="2000" dirty="0" smtClean="0">
                <a:latin typeface="+mj-ea"/>
                <a:ea typeface="+mj-ea"/>
              </a:rPr>
              <a:t>、</a:t>
            </a:r>
            <a:r>
              <a:rPr lang="en-US" altLang="ja-JP" sz="2000" dirty="0" smtClean="0">
                <a:latin typeface="+mj-ea"/>
                <a:ea typeface="+mj-ea"/>
              </a:rPr>
              <a:t>CGM</a:t>
            </a:r>
            <a:r>
              <a:rPr lang="ja-JP" altLang="en-US" sz="2000" dirty="0" smtClean="0">
                <a:latin typeface="+mj-ea"/>
                <a:ea typeface="+mj-ea"/>
              </a:rPr>
              <a:t>）</a:t>
            </a:r>
            <a:endParaRPr lang="en-US" altLang="ja-JP" sz="2000" dirty="0" smtClean="0">
              <a:latin typeface="+mj-ea"/>
              <a:ea typeface="+mj-ea"/>
            </a:endParaRPr>
          </a:p>
          <a:p>
            <a:endParaRPr lang="en-US" altLang="ja-JP" sz="2800" dirty="0" smtClean="0">
              <a:latin typeface="+mj-ea"/>
              <a:ea typeface="+mj-ea"/>
            </a:endParaRP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  <a:latin typeface="+mj-ea"/>
              </a:rPr>
              <a:t>目次</a:t>
            </a:r>
            <a:endParaRPr kumimoji="1" lang="ja-JP" altLang="en-US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目的</a:t>
            </a:r>
            <a:endParaRPr kumimoji="1"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並列計算</a:t>
            </a:r>
            <a:endParaRPr kumimoji="1"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並列計算機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仮想並列計算機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en-US" altLang="ja-JP" dirty="0" smtClean="0">
                <a:latin typeface="+mj-ea"/>
                <a:ea typeface="+mj-ea"/>
              </a:rPr>
              <a:t>MPI(Message Passing Interface)</a:t>
            </a:r>
          </a:p>
          <a:p>
            <a:r>
              <a:rPr lang="en-US" altLang="ja-JP" sz="2800" dirty="0" smtClean="0">
                <a:latin typeface="+mj-ea"/>
                <a:ea typeface="+mj-ea"/>
              </a:rPr>
              <a:t>MPICH</a:t>
            </a:r>
            <a:r>
              <a:rPr lang="ja-JP" altLang="en-US" sz="2800" dirty="0" smtClean="0">
                <a:latin typeface="+mj-ea"/>
                <a:ea typeface="+mj-ea"/>
              </a:rPr>
              <a:t>２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最小全域木問題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検証方法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実行結果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結論</a:t>
            </a:r>
            <a:endParaRPr lang="en-US" altLang="ja-JP" sz="2800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endParaRPr lang="en-US" altLang="ja-JP" b="1" dirty="0" smtClean="0">
              <a:latin typeface="+mj-ea"/>
              <a:ea typeface="+mj-ea"/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</a:rPr>
              <a:t>目的</a:t>
            </a:r>
            <a:endParaRPr kumimoji="1" lang="ja-JP" altLang="en-US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+mj-ea"/>
                <a:ea typeface="+mj-ea"/>
              </a:rPr>
              <a:t>MPI(Message Passing Interface)</a:t>
            </a:r>
            <a:r>
              <a:rPr lang="ja-JP" altLang="en-US" dirty="0" smtClean="0">
                <a:latin typeface="+mj-ea"/>
                <a:ea typeface="+mj-ea"/>
              </a:rPr>
              <a:t>を用いた仮想並列計算機の並列処理の有効性の検証</a:t>
            </a:r>
            <a:endParaRPr lang="en-US" altLang="ja-JP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検証方法として最小全域木問題を並列で解く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　　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</a:rPr>
              <a:t>並列処理</a:t>
            </a:r>
            <a:endParaRPr kumimoji="1" lang="ja-JP" altLang="en-US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kumimoji="1" lang="ja-JP" altLang="en-US" dirty="0" smtClean="0">
                <a:latin typeface="+mj-ea"/>
                <a:ea typeface="+mj-ea"/>
              </a:rPr>
              <a:t>ある１つの処理を複数のプロセッサを用いて行うこと</a:t>
            </a:r>
            <a:endParaRPr kumimoji="1" lang="en-US" altLang="ja-JP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kumimoji="1" lang="ja-JP" altLang="en-US" dirty="0" smtClean="0">
                <a:latin typeface="+mj-ea"/>
                <a:ea typeface="+mj-ea"/>
              </a:rPr>
              <a:t>利点</a:t>
            </a:r>
            <a:endParaRPr kumimoji="1" lang="en-US" altLang="ja-JP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ja-JP" altLang="en-US" dirty="0" smtClean="0">
                <a:latin typeface="+mj-ea"/>
                <a:ea typeface="+mj-ea"/>
              </a:rPr>
              <a:t>　データや機能を分割処理できる</a:t>
            </a:r>
            <a:endParaRPr lang="en-US" altLang="ja-JP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kumimoji="1" lang="ja-JP" altLang="en-US" dirty="0" smtClean="0">
                <a:latin typeface="+mj-ea"/>
                <a:ea typeface="+mj-ea"/>
              </a:rPr>
              <a:t>欠点</a:t>
            </a:r>
            <a:endParaRPr kumimoji="1" lang="en-US" altLang="ja-JP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ja-JP" altLang="en-US" dirty="0" smtClean="0">
                <a:latin typeface="+mj-ea"/>
                <a:ea typeface="+mj-ea"/>
              </a:rPr>
              <a:t>　通信時間の発生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　　　</a:t>
            </a:r>
            <a:r>
              <a:rPr kumimoji="1" lang="ja-JP" altLang="en-US" dirty="0" smtClean="0">
                <a:latin typeface="+mj-ea"/>
              </a:rPr>
              <a:t>　　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</a:rPr>
              <a:t>並列計算機</a:t>
            </a:r>
            <a:endParaRPr kumimoji="1" lang="ja-JP" altLang="en-US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ja-JP" altLang="en-US" dirty="0" smtClean="0">
                <a:latin typeface="+mj-ea"/>
                <a:ea typeface="+mj-ea"/>
              </a:rPr>
              <a:t>複数のプロセッサを持ち、並列計算が行える計算機</a:t>
            </a:r>
            <a:endParaRPr lang="en-US" altLang="ja-JP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u"/>
            </a:pPr>
            <a:r>
              <a:rPr lang="ja-JP" altLang="en-US" dirty="0" smtClean="0">
                <a:latin typeface="+mj-ea"/>
                <a:ea typeface="+mj-ea"/>
              </a:rPr>
              <a:t>メリット</a:t>
            </a:r>
            <a:endParaRPr lang="en-US" altLang="ja-JP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　処理時間が短縮できる</a:t>
            </a:r>
            <a:endParaRPr lang="en-US" altLang="ja-JP" sz="2400" dirty="0" smtClean="0">
              <a:latin typeface="+mj-ea"/>
              <a:ea typeface="+mj-ea"/>
            </a:endParaRPr>
          </a:p>
          <a:p>
            <a:endParaRPr lang="en-US" altLang="ja-JP" sz="24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u"/>
            </a:pPr>
            <a:r>
              <a:rPr lang="ja-JP" altLang="en-US" sz="2400" dirty="0" smtClean="0">
                <a:latin typeface="+mj-ea"/>
                <a:ea typeface="+mj-ea"/>
              </a:rPr>
              <a:t>デメリット</a:t>
            </a:r>
            <a:endParaRPr lang="en-US" altLang="ja-JP" sz="24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　並列計算機は非常に高価であるため容易に利用できない</a:t>
            </a:r>
            <a:endParaRPr lang="en-US" altLang="ja-JP" sz="2400" dirty="0" smtClean="0">
              <a:latin typeface="+mj-ea"/>
              <a:ea typeface="+mj-ea"/>
            </a:endParaRPr>
          </a:p>
          <a:p>
            <a:endParaRPr lang="en-US" altLang="ja-JP" sz="2400" dirty="0" smtClean="0">
              <a:latin typeface="+mj-ea"/>
              <a:ea typeface="+mj-ea"/>
            </a:endParaRPr>
          </a:p>
          <a:p>
            <a:endParaRPr lang="en-US" altLang="ja-JP" sz="2400" dirty="0" smtClean="0">
              <a:latin typeface="+mj-ea"/>
              <a:ea typeface="+mj-ea"/>
            </a:endParaRPr>
          </a:p>
          <a:p>
            <a:pPr>
              <a:buNone/>
            </a:pPr>
            <a:endParaRPr kumimoji="1" lang="ja-JP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67744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chemeClr val="tx1"/>
                </a:solidFill>
                <a:latin typeface="+mj-ea"/>
              </a:rPr>
              <a:t>仮想並列計算機</a:t>
            </a:r>
            <a:r>
              <a:rPr lang="en-US" altLang="ja-JP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ja-JP" dirty="0" smtClean="0">
                <a:solidFill>
                  <a:schemeClr val="tx1"/>
                </a:solidFill>
                <a:latin typeface="+mj-ea"/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5589240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　規格・・・</a:t>
            </a:r>
            <a:r>
              <a:rPr lang="en-US" altLang="ja-JP" sz="2800" dirty="0" smtClean="0">
                <a:latin typeface="+mj-ea"/>
                <a:ea typeface="+mj-ea"/>
              </a:rPr>
              <a:t>MPI</a:t>
            </a:r>
            <a:r>
              <a:rPr lang="ja-JP" altLang="en-US" sz="2800" dirty="0" smtClean="0">
                <a:latin typeface="+mj-ea"/>
                <a:ea typeface="+mj-ea"/>
              </a:rPr>
              <a:t>、</a:t>
            </a:r>
            <a:r>
              <a:rPr lang="en-US" altLang="ja-JP" sz="2800" dirty="0" smtClean="0">
                <a:latin typeface="+mj-ea"/>
                <a:ea typeface="+mj-ea"/>
              </a:rPr>
              <a:t>PVM</a:t>
            </a:r>
            <a:r>
              <a:rPr lang="ja-JP" altLang="en-US" sz="2800" dirty="0" smtClean="0">
                <a:latin typeface="+mj-ea"/>
                <a:ea typeface="+mj-ea"/>
              </a:rPr>
              <a:t>、</a:t>
            </a:r>
            <a:r>
              <a:rPr lang="en-US" altLang="ja-JP" sz="2800" dirty="0" smtClean="0">
                <a:latin typeface="+mj-ea"/>
                <a:ea typeface="+mj-ea"/>
              </a:rPr>
              <a:t> OpenMP</a:t>
            </a:r>
            <a:r>
              <a:rPr lang="ja-JP" altLang="en-US" sz="2800" dirty="0" smtClean="0">
                <a:latin typeface="+mj-ea"/>
                <a:ea typeface="+mj-ea"/>
              </a:rPr>
              <a:t>等がある</a:t>
            </a:r>
          </a:p>
        </p:txBody>
      </p:sp>
      <p:pic>
        <p:nvPicPr>
          <p:cNvPr id="8" name="コンテンツ プレースホルダ 7" descr="Zu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2492896"/>
            <a:ext cx="6496050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4400" dirty="0" smtClean="0">
                <a:solidFill>
                  <a:schemeClr val="tx1"/>
                </a:solidFill>
                <a:latin typeface="+mj-ea"/>
              </a:rPr>
              <a:t>MPI(Message Passing Interface)</a:t>
            </a:r>
            <a:r>
              <a:rPr lang="en-US" altLang="ja-JP" sz="4400" dirty="0" smtClean="0">
                <a:latin typeface="+mj-ea"/>
              </a:rPr>
              <a:t/>
            </a:r>
            <a:br>
              <a:rPr lang="en-US" altLang="ja-JP" sz="4400" dirty="0" smtClean="0">
                <a:latin typeface="+mj-ea"/>
              </a:rPr>
            </a:br>
            <a:endParaRPr kumimoji="1" lang="ja-JP" altLang="en-US" sz="4400" dirty="0">
              <a:latin typeface="+mj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仮想並列計算機を構成するソフトウェア</a:t>
            </a:r>
            <a:endParaRPr lang="en-US" altLang="ja-JP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r>
              <a:rPr lang="en-US" altLang="ja-JP" dirty="0" smtClean="0">
                <a:latin typeface="+mj-ea"/>
                <a:ea typeface="+mj-ea"/>
              </a:rPr>
              <a:t>MPI </a:t>
            </a:r>
            <a:r>
              <a:rPr lang="ja-JP" altLang="en-US" dirty="0" smtClean="0">
                <a:latin typeface="+mj-ea"/>
                <a:ea typeface="+mj-ea"/>
              </a:rPr>
              <a:t>はサポートするプログラミング言語が多い</a:t>
            </a:r>
            <a:endParaRPr lang="en-US" altLang="ja-JP" dirty="0" smtClean="0">
              <a:latin typeface="+mj-ea"/>
              <a:ea typeface="+mj-ea"/>
            </a:endParaRPr>
          </a:p>
          <a:p>
            <a:endParaRPr kumimoji="1"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移植性が高い</a:t>
            </a:r>
            <a:endParaRPr lang="en-US" altLang="ja-JP" dirty="0" smtClean="0">
              <a:latin typeface="+mj-ea"/>
              <a:ea typeface="+mj-ea"/>
            </a:endParaRPr>
          </a:p>
          <a:p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無料で提供されている</a:t>
            </a:r>
            <a:r>
              <a:rPr lang="en-US" altLang="ja-JP" dirty="0" smtClean="0">
                <a:latin typeface="+mj-ea"/>
                <a:ea typeface="+mj-ea"/>
              </a:rPr>
              <a:t>MPI </a:t>
            </a:r>
            <a:r>
              <a:rPr lang="ja-JP" altLang="en-US" dirty="0" smtClean="0">
                <a:latin typeface="+mj-ea"/>
                <a:ea typeface="+mj-ea"/>
              </a:rPr>
              <a:t>の主な実装は</a:t>
            </a:r>
            <a:r>
              <a:rPr lang="en-US" altLang="ja-JP" dirty="0" smtClean="0">
                <a:latin typeface="+mj-ea"/>
                <a:ea typeface="+mj-ea"/>
              </a:rPr>
              <a:t>MPICH</a:t>
            </a:r>
            <a:r>
              <a:rPr lang="ja-JP" altLang="en-US" dirty="0" smtClean="0">
                <a:latin typeface="+mj-ea"/>
                <a:ea typeface="+mj-ea"/>
              </a:rPr>
              <a:t>や</a:t>
            </a:r>
            <a:r>
              <a:rPr lang="en-US" altLang="ja-JP" dirty="0" smtClean="0">
                <a:latin typeface="+mj-ea"/>
                <a:ea typeface="+mj-ea"/>
              </a:rPr>
              <a:t>LAM</a:t>
            </a:r>
            <a:r>
              <a:rPr lang="ja-JP" altLang="en-US" dirty="0" smtClean="0">
                <a:latin typeface="+mj-ea"/>
                <a:ea typeface="+mj-ea"/>
              </a:rPr>
              <a:t>、</a:t>
            </a:r>
            <a:r>
              <a:rPr lang="en-US" altLang="ja-JP" dirty="0" smtClean="0">
                <a:latin typeface="+mj-ea"/>
                <a:ea typeface="+mj-ea"/>
              </a:rPr>
              <a:t>OpenMPI </a:t>
            </a:r>
            <a:r>
              <a:rPr lang="ja-JP" altLang="en-US" dirty="0" smtClean="0">
                <a:latin typeface="+mj-ea"/>
                <a:ea typeface="+mj-ea"/>
              </a:rPr>
              <a:t>といったものがある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　　　　　　　</a:t>
            </a:r>
            <a:r>
              <a:rPr kumimoji="1" lang="en-US" altLang="ja-JP" dirty="0" smtClean="0">
                <a:solidFill>
                  <a:schemeClr val="tx1"/>
                </a:solidFill>
                <a:latin typeface="+mj-ea"/>
              </a:rPr>
              <a:t>MPICH</a:t>
            </a:r>
            <a:endParaRPr kumimoji="1" lang="ja-JP" altLang="en-US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>
                <a:latin typeface="+mj-ea"/>
                <a:ea typeface="+mj-ea"/>
              </a:rPr>
              <a:t>MPI</a:t>
            </a:r>
            <a:r>
              <a:rPr lang="ja-JP" altLang="en-US" sz="2800" dirty="0" smtClean="0">
                <a:latin typeface="+mj-ea"/>
                <a:ea typeface="+mj-ea"/>
              </a:rPr>
              <a:t>規格を基に作られたソフトウェア</a:t>
            </a:r>
            <a:endParaRPr lang="en-US" altLang="ja-JP" sz="2800" dirty="0" smtClean="0">
              <a:latin typeface="+mj-ea"/>
              <a:ea typeface="+mj-ea"/>
            </a:endParaRPr>
          </a:p>
          <a:p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300" dirty="0" smtClean="0">
                <a:latin typeface="+mj-ea"/>
                <a:ea typeface="+mj-ea"/>
              </a:rPr>
              <a:t>無料で提供されている仮想並列計算機を構築するソフトウェア</a:t>
            </a:r>
            <a:endParaRPr lang="en-US" altLang="ja-JP" sz="2300" dirty="0" smtClean="0">
              <a:latin typeface="+mj-ea"/>
              <a:ea typeface="+mj-ea"/>
            </a:endParaRPr>
          </a:p>
          <a:p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400" dirty="0" smtClean="0">
                <a:latin typeface="+mj-ea"/>
                <a:ea typeface="+mj-ea"/>
              </a:rPr>
              <a:t>２００５年には</a:t>
            </a:r>
            <a:r>
              <a:rPr lang="en-US" altLang="ja-JP" sz="2400" dirty="0" smtClean="0">
                <a:latin typeface="+mj-ea"/>
                <a:ea typeface="+mj-ea"/>
              </a:rPr>
              <a:t>MPICH</a:t>
            </a:r>
            <a:r>
              <a:rPr lang="ja-JP" altLang="en-US" sz="2400" dirty="0" smtClean="0">
                <a:latin typeface="+mj-ea"/>
                <a:ea typeface="+mj-ea"/>
              </a:rPr>
              <a:t>の後継として</a:t>
            </a:r>
            <a:r>
              <a:rPr lang="en-US" altLang="ja-JP" sz="2400" dirty="0" smtClean="0">
                <a:latin typeface="+mj-ea"/>
                <a:ea typeface="+mj-ea"/>
              </a:rPr>
              <a:t>MPICH</a:t>
            </a:r>
            <a:r>
              <a:rPr lang="ja-JP" altLang="en-US" sz="2400" dirty="0" smtClean="0">
                <a:latin typeface="+mj-ea"/>
                <a:ea typeface="+mj-ea"/>
              </a:rPr>
              <a:t>２が開発された</a:t>
            </a:r>
            <a:endParaRPr lang="en-US" altLang="ja-JP" sz="2400" dirty="0" smtClean="0">
              <a:latin typeface="+mj-ea"/>
              <a:ea typeface="+mj-ea"/>
            </a:endParaRPr>
          </a:p>
          <a:p>
            <a:endParaRPr lang="en-US" altLang="ja-JP" sz="2800" dirty="0" smtClean="0"/>
          </a:p>
          <a:p>
            <a:endParaRPr lang="ja-JP" altLang="en-US" sz="28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 descr="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4077072"/>
            <a:ext cx="1021679" cy="791146"/>
          </a:xfrm>
          <a:prstGeom prst="rect">
            <a:avLst/>
          </a:prstGeom>
        </p:spPr>
      </p:pic>
      <p:sp>
        <p:nvSpPr>
          <p:cNvPr id="11" name="タイトル 1"/>
          <p:cNvSpPr txBox="1">
            <a:spLocks/>
          </p:cNvSpPr>
          <p:nvPr/>
        </p:nvSpPr>
        <p:spPr>
          <a:xfrm>
            <a:off x="611560" y="980728"/>
            <a:ext cx="8229600" cy="648072"/>
          </a:xfrm>
          <a:prstGeom prst="rect">
            <a:avLst/>
          </a:prstGeom>
        </p:spPr>
        <p:txBody>
          <a:bodyPr vert="horz" lIns="0" rIns="0" bIns="0" anchor="b">
            <a:normAutofit fontScale="4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　　　　</a:t>
            </a:r>
            <a: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/>
            </a:r>
            <a:b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</a:br>
            <a:endParaRPr kumimoji="1" lang="ja-JP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539552" y="476672"/>
            <a:ext cx="8229600" cy="1224136"/>
          </a:xfrm>
          <a:prstGeom prst="rect">
            <a:avLst/>
          </a:prstGeom>
        </p:spPr>
        <p:txBody>
          <a:bodyPr vert="horz" lIns="0" rIns="0" bIns="0" anchor="b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　　　</a:t>
            </a:r>
            <a:r>
              <a:rPr lang="ja-JP" altLang="en-US" sz="5400" dirty="0" smtClean="0">
                <a:latin typeface="+mj-ea"/>
                <a:ea typeface="+mj-ea"/>
                <a:cs typeface="+mj-cs"/>
              </a:rPr>
              <a:t>最小全域木問題</a:t>
            </a:r>
            <a: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/>
            </a:r>
            <a:br>
              <a:rPr kumimoji="1" lang="en-US" altLang="ja-JP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</a:br>
            <a:endParaRPr kumimoji="1" lang="ja-JP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13" name="コンテンツ プレースホルダ 2"/>
          <p:cNvSpPr txBox="1">
            <a:spLocks/>
          </p:cNvSpPr>
          <p:nvPr/>
        </p:nvSpPr>
        <p:spPr>
          <a:xfrm>
            <a:off x="827584" y="1700808"/>
            <a:ext cx="7355160" cy="12054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ja-JP" altLang="en-US" sz="2000" dirty="0" smtClean="0">
                <a:latin typeface="+mj-ea"/>
                <a:ea typeface="+mj-ea"/>
              </a:rPr>
              <a:t>重み付無向グラフが与えられたとき、「辺の重みの総和」が最小となる全域木を求める問題である。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pic>
        <p:nvPicPr>
          <p:cNvPr id="16" name="コンテンツ プレースホルダ 15" descr="gazou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39552" y="2924944"/>
            <a:ext cx="3257550" cy="2914650"/>
          </a:xfrm>
        </p:spPr>
      </p:pic>
      <p:pic>
        <p:nvPicPr>
          <p:cNvPr id="19" name="図 18" descr="syuuse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2924944"/>
            <a:ext cx="3257550" cy="29146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1983</TotalTime>
  <Words>303</Words>
  <Application>Microsoft Office PowerPoint</Application>
  <PresentationFormat>画面に合わせる (4:3)</PresentationFormat>
  <Paragraphs>91</Paragraphs>
  <Slides>15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リゾート</vt:lpstr>
      <vt:lpstr>MPI を用いた並列計算処理</vt:lpstr>
      <vt:lpstr>目次</vt:lpstr>
      <vt:lpstr>　　　　　　　　目的</vt:lpstr>
      <vt:lpstr>　　　　　　並列処理</vt:lpstr>
      <vt:lpstr>　　　　　　並列計算機</vt:lpstr>
      <vt:lpstr>仮想並列計算機 </vt:lpstr>
      <vt:lpstr>MPI(Message Passing Interface) </vt:lpstr>
      <vt:lpstr>　　　　　　　MPICH</vt:lpstr>
      <vt:lpstr>　</vt:lpstr>
      <vt:lpstr>　　　　　　検証方法 </vt:lpstr>
      <vt:lpstr>　　　　　　実験環境</vt:lpstr>
      <vt:lpstr>　　本研究で使用したPC 一覧</vt:lpstr>
      <vt:lpstr>　　　　　　実行結果</vt:lpstr>
      <vt:lpstr>　　　　　　実行結果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MPI を用いた並列計算処理</dc:title>
  <dc:creator>asai</dc:creator>
  <cp:lastModifiedBy>asai</cp:lastModifiedBy>
  <cp:revision>156</cp:revision>
  <dcterms:created xsi:type="dcterms:W3CDTF">2011-02-02T15:36:34Z</dcterms:created>
  <dcterms:modified xsi:type="dcterms:W3CDTF">2011-02-05T05:59:35Z</dcterms:modified>
</cp:coreProperties>
</file>