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2"/>
  </p:notesMasterIdLst>
  <p:sldIdLst>
    <p:sldId id="256" r:id="rId2"/>
    <p:sldId id="257" r:id="rId3"/>
    <p:sldId id="272" r:id="rId4"/>
    <p:sldId id="273" r:id="rId5"/>
    <p:sldId id="259" r:id="rId6"/>
    <p:sldId id="264" r:id="rId7"/>
    <p:sldId id="265" r:id="rId8"/>
    <p:sldId id="266" r:id="rId9"/>
    <p:sldId id="268" r:id="rId10"/>
    <p:sldId id="269"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A568D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65" autoAdjust="0"/>
    <p:restoredTop sz="70106" autoAdjust="0"/>
  </p:normalViewPr>
  <p:slideViewPr>
    <p:cSldViewPr>
      <p:cViewPr varScale="1">
        <p:scale>
          <a:sx n="79" d="100"/>
          <a:sy n="79" d="100"/>
        </p:scale>
        <p:origin x="-122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960C84-2F7F-437B-99B4-7C84C86CD01A}" type="datetimeFigureOut">
              <a:rPr kumimoji="1" lang="ja-JP" altLang="en-US" smtClean="0"/>
              <a:pPr/>
              <a:t>2009/2/5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E168E4-E928-47C8-9E36-FFD88DB1DDD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情報論理工学研究室、</a:t>
            </a:r>
            <a:r>
              <a:rPr kumimoji="1" lang="en-US" altLang="ja-JP" dirty="0" smtClean="0"/>
              <a:t>138</a:t>
            </a:r>
            <a:r>
              <a:rPr kumimoji="1" lang="ja-JP" altLang="en-US" dirty="0" smtClean="0"/>
              <a:t>番の藤枝正樹です。</a:t>
            </a:r>
            <a:r>
              <a:rPr kumimoji="1" lang="en-US" altLang="ja-JP" dirty="0" smtClean="0"/>
              <a:t>Java</a:t>
            </a:r>
            <a:r>
              <a:rPr kumimoji="1" lang="ja-JP" altLang="en-US" dirty="0" smtClean="0"/>
              <a:t>による</a:t>
            </a:r>
            <a:r>
              <a:rPr kumimoji="1" lang="en-US" altLang="ja-JP" dirty="0" smtClean="0"/>
              <a:t>PRAM</a:t>
            </a:r>
            <a:r>
              <a:rPr kumimoji="1" lang="ja-JP" altLang="en-US" dirty="0" smtClean="0"/>
              <a:t>コンパイラの拡張について発表します。</a:t>
            </a:r>
            <a:endParaRPr kumimoji="1" lang="ja-JP" altLang="en-US" dirty="0"/>
          </a:p>
        </p:txBody>
      </p:sp>
      <p:sp>
        <p:nvSpPr>
          <p:cNvPr id="4" name="スライド番号プレースホルダ 3"/>
          <p:cNvSpPr>
            <a:spLocks noGrp="1"/>
          </p:cNvSpPr>
          <p:nvPr>
            <p:ph type="sldNum" sz="quarter" idx="10"/>
          </p:nvPr>
        </p:nvSpPr>
        <p:spPr/>
        <p:txBody>
          <a:bodyPr/>
          <a:lstStyle/>
          <a:p>
            <a:fld id="{01E168E4-E928-47C8-9E36-FFD88DB1DDDE}"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結論、</a:t>
            </a:r>
            <a:r>
              <a:rPr kumimoji="1" lang="ja-JP" altLang="en-US" sz="1200" kern="1200" dirty="0" smtClean="0">
                <a:solidFill>
                  <a:schemeClr val="tx1"/>
                </a:solidFill>
                <a:latin typeface="+mn-lt"/>
                <a:ea typeface="+mn-ea"/>
                <a:cs typeface="+mn-cs"/>
              </a:rPr>
              <a:t>本研究で作成した</a:t>
            </a:r>
            <a:r>
              <a:rPr kumimoji="1" lang="en-US" sz="1200" kern="1200" dirty="0" smtClean="0">
                <a:solidFill>
                  <a:schemeClr val="tx1"/>
                </a:solidFill>
                <a:latin typeface="+mn-lt"/>
                <a:ea typeface="+mn-ea"/>
                <a:cs typeface="+mn-cs"/>
              </a:rPr>
              <a:t>PRAM</a:t>
            </a:r>
            <a:r>
              <a:rPr kumimoji="1" lang="ja-JP" altLang="en-US" sz="1200" kern="1200" dirty="0" smtClean="0">
                <a:solidFill>
                  <a:schemeClr val="tx1"/>
                </a:solidFill>
                <a:latin typeface="+mn-lt"/>
                <a:ea typeface="+mn-ea"/>
                <a:cs typeface="+mn-cs"/>
              </a:rPr>
              <a:t>コンパイラは</a:t>
            </a:r>
            <a:r>
              <a:rPr kumimoji="1" lang="en-US" sz="1200" kern="1200" dirty="0" smtClean="0">
                <a:solidFill>
                  <a:schemeClr val="tx1"/>
                </a:solidFill>
                <a:latin typeface="+mn-lt"/>
                <a:ea typeface="+mn-ea"/>
                <a:cs typeface="+mn-cs"/>
              </a:rPr>
              <a:t>parallel</a:t>
            </a:r>
            <a:r>
              <a:rPr kumimoji="1" lang="ja-JP" altLang="en-US" sz="1200" kern="1200" dirty="0" smtClean="0">
                <a:solidFill>
                  <a:schemeClr val="tx1"/>
                </a:solidFill>
                <a:latin typeface="+mn-lt"/>
                <a:ea typeface="+mn-ea"/>
                <a:cs typeface="+mn-cs"/>
              </a:rPr>
              <a:t>命令中に</a:t>
            </a:r>
            <a:r>
              <a:rPr kumimoji="1" lang="en-US" sz="1200" kern="1200" dirty="0" smtClean="0">
                <a:solidFill>
                  <a:schemeClr val="tx1"/>
                </a:solidFill>
                <a:latin typeface="+mn-lt"/>
                <a:ea typeface="+mn-ea"/>
                <a:cs typeface="+mn-cs"/>
              </a:rPr>
              <a:t>parallel</a:t>
            </a:r>
            <a:r>
              <a:rPr kumimoji="1" lang="ja-JP" altLang="en-US" sz="1200" kern="1200" dirty="0" smtClean="0">
                <a:solidFill>
                  <a:schemeClr val="tx1"/>
                </a:solidFill>
                <a:latin typeface="+mn-lt"/>
                <a:ea typeface="+mn-ea"/>
                <a:cs typeface="+mn-cs"/>
              </a:rPr>
              <a:t>命令を実行できる</a:t>
            </a:r>
            <a:r>
              <a:rPr kumimoji="1" lang="en-US" sz="1200" kern="1200" dirty="0" smtClean="0">
                <a:solidFill>
                  <a:schemeClr val="tx1"/>
                </a:solidFill>
                <a:latin typeface="+mn-lt"/>
                <a:ea typeface="+mn-ea"/>
                <a:cs typeface="+mn-cs"/>
              </a:rPr>
              <a:t>2</a:t>
            </a:r>
            <a:r>
              <a:rPr kumimoji="1" lang="ja-JP" altLang="en-US" sz="1200" kern="1200" dirty="0" smtClean="0">
                <a:solidFill>
                  <a:schemeClr val="tx1"/>
                </a:solidFill>
                <a:latin typeface="+mn-lt"/>
                <a:ea typeface="+mn-ea"/>
                <a:cs typeface="+mn-cs"/>
              </a:rPr>
              <a:t>重入れ子構造の対応を実現することができた。すなわち、並列アルゴリズムの設計およびその計算量の解析の容易化ができた。</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しかし、これは</a:t>
            </a:r>
            <a:r>
              <a:rPr kumimoji="1" lang="en-US" sz="1200" kern="1200" dirty="0" smtClean="0">
                <a:solidFill>
                  <a:schemeClr val="tx1"/>
                </a:solidFill>
                <a:latin typeface="+mn-lt"/>
                <a:ea typeface="+mn-ea"/>
                <a:cs typeface="+mn-cs"/>
              </a:rPr>
              <a:t>2</a:t>
            </a:r>
            <a:r>
              <a:rPr kumimoji="1" lang="ja-JP" altLang="en-US" sz="1200" kern="1200" dirty="0" smtClean="0">
                <a:solidFill>
                  <a:schemeClr val="tx1"/>
                </a:solidFill>
                <a:latin typeface="+mn-lt"/>
                <a:ea typeface="+mn-ea"/>
                <a:cs typeface="+mn-cs"/>
              </a:rPr>
              <a:t>段階までの</a:t>
            </a:r>
            <a:r>
              <a:rPr kumimoji="1" lang="en-US" sz="1200" kern="1200" dirty="0" smtClean="0">
                <a:solidFill>
                  <a:schemeClr val="tx1"/>
                </a:solidFill>
                <a:latin typeface="+mn-lt"/>
                <a:ea typeface="+mn-ea"/>
                <a:cs typeface="+mn-cs"/>
              </a:rPr>
              <a:t>parallel</a:t>
            </a:r>
            <a:r>
              <a:rPr kumimoji="1" lang="ja-JP" altLang="en-US" sz="1200" kern="1200" dirty="0" smtClean="0">
                <a:solidFill>
                  <a:schemeClr val="tx1"/>
                </a:solidFill>
                <a:latin typeface="+mn-lt"/>
                <a:ea typeface="+mn-ea"/>
                <a:cs typeface="+mn-cs"/>
              </a:rPr>
              <a:t>命令にしか対応しておらず、今後の課題としては、</a:t>
            </a:r>
            <a:r>
              <a:rPr kumimoji="1" lang="en-US" sz="1200" kern="1200" dirty="0" smtClean="0">
                <a:solidFill>
                  <a:schemeClr val="tx1"/>
                </a:solidFill>
                <a:latin typeface="+mn-lt"/>
                <a:ea typeface="+mn-ea"/>
                <a:cs typeface="+mn-cs"/>
              </a:rPr>
              <a:t>3</a:t>
            </a:r>
            <a:r>
              <a:rPr kumimoji="1" lang="ja-JP" altLang="en-US" sz="1200" kern="1200" dirty="0" smtClean="0">
                <a:solidFill>
                  <a:schemeClr val="tx1"/>
                </a:solidFill>
                <a:latin typeface="+mn-lt"/>
                <a:ea typeface="+mn-ea"/>
                <a:cs typeface="+mn-cs"/>
              </a:rPr>
              <a:t>段階以上の</a:t>
            </a:r>
            <a:r>
              <a:rPr kumimoji="1" lang="en-US" sz="1200" kern="1200" dirty="0" smtClean="0">
                <a:solidFill>
                  <a:schemeClr val="tx1"/>
                </a:solidFill>
                <a:latin typeface="+mn-lt"/>
                <a:ea typeface="+mn-ea"/>
                <a:cs typeface="+mn-cs"/>
              </a:rPr>
              <a:t>parallel</a:t>
            </a:r>
            <a:r>
              <a:rPr kumimoji="1" lang="ja-JP" altLang="en-US" sz="1200" kern="1200" dirty="0" smtClean="0">
                <a:solidFill>
                  <a:schemeClr val="tx1"/>
                </a:solidFill>
                <a:latin typeface="+mn-lt"/>
                <a:ea typeface="+mn-ea"/>
                <a:cs typeface="+mn-cs"/>
              </a:rPr>
              <a:t>命令を可能にするように機能を拡張させることや、プログラム実行中の</a:t>
            </a:r>
            <a:r>
              <a:rPr kumimoji="1" lang="en-US" sz="1200" kern="1200" dirty="0" smtClean="0">
                <a:solidFill>
                  <a:schemeClr val="tx1"/>
                </a:solidFill>
                <a:latin typeface="+mn-lt"/>
                <a:ea typeface="+mn-ea"/>
                <a:cs typeface="+mn-cs"/>
              </a:rPr>
              <a:t>VSM</a:t>
            </a:r>
            <a:r>
              <a:rPr kumimoji="1" lang="ja-JP" altLang="en-US" sz="1200" kern="1200" dirty="0" smtClean="0">
                <a:solidFill>
                  <a:schemeClr val="tx1"/>
                </a:solidFill>
                <a:latin typeface="+mn-lt"/>
                <a:ea typeface="+mn-ea"/>
                <a:cs typeface="+mn-cs"/>
              </a:rPr>
              <a:t>の様子をグラフィカルに表示させることなどが考えられます。</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以上で発表を終わります。</a:t>
            </a:r>
            <a:endParaRPr kumimoji="1" lang="ja-JP" altLang="en-US" dirty="0"/>
          </a:p>
        </p:txBody>
      </p:sp>
      <p:sp>
        <p:nvSpPr>
          <p:cNvPr id="4" name="スライド番号プレースホルダ 3"/>
          <p:cNvSpPr>
            <a:spLocks noGrp="1"/>
          </p:cNvSpPr>
          <p:nvPr>
            <p:ph type="sldNum" sz="quarter" idx="10"/>
          </p:nvPr>
        </p:nvSpPr>
        <p:spPr/>
        <p:txBody>
          <a:bodyPr/>
          <a:lstStyle/>
          <a:p>
            <a:fld id="{01E168E4-E928-47C8-9E36-FFD88DB1DDDE}" type="slidenum">
              <a:rPr kumimoji="1" lang="ja-JP" altLang="en-US" smtClean="0"/>
              <a:pPr/>
              <a:t>10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発表の流れですが、まず初めに</a:t>
            </a:r>
            <a:r>
              <a:rPr kumimoji="1" lang="en-US" altLang="ja-JP" dirty="0" smtClean="0"/>
              <a:t>PRAM</a:t>
            </a:r>
            <a:r>
              <a:rPr kumimoji="1" lang="ja-JP" altLang="en-US" dirty="0" smtClean="0"/>
              <a:t>と</a:t>
            </a:r>
            <a:r>
              <a:rPr kumimoji="1" lang="en-US" altLang="ja-JP" dirty="0" smtClean="0"/>
              <a:t>PRAM</a:t>
            </a:r>
            <a:r>
              <a:rPr kumimoji="1" lang="ja-JP" altLang="en-US" dirty="0" smtClean="0"/>
              <a:t>シミュレータについて説明し、本研究の目的、研究内容を示します。</a:t>
            </a:r>
            <a:endParaRPr kumimoji="1" lang="en-US" altLang="ja-JP" dirty="0" smtClean="0"/>
          </a:p>
          <a:p>
            <a:r>
              <a:rPr kumimoji="1" lang="ja-JP" altLang="en-US" dirty="0" smtClean="0"/>
              <a:t>次に、実際に作成したシミュレータの動作確認をし、その正当性を検証します。</a:t>
            </a:r>
            <a:endParaRPr kumimoji="1" lang="en-US" altLang="ja-JP" dirty="0" smtClean="0"/>
          </a:p>
          <a:p>
            <a:r>
              <a:rPr kumimoji="1" lang="ja-JP" altLang="en-US" dirty="0" smtClean="0"/>
              <a:t>最後に、結論と今後の課題について述べます。</a:t>
            </a:r>
            <a:endParaRPr kumimoji="1" lang="ja-JP" altLang="en-US" dirty="0"/>
          </a:p>
        </p:txBody>
      </p:sp>
      <p:sp>
        <p:nvSpPr>
          <p:cNvPr id="4" name="スライド番号プレースホルダ 3"/>
          <p:cNvSpPr>
            <a:spLocks noGrp="1"/>
          </p:cNvSpPr>
          <p:nvPr>
            <p:ph type="sldNum" sz="quarter" idx="10"/>
          </p:nvPr>
        </p:nvSpPr>
        <p:spPr/>
        <p:txBody>
          <a:bodyPr/>
          <a:lstStyle/>
          <a:p>
            <a:fld id="{01E168E4-E928-47C8-9E36-FFD88DB1DDDE}"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PRAM</a:t>
            </a:r>
            <a:r>
              <a:rPr kumimoji="1" lang="ja-JP" altLang="en-US" dirty="0" smtClean="0"/>
              <a:t>とは、代表的な共有メモリ型並列計算モデルであり、全てのプロセッサが自由に読み書きを行うことができます。</a:t>
            </a:r>
            <a:endParaRPr kumimoji="1" lang="en-US" altLang="ja-JP" dirty="0" smtClean="0"/>
          </a:p>
          <a:p>
            <a:r>
              <a:rPr kumimoji="1" lang="ja-JP" altLang="en-US" dirty="0" smtClean="0"/>
              <a:t>ですが、</a:t>
            </a:r>
            <a:r>
              <a:rPr kumimoji="1" lang="en-US" altLang="ja-JP" dirty="0" smtClean="0"/>
              <a:t>PRAM</a:t>
            </a:r>
            <a:r>
              <a:rPr kumimoji="1" lang="ja-JP" altLang="en-US" dirty="0" smtClean="0"/>
              <a:t>というのは実際に実現するのが難しいので、</a:t>
            </a:r>
            <a:r>
              <a:rPr kumimoji="1" lang="en-US" altLang="ja-JP" dirty="0" smtClean="0"/>
              <a:t>PRAM</a:t>
            </a:r>
            <a:r>
              <a:rPr kumimoji="1" lang="ja-JP" altLang="en-US" dirty="0" smtClean="0"/>
              <a:t>シミュレータというものが用いられます。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01E168E4-E928-47C8-9E36-FFD88DB1DDDE}"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PRAM</a:t>
            </a:r>
            <a:r>
              <a:rPr kumimoji="1" lang="ja-JP" altLang="en-US" dirty="0" smtClean="0"/>
              <a:t>シミュレータとは</a:t>
            </a:r>
            <a:r>
              <a:rPr kumimoji="1" lang="en-US" altLang="ja-JP" dirty="0" smtClean="0"/>
              <a:t>PRAM</a:t>
            </a:r>
            <a:r>
              <a:rPr kumimoji="1" lang="ja-JP" altLang="en-US" dirty="0" smtClean="0"/>
              <a:t>用並列言語プログラム、</a:t>
            </a:r>
            <a:r>
              <a:rPr kumimoji="1" lang="en-US" altLang="ja-JP" dirty="0" smtClean="0"/>
              <a:t>PRAM</a:t>
            </a:r>
            <a:r>
              <a:rPr kumimoji="1" lang="ja-JP" altLang="en-US" dirty="0" smtClean="0"/>
              <a:t>コンパイラ、並列アセンブラ、</a:t>
            </a:r>
            <a:r>
              <a:rPr kumimoji="1" lang="en-US" altLang="ja-JP" dirty="0" smtClean="0"/>
              <a:t>PVSM</a:t>
            </a:r>
            <a:r>
              <a:rPr kumimoji="1" lang="ja-JP" altLang="en-US" dirty="0" smtClean="0"/>
              <a:t>インタプリタの４つからなります。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PRAM</a:t>
            </a:r>
            <a:r>
              <a:rPr kumimoji="1" lang="ja-JP" altLang="en-US" dirty="0" smtClean="0"/>
              <a:t>シミュレータの処理の流れですが、</a:t>
            </a:r>
            <a:r>
              <a:rPr kumimoji="1" lang="en-US" altLang="ja-JP" dirty="0" smtClean="0"/>
              <a:t>parallel</a:t>
            </a:r>
            <a:r>
              <a:rPr kumimoji="1" lang="ja-JP" altLang="en-US" dirty="0" smtClean="0"/>
              <a:t>文などを用いた</a:t>
            </a:r>
            <a:r>
              <a:rPr kumimoji="1" lang="en-US" altLang="ja-JP" dirty="0" smtClean="0"/>
              <a:t>PRAM</a:t>
            </a:r>
            <a:r>
              <a:rPr kumimoji="1" lang="ja-JP" altLang="en-US" dirty="0" smtClean="0"/>
              <a:t>用並列言語で記述されたプログラムが</a:t>
            </a:r>
            <a:r>
              <a:rPr kumimoji="1" lang="en-US" altLang="ja-JP" dirty="0" smtClean="0"/>
              <a:t>PRAM</a:t>
            </a:r>
            <a:r>
              <a:rPr kumimoji="1" lang="ja-JP" altLang="en-US" dirty="0" smtClean="0"/>
              <a:t>コンパイラによってコンパイルされ、並列アセンブラプログラムに変換されます。変換されたプログラムを</a:t>
            </a:r>
            <a:r>
              <a:rPr kumimoji="1" lang="en-US" altLang="ja-JP" dirty="0" smtClean="0"/>
              <a:t>PVSM</a:t>
            </a:r>
            <a:r>
              <a:rPr kumimoji="1" lang="ja-JP" altLang="en-US" dirty="0" smtClean="0"/>
              <a:t>インタプリタで実行することにより、実行結果をシミュレートすることができます。</a:t>
            </a:r>
          </a:p>
        </p:txBody>
      </p:sp>
      <p:sp>
        <p:nvSpPr>
          <p:cNvPr id="4" name="スライド番号プレースホルダ 3"/>
          <p:cNvSpPr>
            <a:spLocks noGrp="1"/>
          </p:cNvSpPr>
          <p:nvPr>
            <p:ph type="sldNum" sz="quarter" idx="10"/>
          </p:nvPr>
        </p:nvSpPr>
        <p:spPr/>
        <p:txBody>
          <a:bodyPr/>
          <a:lstStyle/>
          <a:p>
            <a:fld id="{01E168E4-E928-47C8-9E36-FFD88DB1DDDE}"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本研究の目的ですが、既存の</a:t>
            </a:r>
            <a:r>
              <a:rPr kumimoji="1" lang="en-US" altLang="ja-JP" dirty="0" smtClean="0"/>
              <a:t>PRAM</a:t>
            </a:r>
            <a:r>
              <a:rPr kumimoji="1" lang="ja-JP" altLang="en-US" dirty="0" smtClean="0"/>
              <a:t>シミュレータは</a:t>
            </a:r>
            <a:r>
              <a:rPr kumimoji="1" lang="en-US" altLang="ja-JP" dirty="0" smtClean="0"/>
              <a:t>1</a:t>
            </a:r>
            <a:r>
              <a:rPr kumimoji="1" lang="ja-JP" altLang="en-US" dirty="0" smtClean="0"/>
              <a:t>段階の</a:t>
            </a:r>
            <a:r>
              <a:rPr kumimoji="1" lang="en-US" altLang="ja-JP" dirty="0" smtClean="0"/>
              <a:t>parallel</a:t>
            </a:r>
            <a:r>
              <a:rPr kumimoji="1" lang="ja-JP" altLang="en-US" dirty="0" smtClean="0"/>
              <a:t>命令にしか対応していないので、</a:t>
            </a:r>
            <a:r>
              <a:rPr kumimoji="1" lang="en-US" altLang="ja-JP" dirty="0" smtClean="0"/>
              <a:t>2</a:t>
            </a:r>
            <a:r>
              <a:rPr kumimoji="1" lang="ja-JP" altLang="en-US" dirty="0" smtClean="0"/>
              <a:t>段階の</a:t>
            </a:r>
            <a:r>
              <a:rPr kumimoji="1" lang="en-US" altLang="ja-JP" dirty="0" smtClean="0"/>
              <a:t>parallel</a:t>
            </a:r>
            <a:r>
              <a:rPr kumimoji="1" lang="ja-JP" altLang="en-US" dirty="0" smtClean="0"/>
              <a:t>命令に対応させるために</a:t>
            </a:r>
            <a:r>
              <a:rPr kumimoji="1" lang="en-US" altLang="ja-JP" dirty="0" smtClean="0"/>
              <a:t>parallel</a:t>
            </a:r>
            <a:r>
              <a:rPr kumimoji="1" lang="ja-JP" altLang="en-US" dirty="0" smtClean="0"/>
              <a:t>文の</a:t>
            </a:r>
            <a:r>
              <a:rPr kumimoji="1" lang="en-US" altLang="ja-JP" dirty="0" smtClean="0"/>
              <a:t>2</a:t>
            </a:r>
            <a:r>
              <a:rPr kumimoji="1" lang="ja-JP" altLang="en-US" dirty="0" smtClean="0"/>
              <a:t>重入れ子構造に対応する</a:t>
            </a:r>
            <a:r>
              <a:rPr kumimoji="1" lang="en-US" altLang="ja-JP" dirty="0" smtClean="0"/>
              <a:t>PRAM</a:t>
            </a:r>
            <a:r>
              <a:rPr kumimoji="1" lang="ja-JP" altLang="en-US" dirty="0" smtClean="0"/>
              <a:t>シミュレータの設計をすることが目的となっています。</a:t>
            </a:r>
            <a:endParaRPr kumimoji="1" lang="ja-JP" altLang="en-US" dirty="0"/>
          </a:p>
        </p:txBody>
      </p:sp>
      <p:sp>
        <p:nvSpPr>
          <p:cNvPr id="4" name="スライド番号プレースホルダ 3"/>
          <p:cNvSpPr>
            <a:spLocks noGrp="1"/>
          </p:cNvSpPr>
          <p:nvPr>
            <p:ph type="sldNum" sz="quarter" idx="10"/>
          </p:nvPr>
        </p:nvSpPr>
        <p:spPr/>
        <p:txBody>
          <a:bodyPr/>
          <a:lstStyle/>
          <a:p>
            <a:fld id="{01E168E4-E928-47C8-9E36-FFD88DB1DDDE}"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研究内容ですが、まず、</a:t>
            </a:r>
            <a:r>
              <a:rPr kumimoji="1" lang="en-US" altLang="ja-JP" dirty="0" smtClean="0"/>
              <a:t>PRAM</a:t>
            </a:r>
            <a:r>
              <a:rPr kumimoji="1" lang="ja-JP" altLang="en-US" dirty="0" smtClean="0"/>
              <a:t>用並列言語として、システムプロジェクト</a:t>
            </a:r>
            <a:r>
              <a:rPr kumimoji="1" lang="en-US" altLang="ja-JP" dirty="0" smtClean="0"/>
              <a:t>1</a:t>
            </a:r>
            <a:r>
              <a:rPr kumimoji="1" lang="ja-JP" altLang="en-US" dirty="0" smtClean="0"/>
              <a:t>で作成した</a:t>
            </a:r>
            <a:r>
              <a:rPr kumimoji="1" lang="en-US" altLang="ja-JP" dirty="0" smtClean="0"/>
              <a:t>K07</a:t>
            </a:r>
            <a:r>
              <a:rPr kumimoji="1" lang="ja-JP" altLang="en-US" dirty="0" smtClean="0"/>
              <a:t>言語を使用します。</a:t>
            </a:r>
            <a:endParaRPr kumimoji="1" lang="en-US" altLang="ja-JP" dirty="0" smtClean="0"/>
          </a:p>
          <a:p>
            <a:r>
              <a:rPr kumimoji="1" lang="ja-JP" altLang="en-US" dirty="0" smtClean="0"/>
              <a:t>今回は並列処理命令の</a:t>
            </a:r>
            <a:r>
              <a:rPr kumimoji="1" lang="en-US" altLang="ja-JP" dirty="0" smtClean="0"/>
              <a:t>parallel</a:t>
            </a:r>
            <a:r>
              <a:rPr kumimoji="1" lang="ja-JP" altLang="en-US" dirty="0" smtClean="0"/>
              <a:t>文とプロセッサ番号を表示させる特殊記号</a:t>
            </a:r>
            <a:r>
              <a:rPr kumimoji="1" lang="en-US" altLang="ja-JP" dirty="0" smtClean="0"/>
              <a:t>$p</a:t>
            </a:r>
            <a:r>
              <a:rPr kumimoji="1" lang="ja-JP" altLang="en-US" dirty="0" smtClean="0"/>
              <a:t>を加えました。</a:t>
            </a:r>
            <a:endParaRPr kumimoji="1" lang="en-US" altLang="ja-JP" dirty="0" smtClean="0"/>
          </a:p>
          <a:p>
            <a:r>
              <a:rPr kumimoji="1" lang="en-US" altLang="ja-JP" dirty="0" smtClean="0"/>
              <a:t>parallel</a:t>
            </a:r>
            <a:r>
              <a:rPr kumimoji="1" lang="ja-JP" altLang="en-US" dirty="0" smtClean="0"/>
              <a:t>文に関してですが、文法はこのようになります。ここでの式①と式②は、</a:t>
            </a:r>
            <a:r>
              <a:rPr kumimoji="1" lang="en-US" altLang="ja-JP" dirty="0" smtClean="0"/>
              <a:t>int</a:t>
            </a:r>
            <a:r>
              <a:rPr kumimoji="1" lang="ja-JP" altLang="en-US" dirty="0" smtClean="0"/>
              <a:t>型の評価値を持つ式であり、並列処理の際に使用するプロセッサ番号が入ります。また、ここで言う文とは、任意の文であり、</a:t>
            </a:r>
            <a:r>
              <a:rPr kumimoji="1" lang="en-US" altLang="ja-JP" dirty="0" smtClean="0"/>
              <a:t>parallel</a:t>
            </a:r>
            <a:r>
              <a:rPr kumimoji="1" lang="ja-JP" altLang="en-US" dirty="0" smtClean="0"/>
              <a:t>文中に</a:t>
            </a:r>
            <a:r>
              <a:rPr kumimoji="1" lang="en-US" altLang="ja-JP" dirty="0" smtClean="0"/>
              <a:t>parallel</a:t>
            </a:r>
            <a:r>
              <a:rPr kumimoji="1" lang="ja-JP" altLang="en-US" dirty="0" smtClean="0"/>
              <a:t>文は</a:t>
            </a:r>
            <a:r>
              <a:rPr kumimoji="1" lang="en-US" altLang="ja-JP" dirty="0" smtClean="0"/>
              <a:t>2</a:t>
            </a:r>
            <a:r>
              <a:rPr kumimoji="1" lang="ja-JP" altLang="en-US" dirty="0" smtClean="0"/>
              <a:t>重入れ子構造まで記述することができます。</a:t>
            </a:r>
            <a:endParaRPr kumimoji="1" lang="en-US" altLang="ja-JP" dirty="0" smtClean="0"/>
          </a:p>
          <a:p>
            <a:r>
              <a:rPr kumimoji="1" lang="ja-JP" altLang="en-US" dirty="0" smtClean="0"/>
              <a:t>次に、</a:t>
            </a:r>
            <a:r>
              <a:rPr kumimoji="1" lang="en-US" altLang="ja-JP" dirty="0" smtClean="0"/>
              <a:t>$p</a:t>
            </a:r>
            <a:r>
              <a:rPr kumimoji="1" lang="ja-JP" altLang="en-US" dirty="0" smtClean="0"/>
              <a:t>に関してですが、</a:t>
            </a:r>
            <a:r>
              <a:rPr kumimoji="1" lang="ja-JP" altLang="en-US" sz="1200" kern="1200" dirty="0" smtClean="0">
                <a:solidFill>
                  <a:schemeClr val="tx1"/>
                </a:solidFill>
                <a:latin typeface="+mn-lt"/>
                <a:ea typeface="+mn-ea"/>
                <a:cs typeface="+mn-cs"/>
              </a:rPr>
              <a:t>実行中のプロセッサ番号を表示させる特殊記号であり、文中に記述すると実行中のプロセッサ番号の値を持つ変数として処理されます。</a:t>
            </a:r>
            <a:r>
              <a:rPr kumimoji="1" lang="en-US" sz="1200" kern="1200" dirty="0" smtClean="0">
                <a:solidFill>
                  <a:schemeClr val="tx1"/>
                </a:solidFill>
                <a:latin typeface="+mn-lt"/>
                <a:ea typeface="+mn-ea"/>
                <a:cs typeface="+mn-cs"/>
              </a:rPr>
              <a:t>parallel</a:t>
            </a:r>
            <a:r>
              <a:rPr kumimoji="1" lang="ja-JP" altLang="en-US" sz="1200" kern="1200" dirty="0" smtClean="0">
                <a:solidFill>
                  <a:schemeClr val="tx1"/>
                </a:solidFill>
                <a:latin typeface="+mn-lt"/>
                <a:ea typeface="+mn-ea"/>
                <a:cs typeface="+mn-cs"/>
              </a:rPr>
              <a:t>文の</a:t>
            </a:r>
            <a:r>
              <a:rPr kumimoji="1" lang="en-US" sz="1200" kern="1200" dirty="0" smtClean="0">
                <a:solidFill>
                  <a:schemeClr val="tx1"/>
                </a:solidFill>
                <a:latin typeface="+mn-lt"/>
                <a:ea typeface="+mn-ea"/>
                <a:cs typeface="+mn-cs"/>
              </a:rPr>
              <a:t>2</a:t>
            </a:r>
            <a:r>
              <a:rPr kumimoji="1" lang="ja-JP" altLang="en-US" sz="1200" kern="1200" dirty="0" smtClean="0">
                <a:solidFill>
                  <a:schemeClr val="tx1"/>
                </a:solidFill>
                <a:latin typeface="+mn-lt"/>
                <a:ea typeface="+mn-ea"/>
                <a:cs typeface="+mn-cs"/>
              </a:rPr>
              <a:t>重入れ子構造で使用した場合、プロセッサ番号は</a:t>
            </a:r>
            <a:r>
              <a:rPr kumimoji="1" lang="en-US" sz="1200" kern="1200" dirty="0" smtClean="0">
                <a:solidFill>
                  <a:schemeClr val="tx1"/>
                </a:solidFill>
                <a:latin typeface="+mn-lt"/>
                <a:ea typeface="+mn-ea"/>
                <a:cs typeface="+mn-cs"/>
              </a:rPr>
              <a:t>2</a:t>
            </a:r>
            <a:r>
              <a:rPr kumimoji="1" lang="ja-JP" altLang="en-US" sz="1200" kern="1200" dirty="0" smtClean="0">
                <a:solidFill>
                  <a:schemeClr val="tx1"/>
                </a:solidFill>
                <a:latin typeface="+mn-lt"/>
                <a:ea typeface="+mn-ea"/>
                <a:cs typeface="+mn-cs"/>
              </a:rPr>
              <a:t>桁の数として表されます。</a:t>
            </a:r>
            <a:endParaRPr kumimoji="1" lang="ja-JP" altLang="en-US" dirty="0"/>
          </a:p>
        </p:txBody>
      </p:sp>
      <p:sp>
        <p:nvSpPr>
          <p:cNvPr id="4" name="スライド番号プレースホルダ 3"/>
          <p:cNvSpPr>
            <a:spLocks noGrp="1"/>
          </p:cNvSpPr>
          <p:nvPr>
            <p:ph type="sldNum" sz="quarter" idx="10"/>
          </p:nvPr>
        </p:nvSpPr>
        <p:spPr/>
        <p:txBody>
          <a:bodyPr/>
          <a:lstStyle/>
          <a:p>
            <a:fld id="{01E168E4-E928-47C8-9E36-FFD88DB1DDDE}"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kern="1200" dirty="0" smtClean="0">
                <a:solidFill>
                  <a:schemeClr val="tx1"/>
                </a:solidFill>
                <a:latin typeface="+mn-lt"/>
                <a:ea typeface="+mn-ea"/>
                <a:cs typeface="+mn-cs"/>
              </a:rPr>
              <a:t>次に、並列アセンブラですが、</a:t>
            </a:r>
            <a:r>
              <a:rPr kumimoji="1" lang="en-US" altLang="ja-JP" sz="1200" kern="1200" dirty="0" smtClean="0">
                <a:solidFill>
                  <a:schemeClr val="tx1"/>
                </a:solidFill>
                <a:latin typeface="+mn-lt"/>
                <a:ea typeface="+mn-ea"/>
                <a:cs typeface="+mn-cs"/>
              </a:rPr>
              <a:t>VSM</a:t>
            </a:r>
            <a:r>
              <a:rPr kumimoji="1" lang="ja-JP" altLang="en-US" sz="1200" kern="1200" dirty="0" smtClean="0">
                <a:solidFill>
                  <a:schemeClr val="tx1"/>
                </a:solidFill>
                <a:latin typeface="+mn-lt"/>
                <a:ea typeface="+mn-ea"/>
                <a:cs typeface="+mn-cs"/>
              </a:rPr>
              <a:t>アセンブラを使用します。</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並列処理に対応させるために、</a:t>
            </a:r>
            <a:r>
              <a:rPr kumimoji="1" lang="en-US" sz="1200" kern="1200" dirty="0" smtClean="0">
                <a:solidFill>
                  <a:schemeClr val="tx1"/>
                </a:solidFill>
                <a:latin typeface="+mn-lt"/>
                <a:ea typeface="+mn-ea"/>
                <a:cs typeface="+mn-cs"/>
              </a:rPr>
              <a:t>VSM</a:t>
            </a:r>
            <a:r>
              <a:rPr kumimoji="1" lang="ja-JP" altLang="en-US" sz="1200" kern="1200" dirty="0" smtClean="0">
                <a:solidFill>
                  <a:schemeClr val="tx1"/>
                </a:solidFill>
                <a:latin typeface="+mn-lt"/>
                <a:ea typeface="+mn-ea"/>
                <a:cs typeface="+mn-cs"/>
              </a:rPr>
              <a:t>アセンブラの命令セットに</a:t>
            </a:r>
            <a:r>
              <a:rPr kumimoji="1" lang="en-US" altLang="ja-JP" sz="1200" kern="1200" dirty="0" smtClean="0">
                <a:solidFill>
                  <a:schemeClr val="tx1"/>
                </a:solidFill>
                <a:latin typeface="+mn-lt"/>
                <a:ea typeface="+mn-ea"/>
                <a:cs typeface="+mn-cs"/>
              </a:rPr>
              <a:t>PARA</a:t>
            </a:r>
            <a:r>
              <a:rPr kumimoji="1" lang="ja-JP" altLang="en-US" sz="1200" kern="1200" dirty="0" smtClean="0">
                <a:solidFill>
                  <a:schemeClr val="tx1"/>
                </a:solidFill>
                <a:latin typeface="+mn-lt"/>
                <a:ea typeface="+mn-ea"/>
                <a:cs typeface="+mn-cs"/>
              </a:rPr>
              <a:t>・</a:t>
            </a:r>
            <a:r>
              <a:rPr kumimoji="1" lang="en-US" altLang="ja-JP" sz="1200" kern="1200" dirty="0" smtClean="0">
                <a:solidFill>
                  <a:schemeClr val="tx1"/>
                </a:solidFill>
                <a:latin typeface="+mn-lt"/>
                <a:ea typeface="+mn-ea"/>
                <a:cs typeface="+mn-cs"/>
              </a:rPr>
              <a:t>SYNC</a:t>
            </a:r>
            <a:r>
              <a:rPr kumimoji="1" lang="ja-JP" altLang="en-US" sz="1200" kern="1200" dirty="0" smtClean="0">
                <a:solidFill>
                  <a:schemeClr val="tx1"/>
                </a:solidFill>
                <a:latin typeface="+mn-lt"/>
                <a:ea typeface="+mn-ea"/>
                <a:cs typeface="+mn-cs"/>
              </a:rPr>
              <a:t>・</a:t>
            </a:r>
            <a:r>
              <a:rPr kumimoji="1" lang="en-US" altLang="ja-JP" sz="1200" kern="1200" dirty="0" smtClean="0">
                <a:solidFill>
                  <a:schemeClr val="tx1"/>
                </a:solidFill>
                <a:latin typeface="+mn-lt"/>
                <a:ea typeface="+mn-ea"/>
                <a:cs typeface="+mn-cs"/>
              </a:rPr>
              <a:t>PUSHP</a:t>
            </a:r>
            <a:r>
              <a:rPr kumimoji="1" lang="ja-JP" altLang="en-US" sz="1200" kern="1200" dirty="0" smtClean="0">
                <a:solidFill>
                  <a:schemeClr val="tx1"/>
                </a:solidFill>
                <a:latin typeface="+mn-lt"/>
                <a:ea typeface="+mn-ea"/>
                <a:cs typeface="+mn-cs"/>
              </a:rPr>
              <a:t>の３つの命令を加えました。</a:t>
            </a:r>
            <a:endParaRPr kumimoji="1" lang="en-US" altLang="ja-JP" sz="1200" kern="1200" dirty="0" smtClean="0">
              <a:solidFill>
                <a:schemeClr val="tx1"/>
              </a:solidFill>
              <a:latin typeface="+mn-lt"/>
              <a:ea typeface="+mn-ea"/>
              <a:cs typeface="+mn-cs"/>
            </a:endParaRPr>
          </a:p>
          <a:p>
            <a:r>
              <a:rPr kumimoji="1" lang="en-US" altLang="ja-JP" dirty="0" smtClean="0"/>
              <a:t>PARA</a:t>
            </a:r>
            <a:r>
              <a:rPr kumimoji="1" lang="ja-JP" altLang="en-US" dirty="0" smtClean="0"/>
              <a:t>とは、</a:t>
            </a:r>
            <a:r>
              <a:rPr kumimoji="1" lang="ja-JP" altLang="en-US" sz="1200" kern="1200" dirty="0" smtClean="0">
                <a:solidFill>
                  <a:schemeClr val="tx1"/>
                </a:solidFill>
                <a:latin typeface="+mn-lt"/>
                <a:ea typeface="+mn-ea"/>
                <a:cs typeface="+mn-cs"/>
              </a:rPr>
              <a:t>並列処理を開始する命令です。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SYNC</a:t>
            </a:r>
            <a:r>
              <a:rPr kumimoji="1" lang="ja-JP" altLang="en-US" dirty="0" smtClean="0"/>
              <a:t>とは、</a:t>
            </a:r>
            <a:r>
              <a:rPr kumimoji="1" lang="ja-JP" altLang="en-US" sz="1200" kern="1200" dirty="0" smtClean="0">
                <a:solidFill>
                  <a:schemeClr val="tx1"/>
                </a:solidFill>
                <a:latin typeface="+mn-lt"/>
                <a:ea typeface="+mn-ea"/>
                <a:cs typeface="+mn-cs"/>
              </a:rPr>
              <a:t>同期をとる命令です。</a:t>
            </a:r>
            <a:endParaRPr kumimoji="1" lang="en-US" altLang="ja-JP" dirty="0" smtClean="0"/>
          </a:p>
          <a:p>
            <a:r>
              <a:rPr kumimoji="1" lang="en-US" altLang="ja-JP" dirty="0" smtClean="0"/>
              <a:t>PUSHP</a:t>
            </a:r>
            <a:r>
              <a:rPr kumimoji="1" lang="ja-JP" altLang="en-US" dirty="0" smtClean="0"/>
              <a:t>とは、</a:t>
            </a:r>
            <a:r>
              <a:rPr kumimoji="1" lang="ja-JP" altLang="en-US" sz="1200" kern="1200" dirty="0" smtClean="0">
                <a:solidFill>
                  <a:schemeClr val="tx1"/>
                </a:solidFill>
                <a:latin typeface="+mn-lt"/>
                <a:ea typeface="+mn-ea"/>
                <a:cs typeface="+mn-cs"/>
              </a:rPr>
              <a:t>プロセッサ番号を挿入する命令です。</a:t>
            </a:r>
            <a:endParaRPr kumimoji="1" lang="ja-JP" altLang="en-US" dirty="0"/>
          </a:p>
        </p:txBody>
      </p:sp>
      <p:sp>
        <p:nvSpPr>
          <p:cNvPr id="4" name="スライド番号プレースホルダ 3"/>
          <p:cNvSpPr>
            <a:spLocks noGrp="1"/>
          </p:cNvSpPr>
          <p:nvPr>
            <p:ph type="sldNum" sz="quarter" idx="10"/>
          </p:nvPr>
        </p:nvSpPr>
        <p:spPr/>
        <p:txBody>
          <a:bodyPr/>
          <a:lstStyle/>
          <a:p>
            <a:fld id="{01E168E4-E928-47C8-9E36-FFD88DB1DDDE}"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次に、</a:t>
            </a:r>
            <a:r>
              <a:rPr kumimoji="1" lang="en-US" altLang="ja-JP" sz="1200" kern="1200" dirty="0" smtClean="0">
                <a:solidFill>
                  <a:schemeClr val="tx1"/>
                </a:solidFill>
                <a:latin typeface="+mn-lt"/>
                <a:ea typeface="+mn-ea"/>
                <a:cs typeface="+mn-cs"/>
              </a:rPr>
              <a:t>PVSM</a:t>
            </a:r>
            <a:r>
              <a:rPr kumimoji="1" lang="ja-JP" altLang="en-US" sz="1200" kern="1200" dirty="0" smtClean="0">
                <a:solidFill>
                  <a:schemeClr val="tx1"/>
                </a:solidFill>
                <a:latin typeface="+mn-lt"/>
                <a:ea typeface="+mn-ea"/>
                <a:cs typeface="+mn-cs"/>
              </a:rPr>
              <a:t>インタプリタの仕様ですが、本研究で使用する</a:t>
            </a:r>
            <a:r>
              <a:rPr kumimoji="1" lang="en-US" sz="1200" kern="1200" dirty="0" smtClean="0">
                <a:solidFill>
                  <a:schemeClr val="tx1"/>
                </a:solidFill>
                <a:latin typeface="+mn-lt"/>
                <a:ea typeface="+mn-ea"/>
                <a:cs typeface="+mn-cs"/>
              </a:rPr>
              <a:t>VSM</a:t>
            </a:r>
            <a:r>
              <a:rPr kumimoji="1" lang="ja-JP" altLang="en-US" sz="1200" kern="1200" dirty="0" smtClean="0">
                <a:solidFill>
                  <a:schemeClr val="tx1"/>
                </a:solidFill>
                <a:latin typeface="+mn-lt"/>
                <a:ea typeface="+mn-ea"/>
                <a:cs typeface="+mn-cs"/>
              </a:rPr>
              <a:t>は、</a:t>
            </a:r>
            <a:r>
              <a:rPr kumimoji="1" lang="en-US" sz="1200" kern="1200" dirty="0" smtClean="0">
                <a:solidFill>
                  <a:schemeClr val="tx1"/>
                </a:solidFill>
                <a:latin typeface="+mn-lt"/>
                <a:ea typeface="+mn-ea"/>
                <a:cs typeface="+mn-cs"/>
              </a:rPr>
              <a:t>parallel</a:t>
            </a:r>
            <a:r>
              <a:rPr kumimoji="1" lang="ja-JP" altLang="en-US" sz="1200" kern="1200" dirty="0" smtClean="0">
                <a:solidFill>
                  <a:schemeClr val="tx1"/>
                </a:solidFill>
                <a:latin typeface="+mn-lt"/>
                <a:ea typeface="+mn-ea"/>
                <a:cs typeface="+mn-cs"/>
              </a:rPr>
              <a:t>文の</a:t>
            </a:r>
            <a:r>
              <a:rPr kumimoji="1" lang="en-US" sz="1200" kern="1200" dirty="0" smtClean="0">
                <a:solidFill>
                  <a:schemeClr val="tx1"/>
                </a:solidFill>
                <a:latin typeface="+mn-lt"/>
                <a:ea typeface="+mn-ea"/>
                <a:cs typeface="+mn-cs"/>
              </a:rPr>
              <a:t>2</a:t>
            </a:r>
            <a:r>
              <a:rPr kumimoji="1" lang="ja-JP" altLang="en-US" sz="1200" kern="1200" dirty="0" smtClean="0">
                <a:solidFill>
                  <a:schemeClr val="tx1"/>
                </a:solidFill>
                <a:latin typeface="+mn-lt"/>
                <a:ea typeface="+mn-ea"/>
                <a:cs typeface="+mn-cs"/>
              </a:rPr>
              <a:t>重入れ子構造に対応できるように</a:t>
            </a:r>
            <a:r>
              <a:rPr kumimoji="1" lang="en-US" sz="1200" kern="1200" dirty="0" smtClean="0">
                <a:solidFill>
                  <a:schemeClr val="tx1"/>
                </a:solidFill>
                <a:latin typeface="+mn-lt"/>
                <a:ea typeface="+mn-ea"/>
                <a:cs typeface="+mn-cs"/>
              </a:rPr>
              <a:t>VSM i,j </a:t>
            </a:r>
            <a:r>
              <a:rPr kumimoji="1" lang="ja-JP" altLang="en-US" sz="1200" kern="1200" dirty="0" smtClean="0">
                <a:solidFill>
                  <a:schemeClr val="tx1"/>
                </a:solidFill>
                <a:latin typeface="+mn-lt"/>
                <a:ea typeface="+mn-ea"/>
                <a:cs typeface="+mn-cs"/>
              </a:rPr>
              <a:t>のような</a:t>
            </a:r>
            <a:r>
              <a:rPr kumimoji="1" lang="en-US" altLang="ja-JP" sz="1200" kern="1200" dirty="0" smtClean="0">
                <a:solidFill>
                  <a:schemeClr val="tx1"/>
                </a:solidFill>
                <a:latin typeface="+mn-lt"/>
                <a:ea typeface="+mn-ea"/>
                <a:cs typeface="+mn-cs"/>
              </a:rPr>
              <a:t>2</a:t>
            </a:r>
            <a:r>
              <a:rPr kumimoji="1" lang="ja-JP" altLang="en-US" sz="1200" kern="1200" dirty="0" smtClean="0">
                <a:solidFill>
                  <a:schemeClr val="tx1"/>
                </a:solidFill>
                <a:latin typeface="+mn-lt"/>
                <a:ea typeface="+mn-ea"/>
                <a:cs typeface="+mn-cs"/>
              </a:rPr>
              <a:t>次元配列で表されます。ここでの　</a:t>
            </a:r>
            <a:r>
              <a:rPr kumimoji="1" lang="en-US" altLang="ja-JP" sz="1200" kern="1200" dirty="0" smtClean="0">
                <a:solidFill>
                  <a:schemeClr val="tx1"/>
                </a:solidFill>
                <a:latin typeface="+mn-lt"/>
                <a:ea typeface="+mn-ea"/>
                <a:cs typeface="+mn-cs"/>
              </a:rPr>
              <a:t>i</a:t>
            </a:r>
            <a:r>
              <a:rPr kumimoji="1" lang="ja-JP" altLang="en-US" sz="1200" kern="1200" dirty="0" smtClean="0">
                <a:solidFill>
                  <a:schemeClr val="tx1"/>
                </a:solidFill>
                <a:latin typeface="+mn-lt"/>
                <a:ea typeface="+mn-ea"/>
                <a:cs typeface="+mn-cs"/>
              </a:rPr>
              <a:t>　と　</a:t>
            </a:r>
            <a:r>
              <a:rPr kumimoji="1" lang="en-US" altLang="ja-JP" sz="1200" kern="1200" dirty="0" smtClean="0">
                <a:solidFill>
                  <a:schemeClr val="tx1"/>
                </a:solidFill>
                <a:latin typeface="+mn-lt"/>
                <a:ea typeface="+mn-ea"/>
                <a:cs typeface="+mn-cs"/>
              </a:rPr>
              <a:t>j</a:t>
            </a:r>
            <a:r>
              <a:rPr kumimoji="1" lang="ja-JP" altLang="en-US" sz="1200" kern="1200" dirty="0" smtClean="0">
                <a:solidFill>
                  <a:schemeClr val="tx1"/>
                </a:solidFill>
                <a:latin typeface="+mn-lt"/>
                <a:ea typeface="+mn-ea"/>
                <a:cs typeface="+mn-cs"/>
              </a:rPr>
              <a:t>　は</a:t>
            </a:r>
            <a:r>
              <a:rPr kumimoji="1" lang="en-US" altLang="ja-JP" sz="1200" kern="1200" dirty="0" smtClean="0">
                <a:solidFill>
                  <a:schemeClr val="tx1"/>
                </a:solidFill>
                <a:latin typeface="+mn-lt"/>
                <a:ea typeface="+mn-ea"/>
                <a:cs typeface="+mn-cs"/>
              </a:rPr>
              <a:t>0</a:t>
            </a:r>
            <a:r>
              <a:rPr kumimoji="1" lang="ja-JP" altLang="en-US" sz="1200" kern="1200" dirty="0" smtClean="0">
                <a:solidFill>
                  <a:schemeClr val="tx1"/>
                </a:solidFill>
                <a:latin typeface="+mn-lt"/>
                <a:ea typeface="+mn-ea"/>
                <a:cs typeface="+mn-cs"/>
              </a:rPr>
              <a:t>以上、</a:t>
            </a:r>
            <a:r>
              <a:rPr kumimoji="1" lang="en-US" altLang="ja-JP" sz="1200" kern="1200" dirty="0" smtClean="0">
                <a:solidFill>
                  <a:schemeClr val="tx1"/>
                </a:solidFill>
                <a:latin typeface="+mn-lt"/>
                <a:ea typeface="+mn-ea"/>
                <a:cs typeface="+mn-cs"/>
              </a:rPr>
              <a:t>10</a:t>
            </a:r>
            <a:r>
              <a:rPr kumimoji="1" lang="ja-JP" altLang="en-US" sz="1200" kern="1200" dirty="0" smtClean="0">
                <a:solidFill>
                  <a:schemeClr val="tx1"/>
                </a:solidFill>
                <a:latin typeface="+mn-lt"/>
                <a:ea typeface="+mn-ea"/>
                <a:cs typeface="+mn-cs"/>
              </a:rPr>
              <a:t>未満とします。</a:t>
            </a:r>
            <a:endParaRPr kumimoji="1" lang="en-US" altLang="ja-JP"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また、プロセッサ番号ですが、</a:t>
            </a:r>
            <a:r>
              <a:rPr kumimoji="1" lang="en-US" sz="1200" kern="1200" dirty="0" smtClean="0">
                <a:solidFill>
                  <a:schemeClr val="tx1"/>
                </a:solidFill>
                <a:latin typeface="+mn-lt"/>
                <a:ea typeface="+mn-ea"/>
                <a:cs typeface="+mn-cs"/>
              </a:rPr>
              <a:t>parallel</a:t>
            </a:r>
            <a:r>
              <a:rPr kumimoji="1" lang="ja-JP" altLang="en-US" sz="1200" kern="1200" dirty="0" smtClean="0">
                <a:solidFill>
                  <a:schemeClr val="tx1"/>
                </a:solidFill>
                <a:latin typeface="+mn-lt"/>
                <a:ea typeface="+mn-ea"/>
                <a:cs typeface="+mn-cs"/>
              </a:rPr>
              <a:t>文中で</a:t>
            </a:r>
            <a:r>
              <a:rPr kumimoji="1" lang="en-US" sz="1200" kern="1200" dirty="0" smtClean="0">
                <a:solidFill>
                  <a:schemeClr val="tx1"/>
                </a:solidFill>
                <a:latin typeface="+mn-lt"/>
                <a:ea typeface="+mn-ea"/>
                <a:cs typeface="+mn-cs"/>
              </a:rPr>
              <a:t>parallel</a:t>
            </a:r>
            <a:r>
              <a:rPr kumimoji="1" lang="ja-JP" altLang="en-US" sz="1200" kern="1200" dirty="0" smtClean="0">
                <a:solidFill>
                  <a:schemeClr val="tx1"/>
                </a:solidFill>
                <a:latin typeface="+mn-lt"/>
                <a:ea typeface="+mn-ea"/>
                <a:cs typeface="+mn-cs"/>
              </a:rPr>
              <a:t>文が使用された場合、与えられたプロセッサ番号をこのような計算式で計算することにより図に示すような</a:t>
            </a:r>
            <a:r>
              <a:rPr kumimoji="1" lang="en-US" sz="1200" kern="1200" dirty="0" smtClean="0">
                <a:solidFill>
                  <a:schemeClr val="tx1"/>
                </a:solidFill>
                <a:latin typeface="+mn-lt"/>
                <a:ea typeface="+mn-ea"/>
                <a:cs typeface="+mn-cs"/>
              </a:rPr>
              <a:t>2</a:t>
            </a:r>
            <a:r>
              <a:rPr kumimoji="1" lang="ja-JP" altLang="en-US" sz="1200" kern="1200" dirty="0" smtClean="0">
                <a:solidFill>
                  <a:schemeClr val="tx1"/>
                </a:solidFill>
                <a:latin typeface="+mn-lt"/>
                <a:ea typeface="+mn-ea"/>
                <a:cs typeface="+mn-cs"/>
              </a:rPr>
              <a:t>桁の</a:t>
            </a:r>
            <a:r>
              <a:rPr kumimoji="1" lang="en-US" sz="1200" kern="1200" dirty="0" smtClean="0">
                <a:solidFill>
                  <a:schemeClr val="tx1"/>
                </a:solidFill>
                <a:latin typeface="+mn-lt"/>
                <a:ea typeface="+mn-ea"/>
                <a:cs typeface="+mn-cs"/>
              </a:rPr>
              <a:t>10</a:t>
            </a:r>
            <a:r>
              <a:rPr kumimoji="1" lang="ja-JP" altLang="en-US" sz="1200" kern="1200" dirty="0" smtClean="0">
                <a:solidFill>
                  <a:schemeClr val="tx1"/>
                </a:solidFill>
                <a:latin typeface="+mn-lt"/>
                <a:ea typeface="+mn-ea"/>
                <a:cs typeface="+mn-cs"/>
              </a:rPr>
              <a:t>進数で表示することができます。</a:t>
            </a:r>
          </a:p>
        </p:txBody>
      </p:sp>
      <p:sp>
        <p:nvSpPr>
          <p:cNvPr id="4" name="スライド番号プレースホルダ 3"/>
          <p:cNvSpPr>
            <a:spLocks noGrp="1"/>
          </p:cNvSpPr>
          <p:nvPr>
            <p:ph type="sldNum" sz="quarter" idx="10"/>
          </p:nvPr>
        </p:nvSpPr>
        <p:spPr/>
        <p:txBody>
          <a:bodyPr/>
          <a:lstStyle/>
          <a:p>
            <a:fld id="{01E168E4-E928-47C8-9E36-FFD88DB1DDDE}"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では、実際に作成したシミュレータの動作確認をしてみます。</a:t>
            </a:r>
            <a:endParaRPr kumimoji="1" lang="en-US" altLang="ja-JP" dirty="0" smtClean="0"/>
          </a:p>
          <a:p>
            <a:r>
              <a:rPr kumimoji="1" lang="ja-JP" altLang="en-US" dirty="0" smtClean="0"/>
              <a:t>このプログラムは、</a:t>
            </a:r>
            <a:r>
              <a:rPr kumimoji="1" lang="en-US" altLang="ja-JP" dirty="0" smtClean="0"/>
              <a:t>parallel</a:t>
            </a:r>
            <a:r>
              <a:rPr kumimoji="1" lang="ja-JP" altLang="en-US" dirty="0" smtClean="0"/>
              <a:t>文によりプロセッサ番号</a:t>
            </a:r>
            <a:r>
              <a:rPr kumimoji="1" lang="en-US" altLang="ja-JP" dirty="0" smtClean="0"/>
              <a:t>0</a:t>
            </a:r>
            <a:r>
              <a:rPr kumimoji="1" lang="ja-JP" altLang="en-US" dirty="0" smtClean="0"/>
              <a:t>～</a:t>
            </a:r>
            <a:r>
              <a:rPr kumimoji="1" lang="en-US" altLang="ja-JP" dirty="0" smtClean="0"/>
              <a:t>5</a:t>
            </a:r>
            <a:r>
              <a:rPr kumimoji="1" lang="ja-JP" altLang="en-US" dirty="0" smtClean="0"/>
              <a:t>番のプロセッサが、更にプロセッサ番号</a:t>
            </a:r>
            <a:r>
              <a:rPr kumimoji="1" lang="en-US" altLang="ja-JP" dirty="0" smtClean="0"/>
              <a:t>0</a:t>
            </a:r>
            <a:r>
              <a:rPr kumimoji="1" lang="ja-JP" altLang="en-US" dirty="0" smtClean="0"/>
              <a:t>～</a:t>
            </a:r>
            <a:r>
              <a:rPr kumimoji="1" lang="en-US" altLang="ja-JP" dirty="0" smtClean="0"/>
              <a:t>3</a:t>
            </a:r>
            <a:r>
              <a:rPr kumimoji="1" lang="ja-JP" altLang="en-US" dirty="0" smtClean="0"/>
              <a:t>番のプロセッサを使用し、使用されたプロセッサ番号を表示するといったようなプログラムです。</a:t>
            </a:r>
            <a:endParaRPr kumimoji="1" lang="en-US" altLang="ja-JP" dirty="0" smtClean="0"/>
          </a:p>
          <a:p>
            <a:r>
              <a:rPr kumimoji="1" lang="ja-JP" altLang="en-US" dirty="0" smtClean="0"/>
              <a:t>このようなプログラムを</a:t>
            </a:r>
            <a:r>
              <a:rPr kumimoji="1" lang="en-US" altLang="ja-JP" dirty="0" smtClean="0"/>
              <a:t>PRAM</a:t>
            </a:r>
            <a:r>
              <a:rPr kumimoji="1" lang="ja-JP" altLang="en-US" dirty="0" smtClean="0"/>
              <a:t>コンパイラでコンパイルすることにより、このような</a:t>
            </a:r>
            <a:r>
              <a:rPr kumimoji="1" lang="en-US" altLang="ja-JP" dirty="0" smtClean="0"/>
              <a:t>VSM</a:t>
            </a:r>
            <a:r>
              <a:rPr kumimoji="1" lang="ja-JP" altLang="en-US" dirty="0" smtClean="0"/>
              <a:t>アセンブラが生成されます。</a:t>
            </a:r>
            <a:endParaRPr kumimoji="1" lang="en-US" altLang="ja-JP" dirty="0" smtClean="0"/>
          </a:p>
          <a:p>
            <a:r>
              <a:rPr kumimoji="1" lang="ja-JP" altLang="en-US" dirty="0" smtClean="0"/>
              <a:t>次に、生成された</a:t>
            </a:r>
            <a:r>
              <a:rPr kumimoji="1" lang="en-US" altLang="ja-JP" dirty="0" smtClean="0"/>
              <a:t>VSM</a:t>
            </a:r>
            <a:r>
              <a:rPr kumimoji="1" lang="ja-JP" altLang="en-US" dirty="0" smtClean="0"/>
              <a:t>アセンブラを</a:t>
            </a:r>
            <a:r>
              <a:rPr kumimoji="1" lang="en-US" altLang="ja-JP" dirty="0" smtClean="0"/>
              <a:t>PVSM</a:t>
            </a:r>
            <a:r>
              <a:rPr kumimoji="1" lang="ja-JP" altLang="en-US" dirty="0" smtClean="0"/>
              <a:t>インタプリタで実行することにより、このような実行結果が出力されます。</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続いて実行結果を検証してみます。</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まず、このプログラムの赤、青、緑の部分が、アセンブラの赤、青、緑の部分と対応しており、ここに使用されたプロセッサ番号が表示されていますが、先ほど示したこの計算式により計算され、プロセッサ番号が正常に表示されていることがわかります。</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また、実行にかかるステップ数が</a:t>
            </a:r>
            <a:r>
              <a:rPr kumimoji="1" lang="en-US" sz="1200" kern="1200" dirty="0" smtClean="0">
                <a:solidFill>
                  <a:schemeClr val="tx1"/>
                </a:solidFill>
                <a:latin typeface="+mn-lt"/>
                <a:ea typeface="+mn-ea"/>
                <a:cs typeface="+mn-cs"/>
              </a:rPr>
              <a:t>11</a:t>
            </a:r>
            <a:r>
              <a:rPr kumimoji="1" lang="ja-JP" altLang="en-US" sz="1200" kern="1200" dirty="0" smtClean="0">
                <a:solidFill>
                  <a:schemeClr val="tx1"/>
                </a:solidFill>
                <a:latin typeface="+mn-lt"/>
                <a:ea typeface="+mn-ea"/>
                <a:cs typeface="+mn-cs"/>
              </a:rPr>
              <a:t>であると計測されていますが、</a:t>
            </a:r>
            <a:r>
              <a:rPr kumimoji="1" lang="en-US" altLang="ja-JP" sz="1200" kern="1200" dirty="0" smtClean="0">
                <a:solidFill>
                  <a:schemeClr val="tx1"/>
                </a:solidFill>
                <a:latin typeface="+mn-lt"/>
                <a:ea typeface="+mn-ea"/>
                <a:cs typeface="+mn-cs"/>
              </a:rPr>
              <a:t>PARA</a:t>
            </a:r>
            <a:r>
              <a:rPr kumimoji="1" lang="ja-JP" altLang="en-US" sz="1200" kern="1200" dirty="0" smtClean="0">
                <a:solidFill>
                  <a:schemeClr val="tx1"/>
                </a:solidFill>
                <a:latin typeface="+mn-lt"/>
                <a:ea typeface="+mn-ea"/>
                <a:cs typeface="+mn-cs"/>
              </a:rPr>
              <a:t>命令が読まれてから</a:t>
            </a:r>
            <a:r>
              <a:rPr kumimoji="1" lang="en-US" altLang="ja-JP" sz="1200" kern="1200" dirty="0" smtClean="0">
                <a:solidFill>
                  <a:schemeClr val="tx1"/>
                </a:solidFill>
                <a:latin typeface="+mn-lt"/>
                <a:ea typeface="+mn-ea"/>
                <a:cs typeface="+mn-cs"/>
              </a:rPr>
              <a:t>SYNC</a:t>
            </a:r>
            <a:r>
              <a:rPr kumimoji="1" lang="ja-JP" altLang="en-US" sz="1200" kern="1200" dirty="0" smtClean="0">
                <a:solidFill>
                  <a:schemeClr val="tx1"/>
                </a:solidFill>
                <a:latin typeface="+mn-lt"/>
                <a:ea typeface="+mn-ea"/>
                <a:cs typeface="+mn-cs"/>
              </a:rPr>
              <a:t>命令が読まれるまでの並列状態での実行にかかるステップ数が</a:t>
            </a:r>
            <a:r>
              <a:rPr kumimoji="1" lang="en-US" altLang="ja-JP" sz="1200" kern="1200" dirty="0" smtClean="0">
                <a:solidFill>
                  <a:schemeClr val="tx1"/>
                </a:solidFill>
                <a:latin typeface="+mn-lt"/>
                <a:ea typeface="+mn-ea"/>
                <a:cs typeface="+mn-cs"/>
              </a:rPr>
              <a:t>7</a:t>
            </a:r>
            <a:r>
              <a:rPr kumimoji="1" lang="ja-JP" altLang="en-US" sz="1200" kern="1200" dirty="0" smtClean="0">
                <a:solidFill>
                  <a:schemeClr val="tx1"/>
                </a:solidFill>
                <a:latin typeface="+mn-lt"/>
                <a:ea typeface="+mn-ea"/>
                <a:cs typeface="+mn-cs"/>
              </a:rPr>
              <a:t>であり、それ以外の逐次状態での実行にかかるステップ数が</a:t>
            </a:r>
            <a:r>
              <a:rPr kumimoji="1" lang="en-US" altLang="ja-JP" sz="1200" kern="1200" dirty="0" smtClean="0">
                <a:solidFill>
                  <a:schemeClr val="tx1"/>
                </a:solidFill>
                <a:latin typeface="+mn-lt"/>
                <a:ea typeface="+mn-ea"/>
                <a:cs typeface="+mn-cs"/>
              </a:rPr>
              <a:t>4</a:t>
            </a:r>
            <a:r>
              <a:rPr kumimoji="1" lang="ja-JP" altLang="en-US" sz="1200" kern="1200" dirty="0" smtClean="0">
                <a:solidFill>
                  <a:schemeClr val="tx1"/>
                </a:solidFill>
                <a:latin typeface="+mn-lt"/>
                <a:ea typeface="+mn-ea"/>
                <a:cs typeface="+mn-cs"/>
              </a:rPr>
              <a:t>であることがわかります。したがって、実行時間が</a:t>
            </a:r>
            <a:r>
              <a:rPr kumimoji="1" lang="en-US" sz="1200" kern="1200" dirty="0" smtClean="0">
                <a:solidFill>
                  <a:schemeClr val="tx1"/>
                </a:solidFill>
                <a:latin typeface="+mn-lt"/>
                <a:ea typeface="+mn-ea"/>
                <a:cs typeface="+mn-cs"/>
              </a:rPr>
              <a:t>11</a:t>
            </a:r>
            <a:r>
              <a:rPr kumimoji="1" lang="ja-JP" altLang="en-US" sz="1200" kern="1200" dirty="0" smtClean="0">
                <a:solidFill>
                  <a:schemeClr val="tx1"/>
                </a:solidFill>
                <a:latin typeface="+mn-lt"/>
                <a:ea typeface="+mn-ea"/>
                <a:cs typeface="+mn-cs"/>
              </a:rPr>
              <a:t>であることが正しいということがわかります。</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そして、使用された総プロセッサ数が</a:t>
            </a:r>
            <a:r>
              <a:rPr kumimoji="1" lang="en-US" sz="1200" kern="1200" dirty="0" smtClean="0">
                <a:solidFill>
                  <a:schemeClr val="tx1"/>
                </a:solidFill>
                <a:latin typeface="+mn-lt"/>
                <a:ea typeface="+mn-ea"/>
                <a:cs typeface="+mn-cs"/>
              </a:rPr>
              <a:t>24</a:t>
            </a:r>
            <a:r>
              <a:rPr kumimoji="1" lang="ja-JP" altLang="en-US" sz="1200" kern="1200" dirty="0" smtClean="0">
                <a:solidFill>
                  <a:schemeClr val="tx1"/>
                </a:solidFill>
                <a:latin typeface="+mn-lt"/>
                <a:ea typeface="+mn-ea"/>
                <a:cs typeface="+mn-cs"/>
              </a:rPr>
              <a:t>であると計測されていますが、</a:t>
            </a:r>
            <a:r>
              <a:rPr kumimoji="1" lang="en-US" sz="1200" kern="1200" dirty="0" smtClean="0">
                <a:solidFill>
                  <a:schemeClr val="tx1"/>
                </a:solidFill>
                <a:latin typeface="+mn-lt"/>
                <a:ea typeface="+mn-ea"/>
                <a:cs typeface="+mn-cs"/>
              </a:rPr>
              <a:t>2</a:t>
            </a:r>
            <a:r>
              <a:rPr kumimoji="1" lang="ja-JP" altLang="en-US" sz="1200" kern="1200" dirty="0" smtClean="0">
                <a:solidFill>
                  <a:schemeClr val="tx1"/>
                </a:solidFill>
                <a:latin typeface="+mn-lt"/>
                <a:ea typeface="+mn-ea"/>
                <a:cs typeface="+mn-cs"/>
              </a:rPr>
              <a:t>段階の</a:t>
            </a:r>
            <a:r>
              <a:rPr kumimoji="1" lang="en-US" sz="1200" kern="1200" dirty="0" smtClean="0">
                <a:solidFill>
                  <a:schemeClr val="tx1"/>
                </a:solidFill>
                <a:latin typeface="+mn-lt"/>
                <a:ea typeface="+mn-ea"/>
                <a:cs typeface="+mn-cs"/>
              </a:rPr>
              <a:t>parallel</a:t>
            </a:r>
            <a:r>
              <a:rPr kumimoji="1" lang="ja-JP" altLang="en-US" sz="1200" kern="1200" dirty="0" smtClean="0">
                <a:solidFill>
                  <a:schemeClr val="tx1"/>
                </a:solidFill>
                <a:latin typeface="+mn-lt"/>
                <a:ea typeface="+mn-ea"/>
                <a:cs typeface="+mn-cs"/>
              </a:rPr>
              <a:t>文により、プロセッサ番号</a:t>
            </a:r>
            <a:r>
              <a:rPr kumimoji="1" lang="en-US" sz="1200" kern="1200" dirty="0" smtClean="0">
                <a:solidFill>
                  <a:schemeClr val="tx1"/>
                </a:solidFill>
                <a:latin typeface="+mn-lt"/>
                <a:ea typeface="+mn-ea"/>
                <a:cs typeface="+mn-cs"/>
              </a:rPr>
              <a:t>0</a:t>
            </a:r>
            <a:r>
              <a:rPr kumimoji="1" lang="ja-JP" altLang="en-US" sz="1200" kern="1200" dirty="0" smtClean="0">
                <a:solidFill>
                  <a:schemeClr val="tx1"/>
                </a:solidFill>
                <a:latin typeface="+mn-lt"/>
                <a:ea typeface="+mn-ea"/>
                <a:cs typeface="+mn-cs"/>
              </a:rPr>
              <a:t>～</a:t>
            </a:r>
            <a:r>
              <a:rPr kumimoji="1" lang="en-US" sz="1200" kern="1200" dirty="0" smtClean="0">
                <a:solidFill>
                  <a:schemeClr val="tx1"/>
                </a:solidFill>
                <a:latin typeface="+mn-lt"/>
                <a:ea typeface="+mn-ea"/>
                <a:cs typeface="+mn-cs"/>
              </a:rPr>
              <a:t>5</a:t>
            </a:r>
            <a:r>
              <a:rPr kumimoji="1" lang="ja-JP" altLang="en-US" sz="1200" kern="1200" dirty="0" smtClean="0">
                <a:solidFill>
                  <a:schemeClr val="tx1"/>
                </a:solidFill>
                <a:latin typeface="+mn-lt"/>
                <a:ea typeface="+mn-ea"/>
                <a:cs typeface="+mn-cs"/>
              </a:rPr>
              <a:t>番の</a:t>
            </a:r>
            <a:r>
              <a:rPr kumimoji="1" lang="en-US" sz="1200" kern="1200" dirty="0" smtClean="0">
                <a:solidFill>
                  <a:schemeClr val="tx1"/>
                </a:solidFill>
                <a:latin typeface="+mn-lt"/>
                <a:ea typeface="+mn-ea"/>
                <a:cs typeface="+mn-cs"/>
              </a:rPr>
              <a:t>6</a:t>
            </a:r>
            <a:r>
              <a:rPr kumimoji="1" lang="ja-JP" altLang="en-US" sz="1200" kern="1200" dirty="0" smtClean="0">
                <a:solidFill>
                  <a:schemeClr val="tx1"/>
                </a:solidFill>
                <a:latin typeface="+mn-lt"/>
                <a:ea typeface="+mn-ea"/>
                <a:cs typeface="+mn-cs"/>
              </a:rPr>
              <a:t>台のプロセッサが、更にプロセッサ番号</a:t>
            </a:r>
            <a:r>
              <a:rPr kumimoji="1" lang="en-US" sz="1200" kern="1200" dirty="0" smtClean="0">
                <a:solidFill>
                  <a:schemeClr val="tx1"/>
                </a:solidFill>
                <a:latin typeface="+mn-lt"/>
                <a:ea typeface="+mn-ea"/>
                <a:cs typeface="+mn-cs"/>
              </a:rPr>
              <a:t>0</a:t>
            </a:r>
            <a:r>
              <a:rPr kumimoji="1" lang="ja-JP" altLang="en-US" sz="1200" kern="1200" dirty="0" smtClean="0">
                <a:solidFill>
                  <a:schemeClr val="tx1"/>
                </a:solidFill>
                <a:latin typeface="+mn-lt"/>
                <a:ea typeface="+mn-ea"/>
                <a:cs typeface="+mn-cs"/>
              </a:rPr>
              <a:t>～</a:t>
            </a:r>
            <a:r>
              <a:rPr kumimoji="1" lang="en-US" sz="1200" kern="1200" dirty="0" smtClean="0">
                <a:solidFill>
                  <a:schemeClr val="tx1"/>
                </a:solidFill>
                <a:latin typeface="+mn-lt"/>
                <a:ea typeface="+mn-ea"/>
                <a:cs typeface="+mn-cs"/>
              </a:rPr>
              <a:t>3</a:t>
            </a:r>
            <a:r>
              <a:rPr kumimoji="1" lang="ja-JP" altLang="en-US" sz="1200" kern="1200" dirty="0" smtClean="0">
                <a:solidFill>
                  <a:schemeClr val="tx1"/>
                </a:solidFill>
                <a:latin typeface="+mn-lt"/>
                <a:ea typeface="+mn-ea"/>
                <a:cs typeface="+mn-cs"/>
              </a:rPr>
              <a:t>番の４台のプロセッサを用いて処理を実行していることから、使用されたプロセッサ数が</a:t>
            </a:r>
            <a:r>
              <a:rPr kumimoji="1" lang="en-US" sz="1200" kern="1200" dirty="0" smtClean="0">
                <a:solidFill>
                  <a:schemeClr val="tx1"/>
                </a:solidFill>
                <a:latin typeface="+mn-lt"/>
                <a:ea typeface="+mn-ea"/>
                <a:cs typeface="+mn-cs"/>
              </a:rPr>
              <a:t>24</a:t>
            </a:r>
            <a:r>
              <a:rPr kumimoji="1" lang="ja-JP" altLang="en-US" sz="1200" kern="1200" dirty="0" smtClean="0">
                <a:solidFill>
                  <a:schemeClr val="tx1"/>
                </a:solidFill>
                <a:latin typeface="+mn-lt"/>
                <a:ea typeface="+mn-ea"/>
                <a:cs typeface="+mn-cs"/>
              </a:rPr>
              <a:t>台であることがわかります。</a:t>
            </a:r>
            <a:endParaRPr kumimoji="1" lang="en-US" altLang="ja-JP" sz="1200" kern="1200" dirty="0" smtClean="0">
              <a:solidFill>
                <a:schemeClr val="tx1"/>
              </a:solidFill>
              <a:latin typeface="+mn-lt"/>
              <a:ea typeface="+mn-ea"/>
              <a:cs typeface="+mn-cs"/>
            </a:endParaRPr>
          </a:p>
          <a:p>
            <a:r>
              <a:rPr kumimoji="1" lang="ja-JP" altLang="en-US" sz="1200" kern="1200" dirty="0" smtClean="0">
                <a:solidFill>
                  <a:schemeClr val="tx1"/>
                </a:solidFill>
                <a:latin typeface="+mn-lt"/>
                <a:ea typeface="+mn-ea"/>
                <a:cs typeface="+mn-cs"/>
              </a:rPr>
              <a:t>以上の結果から、プログラムは正しくコンパイルされ、並列処理された結果が出力されたことが確認できます。</a:t>
            </a:r>
            <a:endParaRPr kumimoji="1" lang="ja-JP" altLang="en-US" dirty="0"/>
          </a:p>
        </p:txBody>
      </p:sp>
      <p:sp>
        <p:nvSpPr>
          <p:cNvPr id="4" name="スライド番号プレースホルダ 3"/>
          <p:cNvSpPr>
            <a:spLocks noGrp="1"/>
          </p:cNvSpPr>
          <p:nvPr>
            <p:ph type="sldNum" sz="quarter" idx="10"/>
          </p:nvPr>
        </p:nvSpPr>
        <p:spPr/>
        <p:txBody>
          <a:bodyPr/>
          <a:lstStyle/>
          <a:p>
            <a:fld id="{01E168E4-E928-47C8-9E36-FFD88DB1DDDE}"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BD021048-C85C-4317-B611-2279CCA56BD7}" type="datetimeFigureOut">
              <a:rPr kumimoji="1" lang="ja-JP" altLang="en-US" smtClean="0"/>
              <a:pPr/>
              <a:t>2009/2/5</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DA3517DF-5893-4CDD-BD0B-CC011CFC8353}"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BD021048-C85C-4317-B611-2279CCA56BD7}" type="datetimeFigureOut">
              <a:rPr kumimoji="1" lang="ja-JP" altLang="en-US" smtClean="0"/>
              <a:pPr/>
              <a:t>2009/2/5</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A3517DF-5893-4CDD-BD0B-CC011CFC8353}"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BD021048-C85C-4317-B611-2279CCA56BD7}" type="datetimeFigureOut">
              <a:rPr kumimoji="1" lang="ja-JP" altLang="en-US" smtClean="0"/>
              <a:pPr/>
              <a:t>2009/2/5</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A3517DF-5893-4CDD-BD0B-CC011CFC8353}"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BD021048-C85C-4317-B611-2279CCA56BD7}" type="datetimeFigureOut">
              <a:rPr kumimoji="1" lang="ja-JP" altLang="en-US" smtClean="0"/>
              <a:pPr/>
              <a:t>2009/2/5</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A3517DF-5893-4CDD-BD0B-CC011CFC8353}" type="slidenum">
              <a:rPr kumimoji="1" lang="ja-JP" altLang="en-US" smtClean="0"/>
              <a:pPr/>
              <a:t>&lt;#&gt;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BD021048-C85C-4317-B611-2279CCA56BD7}" type="datetimeFigureOut">
              <a:rPr kumimoji="1" lang="ja-JP" altLang="en-US" smtClean="0"/>
              <a:pPr/>
              <a:t>2009/2/5</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A3517DF-5893-4CDD-BD0B-CC011CFC8353}" type="slidenum">
              <a:rPr kumimoji="1" lang="ja-JP" altLang="en-US" smtClean="0"/>
              <a:pPr/>
              <a:t>&lt;#&gt;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BD021048-C85C-4317-B611-2279CCA56BD7}" type="datetimeFigureOut">
              <a:rPr kumimoji="1" lang="ja-JP" altLang="en-US" smtClean="0"/>
              <a:pPr/>
              <a:t>2009/2/5</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A3517DF-5893-4CDD-BD0B-CC011CFC8353}" type="slidenum">
              <a:rPr kumimoji="1" lang="ja-JP" altLang="en-US" smtClean="0"/>
              <a:pPr/>
              <a:t>&lt;#&gt;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BD021048-C85C-4317-B611-2279CCA56BD7}" type="datetimeFigureOut">
              <a:rPr kumimoji="1" lang="ja-JP" altLang="en-US" smtClean="0"/>
              <a:pPr/>
              <a:t>2009/2/5</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DA3517DF-5893-4CDD-BD0B-CC011CFC8353}"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BD021048-C85C-4317-B611-2279CCA56BD7}" type="datetimeFigureOut">
              <a:rPr kumimoji="1" lang="ja-JP" altLang="en-US" smtClean="0"/>
              <a:pPr/>
              <a:t>2009/2/5</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DA3517DF-5893-4CDD-BD0B-CC011CFC8353}" type="slidenum">
              <a:rPr kumimoji="1" lang="ja-JP" altLang="en-US" smtClean="0"/>
              <a:pPr/>
              <a:t>&lt;#&gt;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BD021048-C85C-4317-B611-2279CCA56BD7}" type="datetimeFigureOut">
              <a:rPr kumimoji="1" lang="ja-JP" altLang="en-US" smtClean="0"/>
              <a:pPr/>
              <a:t>2009/2/5</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DA3517DF-5893-4CDD-BD0B-CC011CFC8353}"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BD021048-C85C-4317-B611-2279CCA56BD7}" type="datetimeFigureOut">
              <a:rPr kumimoji="1" lang="ja-JP" altLang="en-US" smtClean="0"/>
              <a:pPr/>
              <a:t>2009/2/5</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A3517DF-5893-4CDD-BD0B-CC011CFC8353}"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BD021048-C85C-4317-B611-2279CCA56BD7}" type="datetimeFigureOut">
              <a:rPr kumimoji="1" lang="ja-JP" altLang="en-US" smtClean="0"/>
              <a:pPr/>
              <a:t>2009/2/5</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DA3517DF-5893-4CDD-BD0B-CC011CFC8353}" type="slidenum">
              <a:rPr kumimoji="1" lang="ja-JP" altLang="en-US" smtClean="0"/>
              <a:pPr/>
              <a:t>&lt;#&gt;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D021048-C85C-4317-B611-2279CCA56BD7}" type="datetimeFigureOut">
              <a:rPr kumimoji="1" lang="ja-JP" altLang="en-US" smtClean="0"/>
              <a:pPr/>
              <a:t>2009/2/5</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A3517DF-5893-4CDD-BD0B-CC011CFC835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Java</a:t>
            </a:r>
            <a:r>
              <a:rPr kumimoji="1" lang="ja-JP" altLang="en-US" dirty="0" smtClean="0"/>
              <a:t>による</a:t>
            </a:r>
            <a:r>
              <a:rPr kumimoji="1" lang="en-US" altLang="ja-JP" dirty="0" smtClean="0"/>
              <a:t>PRAM</a:t>
            </a:r>
            <a:r>
              <a:rPr kumimoji="1" lang="ja-JP" altLang="en-US" dirty="0" smtClean="0"/>
              <a:t>コンパイラの拡張</a:t>
            </a:r>
            <a:endParaRPr kumimoji="1" lang="ja-JP" altLang="en-US" dirty="0"/>
          </a:p>
        </p:txBody>
      </p:sp>
      <p:sp>
        <p:nvSpPr>
          <p:cNvPr id="3" name="サブタイトル 2"/>
          <p:cNvSpPr>
            <a:spLocks noGrp="1"/>
          </p:cNvSpPr>
          <p:nvPr>
            <p:ph type="subTitle" idx="1"/>
          </p:nvPr>
        </p:nvSpPr>
        <p:spPr/>
        <p:txBody>
          <a:bodyPr>
            <a:normAutofit fontScale="92500" lnSpcReduction="20000"/>
          </a:bodyPr>
          <a:lstStyle/>
          <a:p>
            <a:r>
              <a:rPr kumimoji="1" lang="ja-JP" altLang="en-US" dirty="0" smtClean="0"/>
              <a:t>情報論理工学研究室</a:t>
            </a:r>
            <a:endParaRPr kumimoji="1" lang="en-US" altLang="ja-JP" dirty="0" smtClean="0"/>
          </a:p>
          <a:p>
            <a:r>
              <a:rPr kumimoji="1" lang="en-US" altLang="ja-JP" dirty="0" smtClean="0"/>
              <a:t>05-1-037-0138</a:t>
            </a:r>
          </a:p>
          <a:p>
            <a:r>
              <a:rPr lang="ja-JP" altLang="en-US" dirty="0" smtClean="0"/>
              <a:t>藤枝正樹</a:t>
            </a:r>
            <a:endParaRPr kumimoji="1" lang="ja-JP" alt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結論</a:t>
            </a:r>
            <a:endParaRPr kumimoji="1" lang="en-US" altLang="ja-JP" dirty="0" smtClean="0"/>
          </a:p>
          <a:p>
            <a:pPr lvl="1"/>
            <a:r>
              <a:rPr lang="en-US" dirty="0" smtClean="0"/>
              <a:t>parallel</a:t>
            </a:r>
            <a:r>
              <a:rPr lang="ja-JP" altLang="en-US" dirty="0" smtClean="0"/>
              <a:t>命令の</a:t>
            </a:r>
            <a:r>
              <a:rPr lang="en-US" dirty="0" smtClean="0"/>
              <a:t>2</a:t>
            </a:r>
            <a:r>
              <a:rPr lang="ja-JP" altLang="en-US" dirty="0" smtClean="0"/>
              <a:t>重入れ子構造の対応を実現。</a:t>
            </a:r>
            <a:endParaRPr lang="en-US" altLang="ja-JP" dirty="0" smtClean="0"/>
          </a:p>
          <a:p>
            <a:pPr lvl="1"/>
            <a:r>
              <a:rPr lang="ja-JP" altLang="en-US" dirty="0" smtClean="0"/>
              <a:t>並列アルゴリズムの設計およびその計算量の解析の容易化。</a:t>
            </a:r>
            <a:endParaRPr lang="en-US" altLang="ja-JP" dirty="0" smtClean="0"/>
          </a:p>
          <a:p>
            <a:endParaRPr lang="en-US" altLang="ja-JP" dirty="0" smtClean="0"/>
          </a:p>
          <a:p>
            <a:r>
              <a:rPr kumimoji="1" lang="ja-JP" altLang="en-US" dirty="0" smtClean="0"/>
              <a:t>今後の課題</a:t>
            </a:r>
            <a:endParaRPr kumimoji="1" lang="en-US" altLang="ja-JP" dirty="0" smtClean="0"/>
          </a:p>
          <a:p>
            <a:pPr lvl="1"/>
            <a:r>
              <a:rPr lang="en-US" dirty="0" smtClean="0"/>
              <a:t>3</a:t>
            </a:r>
            <a:r>
              <a:rPr lang="ja-JP" altLang="en-US" dirty="0" smtClean="0"/>
              <a:t>段階以上の</a:t>
            </a:r>
            <a:r>
              <a:rPr lang="en-US" dirty="0" smtClean="0"/>
              <a:t>parallel</a:t>
            </a:r>
            <a:r>
              <a:rPr lang="ja-JP" altLang="en-US" dirty="0" smtClean="0"/>
              <a:t>命令を可能にする。</a:t>
            </a:r>
            <a:endParaRPr lang="en-US" altLang="ja-JP" dirty="0" smtClean="0"/>
          </a:p>
          <a:p>
            <a:pPr lvl="1"/>
            <a:r>
              <a:rPr lang="ja-JP" altLang="en-US" dirty="0" smtClean="0"/>
              <a:t>実行中の</a:t>
            </a:r>
            <a:r>
              <a:rPr lang="en-US" dirty="0" smtClean="0"/>
              <a:t>VSM</a:t>
            </a:r>
            <a:r>
              <a:rPr lang="ja-JP" altLang="en-US" dirty="0" smtClean="0"/>
              <a:t>の様子をグラフィカルに表示させる。</a:t>
            </a:r>
            <a:endParaRPr lang="en-US" altLang="ja-JP" dirty="0" smtClean="0"/>
          </a:p>
        </p:txBody>
      </p:sp>
      <p:sp>
        <p:nvSpPr>
          <p:cNvPr id="3" name="タイトル 2"/>
          <p:cNvSpPr>
            <a:spLocks noGrp="1"/>
          </p:cNvSpPr>
          <p:nvPr>
            <p:ph type="title"/>
          </p:nvPr>
        </p:nvSpPr>
        <p:spPr/>
        <p:txBody>
          <a:bodyPr/>
          <a:lstStyle/>
          <a:p>
            <a:r>
              <a:rPr kumimoji="1" lang="ja-JP" altLang="en-US" dirty="0" smtClean="0"/>
              <a:t>結論と今後の課題</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PRAM</a:t>
            </a:r>
            <a:r>
              <a:rPr lang="ja-JP" altLang="en-US" dirty="0" smtClean="0"/>
              <a:t>（</a:t>
            </a:r>
            <a:r>
              <a:rPr lang="en-US" altLang="ja-JP" dirty="0" smtClean="0"/>
              <a:t>Parallel Random Access Machine</a:t>
            </a:r>
            <a:r>
              <a:rPr lang="ja-JP" altLang="en-US" dirty="0" smtClean="0"/>
              <a:t>）</a:t>
            </a:r>
            <a:endParaRPr lang="en-US" altLang="ja-JP" dirty="0" smtClean="0"/>
          </a:p>
          <a:p>
            <a:r>
              <a:rPr kumimoji="1" lang="en-US" altLang="ja-JP" dirty="0" smtClean="0"/>
              <a:t>PRAM</a:t>
            </a:r>
            <a:r>
              <a:rPr kumimoji="1" lang="ja-JP" altLang="en-US" dirty="0" smtClean="0"/>
              <a:t>シミュレータ</a:t>
            </a:r>
            <a:endParaRPr kumimoji="1" lang="en-US" altLang="ja-JP" dirty="0" smtClean="0"/>
          </a:p>
          <a:p>
            <a:r>
              <a:rPr kumimoji="1" lang="ja-JP" altLang="en-US" dirty="0" smtClean="0"/>
              <a:t>目的</a:t>
            </a:r>
            <a:endParaRPr kumimoji="1" lang="en-US" altLang="ja-JP" dirty="0" smtClean="0"/>
          </a:p>
          <a:p>
            <a:r>
              <a:rPr lang="ja-JP" altLang="en-US" dirty="0" smtClean="0"/>
              <a:t>研究内容</a:t>
            </a:r>
            <a:endParaRPr lang="en-US" altLang="ja-JP" dirty="0" smtClean="0"/>
          </a:p>
          <a:p>
            <a:r>
              <a:rPr kumimoji="1" lang="ja-JP" altLang="en-US" dirty="0" smtClean="0"/>
              <a:t>動作確認と検証</a:t>
            </a:r>
            <a:endParaRPr kumimoji="1" lang="en-US" altLang="ja-JP" dirty="0" smtClean="0"/>
          </a:p>
          <a:p>
            <a:r>
              <a:rPr lang="ja-JP" altLang="en-US" dirty="0" smtClean="0"/>
              <a:t>結論と今後の課題</a:t>
            </a:r>
            <a:endParaRPr kumimoji="1" lang="ja-JP" altLang="en-US" dirty="0"/>
          </a:p>
        </p:txBody>
      </p:sp>
      <p:sp>
        <p:nvSpPr>
          <p:cNvPr id="3" name="タイトル 2"/>
          <p:cNvSpPr>
            <a:spLocks noGrp="1"/>
          </p:cNvSpPr>
          <p:nvPr>
            <p:ph type="title"/>
          </p:nvPr>
        </p:nvSpPr>
        <p:spPr/>
        <p:txBody>
          <a:bodyPr/>
          <a:lstStyle/>
          <a:p>
            <a:r>
              <a:rPr kumimoji="1" lang="ja-JP" altLang="en-US" dirty="0" smtClean="0"/>
              <a:t>目次</a:t>
            </a:r>
            <a:endParaRPr kumimoji="1" lang="ja-JP" alt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ja-JP" altLang="en-US" dirty="0" smtClean="0"/>
              <a:t>共有メモリ型並列計算モデル</a:t>
            </a:r>
            <a:endParaRPr lang="en-US" altLang="ja-JP" dirty="0" smtClean="0"/>
          </a:p>
          <a:p>
            <a:pPr lvl="1"/>
            <a:r>
              <a:rPr lang="ja-JP" altLang="en-US" dirty="0" smtClean="0"/>
              <a:t>全てのプロセッサが自由に読み書きを行うことができる。</a:t>
            </a:r>
            <a:endParaRPr lang="en-US" altLang="ja-JP" dirty="0" smtClean="0"/>
          </a:p>
          <a:p>
            <a:endParaRPr kumimoji="1" lang="en-US" altLang="ja-JP" dirty="0" smtClean="0"/>
          </a:p>
          <a:p>
            <a:endParaRPr kumimoji="1" lang="en-US" altLang="ja-JP" dirty="0" smtClean="0"/>
          </a:p>
          <a:p>
            <a:endParaRPr lang="en-US" altLang="ja-JP" dirty="0" smtClean="0"/>
          </a:p>
          <a:p>
            <a:endParaRPr kumimoji="1" lang="en-US" altLang="ja-JP" dirty="0" smtClean="0"/>
          </a:p>
          <a:p>
            <a:endParaRPr kumimoji="1" lang="en-US" altLang="ja-JP" dirty="0" smtClean="0"/>
          </a:p>
          <a:p>
            <a:pPr lvl="1"/>
            <a:r>
              <a:rPr lang="ja-JP" altLang="en-US" dirty="0" smtClean="0"/>
              <a:t>仮定</a:t>
            </a:r>
            <a:endParaRPr lang="en-US" altLang="ja-JP" dirty="0" smtClean="0"/>
          </a:p>
          <a:p>
            <a:pPr lvl="2"/>
            <a:r>
              <a:rPr lang="ja-JP" altLang="en-US" dirty="0" smtClean="0"/>
              <a:t>全ての命令が種類に関係なく</a:t>
            </a:r>
            <a:r>
              <a:rPr lang="en-US" altLang="ja-JP" dirty="0" smtClean="0"/>
              <a:t>1</a:t>
            </a:r>
            <a:r>
              <a:rPr lang="ja-JP" altLang="en-US" dirty="0" smtClean="0"/>
              <a:t>単位時間で行われる。</a:t>
            </a:r>
            <a:endParaRPr lang="en-US" altLang="ja-JP" dirty="0" smtClean="0"/>
          </a:p>
          <a:p>
            <a:pPr lvl="2"/>
            <a:r>
              <a:rPr lang="en-US" altLang="ja-JP" dirty="0" smtClean="0"/>
              <a:t>1</a:t>
            </a:r>
            <a:r>
              <a:rPr lang="ja-JP" altLang="en-US" dirty="0" smtClean="0"/>
              <a:t>命令毎に同期をとる。</a:t>
            </a:r>
            <a:endParaRPr lang="en-US" altLang="ja-JP" dirty="0" smtClean="0"/>
          </a:p>
        </p:txBody>
      </p:sp>
      <p:sp>
        <p:nvSpPr>
          <p:cNvPr id="3" name="タイトル 2"/>
          <p:cNvSpPr>
            <a:spLocks noGrp="1"/>
          </p:cNvSpPr>
          <p:nvPr>
            <p:ph type="title"/>
          </p:nvPr>
        </p:nvSpPr>
        <p:spPr/>
        <p:txBody>
          <a:bodyPr>
            <a:normAutofit fontScale="90000"/>
          </a:bodyPr>
          <a:lstStyle/>
          <a:p>
            <a:r>
              <a:rPr kumimoji="1" lang="en-US" altLang="ja-JP" dirty="0" smtClean="0"/>
              <a:t>PRAM</a:t>
            </a:r>
            <a:br>
              <a:rPr kumimoji="1" lang="en-US" altLang="ja-JP" dirty="0" smtClean="0"/>
            </a:br>
            <a:r>
              <a:rPr kumimoji="1" lang="ja-JP" altLang="en-US" dirty="0" smtClean="0"/>
              <a:t>（</a:t>
            </a:r>
            <a:r>
              <a:rPr kumimoji="1" lang="en-US" altLang="ja-JP" dirty="0" smtClean="0"/>
              <a:t>Parallel Random Access</a:t>
            </a:r>
            <a:r>
              <a:rPr lang="ja-JP" altLang="en-US" dirty="0" smtClean="0"/>
              <a:t> </a:t>
            </a:r>
            <a:r>
              <a:rPr lang="en-US" altLang="ja-JP" dirty="0" smtClean="0"/>
              <a:t>Machine</a:t>
            </a:r>
            <a:r>
              <a:rPr kumimoji="1" lang="ja-JP" altLang="en-US" dirty="0" smtClean="0"/>
              <a:t>）</a:t>
            </a:r>
            <a:endParaRPr kumimoji="1" lang="ja-JP" altLang="en-US" dirty="0"/>
          </a:p>
        </p:txBody>
      </p:sp>
      <p:grpSp>
        <p:nvGrpSpPr>
          <p:cNvPr id="6" name="グループ化 12"/>
          <p:cNvGrpSpPr/>
          <p:nvPr/>
        </p:nvGrpSpPr>
        <p:grpSpPr>
          <a:xfrm>
            <a:off x="1714480" y="2500306"/>
            <a:ext cx="5786478" cy="2007421"/>
            <a:chOff x="1500166" y="1785926"/>
            <a:chExt cx="6072230" cy="2650363"/>
          </a:xfrm>
        </p:grpSpPr>
        <p:sp>
          <p:nvSpPr>
            <p:cNvPr id="4" name="正方形/長方形 3"/>
            <p:cNvSpPr/>
            <p:nvPr/>
          </p:nvSpPr>
          <p:spPr>
            <a:xfrm>
              <a:off x="1500166" y="1785926"/>
              <a:ext cx="6072230" cy="934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t>共有メモリ</a:t>
              </a:r>
              <a:endParaRPr lang="en-US" altLang="ja-JP" sz="2800" dirty="0" smtClean="0"/>
            </a:p>
          </p:txBody>
        </p:sp>
        <p:sp>
          <p:nvSpPr>
            <p:cNvPr id="5" name="正方形/長方形 4"/>
            <p:cNvSpPr/>
            <p:nvPr/>
          </p:nvSpPr>
          <p:spPr>
            <a:xfrm>
              <a:off x="1571604" y="3714752"/>
              <a:ext cx="1214446" cy="7062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プロセッサ</a:t>
              </a:r>
              <a:endParaRPr kumimoji="1" lang="ja-JP" altLang="en-US" sz="1600" b="1" dirty="0"/>
            </a:p>
          </p:txBody>
        </p:sp>
        <p:sp>
          <p:nvSpPr>
            <p:cNvPr id="8" name="正方形/長方形 7"/>
            <p:cNvSpPr/>
            <p:nvPr/>
          </p:nvSpPr>
          <p:spPr>
            <a:xfrm>
              <a:off x="3143240" y="3714752"/>
              <a:ext cx="1214446" cy="7215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プロセッサ</a:t>
              </a:r>
              <a:endParaRPr kumimoji="1" lang="ja-JP" altLang="en-US" sz="1600" b="1" dirty="0"/>
            </a:p>
          </p:txBody>
        </p:sp>
        <p:sp>
          <p:nvSpPr>
            <p:cNvPr id="9" name="正方形/長方形 8"/>
            <p:cNvSpPr/>
            <p:nvPr/>
          </p:nvSpPr>
          <p:spPr>
            <a:xfrm>
              <a:off x="4714876" y="3714752"/>
              <a:ext cx="1214446"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プロセッサ</a:t>
              </a:r>
              <a:endParaRPr kumimoji="1" lang="ja-JP" altLang="en-US" sz="1600" b="1" dirty="0"/>
            </a:p>
          </p:txBody>
        </p:sp>
        <p:sp>
          <p:nvSpPr>
            <p:cNvPr id="10" name="正方形/長方形 9"/>
            <p:cNvSpPr/>
            <p:nvPr/>
          </p:nvSpPr>
          <p:spPr>
            <a:xfrm>
              <a:off x="6286512" y="3714752"/>
              <a:ext cx="1214446"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プロセッサ</a:t>
              </a:r>
              <a:endParaRPr kumimoji="1" lang="ja-JP" altLang="en-US" sz="1600" b="1" dirty="0"/>
            </a:p>
          </p:txBody>
        </p:sp>
        <p:cxnSp>
          <p:nvCxnSpPr>
            <p:cNvPr id="19" name="直線矢印コネクタ 18"/>
            <p:cNvCxnSpPr/>
            <p:nvPr/>
          </p:nvCxnSpPr>
          <p:spPr>
            <a:xfrm rot="5400000" flipH="1" flipV="1">
              <a:off x="6358744" y="3213892"/>
              <a:ext cx="1000132" cy="1588"/>
            </a:xfrm>
            <a:prstGeom prst="straightConnector1">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rot="5400000" flipH="1" flipV="1">
              <a:off x="4787108" y="3213892"/>
              <a:ext cx="1000132" cy="1588"/>
            </a:xfrm>
            <a:prstGeom prst="straightConnector1">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rot="5400000" flipH="1" flipV="1">
              <a:off x="3215472" y="3213892"/>
              <a:ext cx="1000132" cy="1588"/>
            </a:xfrm>
            <a:prstGeom prst="straightConnector1">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rot="5400000" flipH="1" flipV="1">
              <a:off x="1643836" y="3213892"/>
              <a:ext cx="1000132" cy="1588"/>
            </a:xfrm>
            <a:prstGeom prst="straightConnector1">
              <a:avLst/>
            </a:prstGeom>
            <a:ln w="25400">
              <a:headEnd type="arrow"/>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PRAM</a:t>
            </a:r>
            <a:r>
              <a:rPr lang="ja-JP" altLang="en-US" dirty="0" smtClean="0"/>
              <a:t>シミュレータ</a:t>
            </a:r>
            <a:endParaRPr kumimoji="1" lang="ja-JP" altLang="en-US" dirty="0"/>
          </a:p>
        </p:txBody>
      </p:sp>
      <p:sp>
        <p:nvSpPr>
          <p:cNvPr id="4" name="角丸四角形 3"/>
          <p:cNvSpPr/>
          <p:nvPr/>
        </p:nvSpPr>
        <p:spPr>
          <a:xfrm>
            <a:off x="3000364" y="1643050"/>
            <a:ext cx="3143272" cy="5715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PRAM</a:t>
            </a:r>
            <a:r>
              <a:rPr kumimoji="1" lang="ja-JP" altLang="en-US" dirty="0" smtClean="0">
                <a:solidFill>
                  <a:schemeClr val="tx1"/>
                </a:solidFill>
              </a:rPr>
              <a:t>用並列言語プログラム</a:t>
            </a:r>
            <a:endParaRPr kumimoji="1" lang="ja-JP" altLang="en-US" dirty="0">
              <a:solidFill>
                <a:schemeClr val="tx1"/>
              </a:solidFill>
            </a:endParaRPr>
          </a:p>
        </p:txBody>
      </p:sp>
      <p:sp>
        <p:nvSpPr>
          <p:cNvPr id="5" name="円/楕円 4"/>
          <p:cNvSpPr/>
          <p:nvPr/>
        </p:nvSpPr>
        <p:spPr>
          <a:xfrm>
            <a:off x="3286116" y="2714620"/>
            <a:ext cx="2571768" cy="6429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PRAM</a:t>
            </a:r>
            <a:r>
              <a:rPr kumimoji="1" lang="ja-JP" altLang="en-US" dirty="0" smtClean="0">
                <a:solidFill>
                  <a:schemeClr val="tx1"/>
                </a:solidFill>
              </a:rPr>
              <a:t>コンパイラ</a:t>
            </a:r>
            <a:endParaRPr kumimoji="1" lang="ja-JP" altLang="en-US" dirty="0">
              <a:solidFill>
                <a:schemeClr val="tx1"/>
              </a:solidFill>
            </a:endParaRPr>
          </a:p>
        </p:txBody>
      </p:sp>
      <p:cxnSp>
        <p:nvCxnSpPr>
          <p:cNvPr id="7" name="直線矢印コネクタ 6"/>
          <p:cNvCxnSpPr>
            <a:stCxn id="4" idx="2"/>
            <a:endCxn id="5" idx="0"/>
          </p:cNvCxnSpPr>
          <p:nvPr/>
        </p:nvCxnSpPr>
        <p:spPr>
          <a:xfrm rot="5400000">
            <a:off x="4321967" y="2464587"/>
            <a:ext cx="500066"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8" name="角丸四角形 7"/>
          <p:cNvSpPr/>
          <p:nvPr/>
        </p:nvSpPr>
        <p:spPr>
          <a:xfrm>
            <a:off x="3714744" y="3857628"/>
            <a:ext cx="1714512" cy="5715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並列</a:t>
            </a:r>
            <a:r>
              <a:rPr kumimoji="1" lang="ja-JP" altLang="en-US" dirty="0" smtClean="0">
                <a:solidFill>
                  <a:schemeClr val="tx1"/>
                </a:solidFill>
              </a:rPr>
              <a:t>アセンブラ</a:t>
            </a:r>
            <a:endParaRPr kumimoji="1" lang="ja-JP" altLang="en-US" dirty="0">
              <a:solidFill>
                <a:schemeClr val="tx1"/>
              </a:solidFill>
            </a:endParaRPr>
          </a:p>
        </p:txBody>
      </p:sp>
      <p:cxnSp>
        <p:nvCxnSpPr>
          <p:cNvPr id="10" name="直線矢印コネクタ 9"/>
          <p:cNvCxnSpPr>
            <a:stCxn id="5" idx="4"/>
            <a:endCxn id="8" idx="0"/>
          </p:cNvCxnSpPr>
          <p:nvPr/>
        </p:nvCxnSpPr>
        <p:spPr>
          <a:xfrm rot="5400000">
            <a:off x="4321967" y="3607595"/>
            <a:ext cx="500066"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8" idx="2"/>
            <a:endCxn id="17" idx="0"/>
          </p:cNvCxnSpPr>
          <p:nvPr/>
        </p:nvCxnSpPr>
        <p:spPr>
          <a:xfrm rot="5400000">
            <a:off x="4321967" y="4679165"/>
            <a:ext cx="500066"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1928794" y="4929198"/>
            <a:ext cx="5286412" cy="92869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PVSM</a:t>
            </a:r>
            <a:r>
              <a:rPr lang="ja-JP" altLang="en-US" dirty="0" smtClean="0"/>
              <a:t> </a:t>
            </a:r>
            <a:endParaRPr lang="en-US" altLang="ja-JP" dirty="0" smtClean="0"/>
          </a:p>
          <a:p>
            <a:pPr algn="ctr"/>
            <a:r>
              <a:rPr lang="ja-JP" altLang="en-US" dirty="0" smtClean="0">
                <a:solidFill>
                  <a:schemeClr val="tx1"/>
                </a:solidFill>
              </a:rPr>
              <a:t>（</a:t>
            </a:r>
            <a:r>
              <a:rPr lang="en-US" altLang="ja-JP" dirty="0" smtClean="0">
                <a:solidFill>
                  <a:schemeClr val="tx1"/>
                </a:solidFill>
              </a:rPr>
              <a:t>Parallel Virtual Stack Machine</a:t>
            </a:r>
            <a:r>
              <a:rPr lang="ja-JP" altLang="en-US" dirty="0" smtClean="0">
                <a:solidFill>
                  <a:schemeClr val="tx1"/>
                </a:solidFill>
              </a:rPr>
              <a:t>）</a:t>
            </a:r>
            <a:endParaRPr lang="en-US" altLang="ja-JP" dirty="0" smtClean="0">
              <a:solidFill>
                <a:schemeClr val="tx1"/>
              </a:solidFill>
            </a:endParaRPr>
          </a:p>
          <a:p>
            <a:pPr algn="ctr"/>
            <a:r>
              <a:rPr kumimoji="1" lang="ja-JP" altLang="en-US" dirty="0" smtClean="0">
                <a:solidFill>
                  <a:schemeClr val="tx1"/>
                </a:solidFill>
              </a:rPr>
              <a:t>インタプリタ</a:t>
            </a:r>
            <a:endParaRPr kumimoji="1" lang="ja-JP" altLang="en-US" dirty="0">
              <a:solidFill>
                <a:schemeClr val="tx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既存</a:t>
            </a:r>
            <a:r>
              <a:rPr kumimoji="1" lang="ja-JP" altLang="en-US" dirty="0" smtClean="0"/>
              <a:t>の</a:t>
            </a:r>
            <a:r>
              <a:rPr kumimoji="1" lang="en-US" altLang="ja-JP" dirty="0" smtClean="0"/>
              <a:t>PRAM</a:t>
            </a:r>
            <a:r>
              <a:rPr kumimoji="1" lang="ja-JP" altLang="en-US" dirty="0" smtClean="0"/>
              <a:t>シミュレータは</a:t>
            </a:r>
            <a:endParaRPr lang="en-US" altLang="ja-JP" dirty="0" smtClean="0"/>
          </a:p>
          <a:p>
            <a:pPr>
              <a:buNone/>
            </a:pPr>
            <a:r>
              <a:rPr lang="en-US" altLang="ja-JP" dirty="0" smtClean="0"/>
              <a:t>		1</a:t>
            </a:r>
            <a:r>
              <a:rPr kumimoji="1" lang="ja-JP" altLang="en-US" dirty="0" smtClean="0"/>
              <a:t>段階の</a:t>
            </a:r>
            <a:r>
              <a:rPr kumimoji="1" lang="en-US" altLang="ja-JP" dirty="0" smtClean="0"/>
              <a:t>parallel</a:t>
            </a:r>
            <a:r>
              <a:rPr kumimoji="1" lang="ja-JP" altLang="en-US" dirty="0" smtClean="0"/>
              <a:t>命令にしか対応していない。</a:t>
            </a:r>
            <a:endParaRPr lang="en-US" altLang="ja-JP" dirty="0" smtClean="0"/>
          </a:p>
          <a:p>
            <a:pPr algn="ctr">
              <a:buNone/>
            </a:pPr>
            <a:r>
              <a:rPr lang="ja-JP" altLang="en-US" dirty="0" smtClean="0"/>
              <a:t>↓</a:t>
            </a:r>
            <a:endParaRPr lang="en-US" altLang="ja-JP" dirty="0" smtClean="0"/>
          </a:p>
          <a:p>
            <a:pPr lvl="1" algn="ctr">
              <a:buNone/>
            </a:pPr>
            <a:r>
              <a:rPr lang="en-US" altLang="ja-JP" dirty="0" smtClean="0"/>
              <a:t>parallel</a:t>
            </a:r>
            <a:r>
              <a:rPr lang="ja-JP" altLang="en-US" dirty="0" smtClean="0"/>
              <a:t>命令の</a:t>
            </a:r>
            <a:r>
              <a:rPr lang="en-US" altLang="ja-JP" dirty="0" smtClean="0"/>
              <a:t>2</a:t>
            </a:r>
            <a:r>
              <a:rPr lang="ja-JP" altLang="en-US" dirty="0" smtClean="0"/>
              <a:t>重入れ子構造に対応する</a:t>
            </a:r>
            <a:endParaRPr lang="en-US" altLang="ja-JP" dirty="0" smtClean="0"/>
          </a:p>
          <a:p>
            <a:pPr lvl="1" algn="ctr">
              <a:buNone/>
            </a:pPr>
            <a:r>
              <a:rPr lang="en-US" altLang="ja-JP" dirty="0" smtClean="0"/>
              <a:t>PRAM</a:t>
            </a:r>
            <a:r>
              <a:rPr lang="ja-JP" altLang="en-US" dirty="0" smtClean="0"/>
              <a:t>シミュレータの設計</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目的</a:t>
            </a:r>
            <a:endParaRPr kumimoji="1" lang="ja-JP"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PRAM</a:t>
            </a:r>
            <a:r>
              <a:rPr kumimoji="1" lang="ja-JP" altLang="en-US" dirty="0" smtClean="0"/>
              <a:t>用並列言語（</a:t>
            </a:r>
            <a:r>
              <a:rPr kumimoji="1" lang="en-US" altLang="ja-JP" dirty="0" smtClean="0"/>
              <a:t>K07</a:t>
            </a:r>
            <a:r>
              <a:rPr kumimoji="1" lang="ja-JP" altLang="en-US" dirty="0" smtClean="0"/>
              <a:t>言語）</a:t>
            </a:r>
            <a:endParaRPr kumimoji="1" lang="en-US" altLang="ja-JP" dirty="0" smtClean="0"/>
          </a:p>
          <a:p>
            <a:pPr lvl="1"/>
            <a:r>
              <a:rPr kumimoji="1" lang="en-US" altLang="ja-JP" dirty="0" smtClean="0"/>
              <a:t>parallel</a:t>
            </a:r>
            <a:r>
              <a:rPr kumimoji="1" lang="ja-JP" altLang="en-US" dirty="0" smtClean="0"/>
              <a:t>文</a:t>
            </a:r>
            <a:r>
              <a:rPr lang="ja-JP" altLang="en-US" dirty="0" smtClean="0"/>
              <a:t>（並列処理命令）</a:t>
            </a:r>
            <a:endParaRPr kumimoji="1" lang="en-US" altLang="ja-JP" dirty="0" smtClean="0"/>
          </a:p>
          <a:p>
            <a:pPr lvl="2"/>
            <a:r>
              <a:rPr lang="ja-JP" altLang="en-US" dirty="0" smtClean="0"/>
              <a:t>文法　「</a:t>
            </a:r>
            <a:r>
              <a:rPr lang="en-US" altLang="ja-JP" dirty="0" smtClean="0"/>
              <a:t>parallel(</a:t>
            </a:r>
            <a:r>
              <a:rPr lang="ja-JP" altLang="en-US" dirty="0" smtClean="0"/>
              <a:t>式①，式②</a:t>
            </a:r>
            <a:r>
              <a:rPr lang="en-US" altLang="ja-JP" dirty="0" smtClean="0"/>
              <a:t>) </a:t>
            </a:r>
            <a:r>
              <a:rPr lang="ja-JP" altLang="en-US" dirty="0" smtClean="0"/>
              <a:t>文」</a:t>
            </a:r>
            <a:endParaRPr lang="en-US" altLang="ja-JP" dirty="0" smtClean="0"/>
          </a:p>
          <a:p>
            <a:pPr lvl="3"/>
            <a:r>
              <a:rPr lang="ja-JP" altLang="en-US" dirty="0" smtClean="0"/>
              <a:t>式①，②　：　</a:t>
            </a:r>
            <a:r>
              <a:rPr lang="en-US" altLang="ja-JP" dirty="0" smtClean="0"/>
              <a:t>int</a:t>
            </a:r>
            <a:r>
              <a:rPr lang="ja-JP" altLang="en-US" dirty="0" smtClean="0"/>
              <a:t>型の評価値を持つ式（プロセッサ番号）</a:t>
            </a:r>
            <a:endParaRPr lang="en-US" altLang="ja-JP" dirty="0" smtClean="0"/>
          </a:p>
          <a:p>
            <a:pPr lvl="3"/>
            <a:r>
              <a:rPr lang="ja-JP" altLang="en-US" dirty="0" smtClean="0"/>
              <a:t>　　文　　　：　任意の文（</a:t>
            </a:r>
            <a:r>
              <a:rPr lang="en-US" altLang="ja-JP" dirty="0" smtClean="0"/>
              <a:t>parallel</a:t>
            </a:r>
            <a:r>
              <a:rPr lang="ja-JP" altLang="en-US" dirty="0" smtClean="0"/>
              <a:t>文は</a:t>
            </a:r>
            <a:r>
              <a:rPr lang="en-US" altLang="ja-JP" dirty="0" smtClean="0"/>
              <a:t>2</a:t>
            </a:r>
            <a:r>
              <a:rPr lang="ja-JP" altLang="en-US" dirty="0" smtClean="0"/>
              <a:t>重入れ子構造まで対応）</a:t>
            </a:r>
            <a:endParaRPr kumimoji="1" lang="en-US" altLang="ja-JP" dirty="0" smtClean="0"/>
          </a:p>
          <a:p>
            <a:pPr lvl="1"/>
            <a:endParaRPr lang="en-US" altLang="ja-JP" dirty="0" smtClean="0"/>
          </a:p>
          <a:p>
            <a:pPr lvl="1"/>
            <a:r>
              <a:rPr kumimoji="1" lang="ja-JP" altLang="en-US" dirty="0" smtClean="0"/>
              <a:t>特殊記号 </a:t>
            </a:r>
            <a:r>
              <a:rPr kumimoji="1" lang="en-US" altLang="ja-JP" dirty="0" smtClean="0"/>
              <a:t>$p</a:t>
            </a:r>
          </a:p>
          <a:p>
            <a:pPr lvl="2"/>
            <a:r>
              <a:rPr kumimoji="1" lang="ja-JP" altLang="en-US" dirty="0" smtClean="0"/>
              <a:t>実行中のプロセッサ番号を表示する。</a:t>
            </a:r>
            <a:endParaRPr kumimoji="1" lang="en-US" altLang="ja-JP" dirty="0" smtClean="0"/>
          </a:p>
          <a:p>
            <a:pPr lvl="3"/>
            <a:r>
              <a:rPr lang="ja-JP" altLang="en-US" dirty="0" smtClean="0"/>
              <a:t>実行中のプロセッサ番号の値を持つ変数として処理。</a:t>
            </a:r>
            <a:endParaRPr kumimoji="1" lang="en-US" altLang="ja-JP" dirty="0" smtClean="0"/>
          </a:p>
          <a:p>
            <a:pPr lvl="3"/>
            <a:r>
              <a:rPr lang="en-US" altLang="ja-JP" dirty="0" smtClean="0"/>
              <a:t>parallel</a:t>
            </a:r>
            <a:r>
              <a:rPr lang="ja-JP" altLang="en-US" dirty="0" smtClean="0"/>
              <a:t>文の</a:t>
            </a:r>
            <a:r>
              <a:rPr lang="en-US" altLang="ja-JP" dirty="0" smtClean="0"/>
              <a:t>2</a:t>
            </a:r>
            <a:r>
              <a:rPr lang="ja-JP" altLang="en-US" dirty="0" smtClean="0"/>
              <a:t>重入れ子構造で使用した場合、</a:t>
            </a:r>
            <a:r>
              <a:rPr lang="en-US" altLang="ja-JP" dirty="0" smtClean="0"/>
              <a:t>2</a:t>
            </a:r>
            <a:r>
              <a:rPr lang="ja-JP" altLang="en-US" dirty="0" smtClean="0"/>
              <a:t>桁の数として表示。</a:t>
            </a:r>
            <a:endParaRPr kumimoji="1" lang="en-US" altLang="ja-JP" dirty="0" smtClean="0"/>
          </a:p>
          <a:p>
            <a:endParaRPr kumimoji="1" lang="ja-JP" altLang="en-US" dirty="0"/>
          </a:p>
        </p:txBody>
      </p:sp>
      <p:sp>
        <p:nvSpPr>
          <p:cNvPr id="3" name="タイトル 2"/>
          <p:cNvSpPr>
            <a:spLocks noGrp="1"/>
          </p:cNvSpPr>
          <p:nvPr>
            <p:ph type="title"/>
          </p:nvPr>
        </p:nvSpPr>
        <p:spPr/>
        <p:txBody>
          <a:bodyPr/>
          <a:lstStyle/>
          <a:p>
            <a:r>
              <a:rPr kumimoji="1" lang="ja-JP" altLang="en-US" dirty="0" smtClean="0"/>
              <a:t>研究内容</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ja-JP" altLang="en-US" dirty="0" smtClean="0"/>
              <a:t>並列アセンブラ（</a:t>
            </a:r>
            <a:r>
              <a:rPr kumimoji="1" lang="en-US" altLang="ja-JP" dirty="0" smtClean="0"/>
              <a:t>VSM</a:t>
            </a:r>
            <a:r>
              <a:rPr kumimoji="1" lang="ja-JP" altLang="en-US" dirty="0" smtClean="0"/>
              <a:t>アセンブラ）</a:t>
            </a:r>
            <a:endParaRPr kumimoji="1" lang="en-US" altLang="ja-JP" dirty="0" smtClean="0"/>
          </a:p>
          <a:p>
            <a:pPr lvl="1"/>
            <a:r>
              <a:rPr lang="en-US" altLang="ja-JP" dirty="0" smtClean="0"/>
              <a:t>PARA</a:t>
            </a:r>
            <a:r>
              <a:rPr lang="ja-JP" altLang="en-US" dirty="0" smtClean="0"/>
              <a:t>（並列処理の開始）</a:t>
            </a:r>
            <a:endParaRPr lang="en-US" altLang="ja-JP" dirty="0" smtClean="0"/>
          </a:p>
          <a:p>
            <a:pPr lvl="2"/>
            <a:r>
              <a:rPr lang="ja-JP" altLang="en-US" dirty="0" smtClean="0"/>
              <a:t>スタックで指定されたプロセッサ台数を使用して、並列状態へと移行する。</a:t>
            </a:r>
            <a:endParaRPr lang="en-US" altLang="ja-JP" dirty="0" smtClean="0"/>
          </a:p>
          <a:p>
            <a:pPr lvl="2"/>
            <a:endParaRPr lang="en-US" altLang="ja-JP" dirty="0" smtClean="0"/>
          </a:p>
          <a:p>
            <a:pPr lvl="1"/>
            <a:r>
              <a:rPr lang="en-US" altLang="ja-JP" dirty="0" smtClean="0"/>
              <a:t>SYNC</a:t>
            </a:r>
            <a:r>
              <a:rPr lang="ja-JP" altLang="en-US" dirty="0" smtClean="0"/>
              <a:t>（同期）</a:t>
            </a:r>
            <a:endParaRPr lang="en-US" altLang="ja-JP" dirty="0" smtClean="0"/>
          </a:p>
          <a:p>
            <a:pPr lvl="2"/>
            <a:r>
              <a:rPr lang="ja-JP" altLang="en-US" dirty="0" smtClean="0"/>
              <a:t>並列状態で処理中の各プロセッサが命令を読むまで動作を停止し、全てのプロセッサが命令を読むと再び動作を開始する。</a:t>
            </a:r>
            <a:endParaRPr lang="en-US" altLang="ja-JP" dirty="0" smtClean="0"/>
          </a:p>
          <a:p>
            <a:pPr lvl="2"/>
            <a:endParaRPr lang="en-US" altLang="ja-JP" dirty="0" smtClean="0"/>
          </a:p>
          <a:p>
            <a:pPr lvl="1"/>
            <a:r>
              <a:rPr lang="en-US" altLang="ja-JP" dirty="0" smtClean="0"/>
              <a:t>PUSHP</a:t>
            </a:r>
            <a:r>
              <a:rPr lang="ja-JP" altLang="en-US" dirty="0" smtClean="0"/>
              <a:t>（プロセッサ番号の挿入）</a:t>
            </a:r>
            <a:endParaRPr lang="en-US" altLang="ja-JP" dirty="0" smtClean="0"/>
          </a:p>
          <a:p>
            <a:pPr lvl="2"/>
            <a:r>
              <a:rPr lang="ja-JP" altLang="en-US" dirty="0" smtClean="0"/>
              <a:t>命令を実行しているプロセッサのプロセッサ番号をスタックトップに積む。（プロセッサ番号は</a:t>
            </a:r>
            <a:r>
              <a:rPr lang="en-US" altLang="ja-JP" dirty="0" smtClean="0"/>
              <a:t>2</a:t>
            </a:r>
            <a:r>
              <a:rPr lang="ja-JP" altLang="en-US" dirty="0" smtClean="0"/>
              <a:t>桁の数として表される。）</a:t>
            </a:r>
            <a:endParaRPr lang="en-US" altLang="ja-JP" dirty="0" smtClean="0"/>
          </a:p>
          <a:p>
            <a:endParaRPr kumimoji="1" lang="ja-JP" altLang="en-US" dirty="0"/>
          </a:p>
        </p:txBody>
      </p:sp>
      <p:sp>
        <p:nvSpPr>
          <p:cNvPr id="3" name="タイトル 2"/>
          <p:cNvSpPr>
            <a:spLocks noGrp="1"/>
          </p:cNvSpPr>
          <p:nvPr>
            <p:ph type="title"/>
          </p:nvPr>
        </p:nvSpPr>
        <p:spPr/>
        <p:txBody>
          <a:bodyPr/>
          <a:lstStyle/>
          <a:p>
            <a:r>
              <a:rPr kumimoji="1" lang="ja-JP" altLang="en-US" dirty="0" smtClean="0"/>
              <a:t>研究内容</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smtClean="0"/>
              <a:t>PVSM</a:t>
            </a:r>
            <a:r>
              <a:rPr kumimoji="1" lang="ja-JP" altLang="en-US" dirty="0" smtClean="0"/>
              <a:t>インタプリタ</a:t>
            </a:r>
            <a:endParaRPr kumimoji="1" lang="en-US" altLang="ja-JP" dirty="0" smtClean="0"/>
          </a:p>
          <a:p>
            <a:pPr lvl="1"/>
            <a:r>
              <a:rPr lang="en-US" altLang="ja-JP" dirty="0" smtClean="0"/>
              <a:t>VSM</a:t>
            </a:r>
            <a:r>
              <a:rPr lang="ja-JP" altLang="en-US" dirty="0" smtClean="0"/>
              <a:t>（</a:t>
            </a:r>
            <a:r>
              <a:rPr lang="en-US" altLang="ja-JP" dirty="0" smtClean="0"/>
              <a:t>Virtual Stack Machine</a:t>
            </a:r>
            <a:r>
              <a:rPr lang="ja-JP" altLang="en-US" dirty="0" smtClean="0"/>
              <a:t>）　→　</a:t>
            </a:r>
            <a:r>
              <a:rPr lang="en-US" altLang="ja-JP" dirty="0" smtClean="0"/>
              <a:t>2</a:t>
            </a:r>
            <a:r>
              <a:rPr lang="ja-JP" altLang="en-US" dirty="0" smtClean="0"/>
              <a:t>次元配列</a:t>
            </a:r>
            <a:endParaRPr lang="en-US" altLang="ja-JP" dirty="0" smtClean="0"/>
          </a:p>
          <a:p>
            <a:pPr lvl="2"/>
            <a:r>
              <a:rPr lang="en-US" altLang="ja-JP" dirty="0" smtClean="0"/>
              <a:t>VSM</a:t>
            </a:r>
            <a:r>
              <a:rPr lang="ja-JP" altLang="en-US" dirty="0" smtClean="0"/>
              <a:t> </a:t>
            </a:r>
            <a:r>
              <a:rPr lang="en-US" altLang="ja-JP" dirty="0" smtClean="0"/>
              <a:t>i,j </a:t>
            </a:r>
            <a:r>
              <a:rPr lang="ja-JP" altLang="en-US" dirty="0" smtClean="0"/>
              <a:t>（</a:t>
            </a:r>
            <a:r>
              <a:rPr lang="en-US" altLang="ja-JP" dirty="0" smtClean="0"/>
              <a:t>0 </a:t>
            </a:r>
            <a:r>
              <a:rPr lang="ja-JP" altLang="en-US" dirty="0" smtClean="0"/>
              <a:t>≦</a:t>
            </a:r>
            <a:r>
              <a:rPr lang="en-US" altLang="ja-JP" dirty="0" smtClean="0"/>
              <a:t> i,j </a:t>
            </a:r>
            <a:r>
              <a:rPr lang="ja-JP" altLang="en-US" dirty="0" smtClean="0"/>
              <a:t>＜</a:t>
            </a:r>
            <a:r>
              <a:rPr lang="en-US" altLang="ja-JP" dirty="0" smtClean="0"/>
              <a:t> 10</a:t>
            </a:r>
            <a:r>
              <a:rPr lang="ja-JP" altLang="en-US" dirty="0" smtClean="0"/>
              <a:t>）</a:t>
            </a:r>
            <a:endParaRPr lang="en-US" altLang="ja-JP" dirty="0" smtClean="0"/>
          </a:p>
          <a:p>
            <a:pPr lvl="1"/>
            <a:endParaRPr kumimoji="1" lang="en-US" altLang="ja-JP" dirty="0" smtClean="0"/>
          </a:p>
          <a:p>
            <a:pPr lvl="1"/>
            <a:r>
              <a:rPr lang="ja-JP" altLang="en-US" dirty="0" smtClean="0"/>
              <a:t>プロセッサ番号　→　</a:t>
            </a:r>
            <a:r>
              <a:rPr lang="en-US" altLang="ja-JP" dirty="0" smtClean="0"/>
              <a:t>2</a:t>
            </a:r>
            <a:r>
              <a:rPr lang="ja-JP" altLang="en-US" dirty="0" smtClean="0"/>
              <a:t>桁の</a:t>
            </a:r>
            <a:r>
              <a:rPr lang="en-US" altLang="ja-JP" dirty="0" smtClean="0"/>
              <a:t>10</a:t>
            </a:r>
            <a:r>
              <a:rPr lang="ja-JP" altLang="en-US" dirty="0" smtClean="0"/>
              <a:t>進数で表示</a:t>
            </a:r>
            <a:endParaRPr lang="en-US" altLang="ja-JP" dirty="0" smtClean="0"/>
          </a:p>
          <a:p>
            <a:pPr lvl="2"/>
            <a:r>
              <a:rPr lang="ja-JP" altLang="en-US" dirty="0" smtClean="0"/>
              <a:t>計算式（</a:t>
            </a:r>
            <a:r>
              <a:rPr lang="en-US" altLang="ja-JP" dirty="0" smtClean="0"/>
              <a:t>i</a:t>
            </a:r>
            <a:r>
              <a:rPr kumimoji="1" lang="en-US" altLang="ja-JP" dirty="0" smtClean="0"/>
              <a:t>*10 + j</a:t>
            </a:r>
            <a:r>
              <a:rPr lang="ja-JP" altLang="en-US" dirty="0" smtClean="0"/>
              <a:t>）</a:t>
            </a:r>
            <a:endParaRPr kumimoji="1" lang="en-US" altLang="ja-JP" dirty="0" smtClean="0"/>
          </a:p>
          <a:p>
            <a:pPr lvl="2"/>
            <a:endParaRPr kumimoji="1" lang="en-US" altLang="ja-JP" dirty="0" smtClean="0"/>
          </a:p>
          <a:p>
            <a:endParaRPr kumimoji="1" lang="ja-JP" altLang="en-US" dirty="0"/>
          </a:p>
        </p:txBody>
      </p:sp>
      <p:sp>
        <p:nvSpPr>
          <p:cNvPr id="3" name="タイトル 2"/>
          <p:cNvSpPr>
            <a:spLocks noGrp="1"/>
          </p:cNvSpPr>
          <p:nvPr>
            <p:ph type="title"/>
          </p:nvPr>
        </p:nvSpPr>
        <p:spPr/>
        <p:txBody>
          <a:bodyPr/>
          <a:lstStyle/>
          <a:p>
            <a:r>
              <a:rPr kumimoji="1" lang="ja-JP" altLang="en-US" dirty="0" smtClean="0"/>
              <a:t>研究内容</a:t>
            </a:r>
            <a:endParaRPr kumimoji="1" lang="ja-JP" altLang="en-US" dirty="0"/>
          </a:p>
        </p:txBody>
      </p:sp>
      <p:pic>
        <p:nvPicPr>
          <p:cNvPr id="4" name="図 3" descr="表5.jpg"/>
          <p:cNvPicPr>
            <a:picLocks noChangeAspect="1"/>
          </p:cNvPicPr>
          <p:nvPr/>
        </p:nvPicPr>
        <p:blipFill>
          <a:blip r:embed="rId3"/>
          <a:stretch>
            <a:fillRect/>
          </a:stretch>
        </p:blipFill>
        <p:spPr>
          <a:xfrm>
            <a:off x="3500430" y="3500438"/>
            <a:ext cx="4429156" cy="2943337"/>
          </a:xfrm>
          <a:prstGeom prst="rect">
            <a:avLst/>
          </a:prstGeom>
        </p:spPr>
      </p:pic>
      <p:sp>
        <p:nvSpPr>
          <p:cNvPr id="5" name="テキスト ボックス 4"/>
          <p:cNvSpPr txBox="1"/>
          <p:nvPr/>
        </p:nvSpPr>
        <p:spPr>
          <a:xfrm>
            <a:off x="3786182" y="6215083"/>
            <a:ext cx="3857652" cy="338554"/>
          </a:xfrm>
          <a:prstGeom prst="rect">
            <a:avLst/>
          </a:prstGeom>
          <a:noFill/>
        </p:spPr>
        <p:txBody>
          <a:bodyPr wrap="square" rtlCol="0">
            <a:spAutoFit/>
          </a:bodyPr>
          <a:lstStyle/>
          <a:p>
            <a:pPr algn="ctr"/>
            <a:r>
              <a:rPr kumimoji="1" lang="ja-JP" altLang="en-US" sz="1600" dirty="0" smtClean="0"/>
              <a:t>←　　　　　　　　</a:t>
            </a:r>
            <a:r>
              <a:rPr lang="en-US" altLang="ja-JP" sz="1600" dirty="0" smtClean="0"/>
              <a:t> </a:t>
            </a:r>
            <a:r>
              <a:rPr kumimoji="1" lang="ja-JP" altLang="en-US" sz="1600" dirty="0" smtClean="0"/>
              <a:t>　　　 </a:t>
            </a:r>
            <a:r>
              <a:rPr lang="en-US" altLang="ja-JP" sz="1600" dirty="0" smtClean="0"/>
              <a:t>j  </a:t>
            </a:r>
            <a:r>
              <a:rPr lang="ja-JP" altLang="en-US" sz="1600" dirty="0" smtClean="0"/>
              <a:t>　　　　　　　　　　　</a:t>
            </a:r>
            <a:r>
              <a:rPr kumimoji="1" lang="ja-JP" altLang="en-US" sz="1600" dirty="0" smtClean="0"/>
              <a:t>→</a:t>
            </a:r>
            <a:endParaRPr kumimoji="1" lang="ja-JP" altLang="en-US" sz="1600" dirty="0"/>
          </a:p>
        </p:txBody>
      </p:sp>
      <p:grpSp>
        <p:nvGrpSpPr>
          <p:cNvPr id="8" name="グループ化 7"/>
          <p:cNvGrpSpPr/>
          <p:nvPr/>
        </p:nvGrpSpPr>
        <p:grpSpPr>
          <a:xfrm>
            <a:off x="7610898" y="3714752"/>
            <a:ext cx="461665" cy="2428892"/>
            <a:chOff x="7610898" y="3714752"/>
            <a:chExt cx="461665" cy="2428892"/>
          </a:xfrm>
        </p:grpSpPr>
        <p:sp>
          <p:nvSpPr>
            <p:cNvPr id="6" name="テキスト ボックス 5"/>
            <p:cNvSpPr txBox="1"/>
            <p:nvPr/>
          </p:nvSpPr>
          <p:spPr>
            <a:xfrm>
              <a:off x="7610898" y="3714752"/>
              <a:ext cx="461665" cy="2428892"/>
            </a:xfrm>
            <a:prstGeom prst="rect">
              <a:avLst/>
            </a:prstGeom>
            <a:noFill/>
          </p:spPr>
          <p:txBody>
            <a:bodyPr vert="eaVert" wrap="square" rtlCol="0">
              <a:spAutoFit/>
            </a:bodyPr>
            <a:lstStyle/>
            <a:p>
              <a:r>
                <a:rPr kumimoji="1" lang="ja-JP" altLang="en-US" dirty="0" smtClean="0"/>
                <a:t>←　　　　　　</a:t>
              </a:r>
              <a:r>
                <a:rPr lang="ja-JP" altLang="en-US" dirty="0" smtClean="0"/>
                <a:t> </a:t>
              </a:r>
              <a:r>
                <a:rPr kumimoji="1" lang="ja-JP" altLang="en-US" dirty="0" smtClean="0"/>
                <a:t>　　　　　　→</a:t>
              </a:r>
              <a:endParaRPr kumimoji="1" lang="ja-JP" altLang="en-US" dirty="0"/>
            </a:p>
          </p:txBody>
        </p:sp>
        <p:sp>
          <p:nvSpPr>
            <p:cNvPr id="7" name="テキスト ボックス 6"/>
            <p:cNvSpPr txBox="1"/>
            <p:nvPr/>
          </p:nvSpPr>
          <p:spPr>
            <a:xfrm>
              <a:off x="7643834" y="4786322"/>
              <a:ext cx="428628" cy="369332"/>
            </a:xfrm>
            <a:prstGeom prst="rect">
              <a:avLst/>
            </a:prstGeom>
            <a:noFill/>
          </p:spPr>
          <p:txBody>
            <a:bodyPr wrap="square" rtlCol="0">
              <a:spAutoFit/>
            </a:bodyPr>
            <a:lstStyle/>
            <a:p>
              <a:pPr algn="ctr"/>
              <a:r>
                <a:rPr lang="en-US" altLang="ja-JP" dirty="0" smtClean="0"/>
                <a:t>i</a:t>
              </a:r>
              <a:endParaRPr kumimoji="1" lang="ja-JP" altLang="en-US"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7429520" y="3643314"/>
            <a:ext cx="1143008" cy="21431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7429520" y="3429000"/>
            <a:ext cx="1143008" cy="21431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857620" y="5072074"/>
            <a:ext cx="214314" cy="285752"/>
          </a:xfrm>
          <a:prstGeom prst="rect">
            <a:avLst/>
          </a:prstGeom>
          <a:solidFill>
            <a:srgbClr val="A568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3857620" y="5357826"/>
            <a:ext cx="214314" cy="21431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7429520" y="2928934"/>
            <a:ext cx="1143008" cy="50006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7429520" y="2214554"/>
            <a:ext cx="1143008" cy="71438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7429520" y="1500174"/>
            <a:ext cx="1143008" cy="71438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 1"/>
          <p:cNvSpPr>
            <a:spLocks noGrp="1"/>
          </p:cNvSpPr>
          <p:nvPr>
            <p:ph idx="1"/>
          </p:nvPr>
        </p:nvSpPr>
        <p:spPr>
          <a:xfrm>
            <a:off x="428596" y="1428737"/>
            <a:ext cx="3429024" cy="2143139"/>
          </a:xfrm>
        </p:spPr>
        <p:txBody>
          <a:bodyPr>
            <a:normAutofit/>
          </a:bodyPr>
          <a:lstStyle/>
          <a:p>
            <a:pPr>
              <a:buNone/>
            </a:pPr>
            <a:r>
              <a:rPr lang="en-US" altLang="ja-JP" sz="1600" dirty="0" smtClean="0"/>
              <a:t>main(){</a:t>
            </a:r>
          </a:p>
          <a:p>
            <a:pPr>
              <a:buNone/>
            </a:pPr>
            <a:r>
              <a:rPr lang="en-US" altLang="ja-JP" sz="1600" dirty="0" smtClean="0"/>
              <a:t>	parallel(0,5){</a:t>
            </a:r>
          </a:p>
          <a:p>
            <a:pPr>
              <a:buNone/>
            </a:pPr>
            <a:r>
              <a:rPr lang="en-US" altLang="ja-JP" sz="1600" dirty="0" smtClean="0"/>
              <a:t>		parallel(0,3){</a:t>
            </a:r>
          </a:p>
          <a:p>
            <a:pPr>
              <a:buNone/>
            </a:pPr>
            <a:r>
              <a:rPr lang="en-US" altLang="ja-JP" sz="1600" dirty="0" smtClean="0"/>
              <a:t>			writeint($p);</a:t>
            </a:r>
          </a:p>
          <a:p>
            <a:pPr>
              <a:buNone/>
            </a:pPr>
            <a:r>
              <a:rPr lang="en-US" altLang="ja-JP" sz="1600" dirty="0" smtClean="0"/>
              <a:t>		}</a:t>
            </a:r>
          </a:p>
          <a:p>
            <a:pPr>
              <a:buNone/>
            </a:pPr>
            <a:r>
              <a:rPr lang="en-US" altLang="ja-JP" sz="1600" dirty="0" smtClean="0"/>
              <a:t>	}</a:t>
            </a:r>
          </a:p>
          <a:p>
            <a:pPr>
              <a:buNone/>
            </a:pPr>
            <a:r>
              <a:rPr lang="en-US" altLang="ja-JP" sz="1600" dirty="0" smtClean="0"/>
              <a:t>}</a:t>
            </a:r>
          </a:p>
        </p:txBody>
      </p:sp>
      <p:sp>
        <p:nvSpPr>
          <p:cNvPr id="3" name="タイトル 2"/>
          <p:cNvSpPr>
            <a:spLocks noGrp="1"/>
          </p:cNvSpPr>
          <p:nvPr>
            <p:ph type="title"/>
          </p:nvPr>
        </p:nvSpPr>
        <p:spPr/>
        <p:txBody>
          <a:bodyPr>
            <a:normAutofit/>
          </a:bodyPr>
          <a:lstStyle/>
          <a:p>
            <a:r>
              <a:rPr kumimoji="1" lang="ja-JP" altLang="en-US" dirty="0" smtClean="0"/>
              <a:t>動作確認</a:t>
            </a:r>
            <a:r>
              <a:rPr lang="ja-JP" altLang="en-US" dirty="0" smtClean="0"/>
              <a:t>と検証</a:t>
            </a:r>
            <a:endParaRPr kumimoji="1" lang="ja-JP" altLang="en-US" dirty="0"/>
          </a:p>
        </p:txBody>
      </p:sp>
      <p:sp>
        <p:nvSpPr>
          <p:cNvPr id="40" name="正方形/長方形 39"/>
          <p:cNvSpPr/>
          <p:nvPr/>
        </p:nvSpPr>
        <p:spPr>
          <a:xfrm>
            <a:off x="7429520" y="2214554"/>
            <a:ext cx="1143008" cy="164307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7429520" y="1500174"/>
            <a:ext cx="1143008" cy="714380"/>
          </a:xfrm>
          <a:prstGeom prst="rect">
            <a:avLst/>
          </a:prstGeom>
          <a:solidFill>
            <a:srgbClr val="A568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7429520" y="3857628"/>
            <a:ext cx="1143008" cy="285752"/>
          </a:xfrm>
          <a:prstGeom prst="rect">
            <a:avLst/>
          </a:prstGeom>
          <a:solidFill>
            <a:srgbClr val="A568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7358082" y="1428736"/>
            <a:ext cx="1285884" cy="2800767"/>
          </a:xfrm>
          <a:prstGeom prst="rect">
            <a:avLst/>
          </a:prstGeom>
          <a:noFill/>
        </p:spPr>
        <p:txBody>
          <a:bodyPr wrap="square" rtlCol="0">
            <a:spAutoFit/>
          </a:bodyPr>
          <a:lstStyle/>
          <a:p>
            <a:r>
              <a:rPr lang="en-US" altLang="ja-JP" sz="1600" dirty="0" smtClean="0"/>
              <a:t>PUSHI	0</a:t>
            </a:r>
          </a:p>
          <a:p>
            <a:r>
              <a:rPr kumimoji="1" lang="en-US" altLang="ja-JP" sz="1600" dirty="0" smtClean="0"/>
              <a:t>PUSHI	5</a:t>
            </a:r>
          </a:p>
          <a:p>
            <a:r>
              <a:rPr lang="en-US" altLang="ja-JP" sz="1600" dirty="0" smtClean="0"/>
              <a:t>PARA</a:t>
            </a:r>
          </a:p>
          <a:p>
            <a:r>
              <a:rPr kumimoji="1" lang="en-US" altLang="ja-JP" sz="1600" dirty="0" smtClean="0"/>
              <a:t>PUSHI	0</a:t>
            </a:r>
          </a:p>
          <a:p>
            <a:r>
              <a:rPr kumimoji="1" lang="en-US" altLang="ja-JP" sz="1600" dirty="0" smtClean="0"/>
              <a:t>PUSHI	3</a:t>
            </a:r>
          </a:p>
          <a:p>
            <a:r>
              <a:rPr lang="en-US" altLang="ja-JP" sz="1600" dirty="0" smtClean="0"/>
              <a:t>PARA</a:t>
            </a:r>
          </a:p>
          <a:p>
            <a:r>
              <a:rPr kumimoji="1" lang="en-US" altLang="ja-JP" sz="1600" dirty="0" smtClean="0"/>
              <a:t>PUSHP</a:t>
            </a:r>
          </a:p>
          <a:p>
            <a:r>
              <a:rPr lang="en-US" altLang="ja-JP" sz="1600" dirty="0" smtClean="0"/>
              <a:t>OUTPUT</a:t>
            </a:r>
          </a:p>
          <a:p>
            <a:r>
              <a:rPr kumimoji="1" lang="en-US" altLang="ja-JP" sz="1600" dirty="0" smtClean="0"/>
              <a:t>SYNC</a:t>
            </a:r>
          </a:p>
          <a:p>
            <a:r>
              <a:rPr lang="en-US" altLang="ja-JP" sz="1600" dirty="0" smtClean="0"/>
              <a:t>SYNC</a:t>
            </a:r>
          </a:p>
          <a:p>
            <a:r>
              <a:rPr kumimoji="1" lang="en-US" altLang="ja-JP" sz="1600" dirty="0" smtClean="0"/>
              <a:t>HALT</a:t>
            </a:r>
            <a:endParaRPr kumimoji="1" lang="ja-JP" altLang="en-US" sz="1600" dirty="0"/>
          </a:p>
        </p:txBody>
      </p:sp>
      <p:sp>
        <p:nvSpPr>
          <p:cNvPr id="7" name="円/楕円 6"/>
          <p:cNvSpPr/>
          <p:nvPr/>
        </p:nvSpPr>
        <p:spPr>
          <a:xfrm>
            <a:off x="4286248" y="1643050"/>
            <a:ext cx="2643206"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PRAM</a:t>
            </a:r>
            <a:r>
              <a:rPr kumimoji="1" lang="ja-JP" altLang="en-US" dirty="0" smtClean="0"/>
              <a:t>コンパイラ</a:t>
            </a:r>
            <a:endParaRPr kumimoji="1" lang="ja-JP" altLang="en-US" dirty="0"/>
          </a:p>
        </p:txBody>
      </p:sp>
      <p:sp>
        <p:nvSpPr>
          <p:cNvPr id="14" name="テキスト ボックス 13"/>
          <p:cNvSpPr txBox="1"/>
          <p:nvPr/>
        </p:nvSpPr>
        <p:spPr>
          <a:xfrm>
            <a:off x="857224" y="4572008"/>
            <a:ext cx="7429552" cy="1323439"/>
          </a:xfrm>
          <a:prstGeom prst="rect">
            <a:avLst/>
          </a:prstGeom>
          <a:noFill/>
        </p:spPr>
        <p:txBody>
          <a:bodyPr wrap="square" rtlCol="0">
            <a:spAutoFit/>
          </a:bodyPr>
          <a:lstStyle/>
          <a:p>
            <a:r>
              <a:rPr kumimoji="1" lang="en-US" altLang="ja-JP" sz="1600" dirty="0" smtClean="0"/>
              <a:t>0 1 2 3 10 11 12 13 20 21 22 23 30 31 32 33 40 41 42 43 50 51 52 53</a:t>
            </a:r>
          </a:p>
          <a:p>
            <a:r>
              <a:rPr kumimoji="1" lang="en-US" altLang="ja-JP" sz="1600" dirty="0" smtClean="0"/>
              <a:t>Execution time		</a:t>
            </a:r>
            <a:r>
              <a:rPr kumimoji="1" lang="ja-JP" altLang="en-US" sz="1600" dirty="0" smtClean="0"/>
              <a:t>：</a:t>
            </a:r>
            <a:r>
              <a:rPr lang="ja-JP" altLang="en-US" sz="1600" dirty="0" smtClean="0"/>
              <a:t>　</a:t>
            </a:r>
            <a:r>
              <a:rPr lang="en-US" altLang="ja-JP" sz="1600" dirty="0" smtClean="0"/>
              <a:t>11</a:t>
            </a:r>
          </a:p>
          <a:p>
            <a:r>
              <a:rPr kumimoji="1" lang="en-US" altLang="ja-JP" sz="1600" dirty="0" smtClean="0"/>
              <a:t>Sequential time		</a:t>
            </a:r>
            <a:r>
              <a:rPr kumimoji="1" lang="ja-JP" altLang="en-US" sz="1600" dirty="0" smtClean="0"/>
              <a:t>：　</a:t>
            </a:r>
            <a:r>
              <a:rPr lang="en-US" altLang="ja-JP" sz="1600" dirty="0" smtClean="0"/>
              <a:t>4</a:t>
            </a:r>
            <a:endParaRPr kumimoji="1" lang="en-US" altLang="ja-JP" sz="1600" dirty="0" smtClean="0"/>
          </a:p>
          <a:p>
            <a:r>
              <a:rPr kumimoji="1" lang="en-US" altLang="ja-JP" sz="1600" dirty="0" smtClean="0"/>
              <a:t>Parallel time		</a:t>
            </a:r>
            <a:r>
              <a:rPr kumimoji="1" lang="ja-JP" altLang="en-US" sz="1600" dirty="0" smtClean="0"/>
              <a:t>：　</a:t>
            </a:r>
            <a:r>
              <a:rPr lang="en-US" altLang="ja-JP" sz="1600" dirty="0" smtClean="0"/>
              <a:t>7</a:t>
            </a:r>
            <a:endParaRPr kumimoji="1" lang="en-US" altLang="ja-JP" sz="1600" dirty="0" smtClean="0"/>
          </a:p>
          <a:p>
            <a:r>
              <a:rPr kumimoji="1" lang="en-US" altLang="ja-JP" sz="1600" dirty="0" smtClean="0"/>
              <a:t>Number of processors	</a:t>
            </a:r>
            <a:r>
              <a:rPr kumimoji="1" lang="ja-JP" altLang="en-US" sz="1600" dirty="0" smtClean="0"/>
              <a:t>：　</a:t>
            </a:r>
            <a:r>
              <a:rPr kumimoji="1" lang="en-US" altLang="ja-JP" sz="1600" dirty="0" smtClean="0"/>
              <a:t>24</a:t>
            </a:r>
            <a:endParaRPr kumimoji="1" lang="ja-JP" altLang="en-US" sz="1600" dirty="0"/>
          </a:p>
        </p:txBody>
      </p:sp>
      <p:cxnSp>
        <p:nvCxnSpPr>
          <p:cNvPr id="18" name="図形 17"/>
          <p:cNvCxnSpPr>
            <a:endCxn id="14" idx="0"/>
          </p:cNvCxnSpPr>
          <p:nvPr/>
        </p:nvCxnSpPr>
        <p:spPr>
          <a:xfrm rot="10800000" flipV="1">
            <a:off x="4572000" y="3214686"/>
            <a:ext cx="2857520" cy="1357322"/>
          </a:xfrm>
          <a:prstGeom prst="bentConnector2">
            <a:avLst/>
          </a:prstGeom>
          <a:ln w="508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2" idx="3"/>
          </p:cNvCxnSpPr>
          <p:nvPr/>
        </p:nvCxnSpPr>
        <p:spPr>
          <a:xfrm>
            <a:off x="3857620" y="2500307"/>
            <a:ext cx="3500462"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3" name="円/楕円 22"/>
          <p:cNvSpPr/>
          <p:nvPr/>
        </p:nvSpPr>
        <p:spPr>
          <a:xfrm>
            <a:off x="1643042" y="3500438"/>
            <a:ext cx="2786082" cy="714380"/>
          </a:xfrm>
          <a:prstGeom prst="ellipse">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PVSM</a:t>
            </a:r>
            <a:r>
              <a:rPr lang="ja-JP" altLang="en-US" dirty="0" smtClean="0"/>
              <a:t>インタプリタ</a:t>
            </a:r>
            <a:endParaRPr kumimoji="1" lang="ja-JP" altLang="en-US" dirty="0"/>
          </a:p>
        </p:txBody>
      </p:sp>
      <p:sp>
        <p:nvSpPr>
          <p:cNvPr id="30" name="テキスト ボックス 29"/>
          <p:cNvSpPr txBox="1"/>
          <p:nvPr/>
        </p:nvSpPr>
        <p:spPr>
          <a:xfrm>
            <a:off x="857224" y="4572008"/>
            <a:ext cx="7358114" cy="338554"/>
          </a:xfrm>
          <a:prstGeom prst="rect">
            <a:avLst/>
          </a:prstGeom>
          <a:noFill/>
        </p:spPr>
        <p:txBody>
          <a:bodyPr wrap="square" rtlCol="0">
            <a:spAutoFit/>
          </a:bodyPr>
          <a:lstStyle/>
          <a:p>
            <a:r>
              <a:rPr lang="en-US" altLang="ja-JP" sz="1600" dirty="0" smtClean="0">
                <a:solidFill>
                  <a:srgbClr val="0070C0"/>
                </a:solidFill>
              </a:rPr>
              <a:t>0</a:t>
            </a:r>
            <a:r>
              <a:rPr lang="en-US" altLang="ja-JP" sz="1600" dirty="0" smtClean="0"/>
              <a:t> </a:t>
            </a:r>
            <a:r>
              <a:rPr lang="en-US" altLang="ja-JP" sz="1600" dirty="0" smtClean="0">
                <a:solidFill>
                  <a:srgbClr val="0070C0"/>
                </a:solidFill>
              </a:rPr>
              <a:t>1</a:t>
            </a:r>
            <a:r>
              <a:rPr lang="en-US" altLang="ja-JP" sz="1600" dirty="0" smtClean="0"/>
              <a:t> </a:t>
            </a:r>
            <a:r>
              <a:rPr lang="en-US" altLang="ja-JP" sz="1600" dirty="0" smtClean="0">
                <a:solidFill>
                  <a:srgbClr val="0070C0"/>
                </a:solidFill>
              </a:rPr>
              <a:t>2</a:t>
            </a:r>
            <a:r>
              <a:rPr lang="en-US" altLang="ja-JP" sz="1600" dirty="0" smtClean="0"/>
              <a:t> </a:t>
            </a:r>
            <a:r>
              <a:rPr lang="en-US" altLang="ja-JP" sz="1600" dirty="0" smtClean="0">
                <a:solidFill>
                  <a:srgbClr val="0070C0"/>
                </a:solidFill>
              </a:rPr>
              <a:t>3</a:t>
            </a:r>
            <a:r>
              <a:rPr lang="en-US" altLang="ja-JP" sz="1600" dirty="0" smtClean="0"/>
              <a:t> </a:t>
            </a:r>
            <a:r>
              <a:rPr lang="en-US" altLang="ja-JP" sz="1600" dirty="0" smtClean="0">
                <a:solidFill>
                  <a:srgbClr val="FF0000"/>
                </a:solidFill>
              </a:rPr>
              <a:t>1</a:t>
            </a:r>
            <a:r>
              <a:rPr lang="en-US" altLang="ja-JP" sz="1600" dirty="0" smtClean="0">
                <a:solidFill>
                  <a:srgbClr val="0070C0"/>
                </a:solidFill>
              </a:rPr>
              <a:t>0</a:t>
            </a:r>
            <a:r>
              <a:rPr lang="en-US" altLang="ja-JP" sz="1600" dirty="0" smtClean="0"/>
              <a:t> </a:t>
            </a:r>
            <a:r>
              <a:rPr lang="en-US" altLang="ja-JP" sz="1600" dirty="0" smtClean="0">
                <a:solidFill>
                  <a:srgbClr val="FF0000"/>
                </a:solidFill>
              </a:rPr>
              <a:t>1</a:t>
            </a:r>
            <a:r>
              <a:rPr lang="en-US" altLang="ja-JP" sz="1600" dirty="0" smtClean="0">
                <a:solidFill>
                  <a:srgbClr val="0070C0"/>
                </a:solidFill>
              </a:rPr>
              <a:t>1</a:t>
            </a:r>
            <a:r>
              <a:rPr lang="en-US" altLang="ja-JP" sz="1600" dirty="0" smtClean="0"/>
              <a:t> </a:t>
            </a:r>
            <a:r>
              <a:rPr lang="en-US" altLang="ja-JP" sz="1600" dirty="0" smtClean="0">
                <a:solidFill>
                  <a:srgbClr val="FF0000"/>
                </a:solidFill>
              </a:rPr>
              <a:t>1</a:t>
            </a:r>
            <a:r>
              <a:rPr lang="en-US" altLang="ja-JP" sz="1600" dirty="0" smtClean="0">
                <a:solidFill>
                  <a:srgbClr val="0070C0"/>
                </a:solidFill>
              </a:rPr>
              <a:t>2</a:t>
            </a:r>
            <a:r>
              <a:rPr lang="en-US" altLang="ja-JP" sz="1600" dirty="0" smtClean="0"/>
              <a:t> </a:t>
            </a:r>
            <a:r>
              <a:rPr lang="en-US" altLang="ja-JP" sz="1600" dirty="0" smtClean="0">
                <a:solidFill>
                  <a:srgbClr val="FF0000"/>
                </a:solidFill>
              </a:rPr>
              <a:t>1</a:t>
            </a:r>
            <a:r>
              <a:rPr lang="en-US" altLang="ja-JP" sz="1600" dirty="0" smtClean="0">
                <a:solidFill>
                  <a:srgbClr val="0070C0"/>
                </a:solidFill>
              </a:rPr>
              <a:t>3</a:t>
            </a:r>
            <a:r>
              <a:rPr lang="en-US" altLang="ja-JP" sz="1600" dirty="0" smtClean="0"/>
              <a:t> </a:t>
            </a:r>
            <a:r>
              <a:rPr lang="en-US" altLang="ja-JP" sz="1600" dirty="0" smtClean="0">
                <a:solidFill>
                  <a:srgbClr val="FF0000"/>
                </a:solidFill>
              </a:rPr>
              <a:t>2</a:t>
            </a:r>
            <a:r>
              <a:rPr lang="en-US" altLang="ja-JP" sz="1600" dirty="0" smtClean="0">
                <a:solidFill>
                  <a:srgbClr val="0070C0"/>
                </a:solidFill>
              </a:rPr>
              <a:t>0</a:t>
            </a:r>
            <a:r>
              <a:rPr lang="en-US" altLang="ja-JP" sz="1600" dirty="0" smtClean="0"/>
              <a:t> </a:t>
            </a:r>
            <a:r>
              <a:rPr lang="en-US" altLang="ja-JP" sz="1600" dirty="0" smtClean="0">
                <a:solidFill>
                  <a:srgbClr val="FF0000"/>
                </a:solidFill>
              </a:rPr>
              <a:t>2</a:t>
            </a:r>
            <a:r>
              <a:rPr lang="en-US" altLang="ja-JP" sz="1600" dirty="0" smtClean="0">
                <a:solidFill>
                  <a:srgbClr val="0070C0"/>
                </a:solidFill>
              </a:rPr>
              <a:t>1</a:t>
            </a:r>
            <a:r>
              <a:rPr lang="en-US" altLang="ja-JP" sz="1600" dirty="0" smtClean="0"/>
              <a:t> </a:t>
            </a:r>
            <a:r>
              <a:rPr lang="en-US" altLang="ja-JP" sz="1600" dirty="0" smtClean="0">
                <a:solidFill>
                  <a:srgbClr val="FF0000"/>
                </a:solidFill>
              </a:rPr>
              <a:t>2</a:t>
            </a:r>
            <a:r>
              <a:rPr lang="en-US" altLang="ja-JP" sz="1600" dirty="0" smtClean="0">
                <a:solidFill>
                  <a:srgbClr val="0070C0"/>
                </a:solidFill>
              </a:rPr>
              <a:t>2</a:t>
            </a:r>
            <a:r>
              <a:rPr lang="en-US" altLang="ja-JP" sz="1600" dirty="0" smtClean="0"/>
              <a:t> </a:t>
            </a:r>
            <a:r>
              <a:rPr lang="en-US" altLang="ja-JP" sz="1600" dirty="0" smtClean="0">
                <a:solidFill>
                  <a:srgbClr val="FF0000"/>
                </a:solidFill>
              </a:rPr>
              <a:t>2</a:t>
            </a:r>
            <a:r>
              <a:rPr lang="en-US" altLang="ja-JP" sz="1600" dirty="0" smtClean="0">
                <a:solidFill>
                  <a:srgbClr val="0070C0"/>
                </a:solidFill>
              </a:rPr>
              <a:t>3</a:t>
            </a:r>
            <a:r>
              <a:rPr lang="en-US" altLang="ja-JP" sz="1600" dirty="0" smtClean="0"/>
              <a:t> </a:t>
            </a:r>
            <a:r>
              <a:rPr lang="en-US" altLang="ja-JP" sz="1600" dirty="0" smtClean="0">
                <a:solidFill>
                  <a:srgbClr val="FF0000"/>
                </a:solidFill>
              </a:rPr>
              <a:t>3</a:t>
            </a:r>
            <a:r>
              <a:rPr lang="en-US" altLang="ja-JP" sz="1600" dirty="0" smtClean="0">
                <a:solidFill>
                  <a:srgbClr val="0070C0"/>
                </a:solidFill>
              </a:rPr>
              <a:t>0</a:t>
            </a:r>
            <a:r>
              <a:rPr lang="en-US" altLang="ja-JP" sz="1600" dirty="0" smtClean="0"/>
              <a:t> </a:t>
            </a:r>
            <a:r>
              <a:rPr lang="en-US" altLang="ja-JP" sz="1600" dirty="0" smtClean="0">
                <a:solidFill>
                  <a:srgbClr val="FF0000"/>
                </a:solidFill>
              </a:rPr>
              <a:t>3</a:t>
            </a:r>
            <a:r>
              <a:rPr lang="en-US" altLang="ja-JP" sz="1600" dirty="0" smtClean="0">
                <a:solidFill>
                  <a:srgbClr val="0070C0"/>
                </a:solidFill>
              </a:rPr>
              <a:t>1</a:t>
            </a:r>
            <a:r>
              <a:rPr lang="en-US" altLang="ja-JP" sz="1600" dirty="0" smtClean="0"/>
              <a:t> </a:t>
            </a:r>
            <a:r>
              <a:rPr lang="en-US" altLang="ja-JP" sz="1600" dirty="0" smtClean="0">
                <a:solidFill>
                  <a:srgbClr val="FF0000"/>
                </a:solidFill>
              </a:rPr>
              <a:t>3</a:t>
            </a:r>
            <a:r>
              <a:rPr lang="en-US" altLang="ja-JP" sz="1600" dirty="0" smtClean="0">
                <a:solidFill>
                  <a:srgbClr val="0070C0"/>
                </a:solidFill>
              </a:rPr>
              <a:t>2</a:t>
            </a:r>
            <a:r>
              <a:rPr lang="en-US" altLang="ja-JP" sz="1600" dirty="0" smtClean="0"/>
              <a:t> </a:t>
            </a:r>
            <a:r>
              <a:rPr lang="en-US" altLang="ja-JP" sz="1600" dirty="0" smtClean="0">
                <a:solidFill>
                  <a:srgbClr val="FF0000"/>
                </a:solidFill>
              </a:rPr>
              <a:t>3</a:t>
            </a:r>
            <a:r>
              <a:rPr lang="en-US" altLang="ja-JP" sz="1600" dirty="0" smtClean="0">
                <a:solidFill>
                  <a:srgbClr val="0070C0"/>
                </a:solidFill>
              </a:rPr>
              <a:t>3</a:t>
            </a:r>
            <a:r>
              <a:rPr lang="en-US" altLang="ja-JP" sz="1600" dirty="0" smtClean="0"/>
              <a:t> </a:t>
            </a:r>
            <a:r>
              <a:rPr lang="en-US" altLang="ja-JP" sz="1600" dirty="0" smtClean="0">
                <a:solidFill>
                  <a:srgbClr val="FF0000"/>
                </a:solidFill>
              </a:rPr>
              <a:t>4</a:t>
            </a:r>
            <a:r>
              <a:rPr lang="en-US" altLang="ja-JP" sz="1600" dirty="0" smtClean="0">
                <a:solidFill>
                  <a:srgbClr val="0070C0"/>
                </a:solidFill>
              </a:rPr>
              <a:t>0</a:t>
            </a:r>
            <a:r>
              <a:rPr lang="en-US" altLang="ja-JP" sz="1600" dirty="0" smtClean="0"/>
              <a:t> </a:t>
            </a:r>
            <a:r>
              <a:rPr lang="en-US" altLang="ja-JP" sz="1600" dirty="0" smtClean="0">
                <a:solidFill>
                  <a:srgbClr val="FF0000"/>
                </a:solidFill>
              </a:rPr>
              <a:t>4</a:t>
            </a:r>
            <a:r>
              <a:rPr lang="en-US" altLang="ja-JP" sz="1600" dirty="0" smtClean="0">
                <a:solidFill>
                  <a:srgbClr val="0070C0"/>
                </a:solidFill>
              </a:rPr>
              <a:t>1</a:t>
            </a:r>
            <a:r>
              <a:rPr lang="en-US" altLang="ja-JP" sz="1600" dirty="0" smtClean="0"/>
              <a:t> </a:t>
            </a:r>
            <a:r>
              <a:rPr lang="en-US" altLang="ja-JP" sz="1600" dirty="0" smtClean="0">
                <a:solidFill>
                  <a:srgbClr val="FF0000"/>
                </a:solidFill>
              </a:rPr>
              <a:t>4</a:t>
            </a:r>
            <a:r>
              <a:rPr lang="en-US" altLang="ja-JP" sz="1600" dirty="0" smtClean="0">
                <a:solidFill>
                  <a:srgbClr val="0070C0"/>
                </a:solidFill>
              </a:rPr>
              <a:t>2</a:t>
            </a:r>
            <a:r>
              <a:rPr lang="en-US" altLang="ja-JP" sz="1600" dirty="0" smtClean="0"/>
              <a:t> </a:t>
            </a:r>
            <a:r>
              <a:rPr lang="en-US" altLang="ja-JP" sz="1600" dirty="0" smtClean="0">
                <a:solidFill>
                  <a:srgbClr val="FF0000"/>
                </a:solidFill>
              </a:rPr>
              <a:t>4</a:t>
            </a:r>
            <a:r>
              <a:rPr lang="en-US" altLang="ja-JP" sz="1600" dirty="0" smtClean="0">
                <a:solidFill>
                  <a:srgbClr val="0070C0"/>
                </a:solidFill>
              </a:rPr>
              <a:t>3</a:t>
            </a:r>
            <a:r>
              <a:rPr lang="en-US" altLang="ja-JP" sz="1600" dirty="0" smtClean="0"/>
              <a:t> </a:t>
            </a:r>
            <a:r>
              <a:rPr lang="en-US" altLang="ja-JP" sz="1600" dirty="0" smtClean="0">
                <a:solidFill>
                  <a:srgbClr val="FF0000"/>
                </a:solidFill>
              </a:rPr>
              <a:t>5</a:t>
            </a:r>
            <a:r>
              <a:rPr lang="en-US" altLang="ja-JP" sz="1600" dirty="0" smtClean="0">
                <a:solidFill>
                  <a:srgbClr val="0070C0"/>
                </a:solidFill>
              </a:rPr>
              <a:t>0</a:t>
            </a:r>
            <a:r>
              <a:rPr lang="en-US" altLang="ja-JP" sz="1600" dirty="0" smtClean="0"/>
              <a:t> </a:t>
            </a:r>
            <a:r>
              <a:rPr lang="en-US" altLang="ja-JP" sz="1600" dirty="0" smtClean="0">
                <a:solidFill>
                  <a:srgbClr val="FF0000"/>
                </a:solidFill>
              </a:rPr>
              <a:t>5</a:t>
            </a:r>
            <a:r>
              <a:rPr lang="en-US" altLang="ja-JP" sz="1600" dirty="0" smtClean="0">
                <a:solidFill>
                  <a:srgbClr val="0070C0"/>
                </a:solidFill>
              </a:rPr>
              <a:t>1</a:t>
            </a:r>
            <a:r>
              <a:rPr lang="en-US" altLang="ja-JP" sz="1600" dirty="0" smtClean="0"/>
              <a:t> </a:t>
            </a:r>
            <a:r>
              <a:rPr lang="en-US" altLang="ja-JP" sz="1600" dirty="0" smtClean="0">
                <a:solidFill>
                  <a:srgbClr val="FF0000"/>
                </a:solidFill>
              </a:rPr>
              <a:t>5</a:t>
            </a:r>
            <a:r>
              <a:rPr lang="en-US" altLang="ja-JP" sz="1600" dirty="0" smtClean="0">
                <a:solidFill>
                  <a:srgbClr val="0070C0"/>
                </a:solidFill>
              </a:rPr>
              <a:t>2</a:t>
            </a:r>
            <a:r>
              <a:rPr lang="en-US" altLang="ja-JP" sz="1600" dirty="0" smtClean="0"/>
              <a:t> </a:t>
            </a:r>
            <a:r>
              <a:rPr lang="en-US" altLang="ja-JP" sz="1600" dirty="0" smtClean="0">
                <a:solidFill>
                  <a:srgbClr val="FF0000"/>
                </a:solidFill>
              </a:rPr>
              <a:t>5</a:t>
            </a:r>
            <a:r>
              <a:rPr lang="en-US" altLang="ja-JP" sz="1600" dirty="0" smtClean="0">
                <a:solidFill>
                  <a:srgbClr val="0070C0"/>
                </a:solidFill>
              </a:rPr>
              <a:t>3</a:t>
            </a:r>
          </a:p>
        </p:txBody>
      </p:sp>
      <p:sp>
        <p:nvSpPr>
          <p:cNvPr id="31" name="コンテンツ プレースホルダ 1"/>
          <p:cNvSpPr txBox="1">
            <a:spLocks/>
          </p:cNvSpPr>
          <p:nvPr/>
        </p:nvSpPr>
        <p:spPr>
          <a:xfrm>
            <a:off x="428596" y="1428736"/>
            <a:ext cx="3471858" cy="2143139"/>
          </a:xfrm>
          <a:prstGeom prst="rect">
            <a:avLst/>
          </a:prstGeom>
          <a:noFill/>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main(){</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r>
              <a:rPr kumimoji="1" lang="en-US" altLang="ja-JP" sz="1600" i="0" u="none" strike="noStrike" kern="1200" cap="none" spc="0" normalizeH="0" baseline="0" noProof="0" dirty="0" smtClean="0">
                <a:ln>
                  <a:noFill/>
                </a:ln>
                <a:solidFill>
                  <a:srgbClr val="FF0000"/>
                </a:solidFill>
                <a:effectLst/>
                <a:uLnTx/>
                <a:uFillTx/>
                <a:latin typeface="+mn-lt"/>
                <a:ea typeface="+mn-ea"/>
                <a:cs typeface="+mn-cs"/>
              </a:rPr>
              <a:t>parallel(0,5)</a:t>
            </a: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parallel(0,3){</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writeint($p);</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33" name="コンテンツ プレースホルダ 1"/>
          <p:cNvSpPr txBox="1">
            <a:spLocks/>
          </p:cNvSpPr>
          <p:nvPr/>
        </p:nvSpPr>
        <p:spPr>
          <a:xfrm>
            <a:off x="428596" y="1428736"/>
            <a:ext cx="3471858" cy="2143139"/>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main(){</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r>
              <a:rPr kumimoji="1" lang="en-US" altLang="ja-JP" sz="1600" b="0" i="0" u="none" strike="noStrike" kern="1200" cap="none" spc="0" normalizeH="0" baseline="0" noProof="0" dirty="0" smtClean="0">
                <a:ln>
                  <a:noFill/>
                </a:ln>
                <a:solidFill>
                  <a:srgbClr val="FF0000"/>
                </a:solidFill>
                <a:effectLst/>
                <a:uLnTx/>
                <a:uFillTx/>
                <a:latin typeface="+mn-lt"/>
                <a:ea typeface="+mn-ea"/>
                <a:cs typeface="+mn-cs"/>
              </a:rPr>
              <a:t>parallel(0,5)</a:t>
            </a: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r>
              <a:rPr kumimoji="1" lang="en-US" altLang="ja-JP" sz="1600" b="0" i="0" u="none" strike="noStrike" kern="1200" cap="none" spc="0" normalizeH="0" baseline="0" noProof="0" dirty="0" smtClean="0">
                <a:ln>
                  <a:noFill/>
                </a:ln>
                <a:solidFill>
                  <a:srgbClr val="0070C0"/>
                </a:solidFill>
                <a:effectLst/>
                <a:uLnTx/>
                <a:uFillTx/>
                <a:latin typeface="+mn-lt"/>
                <a:ea typeface="+mn-ea"/>
                <a:cs typeface="+mn-cs"/>
              </a:rPr>
              <a:t>parallel(0,3)</a:t>
            </a: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r>
              <a:rPr kumimoji="1" lang="en-US" altLang="ja-JP" sz="1600" b="0" i="0" u="none" strike="noStrike" kern="1200" cap="none" spc="0" normalizeH="0" baseline="0" noProof="0" dirty="0" smtClean="0">
                <a:ln>
                  <a:noFill/>
                </a:ln>
                <a:effectLst/>
                <a:uLnTx/>
                <a:uFillTx/>
                <a:latin typeface="+mn-lt"/>
                <a:ea typeface="+mn-ea"/>
                <a:cs typeface="+mn-cs"/>
              </a:rPr>
              <a:t>writeint($p);</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37" name="コンテンツ プレースホルダ 1"/>
          <p:cNvSpPr txBox="1">
            <a:spLocks/>
          </p:cNvSpPr>
          <p:nvPr/>
        </p:nvSpPr>
        <p:spPr>
          <a:xfrm>
            <a:off x="428596" y="1428736"/>
            <a:ext cx="3471858" cy="2143139"/>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main(){</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r>
              <a:rPr kumimoji="1" lang="en-US" altLang="ja-JP" sz="1600" b="0" i="0" u="none" strike="noStrike" kern="1200" cap="none" spc="0" normalizeH="0" baseline="0" noProof="0" dirty="0" smtClean="0">
                <a:ln>
                  <a:noFill/>
                </a:ln>
                <a:solidFill>
                  <a:srgbClr val="FF0000"/>
                </a:solidFill>
                <a:effectLst/>
                <a:uLnTx/>
                <a:uFillTx/>
                <a:latin typeface="+mn-lt"/>
                <a:ea typeface="+mn-ea"/>
                <a:cs typeface="+mn-cs"/>
              </a:rPr>
              <a:t>parallel(0,5)</a:t>
            </a: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r>
              <a:rPr kumimoji="1" lang="en-US" altLang="ja-JP" sz="1600" b="0" i="0" u="none" strike="noStrike" kern="1200" cap="none" spc="0" normalizeH="0" baseline="0" noProof="0" dirty="0" smtClean="0">
                <a:ln>
                  <a:noFill/>
                </a:ln>
                <a:solidFill>
                  <a:srgbClr val="0070C0"/>
                </a:solidFill>
                <a:effectLst/>
                <a:uLnTx/>
                <a:uFillTx/>
                <a:latin typeface="+mn-lt"/>
                <a:ea typeface="+mn-ea"/>
                <a:cs typeface="+mn-cs"/>
              </a:rPr>
              <a:t>parallel(0,3)</a:t>
            </a: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r>
              <a:rPr kumimoji="1" lang="en-US" altLang="ja-JP" sz="1600" b="0" i="0" u="none" strike="noStrike" kern="1200" cap="none" spc="0" normalizeH="0" baseline="0" noProof="0" dirty="0" smtClean="0">
                <a:ln>
                  <a:noFill/>
                </a:ln>
                <a:solidFill>
                  <a:srgbClr val="00B050"/>
                </a:solidFill>
                <a:effectLst/>
                <a:uLnTx/>
                <a:uFillTx/>
                <a:latin typeface="+mn-lt"/>
                <a:ea typeface="+mn-ea"/>
                <a:cs typeface="+mn-cs"/>
              </a:rPr>
              <a:t>writeint($p);</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45" name="テキスト ボックス 44"/>
          <p:cNvSpPr txBox="1"/>
          <p:nvPr/>
        </p:nvSpPr>
        <p:spPr>
          <a:xfrm>
            <a:off x="1357290" y="1428736"/>
            <a:ext cx="1928826" cy="338554"/>
          </a:xfrm>
          <a:prstGeom prst="rect">
            <a:avLst/>
          </a:prstGeom>
          <a:noFill/>
        </p:spPr>
        <p:txBody>
          <a:bodyPr wrap="square" rtlCol="0">
            <a:spAutoFit/>
          </a:bodyPr>
          <a:lstStyle/>
          <a:p>
            <a:r>
              <a:rPr kumimoji="1" lang="en-US" altLang="ja-JP" sz="1600" dirty="0" smtClean="0">
                <a:solidFill>
                  <a:srgbClr val="FF0000"/>
                </a:solidFill>
              </a:rPr>
              <a:t>0</a:t>
            </a:r>
            <a:r>
              <a:rPr lang="en-US" altLang="ja-JP" sz="1600" dirty="0" smtClean="0">
                <a:solidFill>
                  <a:srgbClr val="FF0000"/>
                </a:solidFill>
              </a:rPr>
              <a:t>~5</a:t>
            </a:r>
            <a:r>
              <a:rPr lang="ja-JP" altLang="en-US" sz="1600" dirty="0" smtClean="0">
                <a:solidFill>
                  <a:srgbClr val="FF0000"/>
                </a:solidFill>
              </a:rPr>
              <a:t>番</a:t>
            </a:r>
            <a:r>
              <a:rPr kumimoji="1" lang="ja-JP" altLang="en-US" sz="1600" dirty="0" smtClean="0">
                <a:solidFill>
                  <a:srgbClr val="FF0000"/>
                </a:solidFill>
              </a:rPr>
              <a:t>の</a:t>
            </a:r>
            <a:r>
              <a:rPr kumimoji="1" lang="en-US" altLang="ja-JP" sz="1600" b="1" dirty="0" smtClean="0">
                <a:solidFill>
                  <a:srgbClr val="FF0000"/>
                </a:solidFill>
              </a:rPr>
              <a:t>6</a:t>
            </a:r>
            <a:r>
              <a:rPr kumimoji="1" lang="ja-JP" altLang="en-US" sz="1600" dirty="0" smtClean="0">
                <a:solidFill>
                  <a:srgbClr val="FF0000"/>
                </a:solidFill>
              </a:rPr>
              <a:t>台を使用</a:t>
            </a:r>
            <a:endParaRPr kumimoji="1" lang="ja-JP" altLang="en-US" sz="1600" dirty="0">
              <a:solidFill>
                <a:srgbClr val="FF0000"/>
              </a:solidFill>
            </a:endParaRPr>
          </a:p>
        </p:txBody>
      </p:sp>
      <p:sp>
        <p:nvSpPr>
          <p:cNvPr id="46" name="テキスト ボックス 45"/>
          <p:cNvSpPr txBox="1"/>
          <p:nvPr/>
        </p:nvSpPr>
        <p:spPr>
          <a:xfrm>
            <a:off x="2143108" y="1714488"/>
            <a:ext cx="1928826" cy="338554"/>
          </a:xfrm>
          <a:prstGeom prst="rect">
            <a:avLst/>
          </a:prstGeom>
          <a:noFill/>
        </p:spPr>
        <p:txBody>
          <a:bodyPr wrap="square" rtlCol="0">
            <a:spAutoFit/>
          </a:bodyPr>
          <a:lstStyle/>
          <a:p>
            <a:r>
              <a:rPr kumimoji="1" lang="en-US" altLang="ja-JP" sz="1600" dirty="0" smtClean="0">
                <a:solidFill>
                  <a:srgbClr val="0070C0"/>
                </a:solidFill>
              </a:rPr>
              <a:t>0</a:t>
            </a:r>
            <a:r>
              <a:rPr lang="en-US" altLang="ja-JP" sz="1600" dirty="0" smtClean="0">
                <a:solidFill>
                  <a:srgbClr val="0070C0"/>
                </a:solidFill>
              </a:rPr>
              <a:t>~3</a:t>
            </a:r>
            <a:r>
              <a:rPr lang="ja-JP" altLang="en-US" sz="1600" dirty="0" smtClean="0">
                <a:solidFill>
                  <a:srgbClr val="0070C0"/>
                </a:solidFill>
              </a:rPr>
              <a:t>番</a:t>
            </a:r>
            <a:r>
              <a:rPr kumimoji="1" lang="ja-JP" altLang="en-US" sz="1600" dirty="0" smtClean="0">
                <a:solidFill>
                  <a:srgbClr val="0070C0"/>
                </a:solidFill>
              </a:rPr>
              <a:t>の</a:t>
            </a:r>
            <a:r>
              <a:rPr lang="en-US" altLang="ja-JP" sz="1600" b="1" dirty="0" smtClean="0">
                <a:solidFill>
                  <a:srgbClr val="0070C0"/>
                </a:solidFill>
              </a:rPr>
              <a:t>4</a:t>
            </a:r>
            <a:r>
              <a:rPr kumimoji="1" lang="ja-JP" altLang="en-US" sz="1600" dirty="0" smtClean="0">
                <a:solidFill>
                  <a:srgbClr val="0070C0"/>
                </a:solidFill>
              </a:rPr>
              <a:t>台を使用</a:t>
            </a:r>
            <a:endParaRPr kumimoji="1" lang="ja-JP" altLang="en-US" sz="1600" dirty="0">
              <a:solidFill>
                <a:srgbClr val="0070C0"/>
              </a:solidFill>
            </a:endParaRPr>
          </a:p>
        </p:txBody>
      </p:sp>
      <p:sp>
        <p:nvSpPr>
          <p:cNvPr id="47" name="テキスト ボックス 46"/>
          <p:cNvSpPr txBox="1"/>
          <p:nvPr/>
        </p:nvSpPr>
        <p:spPr>
          <a:xfrm>
            <a:off x="4214810" y="5572140"/>
            <a:ext cx="1357322" cy="338554"/>
          </a:xfrm>
          <a:prstGeom prst="rect">
            <a:avLst/>
          </a:prstGeom>
          <a:noFill/>
        </p:spPr>
        <p:txBody>
          <a:bodyPr wrap="square" rtlCol="0">
            <a:spAutoFit/>
          </a:bodyPr>
          <a:lstStyle/>
          <a:p>
            <a:r>
              <a:rPr lang="ja-JP" altLang="en-US" sz="1600" b="1" dirty="0" smtClean="0">
                <a:solidFill>
                  <a:srgbClr val="C00000"/>
                </a:solidFill>
              </a:rPr>
              <a:t>←</a:t>
            </a:r>
            <a:r>
              <a:rPr lang="en-US" altLang="ja-JP" sz="1600" b="1" dirty="0" smtClean="0">
                <a:solidFill>
                  <a:srgbClr val="C00000"/>
                </a:solidFill>
              </a:rPr>
              <a:t>6×4</a:t>
            </a:r>
            <a:r>
              <a:rPr lang="ja-JP" altLang="en-US" sz="1600" b="1" dirty="0" smtClean="0">
                <a:solidFill>
                  <a:srgbClr val="C00000"/>
                </a:solidFill>
              </a:rPr>
              <a:t>＝</a:t>
            </a:r>
            <a:r>
              <a:rPr lang="en-US" altLang="ja-JP" sz="1600" b="1" dirty="0" smtClean="0">
                <a:solidFill>
                  <a:srgbClr val="C00000"/>
                </a:solidFill>
              </a:rPr>
              <a:t>24</a:t>
            </a:r>
          </a:p>
        </p:txBody>
      </p:sp>
      <p:sp>
        <p:nvSpPr>
          <p:cNvPr id="48" name="テキスト ボックス 47"/>
          <p:cNvSpPr txBox="1"/>
          <p:nvPr/>
        </p:nvSpPr>
        <p:spPr>
          <a:xfrm>
            <a:off x="4214810" y="5857892"/>
            <a:ext cx="2786082" cy="338554"/>
          </a:xfrm>
          <a:prstGeom prst="rect">
            <a:avLst/>
          </a:prstGeom>
          <a:noFill/>
        </p:spPr>
        <p:txBody>
          <a:bodyPr wrap="square" rtlCol="0">
            <a:spAutoFit/>
          </a:bodyPr>
          <a:lstStyle/>
          <a:p>
            <a:r>
              <a:rPr lang="ja-JP" altLang="en-US" sz="1600" b="1" dirty="0" smtClean="0">
                <a:solidFill>
                  <a:srgbClr val="C00000"/>
                </a:solidFill>
              </a:rPr>
              <a:t>合計</a:t>
            </a:r>
            <a:r>
              <a:rPr lang="en-US" altLang="ja-JP" sz="1600" b="1" dirty="0" smtClean="0">
                <a:solidFill>
                  <a:srgbClr val="C00000"/>
                </a:solidFill>
              </a:rPr>
              <a:t>24</a:t>
            </a:r>
            <a:r>
              <a:rPr lang="ja-JP" altLang="en-US" sz="1600" b="1" dirty="0" smtClean="0">
                <a:solidFill>
                  <a:srgbClr val="C00000"/>
                </a:solidFill>
              </a:rPr>
              <a:t>台のプロセッサを使用</a:t>
            </a:r>
            <a:endParaRPr lang="en-US" altLang="ja-JP" sz="1600" b="1" dirty="0" smtClean="0">
              <a:solidFill>
                <a:srgbClr val="C00000"/>
              </a:solidFill>
            </a:endParaRPr>
          </a:p>
        </p:txBody>
      </p:sp>
      <p:sp>
        <p:nvSpPr>
          <p:cNvPr id="49" name="テキスト ボックス 48"/>
          <p:cNvSpPr txBox="1"/>
          <p:nvPr/>
        </p:nvSpPr>
        <p:spPr>
          <a:xfrm>
            <a:off x="357158" y="1714488"/>
            <a:ext cx="571504" cy="338554"/>
          </a:xfrm>
          <a:prstGeom prst="rect">
            <a:avLst/>
          </a:prstGeom>
          <a:noFill/>
        </p:spPr>
        <p:txBody>
          <a:bodyPr wrap="square" rtlCol="0">
            <a:spAutoFit/>
          </a:bodyPr>
          <a:lstStyle/>
          <a:p>
            <a:pPr algn="ctr"/>
            <a:r>
              <a:rPr kumimoji="1" lang="en-US" altLang="ja-JP" sz="1600" dirty="0" smtClean="0">
                <a:solidFill>
                  <a:srgbClr val="FF0000"/>
                </a:solidFill>
              </a:rPr>
              <a:t>i</a:t>
            </a:r>
            <a:r>
              <a:rPr kumimoji="1" lang="en-US" altLang="ja-JP" sz="1600" dirty="0" smtClean="0"/>
              <a:t> </a:t>
            </a:r>
            <a:r>
              <a:rPr kumimoji="1" lang="ja-JP" altLang="en-US" sz="1600" dirty="0" smtClean="0"/>
              <a:t>→</a:t>
            </a:r>
            <a:endParaRPr kumimoji="1" lang="ja-JP" altLang="en-US" sz="1600" dirty="0"/>
          </a:p>
        </p:txBody>
      </p:sp>
      <p:sp>
        <p:nvSpPr>
          <p:cNvPr id="50" name="テキスト ボックス 49"/>
          <p:cNvSpPr txBox="1"/>
          <p:nvPr/>
        </p:nvSpPr>
        <p:spPr>
          <a:xfrm>
            <a:off x="928662" y="2000240"/>
            <a:ext cx="571504" cy="338554"/>
          </a:xfrm>
          <a:prstGeom prst="rect">
            <a:avLst/>
          </a:prstGeom>
          <a:noFill/>
        </p:spPr>
        <p:txBody>
          <a:bodyPr wrap="square" rtlCol="0">
            <a:spAutoFit/>
          </a:bodyPr>
          <a:lstStyle/>
          <a:p>
            <a:pPr algn="ctr"/>
            <a:r>
              <a:rPr lang="en-US" altLang="ja-JP" sz="1600" dirty="0" smtClean="0">
                <a:solidFill>
                  <a:srgbClr val="0070C0"/>
                </a:solidFill>
              </a:rPr>
              <a:t>j</a:t>
            </a:r>
            <a:r>
              <a:rPr kumimoji="1" lang="en-US" altLang="ja-JP" sz="1600" dirty="0" smtClean="0"/>
              <a:t> </a:t>
            </a:r>
            <a:r>
              <a:rPr kumimoji="1" lang="ja-JP" altLang="en-US" sz="1600" dirty="0" smtClean="0"/>
              <a:t>→</a:t>
            </a:r>
            <a:endParaRPr kumimoji="1" lang="ja-JP" altLang="en-US" sz="1600" dirty="0"/>
          </a:p>
        </p:txBody>
      </p:sp>
      <p:sp>
        <p:nvSpPr>
          <p:cNvPr id="51" name="テキスト ボックス 50"/>
          <p:cNvSpPr txBox="1"/>
          <p:nvPr/>
        </p:nvSpPr>
        <p:spPr>
          <a:xfrm>
            <a:off x="857224" y="2285992"/>
            <a:ext cx="1500198" cy="338554"/>
          </a:xfrm>
          <a:prstGeom prst="rect">
            <a:avLst/>
          </a:prstGeom>
          <a:noFill/>
        </p:spPr>
        <p:txBody>
          <a:bodyPr wrap="square" rtlCol="0">
            <a:spAutoFit/>
          </a:bodyPr>
          <a:lstStyle/>
          <a:p>
            <a:pPr algn="ctr"/>
            <a:r>
              <a:rPr kumimoji="1" lang="ja-JP" altLang="en-US" sz="1600" dirty="0" smtClean="0"/>
              <a:t>（</a:t>
            </a:r>
            <a:r>
              <a:rPr kumimoji="1" lang="en-US" altLang="ja-JP" sz="1600" dirty="0" smtClean="0">
                <a:solidFill>
                  <a:srgbClr val="FF0000"/>
                </a:solidFill>
              </a:rPr>
              <a:t>i </a:t>
            </a:r>
            <a:r>
              <a:rPr lang="en-US" altLang="ja-JP" sz="1600" dirty="0" smtClean="0">
                <a:solidFill>
                  <a:srgbClr val="FF0000"/>
                </a:solidFill>
              </a:rPr>
              <a:t>*10 </a:t>
            </a:r>
            <a:r>
              <a:rPr lang="en-US" altLang="ja-JP" sz="1600" dirty="0" smtClean="0"/>
              <a:t>+ </a:t>
            </a:r>
            <a:r>
              <a:rPr lang="en-US" altLang="ja-JP" sz="1600" dirty="0" smtClean="0">
                <a:solidFill>
                  <a:srgbClr val="0070C0"/>
                </a:solidFill>
              </a:rPr>
              <a:t>j</a:t>
            </a:r>
            <a:r>
              <a:rPr lang="ja-JP" altLang="en-US" sz="1600" dirty="0" smtClean="0"/>
              <a:t>） →</a:t>
            </a:r>
            <a:endParaRPr kumimoji="1" lang="ja-JP" altLang="en-US" sz="1600" dirty="0"/>
          </a:p>
        </p:txBody>
      </p:sp>
      <p:sp>
        <p:nvSpPr>
          <p:cNvPr id="83" name="テキスト ボックス 82"/>
          <p:cNvSpPr txBox="1"/>
          <p:nvPr/>
        </p:nvSpPr>
        <p:spPr>
          <a:xfrm>
            <a:off x="4214810" y="4857760"/>
            <a:ext cx="1357322" cy="338554"/>
          </a:xfrm>
          <a:prstGeom prst="rect">
            <a:avLst/>
          </a:prstGeom>
          <a:noFill/>
        </p:spPr>
        <p:txBody>
          <a:bodyPr wrap="square" rtlCol="0">
            <a:spAutoFit/>
          </a:bodyPr>
          <a:lstStyle/>
          <a:p>
            <a:r>
              <a:rPr lang="ja-JP" altLang="en-US" sz="1600" b="1" dirty="0" smtClean="0">
                <a:solidFill>
                  <a:srgbClr val="C00000"/>
                </a:solidFill>
              </a:rPr>
              <a:t>←</a:t>
            </a:r>
            <a:r>
              <a:rPr lang="en-US" altLang="ja-JP" sz="1600" b="1" dirty="0" smtClean="0">
                <a:solidFill>
                  <a:srgbClr val="C00000"/>
                </a:solidFill>
              </a:rPr>
              <a:t>4+7</a:t>
            </a:r>
            <a:r>
              <a:rPr lang="ja-JP" altLang="en-US" sz="1600" b="1" dirty="0" smtClean="0">
                <a:solidFill>
                  <a:srgbClr val="C00000"/>
                </a:solidFill>
              </a:rPr>
              <a:t>＝</a:t>
            </a:r>
            <a:r>
              <a:rPr lang="en-US" altLang="ja-JP" sz="1600" b="1" dirty="0" smtClean="0">
                <a:solidFill>
                  <a:srgbClr val="C00000"/>
                </a:solidFill>
              </a:rPr>
              <a:t>11</a:t>
            </a:r>
          </a:p>
        </p:txBody>
      </p:sp>
      <p:sp>
        <p:nvSpPr>
          <p:cNvPr id="44" name="テキスト ボックス 43"/>
          <p:cNvSpPr txBox="1"/>
          <p:nvPr/>
        </p:nvSpPr>
        <p:spPr>
          <a:xfrm>
            <a:off x="4214810" y="5143512"/>
            <a:ext cx="2928958" cy="338554"/>
          </a:xfrm>
          <a:prstGeom prst="rect">
            <a:avLst/>
          </a:prstGeom>
          <a:noFill/>
        </p:spPr>
        <p:txBody>
          <a:bodyPr wrap="square" rtlCol="0">
            <a:spAutoFit/>
          </a:bodyPr>
          <a:lstStyle/>
          <a:p>
            <a:r>
              <a:rPr lang="ja-JP" altLang="en-US" sz="1600" b="1" dirty="0" smtClean="0">
                <a:solidFill>
                  <a:srgbClr val="C00000"/>
                </a:solidFill>
              </a:rPr>
              <a:t>実行にかかったステップ数が</a:t>
            </a:r>
            <a:r>
              <a:rPr lang="en-US" altLang="ja-JP" sz="1600" b="1" dirty="0" smtClean="0">
                <a:solidFill>
                  <a:srgbClr val="C00000"/>
                </a:solidFill>
              </a:rPr>
              <a:t>11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500" fill="hold"/>
                                        <p:tgtEl>
                                          <p:spTgt spid="7"/>
                                        </p:tgtEl>
                                        <p:attrNameLst>
                                          <p:attrName>ppt_w</p:attrName>
                                        </p:attrNameLst>
                                      </p:cBhvr>
                                      <p:tavLst>
                                        <p:tav tm="0">
                                          <p:val>
                                            <p:fltVal val="0"/>
                                          </p:val>
                                        </p:tav>
                                        <p:tav tm="100000">
                                          <p:val>
                                            <p:strVal val="#ppt_w"/>
                                          </p:val>
                                        </p:tav>
                                      </p:tavLst>
                                    </p:anim>
                                    <p:anim calcmode="lin" valueType="num">
                                      <p:cBhvr>
                                        <p:cTn id="11" dur="500" fill="hold"/>
                                        <p:tgtEl>
                                          <p:spTgt spid="7"/>
                                        </p:tgtEl>
                                        <p:attrNameLst>
                                          <p:attrName>ppt_h</p:attrName>
                                        </p:attrNameLst>
                                      </p:cBhvr>
                                      <p:tavLst>
                                        <p:tav tm="0">
                                          <p:val>
                                            <p:fltVal val="0"/>
                                          </p:val>
                                        </p:tav>
                                        <p:tav tm="100000">
                                          <p:val>
                                            <p:strVal val="#ppt_h"/>
                                          </p:val>
                                        </p:tav>
                                      </p:tavLst>
                                    </p:anim>
                                    <p:animEffect transition="in" filter="fade">
                                      <p:cBhvr>
                                        <p:cTn id="12" dur="500"/>
                                        <p:tgtEl>
                                          <p:spTgt spid="7"/>
                                        </p:tgtEl>
                                      </p:cBhvr>
                                    </p:animEffect>
                                  </p:childTnLst>
                                </p:cTn>
                              </p:par>
                            </p:childTnLst>
                          </p:cTn>
                        </p:par>
                        <p:par>
                          <p:cTn id="13" fill="hold">
                            <p:stCondLst>
                              <p:cond delay="500"/>
                            </p:stCondLst>
                            <p:childTnLst>
                              <p:par>
                                <p:cTn id="14" presetID="22" presetClass="entr" presetSubtype="1" fill="hold" grpId="1"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right)">
                                      <p:cBhvr>
                                        <p:cTn id="21" dur="500"/>
                                        <p:tgtEl>
                                          <p:spTgt spid="18"/>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50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53" presetClass="entr" presetSubtype="0"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p:cTn id="37" dur="500" fill="hold"/>
                                        <p:tgtEl>
                                          <p:spTgt spid="34"/>
                                        </p:tgtEl>
                                        <p:attrNameLst>
                                          <p:attrName>ppt_w</p:attrName>
                                        </p:attrNameLst>
                                      </p:cBhvr>
                                      <p:tavLst>
                                        <p:tav tm="0">
                                          <p:val>
                                            <p:fltVal val="0"/>
                                          </p:val>
                                        </p:tav>
                                        <p:tav tm="100000">
                                          <p:val>
                                            <p:strVal val="#ppt_w"/>
                                          </p:val>
                                        </p:tav>
                                      </p:tavLst>
                                    </p:anim>
                                    <p:anim calcmode="lin" valueType="num">
                                      <p:cBhvr>
                                        <p:cTn id="38" dur="500" fill="hold"/>
                                        <p:tgtEl>
                                          <p:spTgt spid="34"/>
                                        </p:tgtEl>
                                        <p:attrNameLst>
                                          <p:attrName>ppt_h</p:attrName>
                                        </p:attrNameLst>
                                      </p:cBhvr>
                                      <p:tavLst>
                                        <p:tav tm="0">
                                          <p:val>
                                            <p:fltVal val="0"/>
                                          </p:val>
                                        </p:tav>
                                        <p:tav tm="100000">
                                          <p:val>
                                            <p:strVal val="#ppt_h"/>
                                          </p:val>
                                        </p:tav>
                                      </p:tavLst>
                                    </p:anim>
                                    <p:animEffect transition="in" filter="fade">
                                      <p:cBhvr>
                                        <p:cTn id="39" dur="500"/>
                                        <p:tgtEl>
                                          <p:spTgt spid="34"/>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32"/>
                                        </p:tgtEl>
                                        <p:attrNameLst>
                                          <p:attrName>style.visibility</p:attrName>
                                        </p:attrNameLst>
                                      </p:cBhvr>
                                      <p:to>
                                        <p:strVal val="visible"/>
                                      </p:to>
                                    </p:set>
                                    <p:anim calcmode="lin" valueType="num">
                                      <p:cBhvr>
                                        <p:cTn id="42" dur="500" fill="hold"/>
                                        <p:tgtEl>
                                          <p:spTgt spid="32"/>
                                        </p:tgtEl>
                                        <p:attrNameLst>
                                          <p:attrName>ppt_w</p:attrName>
                                        </p:attrNameLst>
                                      </p:cBhvr>
                                      <p:tavLst>
                                        <p:tav tm="0">
                                          <p:val>
                                            <p:fltVal val="0"/>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animEffect transition="in" filter="fade">
                                      <p:cBhvr>
                                        <p:cTn id="44" dur="500"/>
                                        <p:tgtEl>
                                          <p:spTgt spid="32"/>
                                        </p:tgtEl>
                                      </p:cBhvr>
                                    </p:animEffect>
                                  </p:childTnLst>
                                </p:cTn>
                              </p:par>
                            </p:childTnLst>
                          </p:cTn>
                        </p:par>
                        <p:par>
                          <p:cTn id="45" fill="hold">
                            <p:stCondLst>
                              <p:cond delay="500"/>
                            </p:stCondLst>
                            <p:childTnLst>
                              <p:par>
                                <p:cTn id="46" presetID="1" presetClass="entr" presetSubtype="0"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childTnLst>
                                </p:cTn>
                              </p:par>
                              <p:par>
                                <p:cTn id="48" presetID="53" presetClass="entr" presetSubtype="0" fill="hold" grpId="0" nodeType="withEffect">
                                  <p:stCondLst>
                                    <p:cond delay="0"/>
                                  </p:stCondLst>
                                  <p:childTnLst>
                                    <p:set>
                                      <p:cBhvr>
                                        <p:cTn id="49" dur="1" fill="hold">
                                          <p:stCondLst>
                                            <p:cond delay="0"/>
                                          </p:stCondLst>
                                        </p:cTn>
                                        <p:tgtEl>
                                          <p:spTgt spid="35"/>
                                        </p:tgtEl>
                                        <p:attrNameLst>
                                          <p:attrName>style.visibility</p:attrName>
                                        </p:attrNameLst>
                                      </p:cBhvr>
                                      <p:to>
                                        <p:strVal val="visible"/>
                                      </p:to>
                                    </p:set>
                                    <p:anim calcmode="lin" valueType="num">
                                      <p:cBhvr>
                                        <p:cTn id="50" dur="500" fill="hold"/>
                                        <p:tgtEl>
                                          <p:spTgt spid="35"/>
                                        </p:tgtEl>
                                        <p:attrNameLst>
                                          <p:attrName>ppt_w</p:attrName>
                                        </p:attrNameLst>
                                      </p:cBhvr>
                                      <p:tavLst>
                                        <p:tav tm="0">
                                          <p:val>
                                            <p:fltVal val="0"/>
                                          </p:val>
                                        </p:tav>
                                        <p:tav tm="100000">
                                          <p:val>
                                            <p:strVal val="#ppt_w"/>
                                          </p:val>
                                        </p:tav>
                                      </p:tavLst>
                                    </p:anim>
                                    <p:anim calcmode="lin" valueType="num">
                                      <p:cBhvr>
                                        <p:cTn id="51" dur="500" fill="hold"/>
                                        <p:tgtEl>
                                          <p:spTgt spid="35"/>
                                        </p:tgtEl>
                                        <p:attrNameLst>
                                          <p:attrName>ppt_h</p:attrName>
                                        </p:attrNameLst>
                                      </p:cBhvr>
                                      <p:tavLst>
                                        <p:tav tm="0">
                                          <p:val>
                                            <p:fltVal val="0"/>
                                          </p:val>
                                        </p:tav>
                                        <p:tav tm="100000">
                                          <p:val>
                                            <p:strVal val="#ppt_h"/>
                                          </p:val>
                                        </p:tav>
                                      </p:tavLst>
                                    </p:anim>
                                    <p:animEffect transition="in" filter="fade">
                                      <p:cBhvr>
                                        <p:cTn id="52" dur="500"/>
                                        <p:tgtEl>
                                          <p:spTgt spid="35"/>
                                        </p:tgtEl>
                                      </p:cBhvr>
                                    </p:animEffect>
                                  </p:childTnLst>
                                </p:cTn>
                              </p:par>
                              <p:par>
                                <p:cTn id="53" presetID="53" presetClass="entr" presetSubtype="0" fill="hold" grpId="0" nodeType="with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childTnLst>
                                </p:cTn>
                              </p:par>
                            </p:childTnLst>
                          </p:cTn>
                        </p:par>
                        <p:par>
                          <p:cTn id="58" fill="hold">
                            <p:stCondLst>
                              <p:cond delay="1000"/>
                            </p:stCondLst>
                            <p:childTnLst>
                              <p:par>
                                <p:cTn id="59" presetID="1" presetClass="entr" presetSubtype="0" fill="hold" grpId="1" nodeType="after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53" presetClass="entr" presetSubtype="0" fill="hold" grpId="0" nodeType="with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p:cTn id="63" dur="500" fill="hold"/>
                                        <p:tgtEl>
                                          <p:spTgt spid="36"/>
                                        </p:tgtEl>
                                        <p:attrNameLst>
                                          <p:attrName>ppt_w</p:attrName>
                                        </p:attrNameLst>
                                      </p:cBhvr>
                                      <p:tavLst>
                                        <p:tav tm="0">
                                          <p:val>
                                            <p:fltVal val="0"/>
                                          </p:val>
                                        </p:tav>
                                        <p:tav tm="100000">
                                          <p:val>
                                            <p:strVal val="#ppt_w"/>
                                          </p:val>
                                        </p:tav>
                                      </p:tavLst>
                                    </p:anim>
                                    <p:anim calcmode="lin" valueType="num">
                                      <p:cBhvr>
                                        <p:cTn id="64" dur="500" fill="hold"/>
                                        <p:tgtEl>
                                          <p:spTgt spid="36"/>
                                        </p:tgtEl>
                                        <p:attrNameLst>
                                          <p:attrName>ppt_h</p:attrName>
                                        </p:attrNameLst>
                                      </p:cBhvr>
                                      <p:tavLst>
                                        <p:tav tm="0">
                                          <p:val>
                                            <p:fltVal val="0"/>
                                          </p:val>
                                        </p:tav>
                                        <p:tav tm="100000">
                                          <p:val>
                                            <p:strVal val="#ppt_h"/>
                                          </p:val>
                                        </p:tav>
                                      </p:tavLst>
                                    </p:anim>
                                    <p:animEffect transition="in" filter="fade">
                                      <p:cBhvr>
                                        <p:cTn id="65" dur="500"/>
                                        <p:tgtEl>
                                          <p:spTgt spid="36"/>
                                        </p:tgtEl>
                                      </p:cBhvr>
                                    </p:animEffect>
                                  </p:childTnLst>
                                </p:cTn>
                              </p:par>
                            </p:childTnLst>
                          </p:cTn>
                        </p:par>
                        <p:par>
                          <p:cTn id="66" fill="hold">
                            <p:stCondLst>
                              <p:cond delay="1500"/>
                            </p:stCondLst>
                            <p:childTnLst>
                              <p:par>
                                <p:cTn id="67" presetID="2" presetClass="entr" presetSubtype="8"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additive="base">
                                        <p:cTn id="69" dur="500" fill="hold"/>
                                        <p:tgtEl>
                                          <p:spTgt spid="49"/>
                                        </p:tgtEl>
                                        <p:attrNameLst>
                                          <p:attrName>ppt_x</p:attrName>
                                        </p:attrNameLst>
                                      </p:cBhvr>
                                      <p:tavLst>
                                        <p:tav tm="0">
                                          <p:val>
                                            <p:strVal val="0-#ppt_w/2"/>
                                          </p:val>
                                        </p:tav>
                                        <p:tav tm="100000">
                                          <p:val>
                                            <p:strVal val="#ppt_x"/>
                                          </p:val>
                                        </p:tav>
                                      </p:tavLst>
                                    </p:anim>
                                    <p:anim calcmode="lin" valueType="num">
                                      <p:cBhvr additive="base">
                                        <p:cTn id="70" dur="500" fill="hold"/>
                                        <p:tgtEl>
                                          <p:spTgt spid="49"/>
                                        </p:tgtEl>
                                        <p:attrNameLst>
                                          <p:attrName>ppt_y</p:attrName>
                                        </p:attrNameLst>
                                      </p:cBhvr>
                                      <p:tavLst>
                                        <p:tav tm="0">
                                          <p:val>
                                            <p:strVal val="#ppt_y"/>
                                          </p:val>
                                        </p:tav>
                                        <p:tav tm="100000">
                                          <p:val>
                                            <p:strVal val="#ppt_y"/>
                                          </p:val>
                                        </p:tav>
                                      </p:tavLst>
                                    </p:anim>
                                  </p:childTnLst>
                                </p:cTn>
                              </p:par>
                            </p:childTnLst>
                          </p:cTn>
                        </p:par>
                        <p:par>
                          <p:cTn id="71" fill="hold">
                            <p:stCondLst>
                              <p:cond delay="2000"/>
                            </p:stCondLst>
                            <p:childTnLst>
                              <p:par>
                                <p:cTn id="72" presetID="2" presetClass="entr" presetSubtype="8" fill="hold" grpId="0" nodeType="afterEffect">
                                  <p:stCondLst>
                                    <p:cond delay="0"/>
                                  </p:stCondLst>
                                  <p:childTnLst>
                                    <p:set>
                                      <p:cBhvr>
                                        <p:cTn id="73" dur="1" fill="hold">
                                          <p:stCondLst>
                                            <p:cond delay="0"/>
                                          </p:stCondLst>
                                        </p:cTn>
                                        <p:tgtEl>
                                          <p:spTgt spid="50"/>
                                        </p:tgtEl>
                                        <p:attrNameLst>
                                          <p:attrName>style.visibility</p:attrName>
                                        </p:attrNameLst>
                                      </p:cBhvr>
                                      <p:to>
                                        <p:strVal val="visible"/>
                                      </p:to>
                                    </p:set>
                                    <p:anim calcmode="lin" valueType="num">
                                      <p:cBhvr additive="base">
                                        <p:cTn id="74" dur="500" fill="hold"/>
                                        <p:tgtEl>
                                          <p:spTgt spid="50"/>
                                        </p:tgtEl>
                                        <p:attrNameLst>
                                          <p:attrName>ppt_x</p:attrName>
                                        </p:attrNameLst>
                                      </p:cBhvr>
                                      <p:tavLst>
                                        <p:tav tm="0">
                                          <p:val>
                                            <p:strVal val="0-#ppt_w/2"/>
                                          </p:val>
                                        </p:tav>
                                        <p:tav tm="100000">
                                          <p:val>
                                            <p:strVal val="#ppt_x"/>
                                          </p:val>
                                        </p:tav>
                                      </p:tavLst>
                                    </p:anim>
                                    <p:anim calcmode="lin" valueType="num">
                                      <p:cBhvr additive="base">
                                        <p:cTn id="75" dur="500" fill="hold"/>
                                        <p:tgtEl>
                                          <p:spTgt spid="50"/>
                                        </p:tgtEl>
                                        <p:attrNameLst>
                                          <p:attrName>ppt_y</p:attrName>
                                        </p:attrNameLst>
                                      </p:cBhvr>
                                      <p:tavLst>
                                        <p:tav tm="0">
                                          <p:val>
                                            <p:strVal val="#ppt_y"/>
                                          </p:val>
                                        </p:tav>
                                        <p:tav tm="100000">
                                          <p:val>
                                            <p:strVal val="#ppt_y"/>
                                          </p:val>
                                        </p:tav>
                                      </p:tavLst>
                                    </p:anim>
                                  </p:childTnLst>
                                </p:cTn>
                              </p:par>
                            </p:childTnLst>
                          </p:cTn>
                        </p:par>
                        <p:par>
                          <p:cTn id="76" fill="hold">
                            <p:stCondLst>
                              <p:cond delay="2500"/>
                            </p:stCondLst>
                            <p:childTnLst>
                              <p:par>
                                <p:cTn id="77" presetID="2" presetClass="entr" presetSubtype="8" fill="hold" grpId="0" nodeType="afterEffect">
                                  <p:stCondLst>
                                    <p:cond delay="0"/>
                                  </p:stCondLst>
                                  <p:childTnLst>
                                    <p:set>
                                      <p:cBhvr>
                                        <p:cTn id="78" dur="1" fill="hold">
                                          <p:stCondLst>
                                            <p:cond delay="0"/>
                                          </p:stCondLst>
                                        </p:cTn>
                                        <p:tgtEl>
                                          <p:spTgt spid="51"/>
                                        </p:tgtEl>
                                        <p:attrNameLst>
                                          <p:attrName>style.visibility</p:attrName>
                                        </p:attrNameLst>
                                      </p:cBhvr>
                                      <p:to>
                                        <p:strVal val="visible"/>
                                      </p:to>
                                    </p:set>
                                    <p:anim calcmode="lin" valueType="num">
                                      <p:cBhvr additive="base">
                                        <p:cTn id="79" dur="500" fill="hold"/>
                                        <p:tgtEl>
                                          <p:spTgt spid="51"/>
                                        </p:tgtEl>
                                        <p:attrNameLst>
                                          <p:attrName>ppt_x</p:attrName>
                                        </p:attrNameLst>
                                      </p:cBhvr>
                                      <p:tavLst>
                                        <p:tav tm="0">
                                          <p:val>
                                            <p:strVal val="0-#ppt_w/2"/>
                                          </p:val>
                                        </p:tav>
                                        <p:tav tm="100000">
                                          <p:val>
                                            <p:strVal val="#ppt_x"/>
                                          </p:val>
                                        </p:tav>
                                      </p:tavLst>
                                    </p:anim>
                                    <p:anim calcmode="lin" valueType="num">
                                      <p:cBhvr additive="base">
                                        <p:cTn id="80" dur="500" fill="hold"/>
                                        <p:tgtEl>
                                          <p:spTgt spid="51"/>
                                        </p:tgtEl>
                                        <p:attrNameLst>
                                          <p:attrName>ppt_y</p:attrName>
                                        </p:attrNameLst>
                                      </p:cBhvr>
                                      <p:tavLst>
                                        <p:tav tm="0">
                                          <p:val>
                                            <p:strVal val="#ppt_y"/>
                                          </p:val>
                                        </p:tav>
                                        <p:tav tm="100000">
                                          <p:val>
                                            <p:strVal val="#ppt_y"/>
                                          </p:val>
                                        </p:tav>
                                      </p:tavLst>
                                    </p:anim>
                                  </p:childTnLst>
                                </p:cTn>
                              </p:par>
                            </p:childTnLst>
                          </p:cTn>
                        </p:par>
                        <p:par>
                          <p:cTn id="81" fill="hold">
                            <p:stCondLst>
                              <p:cond delay="3000"/>
                            </p:stCondLst>
                            <p:childTnLst>
                              <p:par>
                                <p:cTn id="82" presetID="1" presetClass="entr" presetSubtype="0" fill="hold" grpId="0" nodeType="afterEffect">
                                  <p:stCondLst>
                                    <p:cond delay="0"/>
                                  </p:stCondLst>
                                  <p:childTnLst>
                                    <p:set>
                                      <p:cBhvr>
                                        <p:cTn id="83" dur="1" fill="hold">
                                          <p:stCondLst>
                                            <p:cond delay="0"/>
                                          </p:stCondLst>
                                        </p:cTn>
                                        <p:tgtEl>
                                          <p:spTgt spid="30"/>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39"/>
                                        </p:tgtEl>
                                        <p:attrNameLst>
                                          <p:attrName>style.visibility</p:attrName>
                                        </p:attrNameLst>
                                      </p:cBhvr>
                                      <p:to>
                                        <p:strVal val="visible"/>
                                      </p:to>
                                    </p:set>
                                  </p:childTnLst>
                                </p:cTn>
                              </p:par>
                              <p:par>
                                <p:cTn id="88" presetID="53" presetClass="entr" presetSubtype="0" fill="hold" grpId="0" nodeType="withEffect">
                                  <p:stCondLst>
                                    <p:cond delay="0"/>
                                  </p:stCondLst>
                                  <p:childTnLst>
                                    <p:set>
                                      <p:cBhvr>
                                        <p:cTn id="89" dur="1" fill="hold">
                                          <p:stCondLst>
                                            <p:cond delay="0"/>
                                          </p:stCondLst>
                                        </p:cTn>
                                        <p:tgtEl>
                                          <p:spTgt spid="40"/>
                                        </p:tgtEl>
                                        <p:attrNameLst>
                                          <p:attrName>style.visibility</p:attrName>
                                        </p:attrNameLst>
                                      </p:cBhvr>
                                      <p:to>
                                        <p:strVal val="visible"/>
                                      </p:to>
                                    </p:set>
                                    <p:anim calcmode="lin" valueType="num">
                                      <p:cBhvr>
                                        <p:cTn id="90" dur="500" fill="hold"/>
                                        <p:tgtEl>
                                          <p:spTgt spid="40"/>
                                        </p:tgtEl>
                                        <p:attrNameLst>
                                          <p:attrName>ppt_w</p:attrName>
                                        </p:attrNameLst>
                                      </p:cBhvr>
                                      <p:tavLst>
                                        <p:tav tm="0">
                                          <p:val>
                                            <p:fltVal val="0"/>
                                          </p:val>
                                        </p:tav>
                                        <p:tav tm="100000">
                                          <p:val>
                                            <p:strVal val="#ppt_w"/>
                                          </p:val>
                                        </p:tav>
                                      </p:tavLst>
                                    </p:anim>
                                    <p:anim calcmode="lin" valueType="num">
                                      <p:cBhvr>
                                        <p:cTn id="91" dur="500" fill="hold"/>
                                        <p:tgtEl>
                                          <p:spTgt spid="40"/>
                                        </p:tgtEl>
                                        <p:attrNameLst>
                                          <p:attrName>ppt_h</p:attrName>
                                        </p:attrNameLst>
                                      </p:cBhvr>
                                      <p:tavLst>
                                        <p:tav tm="0">
                                          <p:val>
                                            <p:fltVal val="0"/>
                                          </p:val>
                                        </p:tav>
                                        <p:tav tm="100000">
                                          <p:val>
                                            <p:strVal val="#ppt_h"/>
                                          </p:val>
                                        </p:tav>
                                      </p:tavLst>
                                    </p:anim>
                                    <p:animEffect transition="in" filter="fade">
                                      <p:cBhvr>
                                        <p:cTn id="92" dur="500"/>
                                        <p:tgtEl>
                                          <p:spTgt spid="40"/>
                                        </p:tgtEl>
                                      </p:cBhvr>
                                    </p:animEffect>
                                  </p:childTnLst>
                                </p:cTn>
                              </p:par>
                            </p:childTnLst>
                          </p:cTn>
                        </p:par>
                        <p:par>
                          <p:cTn id="93" fill="hold">
                            <p:stCondLst>
                              <p:cond delay="500"/>
                            </p:stCondLst>
                            <p:childTnLst>
                              <p:par>
                                <p:cTn id="94" presetID="1" presetClass="entr" presetSubtype="0" fill="hold" grpId="0" nodeType="afterEffect">
                                  <p:stCondLst>
                                    <p:cond delay="0"/>
                                  </p:stCondLst>
                                  <p:childTnLst>
                                    <p:set>
                                      <p:cBhvr>
                                        <p:cTn id="95" dur="1" fill="hold">
                                          <p:stCondLst>
                                            <p:cond delay="0"/>
                                          </p:stCondLst>
                                        </p:cTn>
                                        <p:tgtEl>
                                          <p:spTgt spid="41"/>
                                        </p:tgtEl>
                                        <p:attrNameLst>
                                          <p:attrName>style.visibility</p:attrName>
                                        </p:attrNameLst>
                                      </p:cBhvr>
                                      <p:to>
                                        <p:strVal val="visible"/>
                                      </p:to>
                                    </p:set>
                                  </p:childTnLst>
                                </p:cTn>
                              </p:par>
                              <p:par>
                                <p:cTn id="96" presetID="53" presetClass="entr" presetSubtype="0" fill="hold" grpId="0" nodeType="withEffect">
                                  <p:stCondLst>
                                    <p:cond delay="0"/>
                                  </p:stCondLst>
                                  <p:childTnLst>
                                    <p:set>
                                      <p:cBhvr>
                                        <p:cTn id="97" dur="1" fill="hold">
                                          <p:stCondLst>
                                            <p:cond delay="0"/>
                                          </p:stCondLst>
                                        </p:cTn>
                                        <p:tgtEl>
                                          <p:spTgt spid="42"/>
                                        </p:tgtEl>
                                        <p:attrNameLst>
                                          <p:attrName>style.visibility</p:attrName>
                                        </p:attrNameLst>
                                      </p:cBhvr>
                                      <p:to>
                                        <p:strVal val="visible"/>
                                      </p:to>
                                    </p:set>
                                    <p:anim calcmode="lin" valueType="num">
                                      <p:cBhvr>
                                        <p:cTn id="98" dur="500" fill="hold"/>
                                        <p:tgtEl>
                                          <p:spTgt spid="42"/>
                                        </p:tgtEl>
                                        <p:attrNameLst>
                                          <p:attrName>ppt_w</p:attrName>
                                        </p:attrNameLst>
                                      </p:cBhvr>
                                      <p:tavLst>
                                        <p:tav tm="0">
                                          <p:val>
                                            <p:fltVal val="0"/>
                                          </p:val>
                                        </p:tav>
                                        <p:tav tm="100000">
                                          <p:val>
                                            <p:strVal val="#ppt_w"/>
                                          </p:val>
                                        </p:tav>
                                      </p:tavLst>
                                    </p:anim>
                                    <p:anim calcmode="lin" valueType="num">
                                      <p:cBhvr>
                                        <p:cTn id="99" dur="500" fill="hold"/>
                                        <p:tgtEl>
                                          <p:spTgt spid="42"/>
                                        </p:tgtEl>
                                        <p:attrNameLst>
                                          <p:attrName>ppt_h</p:attrName>
                                        </p:attrNameLst>
                                      </p:cBhvr>
                                      <p:tavLst>
                                        <p:tav tm="0">
                                          <p:val>
                                            <p:fltVal val="0"/>
                                          </p:val>
                                        </p:tav>
                                        <p:tav tm="100000">
                                          <p:val>
                                            <p:strVal val="#ppt_h"/>
                                          </p:val>
                                        </p:tav>
                                      </p:tavLst>
                                    </p:anim>
                                    <p:animEffect transition="in" filter="fade">
                                      <p:cBhvr>
                                        <p:cTn id="100" dur="500"/>
                                        <p:tgtEl>
                                          <p:spTgt spid="42"/>
                                        </p:tgtEl>
                                      </p:cBhvr>
                                    </p:animEffect>
                                  </p:childTnLst>
                                </p:cTn>
                              </p:par>
                              <p:par>
                                <p:cTn id="101" presetID="53" presetClass="entr" presetSubtype="0" fill="hold" grpId="0" nodeType="withEffect">
                                  <p:stCondLst>
                                    <p:cond delay="0"/>
                                  </p:stCondLst>
                                  <p:childTnLst>
                                    <p:set>
                                      <p:cBhvr>
                                        <p:cTn id="102" dur="1" fill="hold">
                                          <p:stCondLst>
                                            <p:cond delay="0"/>
                                          </p:stCondLst>
                                        </p:cTn>
                                        <p:tgtEl>
                                          <p:spTgt spid="43"/>
                                        </p:tgtEl>
                                        <p:attrNameLst>
                                          <p:attrName>style.visibility</p:attrName>
                                        </p:attrNameLst>
                                      </p:cBhvr>
                                      <p:to>
                                        <p:strVal val="visible"/>
                                      </p:to>
                                    </p:set>
                                    <p:anim calcmode="lin" valueType="num">
                                      <p:cBhvr>
                                        <p:cTn id="103" dur="500" fill="hold"/>
                                        <p:tgtEl>
                                          <p:spTgt spid="43"/>
                                        </p:tgtEl>
                                        <p:attrNameLst>
                                          <p:attrName>ppt_w</p:attrName>
                                        </p:attrNameLst>
                                      </p:cBhvr>
                                      <p:tavLst>
                                        <p:tav tm="0">
                                          <p:val>
                                            <p:fltVal val="0"/>
                                          </p:val>
                                        </p:tav>
                                        <p:tav tm="100000">
                                          <p:val>
                                            <p:strVal val="#ppt_w"/>
                                          </p:val>
                                        </p:tav>
                                      </p:tavLst>
                                    </p:anim>
                                    <p:anim calcmode="lin" valueType="num">
                                      <p:cBhvr>
                                        <p:cTn id="104" dur="500" fill="hold"/>
                                        <p:tgtEl>
                                          <p:spTgt spid="43"/>
                                        </p:tgtEl>
                                        <p:attrNameLst>
                                          <p:attrName>ppt_h</p:attrName>
                                        </p:attrNameLst>
                                      </p:cBhvr>
                                      <p:tavLst>
                                        <p:tav tm="0">
                                          <p:val>
                                            <p:fltVal val="0"/>
                                          </p:val>
                                        </p:tav>
                                        <p:tav tm="100000">
                                          <p:val>
                                            <p:strVal val="#ppt_h"/>
                                          </p:val>
                                        </p:tav>
                                      </p:tavLst>
                                    </p:anim>
                                    <p:animEffect transition="in" filter="fade">
                                      <p:cBhvr>
                                        <p:cTn id="105" dur="500"/>
                                        <p:tgtEl>
                                          <p:spTgt spid="43"/>
                                        </p:tgtEl>
                                      </p:cBhvr>
                                    </p:animEffect>
                                  </p:childTnLst>
                                </p:cTn>
                              </p:par>
                            </p:childTnLst>
                          </p:cTn>
                        </p:par>
                        <p:par>
                          <p:cTn id="106" fill="hold">
                            <p:stCondLst>
                              <p:cond delay="1000"/>
                            </p:stCondLst>
                            <p:childTnLst>
                              <p:par>
                                <p:cTn id="107" presetID="2" presetClass="entr" presetSubtype="2" fill="hold" grpId="0" nodeType="afterEffect">
                                  <p:stCondLst>
                                    <p:cond delay="0"/>
                                  </p:stCondLst>
                                  <p:childTnLst>
                                    <p:set>
                                      <p:cBhvr>
                                        <p:cTn id="108" dur="1" fill="hold">
                                          <p:stCondLst>
                                            <p:cond delay="0"/>
                                          </p:stCondLst>
                                        </p:cTn>
                                        <p:tgtEl>
                                          <p:spTgt spid="83">
                                            <p:txEl>
                                              <p:pRg st="0" end="0"/>
                                            </p:txEl>
                                          </p:spTgt>
                                        </p:tgtEl>
                                        <p:attrNameLst>
                                          <p:attrName>style.visibility</p:attrName>
                                        </p:attrNameLst>
                                      </p:cBhvr>
                                      <p:to>
                                        <p:strVal val="visible"/>
                                      </p:to>
                                    </p:set>
                                    <p:anim calcmode="lin" valueType="num">
                                      <p:cBhvr additive="base">
                                        <p:cTn id="109" dur="500" fill="hold"/>
                                        <p:tgtEl>
                                          <p:spTgt spid="83">
                                            <p:txEl>
                                              <p:pRg st="0" end="0"/>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83">
                                            <p:txEl>
                                              <p:pRg st="0" end="0"/>
                                            </p:txEl>
                                          </p:spTgt>
                                        </p:tgtEl>
                                        <p:attrNameLst>
                                          <p:attrName>ppt_y</p:attrName>
                                        </p:attrNameLst>
                                      </p:cBhvr>
                                      <p:tavLst>
                                        <p:tav tm="0">
                                          <p:val>
                                            <p:strVal val="#ppt_y"/>
                                          </p:val>
                                        </p:tav>
                                        <p:tav tm="100000">
                                          <p:val>
                                            <p:strVal val="#ppt_y"/>
                                          </p:val>
                                        </p:tav>
                                      </p:tavLst>
                                    </p:anim>
                                  </p:childTnLst>
                                </p:cTn>
                              </p:par>
                            </p:childTnLst>
                          </p:cTn>
                        </p:par>
                        <p:par>
                          <p:cTn id="111" fill="hold">
                            <p:stCondLst>
                              <p:cond delay="1500"/>
                            </p:stCondLst>
                            <p:childTnLst>
                              <p:par>
                                <p:cTn id="112" presetID="3" presetClass="entr" presetSubtype="10" fill="hold" grpId="0" nodeType="afterEffect">
                                  <p:stCondLst>
                                    <p:cond delay="0"/>
                                  </p:stCondLst>
                                  <p:childTnLst>
                                    <p:set>
                                      <p:cBhvr>
                                        <p:cTn id="113" dur="1" fill="hold">
                                          <p:stCondLst>
                                            <p:cond delay="0"/>
                                          </p:stCondLst>
                                        </p:cTn>
                                        <p:tgtEl>
                                          <p:spTgt spid="44">
                                            <p:txEl>
                                              <p:pRg st="0" end="0"/>
                                            </p:txEl>
                                          </p:spTgt>
                                        </p:tgtEl>
                                        <p:attrNameLst>
                                          <p:attrName>style.visibility</p:attrName>
                                        </p:attrNameLst>
                                      </p:cBhvr>
                                      <p:to>
                                        <p:strVal val="visible"/>
                                      </p:to>
                                    </p:set>
                                    <p:animEffect transition="in" filter="blinds(horizontal)">
                                      <p:cBhvr>
                                        <p:cTn id="114" dur="500"/>
                                        <p:tgtEl>
                                          <p:spTgt spid="44">
                                            <p:txEl>
                                              <p:pRg st="0" end="0"/>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0" fill="hold" grpId="0" nodeType="clickEffect">
                                  <p:stCondLst>
                                    <p:cond delay="0"/>
                                  </p:stCondLst>
                                  <p:childTnLst>
                                    <p:set>
                                      <p:cBhvr>
                                        <p:cTn id="118" dur="1" fill="hold">
                                          <p:stCondLst>
                                            <p:cond delay="0"/>
                                          </p:stCondLst>
                                        </p:cTn>
                                        <p:tgtEl>
                                          <p:spTgt spid="45"/>
                                        </p:tgtEl>
                                        <p:attrNameLst>
                                          <p:attrName>style.visibility</p:attrName>
                                        </p:attrNameLst>
                                      </p:cBhvr>
                                      <p:to>
                                        <p:strVal val="visible"/>
                                      </p:to>
                                    </p:set>
                                    <p:anim calcmode="lin" valueType="num">
                                      <p:cBhvr>
                                        <p:cTn id="119" dur="500" fill="hold"/>
                                        <p:tgtEl>
                                          <p:spTgt spid="45"/>
                                        </p:tgtEl>
                                        <p:attrNameLst>
                                          <p:attrName>ppt_w</p:attrName>
                                        </p:attrNameLst>
                                      </p:cBhvr>
                                      <p:tavLst>
                                        <p:tav tm="0">
                                          <p:val>
                                            <p:fltVal val="0"/>
                                          </p:val>
                                        </p:tav>
                                        <p:tav tm="100000">
                                          <p:val>
                                            <p:strVal val="#ppt_w"/>
                                          </p:val>
                                        </p:tav>
                                      </p:tavLst>
                                    </p:anim>
                                    <p:anim calcmode="lin" valueType="num">
                                      <p:cBhvr>
                                        <p:cTn id="120" dur="500" fill="hold"/>
                                        <p:tgtEl>
                                          <p:spTgt spid="45"/>
                                        </p:tgtEl>
                                        <p:attrNameLst>
                                          <p:attrName>ppt_h</p:attrName>
                                        </p:attrNameLst>
                                      </p:cBhvr>
                                      <p:tavLst>
                                        <p:tav tm="0">
                                          <p:val>
                                            <p:fltVal val="0"/>
                                          </p:val>
                                        </p:tav>
                                        <p:tav tm="100000">
                                          <p:val>
                                            <p:strVal val="#ppt_h"/>
                                          </p:val>
                                        </p:tav>
                                      </p:tavLst>
                                    </p:anim>
                                    <p:animEffect transition="in" filter="fade">
                                      <p:cBhvr>
                                        <p:cTn id="121" dur="500"/>
                                        <p:tgtEl>
                                          <p:spTgt spid="45"/>
                                        </p:tgtEl>
                                      </p:cBhvr>
                                    </p:animEffect>
                                  </p:childTnLst>
                                </p:cTn>
                              </p:par>
                            </p:childTnLst>
                          </p:cTn>
                        </p:par>
                        <p:par>
                          <p:cTn id="122" fill="hold">
                            <p:stCondLst>
                              <p:cond delay="500"/>
                            </p:stCondLst>
                            <p:childTnLst>
                              <p:par>
                                <p:cTn id="123" presetID="53" presetClass="entr" presetSubtype="0" fill="hold" grpId="0" nodeType="afterEffect">
                                  <p:stCondLst>
                                    <p:cond delay="0"/>
                                  </p:stCondLst>
                                  <p:childTnLst>
                                    <p:set>
                                      <p:cBhvr>
                                        <p:cTn id="124" dur="1" fill="hold">
                                          <p:stCondLst>
                                            <p:cond delay="0"/>
                                          </p:stCondLst>
                                        </p:cTn>
                                        <p:tgtEl>
                                          <p:spTgt spid="46"/>
                                        </p:tgtEl>
                                        <p:attrNameLst>
                                          <p:attrName>style.visibility</p:attrName>
                                        </p:attrNameLst>
                                      </p:cBhvr>
                                      <p:to>
                                        <p:strVal val="visible"/>
                                      </p:to>
                                    </p:set>
                                    <p:anim calcmode="lin" valueType="num">
                                      <p:cBhvr>
                                        <p:cTn id="125" dur="500" fill="hold"/>
                                        <p:tgtEl>
                                          <p:spTgt spid="46"/>
                                        </p:tgtEl>
                                        <p:attrNameLst>
                                          <p:attrName>ppt_w</p:attrName>
                                        </p:attrNameLst>
                                      </p:cBhvr>
                                      <p:tavLst>
                                        <p:tav tm="0">
                                          <p:val>
                                            <p:fltVal val="0"/>
                                          </p:val>
                                        </p:tav>
                                        <p:tav tm="100000">
                                          <p:val>
                                            <p:strVal val="#ppt_w"/>
                                          </p:val>
                                        </p:tav>
                                      </p:tavLst>
                                    </p:anim>
                                    <p:anim calcmode="lin" valueType="num">
                                      <p:cBhvr>
                                        <p:cTn id="126" dur="500" fill="hold"/>
                                        <p:tgtEl>
                                          <p:spTgt spid="46"/>
                                        </p:tgtEl>
                                        <p:attrNameLst>
                                          <p:attrName>ppt_h</p:attrName>
                                        </p:attrNameLst>
                                      </p:cBhvr>
                                      <p:tavLst>
                                        <p:tav tm="0">
                                          <p:val>
                                            <p:fltVal val="0"/>
                                          </p:val>
                                        </p:tav>
                                        <p:tav tm="100000">
                                          <p:val>
                                            <p:strVal val="#ppt_h"/>
                                          </p:val>
                                        </p:tav>
                                      </p:tavLst>
                                    </p:anim>
                                    <p:animEffect transition="in" filter="fade">
                                      <p:cBhvr>
                                        <p:cTn id="127" dur="500"/>
                                        <p:tgtEl>
                                          <p:spTgt spid="46"/>
                                        </p:tgtEl>
                                      </p:cBhvr>
                                    </p:animEffect>
                                  </p:childTnLst>
                                </p:cTn>
                              </p:par>
                            </p:childTnLst>
                          </p:cTn>
                        </p:par>
                        <p:par>
                          <p:cTn id="128" fill="hold">
                            <p:stCondLst>
                              <p:cond delay="1000"/>
                            </p:stCondLst>
                            <p:childTnLst>
                              <p:par>
                                <p:cTn id="129" presetID="2" presetClass="entr" presetSubtype="2" fill="hold" grpId="0" nodeType="afterEffect">
                                  <p:stCondLst>
                                    <p:cond delay="0"/>
                                  </p:stCondLst>
                                  <p:childTnLst>
                                    <p:set>
                                      <p:cBhvr>
                                        <p:cTn id="130" dur="1" fill="hold">
                                          <p:stCondLst>
                                            <p:cond delay="0"/>
                                          </p:stCondLst>
                                        </p:cTn>
                                        <p:tgtEl>
                                          <p:spTgt spid="47">
                                            <p:txEl>
                                              <p:pRg st="0" end="0"/>
                                            </p:txEl>
                                          </p:spTgt>
                                        </p:tgtEl>
                                        <p:attrNameLst>
                                          <p:attrName>style.visibility</p:attrName>
                                        </p:attrNameLst>
                                      </p:cBhvr>
                                      <p:to>
                                        <p:strVal val="visible"/>
                                      </p:to>
                                    </p:set>
                                    <p:anim calcmode="lin" valueType="num">
                                      <p:cBhvr additive="base">
                                        <p:cTn id="131" dur="50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132" dur="500" fill="hold"/>
                                        <p:tgtEl>
                                          <p:spTgt spid="47">
                                            <p:txEl>
                                              <p:pRg st="0" end="0"/>
                                            </p:txEl>
                                          </p:spTgt>
                                        </p:tgtEl>
                                        <p:attrNameLst>
                                          <p:attrName>ppt_y</p:attrName>
                                        </p:attrNameLst>
                                      </p:cBhvr>
                                      <p:tavLst>
                                        <p:tav tm="0">
                                          <p:val>
                                            <p:strVal val="#ppt_y"/>
                                          </p:val>
                                        </p:tav>
                                        <p:tav tm="100000">
                                          <p:val>
                                            <p:strVal val="#ppt_y"/>
                                          </p:val>
                                        </p:tav>
                                      </p:tavLst>
                                    </p:anim>
                                  </p:childTnLst>
                                </p:cTn>
                              </p:par>
                            </p:childTnLst>
                          </p:cTn>
                        </p:par>
                        <p:par>
                          <p:cTn id="133" fill="hold">
                            <p:stCondLst>
                              <p:cond delay="1500"/>
                            </p:stCondLst>
                            <p:childTnLst>
                              <p:par>
                                <p:cTn id="134" presetID="3" presetClass="entr" presetSubtype="10" fill="hold" grpId="2" nodeType="afterEffect">
                                  <p:stCondLst>
                                    <p:cond delay="0"/>
                                  </p:stCondLst>
                                  <p:childTnLst>
                                    <p:set>
                                      <p:cBhvr>
                                        <p:cTn id="135" dur="1" fill="hold">
                                          <p:stCondLst>
                                            <p:cond delay="0"/>
                                          </p:stCondLst>
                                        </p:cTn>
                                        <p:tgtEl>
                                          <p:spTgt spid="48">
                                            <p:txEl>
                                              <p:pRg st="0" end="0"/>
                                            </p:txEl>
                                          </p:spTgt>
                                        </p:tgtEl>
                                        <p:attrNameLst>
                                          <p:attrName>style.visibility</p:attrName>
                                        </p:attrNameLst>
                                      </p:cBhvr>
                                      <p:to>
                                        <p:strVal val="visible"/>
                                      </p:to>
                                    </p:set>
                                    <p:animEffect transition="in" filter="blinds(horizontal)">
                                      <p:cBhvr>
                                        <p:cTn id="136" dur="500"/>
                                        <p:tgtEl>
                                          <p:spTgt spid="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8" grpId="0" animBg="1"/>
      <p:bldP spid="41" grpId="0" animBg="1"/>
      <p:bldP spid="39" grpId="0" animBg="1"/>
      <p:bldP spid="36" grpId="0" animBg="1"/>
      <p:bldP spid="35" grpId="0" animBg="1"/>
      <p:bldP spid="34" grpId="0" animBg="1"/>
      <p:bldP spid="40" grpId="0" animBg="1"/>
      <p:bldP spid="42" grpId="0" animBg="1"/>
      <p:bldP spid="43" grpId="0" animBg="1"/>
      <p:bldP spid="6" grpId="1"/>
      <p:bldP spid="7" grpId="0" animBg="1"/>
      <p:bldP spid="14" grpId="0"/>
      <p:bldP spid="23" grpId="0" animBg="1"/>
      <p:bldP spid="30" grpId="0"/>
      <p:bldP spid="31" grpId="0"/>
      <p:bldP spid="33" grpId="0"/>
      <p:bldP spid="37" grpId="1"/>
      <p:bldP spid="45" grpId="0"/>
      <p:bldP spid="46" grpId="0"/>
      <p:bldP spid="47" grpId="0" build="allAtOnce"/>
      <p:bldP spid="48" grpId="2" build="allAtOnce"/>
      <p:bldP spid="49" grpId="0"/>
      <p:bldP spid="50" grpId="0"/>
      <p:bldP spid="51" grpId="0"/>
      <p:bldP spid="83" grpId="0" build="allAtOnce"/>
      <p:bldP spid="44" grpId="0" build="allAtOnce"/>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7.2|10.7|9.2|27.2|21.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1068</TotalTime>
  <Words>1447</Words>
  <Application>Microsoft Office PowerPoint</Application>
  <PresentationFormat>画面に合わせる (4:3)</PresentationFormat>
  <Paragraphs>178</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ビジネス</vt:lpstr>
      <vt:lpstr>JavaによるPRAMコンパイラの拡張</vt:lpstr>
      <vt:lpstr>目次</vt:lpstr>
      <vt:lpstr>PRAM （Parallel Random Access Machine）</vt:lpstr>
      <vt:lpstr>PRAMシミュレータ</vt:lpstr>
      <vt:lpstr>目的</vt:lpstr>
      <vt:lpstr>研究内容</vt:lpstr>
      <vt:lpstr>研究内容</vt:lpstr>
      <vt:lpstr>研究内容</vt:lpstr>
      <vt:lpstr>動作確認と検証</vt:lpstr>
      <vt:lpstr>結論と今後の課題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JavaによるPRAMコンパイラの拡張</dc:title>
  <dc:creator>tmp</dc:creator>
  <cp:lastModifiedBy>tmp</cp:lastModifiedBy>
  <cp:revision>216</cp:revision>
  <dcterms:created xsi:type="dcterms:W3CDTF">2009-01-30T07:51:43Z</dcterms:created>
  <dcterms:modified xsi:type="dcterms:W3CDTF">2009-02-05T11:19:32Z</dcterms:modified>
</cp:coreProperties>
</file>