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9" r:id="rId4"/>
    <p:sldId id="258" r:id="rId5"/>
    <p:sldId id="260" r:id="rId6"/>
    <p:sldId id="265" r:id="rId7"/>
    <p:sldId id="261" r:id="rId8"/>
    <p:sldId id="264" r:id="rId9"/>
    <p:sldId id="262" r:id="rId10"/>
    <p:sldId id="263"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4941" autoAdjust="0"/>
  </p:normalViewPr>
  <p:slideViewPr>
    <p:cSldViewPr>
      <p:cViewPr varScale="1">
        <p:scale>
          <a:sx n="95" d="100"/>
          <a:sy n="95" d="100"/>
        </p:scale>
        <p:origin x="-11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672D1-E065-4C73-A444-C82925BEF0DC}" type="datetimeFigureOut">
              <a:rPr kumimoji="1" lang="ja-JP" altLang="en-US" smtClean="0"/>
              <a:pPr/>
              <a:t>2009/2/6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2C9C46-A9C7-4538-B035-809AFDAA8D3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情報論理工学研究室の学籍番号</a:t>
            </a:r>
            <a:r>
              <a:rPr kumimoji="1" lang="en-US" altLang="ja-JP" dirty="0" smtClean="0"/>
              <a:t>05-1-037-0069</a:t>
            </a:r>
            <a:r>
              <a:rPr kumimoji="1" lang="ja-JP" altLang="en-US" dirty="0" smtClean="0"/>
              <a:t>の鍵谷幸洋です。</a:t>
            </a:r>
            <a:endParaRPr kumimoji="1" lang="en-US" altLang="ja-JP" dirty="0" smtClean="0"/>
          </a:p>
          <a:p>
            <a:r>
              <a:rPr kumimoji="1" lang="ja-JP" altLang="en-US" dirty="0" smtClean="0"/>
              <a:t>これから</a:t>
            </a:r>
            <a:r>
              <a:rPr kumimoji="1" lang="en-US" altLang="ja-JP" dirty="0" smtClean="0"/>
              <a:t>MPI</a:t>
            </a:r>
            <a:r>
              <a:rPr kumimoji="1" lang="ja-JP" altLang="en-US" dirty="0" smtClean="0"/>
              <a:t>を用いた並列計算の研究発表をはじめます。</a:t>
            </a:r>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今回、スペックの違いにあわせてファイルのサイズを決めているのではなく均等に分割して処理させています。</a:t>
            </a:r>
            <a:endParaRPr kumimoji="1" lang="en-US" altLang="ja-JP" dirty="0" smtClean="0"/>
          </a:p>
          <a:p>
            <a:r>
              <a:rPr kumimoji="1" lang="ja-JP" altLang="en-US" dirty="0" smtClean="0"/>
              <a:t>今後、低スペックの計算機と高スペックの計算機で同時に並列処理を行った時に最も最適なアルゴリズムを考えだす必要があります。</a:t>
            </a:r>
            <a:endParaRPr kumimoji="1" lang="en-US" altLang="ja-JP" dirty="0" smtClean="0"/>
          </a:p>
          <a:p>
            <a:r>
              <a:rPr kumimoji="1" lang="ja-JP" altLang="en-US" dirty="0" smtClean="0"/>
              <a:t>また、今回予めファイルを分割しているために分割にかかる時間を考慮していない。</a:t>
            </a:r>
            <a:r>
              <a:rPr kumimoji="1" lang="en-US" altLang="ja-JP" dirty="0" smtClean="0"/>
              <a:t>MPI</a:t>
            </a:r>
            <a:r>
              <a:rPr kumimoji="1" lang="ja-JP" altLang="en-US" dirty="0" smtClean="0"/>
              <a:t>で分割作業も行うといったものを開発する余地が残っています。</a:t>
            </a:r>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10</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構成は画面の通りとなっております。</a:t>
            </a:r>
            <a:r>
              <a:rPr kumimoji="1" lang="en-US" altLang="ja-JP" dirty="0" smtClean="0"/>
              <a:t>(</a:t>
            </a:r>
            <a:r>
              <a:rPr kumimoji="1" lang="ja-JP" altLang="en-US" dirty="0" smtClean="0"/>
              <a:t>以下略</a:t>
            </a:r>
            <a:r>
              <a:rPr kumimoji="1" lang="en-US" altLang="ja-JP" dirty="0" smtClean="0"/>
              <a:t>)</a:t>
            </a:r>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近年大容量の記憶デバイスの登場や、扱うデータのサイズが大きくなるにつれてデータの処理も高速化が求められている。</a:t>
            </a:r>
            <a:endParaRPr kumimoji="1" lang="en-US" altLang="ja-JP" dirty="0" smtClean="0"/>
          </a:p>
          <a:p>
            <a:r>
              <a:rPr kumimoji="1" lang="ja-JP" altLang="en-US" dirty="0" smtClean="0"/>
              <a:t>だが、ネットワークの高速化による通信速度の増加だけでは、高速処理としては心もとない。</a:t>
            </a:r>
            <a:endParaRPr kumimoji="1" lang="en-US" altLang="ja-JP" dirty="0" smtClean="0"/>
          </a:p>
          <a:p>
            <a:r>
              <a:rPr kumimoji="1" lang="ja-JP" altLang="en-US" dirty="0" smtClean="0"/>
              <a:t>そこで計算機の高速処理化といった面から今回、考察している。</a:t>
            </a:r>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並列計算機とは複数のプロセッサで</a:t>
            </a:r>
            <a:r>
              <a:rPr kumimoji="1" lang="en-US" altLang="ja-JP" dirty="0" smtClean="0"/>
              <a:t>1</a:t>
            </a:r>
            <a:r>
              <a:rPr kumimoji="1" lang="ja-JP" altLang="en-US" dirty="0" err="1" smtClean="0"/>
              <a:t>つの</a:t>
            </a:r>
            <a:r>
              <a:rPr kumimoji="1" lang="ja-JP" altLang="en-US" dirty="0" smtClean="0"/>
              <a:t>タスクを動作させる並列処理を行うために用いられる計算機のことです。各プロセッサが協調して動作することにより高い処理能力を得ることができます。ですが、通常並列計算機といったものは一般的に非常に高価なものであるために容易に利用できないといった欠点があります。</a:t>
            </a:r>
            <a:endParaRPr kumimoji="1" lang="en-US" altLang="ja-JP" dirty="0" smtClean="0"/>
          </a:p>
          <a:p>
            <a:r>
              <a:rPr kumimoji="1" lang="ja-JP" altLang="en-US" dirty="0" smtClean="0"/>
              <a:t>このため、近年では複数の計算機をネットワーク接続し、計算機群全体を</a:t>
            </a:r>
            <a:r>
              <a:rPr kumimoji="1" lang="en-US" altLang="ja-JP" dirty="0" smtClean="0"/>
              <a:t>1</a:t>
            </a:r>
            <a:r>
              <a:rPr kumimoji="1" lang="ja-JP" altLang="en-US" dirty="0" smtClean="0"/>
              <a:t>台の仮想並列計算機として用いるクラスタ処理が注目されています。</a:t>
            </a:r>
            <a:endParaRPr kumimoji="1" lang="en-US" altLang="ja-JP" dirty="0" smtClean="0"/>
          </a:p>
          <a:p>
            <a:r>
              <a:rPr kumimoji="1" lang="ja-JP" altLang="en-US" dirty="0" smtClean="0"/>
              <a:t>仮想並列計算機の代表として</a:t>
            </a:r>
            <a:r>
              <a:rPr kumimoji="1" lang="en-US" altLang="ja-JP" dirty="0" smtClean="0"/>
              <a:t>PVM</a:t>
            </a:r>
            <a:r>
              <a:rPr kumimoji="1" lang="ja-JP" altLang="en-US" dirty="0" smtClean="0"/>
              <a:t>と</a:t>
            </a:r>
            <a:r>
              <a:rPr kumimoji="1" lang="en-US" altLang="ja-JP" dirty="0" smtClean="0"/>
              <a:t>MPI</a:t>
            </a:r>
            <a:r>
              <a:rPr kumimoji="1" lang="ja-JP" altLang="en-US" dirty="0" smtClean="0"/>
              <a:t>を挙げることができます。</a:t>
            </a:r>
            <a:endParaRPr kumimoji="1" lang="en-US" altLang="ja-JP" dirty="0" smtClean="0"/>
          </a:p>
          <a:p>
            <a:r>
              <a:rPr kumimoji="1" lang="en-US" altLang="ja-JP" dirty="0" smtClean="0"/>
              <a:t>MPI</a:t>
            </a:r>
            <a:r>
              <a:rPr kumimoji="1" lang="ja-JP" altLang="en-US" dirty="0" smtClean="0"/>
              <a:t>とは並列計算機を実装するための標準化された規格であり、今回、</a:t>
            </a:r>
            <a:r>
              <a:rPr kumimoji="1" lang="en-US" altLang="ja-JP" dirty="0" smtClean="0"/>
              <a:t>MPI</a:t>
            </a:r>
            <a:r>
              <a:rPr kumimoji="1" lang="ja-JP" altLang="en-US" dirty="0" smtClean="0"/>
              <a:t>を用いて仮想並列計算機がどれほどの有用性があるか、といったことを検証していきたいと思います。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今回、音声変換エンコーダを使用して</a:t>
            </a:r>
            <a:r>
              <a:rPr kumimoji="1" lang="en-US" altLang="ja-JP" dirty="0" smtClean="0"/>
              <a:t>wav</a:t>
            </a:r>
            <a:r>
              <a:rPr kumimoji="1" lang="ja-JP" altLang="en-US" dirty="0" smtClean="0"/>
              <a:t>形式の音声ファイルを</a:t>
            </a:r>
            <a:r>
              <a:rPr kumimoji="1" lang="en-US" altLang="ja-JP" dirty="0" smtClean="0"/>
              <a:t>mp3</a:t>
            </a:r>
            <a:r>
              <a:rPr kumimoji="1" lang="ja-JP" altLang="en-US" dirty="0" smtClean="0"/>
              <a:t>形式に変換します。</a:t>
            </a:r>
            <a:endParaRPr kumimoji="1" lang="en-US" altLang="ja-JP" dirty="0" smtClean="0"/>
          </a:p>
          <a:p>
            <a:r>
              <a:rPr kumimoji="1" lang="en-US" altLang="ja-JP" dirty="0" smtClean="0"/>
              <a:t>wav</a:t>
            </a:r>
            <a:r>
              <a:rPr kumimoji="1" lang="ja-JP" altLang="en-US" dirty="0" smtClean="0"/>
              <a:t>形式ではファイルサイズが大きく使用しづらいため、</a:t>
            </a:r>
            <a:r>
              <a:rPr kumimoji="1" lang="en-US" altLang="ja-JP" dirty="0" smtClean="0"/>
              <a:t>mp3</a:t>
            </a:r>
            <a:r>
              <a:rPr kumimoji="1" lang="ja-JP" altLang="en-US" dirty="0" smtClean="0"/>
              <a:t>に圧縮させることによって、音声の質をほぼ変えずに</a:t>
            </a:r>
            <a:endParaRPr kumimoji="1" lang="en-US" altLang="ja-JP" dirty="0" smtClean="0"/>
          </a:p>
          <a:p>
            <a:r>
              <a:rPr kumimoji="1" lang="ja-JP" altLang="en-US" dirty="0" smtClean="0"/>
              <a:t>ファイルサイズを小さくするといったメリットがあります。</a:t>
            </a:r>
            <a:endParaRPr kumimoji="1" lang="en-US" altLang="ja-JP" dirty="0" smtClean="0"/>
          </a:p>
          <a:p>
            <a:r>
              <a:rPr kumimoji="1" lang="ja-JP" altLang="en-US" dirty="0" smtClean="0"/>
              <a:t>エンコードの実行は図のようなものとなっており、</a:t>
            </a:r>
            <a:r>
              <a:rPr kumimoji="1" lang="en-US" altLang="ja-JP" dirty="0" smtClean="0"/>
              <a:t>wav</a:t>
            </a:r>
            <a:r>
              <a:rPr kumimoji="1" lang="ja-JP" altLang="en-US" dirty="0" smtClean="0"/>
              <a:t>ファイルを分割しておき</a:t>
            </a:r>
            <a:r>
              <a:rPr kumimoji="1" lang="en-US" altLang="ja-JP" dirty="0" smtClean="0"/>
              <a:t>mp3</a:t>
            </a:r>
            <a:r>
              <a:rPr kumimoji="1" lang="ja-JP" altLang="en-US" dirty="0" smtClean="0"/>
              <a:t>に変換された後、再結合してひとつの</a:t>
            </a:r>
            <a:r>
              <a:rPr kumimoji="1" lang="en-US" altLang="ja-JP" dirty="0" smtClean="0"/>
              <a:t>mp3</a:t>
            </a:r>
            <a:r>
              <a:rPr kumimoji="1" lang="ja-JP" altLang="en-US" dirty="0" smtClean="0"/>
              <a:t>形式の</a:t>
            </a:r>
            <a:endParaRPr kumimoji="1" lang="en-US" altLang="ja-JP" dirty="0" smtClean="0"/>
          </a:p>
          <a:p>
            <a:r>
              <a:rPr kumimoji="1" lang="ja-JP" altLang="en-US" dirty="0" smtClean="0"/>
              <a:t>音声ファイルを完成させています。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今回、使用した音声ファイルは図の通りとなっており、サイズは</a:t>
            </a:r>
            <a:r>
              <a:rPr kumimoji="1" lang="en-US" altLang="ja-JP" dirty="0" smtClean="0"/>
              <a:t>4</a:t>
            </a:r>
            <a:r>
              <a:rPr kumimoji="1" lang="ja-JP" altLang="en-US" dirty="0" smtClean="0"/>
              <a:t>通り用意して検証しています。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計測には、</a:t>
            </a:r>
            <a:r>
              <a:rPr kumimoji="1" lang="en-US" altLang="ja-JP" dirty="0" smtClean="0"/>
              <a:t>4</a:t>
            </a:r>
            <a:r>
              <a:rPr kumimoji="1" lang="ja-JP" altLang="en-US" dirty="0" smtClean="0"/>
              <a:t>台の計算機を用意して検証しています。まず</a:t>
            </a:r>
            <a:r>
              <a:rPr kumimoji="1" lang="en-US" altLang="ja-JP" dirty="0" smtClean="0"/>
              <a:t>1</a:t>
            </a:r>
            <a:r>
              <a:rPr kumimoji="1" lang="ja-JP" altLang="en-US" dirty="0" smtClean="0"/>
              <a:t>台での処理にかかった実行時間を計測し、計算機を</a:t>
            </a:r>
            <a:r>
              <a:rPr kumimoji="1" lang="en-US" altLang="ja-JP" dirty="0" smtClean="0"/>
              <a:t>2</a:t>
            </a:r>
            <a:r>
              <a:rPr kumimoji="1" lang="ja-JP" altLang="en-US" dirty="0" smtClean="0"/>
              <a:t>台、</a:t>
            </a:r>
            <a:r>
              <a:rPr kumimoji="1" lang="en-US" altLang="ja-JP" dirty="0" smtClean="0"/>
              <a:t>4</a:t>
            </a:r>
            <a:r>
              <a:rPr kumimoji="1" lang="ja-JP" altLang="en-US" dirty="0" smtClean="0"/>
              <a:t>台と増やしていき</a:t>
            </a:r>
            <a:endParaRPr kumimoji="1" lang="en-US" altLang="ja-JP" dirty="0" smtClean="0"/>
          </a:p>
          <a:p>
            <a:r>
              <a:rPr kumimoji="1" lang="ja-JP" altLang="en-US" dirty="0" smtClean="0"/>
              <a:t>それぞれを</a:t>
            </a:r>
            <a:r>
              <a:rPr kumimoji="1" lang="en-US" altLang="ja-JP" dirty="0" smtClean="0"/>
              <a:t>mp3</a:t>
            </a:r>
            <a:r>
              <a:rPr kumimoji="1" lang="ja-JP" altLang="en-US" dirty="0" smtClean="0"/>
              <a:t>エンコーダ</a:t>
            </a:r>
            <a:r>
              <a:rPr kumimoji="1" lang="ja-JP" altLang="en-US" smtClean="0"/>
              <a:t>で処理を行っています</a:t>
            </a:r>
            <a:r>
              <a:rPr kumimoji="1" lang="ja-JP" altLang="en-US" dirty="0" smtClean="0"/>
              <a:t>。</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図より、計測にかかった時間は</a:t>
            </a:r>
            <a:r>
              <a:rPr kumimoji="1" lang="en-US" altLang="ja-JP" dirty="0" smtClean="0"/>
              <a:t>1</a:t>
            </a:r>
            <a:r>
              <a:rPr kumimoji="1" lang="ja-JP" altLang="en-US" dirty="0" smtClean="0"/>
              <a:t>台から</a:t>
            </a:r>
            <a:r>
              <a:rPr kumimoji="1" lang="en-US" altLang="ja-JP" dirty="0" smtClean="0"/>
              <a:t>2</a:t>
            </a:r>
            <a:r>
              <a:rPr kumimoji="1" lang="ja-JP" altLang="en-US" dirty="0" smtClean="0"/>
              <a:t>台、</a:t>
            </a:r>
            <a:r>
              <a:rPr kumimoji="1" lang="en-US" altLang="ja-JP" dirty="0" smtClean="0"/>
              <a:t>4</a:t>
            </a:r>
            <a:r>
              <a:rPr kumimoji="1" lang="ja-JP" altLang="en-US" dirty="0" smtClean="0"/>
              <a:t>台と増えるにつれておおよそ</a:t>
            </a:r>
            <a:r>
              <a:rPr kumimoji="1" lang="en-US" altLang="ja-JP" dirty="0" smtClean="0"/>
              <a:t>1/2</a:t>
            </a:r>
            <a:r>
              <a:rPr kumimoji="1" lang="ja-JP" altLang="en-US" dirty="0" err="1" smtClean="0"/>
              <a:t>、</a:t>
            </a:r>
            <a:r>
              <a:rPr kumimoji="1" lang="en-US" altLang="ja-JP" dirty="0" smtClean="0"/>
              <a:t>1/4</a:t>
            </a:r>
          </a:p>
          <a:p>
            <a:r>
              <a:rPr kumimoji="1" lang="ja-JP" altLang="en-US" dirty="0" smtClean="0"/>
              <a:t>と変化しているのがわかります。</a:t>
            </a:r>
            <a:endParaRPr kumimoji="1" lang="en-US" altLang="ja-JP" dirty="0" smtClean="0"/>
          </a:p>
          <a:p>
            <a:r>
              <a:rPr kumimoji="1" lang="ja-JP" altLang="en-US" dirty="0" smtClean="0"/>
              <a:t>この計測結果より、計算機台数を増やすことによって時間の短縮を実現させていることがわかります。</a:t>
            </a:r>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さきほどの検証の結果より、並列計算機による処理の高速化ができたことがわかりました。</a:t>
            </a:r>
            <a:endParaRPr kumimoji="1" lang="en-US" altLang="ja-JP" dirty="0" smtClean="0"/>
          </a:p>
          <a:p>
            <a:r>
              <a:rPr kumimoji="1" lang="ja-JP" altLang="en-US" dirty="0" smtClean="0"/>
              <a:t>また、台数に応じて時間もほぼそれに対してほぼ割合で時間の短縮を実現することができていました。</a:t>
            </a:r>
            <a:endParaRPr kumimoji="1" lang="en-US" altLang="ja-JP" dirty="0" smtClean="0"/>
          </a:p>
          <a:p>
            <a:r>
              <a:rPr kumimoji="1" lang="ja-JP" altLang="en-US" dirty="0" smtClean="0"/>
              <a:t>これらより、音声変換における並列計算機が有用であることが証明できました。</a:t>
            </a:r>
            <a:endParaRPr kumimoji="1" lang="en-US" altLang="ja-JP" dirty="0" smtClean="0"/>
          </a:p>
          <a:p>
            <a:endParaRPr kumimoji="1" lang="en-US" altLang="ja-JP" dirty="0" smtClean="0"/>
          </a:p>
          <a:p>
            <a:r>
              <a:rPr kumimoji="1" lang="ja-JP" altLang="en-US" dirty="0" smtClean="0"/>
              <a:t>ただ、今回検証に使ったファイルは予め分割しているといった点があります。</a:t>
            </a:r>
            <a:endParaRPr kumimoji="1" lang="ja-JP" altLang="en-US" dirty="0"/>
          </a:p>
        </p:txBody>
      </p:sp>
      <p:sp>
        <p:nvSpPr>
          <p:cNvPr id="4" name="スライド番号プレースホルダ 3"/>
          <p:cNvSpPr>
            <a:spLocks noGrp="1"/>
          </p:cNvSpPr>
          <p:nvPr>
            <p:ph type="sldNum" sz="quarter" idx="10"/>
          </p:nvPr>
        </p:nvSpPr>
        <p:spPr/>
        <p:txBody>
          <a:bodyPr/>
          <a:lstStyle/>
          <a:p>
            <a:fld id="{5A2C9C46-A9C7-4538-B035-809AFDAA8D3B}"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400800" y="6355080"/>
            <a:ext cx="2286000" cy="365760"/>
          </a:xfrm>
        </p:spPr>
        <p:txBody>
          <a:bodyPr/>
          <a:lstStyle>
            <a:lvl1pPr>
              <a:defRPr sz="1400"/>
            </a:lvl1pPr>
          </a:lstStyle>
          <a:p>
            <a:fld id="{29959600-BB2A-49C1-BE2C-D5B98B4C085C}" type="datetimeFigureOut">
              <a:rPr kumimoji="1" lang="ja-JP" altLang="en-US" smtClean="0"/>
              <a:pPr/>
              <a:t>2009/2/6</a:t>
            </a:fld>
            <a:endParaRPr kumimoji="1" lang="ja-JP" altLang="en-US"/>
          </a:p>
        </p:txBody>
      </p:sp>
      <p:sp>
        <p:nvSpPr>
          <p:cNvPr id="17" name="フッター プレースホルダ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 28"/>
          <p:cNvSpPr>
            <a:spLocks noGrp="1"/>
          </p:cNvSpPr>
          <p:nvPr>
            <p:ph type="sldNum" sz="quarter" idx="12"/>
          </p:nvPr>
        </p:nvSpPr>
        <p:spPr>
          <a:xfrm>
            <a:off x="1216152" y="6355080"/>
            <a:ext cx="1219200" cy="365760"/>
          </a:xfrm>
        </p:spPr>
        <p:txBody>
          <a:bodyPr/>
          <a:lstStyle/>
          <a:p>
            <a:fld id="{8AB84741-935C-418F-99BE-13998CCD7A32}" type="slidenum">
              <a:rPr kumimoji="1" lang="ja-JP" altLang="en-US" smtClean="0"/>
              <a:pPr/>
              <a:t>&lt;#&gt;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457200" y="1219200"/>
            <a:ext cx="8229600"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a:xfrm>
            <a:off x="6400800" y="6355080"/>
            <a:ext cx="2286000" cy="365760"/>
          </a:xfrm>
        </p:spPr>
        <p:txBody>
          <a:bodyPr/>
          <a:lstStyle/>
          <a:p>
            <a:fld id="{29959600-BB2A-49C1-BE2C-D5B98B4C085C}" type="datetimeFigureOut">
              <a:rPr kumimoji="1" lang="ja-JP" altLang="en-US" smtClean="0"/>
              <a:pPr/>
              <a:t>2009/2/6</a:t>
            </a:fld>
            <a:endParaRPr kumimoji="1" lang="ja-JP" altLang="en-US"/>
          </a:p>
        </p:txBody>
      </p:sp>
      <p:sp>
        <p:nvSpPr>
          <p:cNvPr id="5" name="フッター プレースホルダ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 5"/>
          <p:cNvSpPr>
            <a:spLocks noGrp="1"/>
          </p:cNvSpPr>
          <p:nvPr>
            <p:ph type="sldNum" sz="quarter" idx="12"/>
          </p:nvPr>
        </p:nvSpPr>
        <p:spPr>
          <a:xfrm>
            <a:off x="1069848" y="6355080"/>
            <a:ext cx="1520952" cy="365760"/>
          </a:xfrm>
        </p:spPr>
        <p:txBody>
          <a:bodyPr/>
          <a:lstStyle/>
          <a:p>
            <a:fld id="{8AB84741-935C-418F-99BE-13998CCD7A32}" type="slidenum">
              <a:rPr kumimoji="1" lang="ja-JP" altLang="en-US" smtClean="0"/>
              <a:pPr/>
              <a:t>&lt;#&gt;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219200"/>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632198" y="1216152"/>
            <a:ext cx="4041648" cy="493776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648200" y="2133600"/>
            <a:ext cx="4038600" cy="4038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 11"/>
          <p:cNvSpPr>
            <a:spLocks noGrp="1"/>
          </p:cNvSpPr>
          <p:nvPr>
            <p:ph sz="quarter" idx="1"/>
          </p:nvPr>
        </p:nvSpPr>
        <p:spPr>
          <a:xfrm>
            <a:off x="304800" y="304800"/>
            <a:ext cx="5715000" cy="5715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9959600-BB2A-49C1-BE2C-D5B98B4C085C}" type="datetimeFigureOut">
              <a:rPr kumimoji="1" lang="ja-JP" altLang="en-US" smtClean="0"/>
              <a:pPr/>
              <a:t>2009/2/6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AB84741-935C-418F-99BE-13998CCD7A32}" type="slidenum">
              <a:rPr kumimoji="1" lang="ja-JP" altLang="en-US" smtClean="0"/>
              <a:pPr/>
              <a:t>&lt;#&gt;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152400"/>
            <a:ext cx="8229600" cy="990600"/>
          </a:xfrm>
          <a:prstGeom prst="rect">
            <a:avLst/>
          </a:prstGeom>
        </p:spPr>
        <p:txBody>
          <a:bodyPr vert="horz"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9959600-BB2A-49C1-BE2C-D5B98B4C085C}" type="datetimeFigureOut">
              <a:rPr kumimoji="1" lang="ja-JP" altLang="en-US" smtClean="0"/>
              <a:pPr/>
              <a:t>2009/2/6</a:t>
            </a:fld>
            <a:endParaRPr kumimoji="1" lang="ja-JP" altLang="en-US"/>
          </a:p>
        </p:txBody>
      </p:sp>
      <p:sp>
        <p:nvSpPr>
          <p:cNvPr id="3" name="フッター プレースホルダ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AB84741-935C-418F-99BE-13998CCD7A32}" type="slidenum">
              <a:rPr kumimoji="1" lang="ja-JP" altLang="en-US" smtClean="0"/>
              <a:pPr/>
              <a:t>&lt;#&gt;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MPI</a:t>
            </a:r>
            <a:r>
              <a:rPr kumimoji="1" lang="ja-JP" altLang="en-US" dirty="0" smtClean="0"/>
              <a:t>を用いた並列計算</a:t>
            </a:r>
            <a:endParaRPr kumimoji="1" lang="ja-JP" altLang="en-US" dirty="0"/>
          </a:p>
        </p:txBody>
      </p:sp>
      <p:sp>
        <p:nvSpPr>
          <p:cNvPr id="3" name="サブタイトル 2"/>
          <p:cNvSpPr>
            <a:spLocks noGrp="1"/>
          </p:cNvSpPr>
          <p:nvPr>
            <p:ph type="subTitle" idx="1"/>
          </p:nvPr>
        </p:nvSpPr>
        <p:spPr/>
        <p:txBody>
          <a:bodyPr>
            <a:normAutofit fontScale="70000" lnSpcReduction="20000"/>
          </a:bodyPr>
          <a:lstStyle/>
          <a:p>
            <a:r>
              <a:rPr kumimoji="1" lang="ja-JP" altLang="en-US" dirty="0" smtClean="0"/>
              <a:t>情報論理工学研究室</a:t>
            </a:r>
            <a:endParaRPr kumimoji="1" lang="en-US" altLang="ja-JP" dirty="0" smtClean="0"/>
          </a:p>
          <a:p>
            <a:r>
              <a:rPr lang="en-US" altLang="ja-JP" dirty="0" smtClean="0"/>
              <a:t>05-1-037-0069</a:t>
            </a:r>
            <a:r>
              <a:rPr lang="ja-JP" altLang="en-US" dirty="0" smtClean="0"/>
              <a:t>　鍵谷 幸洋</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今後の課題</a:t>
            </a:r>
            <a:endParaRPr kumimoji="1" lang="ja-JP" altLang="en-US" dirty="0"/>
          </a:p>
        </p:txBody>
      </p:sp>
      <p:sp>
        <p:nvSpPr>
          <p:cNvPr id="3" name="コンテンツ プレースホルダ 2"/>
          <p:cNvSpPr>
            <a:spLocks noGrp="1"/>
          </p:cNvSpPr>
          <p:nvPr>
            <p:ph sz="quarter" idx="1"/>
          </p:nvPr>
        </p:nvSpPr>
        <p:spPr/>
        <p:txBody>
          <a:bodyPr>
            <a:normAutofit/>
          </a:bodyPr>
          <a:lstStyle/>
          <a:p>
            <a:r>
              <a:rPr kumimoji="1" lang="ja-JP" altLang="en-US" dirty="0" smtClean="0"/>
              <a:t>スペックの違う計算機での</a:t>
            </a:r>
            <a:r>
              <a:rPr lang="ja-JP" altLang="en-US" dirty="0" smtClean="0"/>
              <a:t>有効</a:t>
            </a:r>
            <a:r>
              <a:rPr kumimoji="1" lang="ja-JP" altLang="en-US" dirty="0" smtClean="0"/>
              <a:t>的な処理方法</a:t>
            </a:r>
            <a:endParaRPr kumimoji="1" lang="en-US" altLang="ja-JP" dirty="0" smtClean="0"/>
          </a:p>
          <a:p>
            <a:r>
              <a:rPr kumimoji="1" lang="ja-JP" altLang="en-US" dirty="0" smtClean="0"/>
              <a:t>　　　　　計算機割り当てのアルゴリズム</a:t>
            </a:r>
            <a:endParaRPr kumimoji="1" lang="en-US" altLang="ja-JP" dirty="0" smtClean="0"/>
          </a:p>
          <a:p>
            <a:pPr>
              <a:buNone/>
            </a:pPr>
            <a:endParaRPr lang="en-US" altLang="ja-JP" dirty="0" smtClean="0"/>
          </a:p>
          <a:p>
            <a:pPr>
              <a:buNone/>
            </a:pPr>
            <a:endParaRPr lang="en-US" altLang="ja-JP" dirty="0" smtClean="0"/>
          </a:p>
          <a:p>
            <a:endParaRPr lang="en-US" altLang="ja-JP" dirty="0" smtClean="0"/>
          </a:p>
          <a:p>
            <a:endParaRPr lang="en-US" altLang="ja-JP" dirty="0" smtClean="0"/>
          </a:p>
          <a:p>
            <a:endParaRPr lang="en-US" altLang="ja-JP" dirty="0" smtClean="0"/>
          </a:p>
          <a:p>
            <a:pPr>
              <a:buNone/>
            </a:pPr>
            <a:endParaRPr lang="en-US" altLang="ja-JP" dirty="0" smtClean="0"/>
          </a:p>
          <a:p>
            <a:r>
              <a:rPr lang="ja-JP" altLang="en-US" dirty="0" smtClean="0"/>
              <a:t>分割作業の</a:t>
            </a:r>
            <a:r>
              <a:rPr lang="en-US" altLang="ja-JP" dirty="0" smtClean="0">
                <a:latin typeface="Century" pitchFamily="18" charset="0"/>
              </a:rPr>
              <a:t>MPI</a:t>
            </a:r>
            <a:r>
              <a:rPr lang="ja-JP" altLang="en-US" dirty="0" err="1" smtClean="0"/>
              <a:t>での</a:t>
            </a:r>
            <a:r>
              <a:rPr lang="ja-JP" altLang="en-US" dirty="0" smtClean="0"/>
              <a:t>実装</a:t>
            </a:r>
            <a:endParaRPr lang="en-US" altLang="ja-JP" dirty="0" smtClean="0"/>
          </a:p>
          <a:p>
            <a:endParaRPr lang="en-US" altLang="ja-JP" dirty="0" smtClean="0"/>
          </a:p>
          <a:p>
            <a:endParaRPr lang="en-US" altLang="ja-JP" dirty="0" smtClean="0"/>
          </a:p>
          <a:p>
            <a:endParaRPr kumimoji="1" lang="en-US" altLang="ja-JP" dirty="0" smtClean="0"/>
          </a:p>
        </p:txBody>
      </p:sp>
      <p:sp>
        <p:nvSpPr>
          <p:cNvPr id="4" name="右矢印 3"/>
          <p:cNvSpPr/>
          <p:nvPr/>
        </p:nvSpPr>
        <p:spPr>
          <a:xfrm>
            <a:off x="1214414" y="1785926"/>
            <a:ext cx="642942" cy="484632"/>
          </a:xfrm>
          <a:prstGeom prst="rightArrow">
            <a:avLst>
              <a:gd name="adj1" fmla="val 50000"/>
              <a:gd name="adj2" fmla="val 520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pp5.bmp"/>
          <p:cNvPicPr>
            <a:picLocks noChangeAspect="1"/>
          </p:cNvPicPr>
          <p:nvPr/>
        </p:nvPicPr>
        <p:blipFill>
          <a:blip r:embed="rId3"/>
          <a:stretch>
            <a:fillRect/>
          </a:stretch>
        </p:blipFill>
        <p:spPr>
          <a:xfrm>
            <a:off x="928662" y="2428868"/>
            <a:ext cx="4648200" cy="20002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linds(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linds(horizontal)">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構成</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研究背景</a:t>
            </a:r>
            <a:endParaRPr kumimoji="1" lang="en-US" altLang="ja-JP" dirty="0" smtClean="0"/>
          </a:p>
          <a:p>
            <a:r>
              <a:rPr kumimoji="1" lang="ja-JP" altLang="en-US" dirty="0" smtClean="0"/>
              <a:t>並列計算機</a:t>
            </a:r>
            <a:endParaRPr kumimoji="1" lang="en-US" altLang="ja-JP" dirty="0" smtClean="0"/>
          </a:p>
          <a:p>
            <a:r>
              <a:rPr lang="en-US" altLang="ja-JP" dirty="0" smtClean="0"/>
              <a:t> -</a:t>
            </a:r>
            <a:r>
              <a:rPr lang="ja-JP" altLang="en-US" dirty="0" smtClean="0"/>
              <a:t>仮想並列計算機</a:t>
            </a:r>
            <a:endParaRPr lang="en-US" altLang="ja-JP" dirty="0" smtClean="0"/>
          </a:p>
          <a:p>
            <a:r>
              <a:rPr kumimoji="1" lang="en-US" altLang="ja-JP" dirty="0" smtClean="0"/>
              <a:t> -</a:t>
            </a:r>
            <a:r>
              <a:rPr kumimoji="1" lang="en-US" altLang="ja-JP" dirty="0" smtClean="0">
                <a:latin typeface="Century" pitchFamily="18" charset="0"/>
              </a:rPr>
              <a:t>MPI(Message Passing Interface)</a:t>
            </a:r>
          </a:p>
          <a:p>
            <a:r>
              <a:rPr lang="ja-JP" altLang="en-US" dirty="0" smtClean="0"/>
              <a:t>研究目的</a:t>
            </a:r>
            <a:endParaRPr kumimoji="1" lang="en-US" altLang="ja-JP" dirty="0" smtClean="0"/>
          </a:p>
          <a:p>
            <a:r>
              <a:rPr kumimoji="1" lang="ja-JP" altLang="en-US" dirty="0" smtClean="0"/>
              <a:t>計測方法・結果</a:t>
            </a:r>
            <a:endParaRPr kumimoji="1" lang="en-US" altLang="ja-JP" dirty="0" smtClean="0"/>
          </a:p>
          <a:p>
            <a:r>
              <a:rPr lang="ja-JP" altLang="en-US" dirty="0" smtClean="0"/>
              <a:t>考察</a:t>
            </a:r>
            <a:endParaRPr lang="en-US" altLang="ja-JP" dirty="0" smtClean="0"/>
          </a:p>
          <a:p>
            <a:r>
              <a:rPr kumimoji="1" lang="ja-JP" altLang="en-US" dirty="0" smtClean="0"/>
              <a:t>今後の課題</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背景</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大容量の記憶デバイスの登場</a:t>
            </a:r>
            <a:endParaRPr kumimoji="1" lang="en-US" altLang="ja-JP" dirty="0" smtClean="0"/>
          </a:p>
          <a:p>
            <a:r>
              <a:rPr lang="ja-JP" altLang="en-US" dirty="0" smtClean="0"/>
              <a:t>大容量のデータを高速に処理したい</a:t>
            </a:r>
            <a:endParaRPr kumimoji="1" lang="en-US" altLang="ja-JP" dirty="0" smtClean="0"/>
          </a:p>
          <a:p>
            <a:r>
              <a:rPr lang="ja-JP" altLang="en-US" dirty="0" smtClean="0"/>
              <a:t>ネットワークの高速化</a:t>
            </a:r>
            <a:endParaRPr kumimoji="1" lang="en-US" altLang="ja-JP" dirty="0" smtClean="0"/>
          </a:p>
          <a:p>
            <a:endParaRPr lang="en-US" altLang="ja-JP" dirty="0" smtClean="0"/>
          </a:p>
          <a:p>
            <a:endParaRPr lang="en-US" altLang="ja-JP" dirty="0" smtClean="0"/>
          </a:p>
          <a:p>
            <a:endParaRPr kumimoji="1" lang="en-US" altLang="ja-JP" dirty="0" smtClean="0"/>
          </a:p>
          <a:p>
            <a:r>
              <a:rPr lang="ja-JP" altLang="en-US" dirty="0" smtClean="0"/>
              <a:t>計算機の高速処理化が求められている</a:t>
            </a:r>
            <a:endParaRPr lang="en-US" altLang="ja-JP" dirty="0" smtClean="0"/>
          </a:p>
        </p:txBody>
      </p:sp>
      <p:sp>
        <p:nvSpPr>
          <p:cNvPr id="4" name="下矢印 3"/>
          <p:cNvSpPr/>
          <p:nvPr/>
        </p:nvSpPr>
        <p:spPr>
          <a:xfrm>
            <a:off x="2571736" y="2928934"/>
            <a:ext cx="1071570" cy="1143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blinds(horizontal)">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並列計算機</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並列計算機</a:t>
            </a:r>
            <a:endParaRPr kumimoji="1" lang="en-US" altLang="ja-JP" dirty="0" smtClean="0"/>
          </a:p>
          <a:p>
            <a:r>
              <a:rPr lang="en-US" altLang="ja-JP" dirty="0" smtClean="0"/>
              <a:t> -</a:t>
            </a:r>
            <a:r>
              <a:rPr lang="ja-JP" altLang="en-US" dirty="0" smtClean="0"/>
              <a:t>仮想並列計算機</a:t>
            </a:r>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r>
              <a:rPr lang="ja-JP" altLang="en-US" dirty="0" smtClean="0"/>
              <a:t>　</a:t>
            </a:r>
            <a:endParaRPr lang="en-US" altLang="ja-JP" dirty="0" smtClean="0"/>
          </a:p>
          <a:p>
            <a:r>
              <a:rPr lang="en-US" altLang="ja-JP" dirty="0" smtClean="0"/>
              <a:t> -</a:t>
            </a:r>
            <a:r>
              <a:rPr lang="en-US" altLang="ja-JP" dirty="0" smtClean="0">
                <a:latin typeface="Century" pitchFamily="18" charset="0"/>
              </a:rPr>
              <a:t>PVM(Parallel Virtual Machine)</a:t>
            </a:r>
          </a:p>
          <a:p>
            <a:r>
              <a:rPr kumimoji="1" lang="en-US" altLang="ja-JP" dirty="0" smtClean="0"/>
              <a:t> -</a:t>
            </a:r>
            <a:r>
              <a:rPr kumimoji="1" lang="en-US" altLang="ja-JP" dirty="0" smtClean="0">
                <a:latin typeface="Century" pitchFamily="18" charset="0"/>
              </a:rPr>
              <a:t>MPI(Message Passing Interface)</a:t>
            </a:r>
            <a:endParaRPr lang="en-US" altLang="ja-JP" dirty="0" smtClean="0"/>
          </a:p>
          <a:p>
            <a:r>
              <a:rPr lang="ja-JP" altLang="en-US" dirty="0" smtClean="0"/>
              <a:t>仮想並列計算機がどれほどの有用性があるか</a:t>
            </a:r>
            <a:endParaRPr kumimoji="1" lang="ja-JP" altLang="en-US" dirty="0"/>
          </a:p>
        </p:txBody>
      </p:sp>
      <p:pic>
        <p:nvPicPr>
          <p:cNvPr id="6" name="図 5" descr="pp4.bmp"/>
          <p:cNvPicPr>
            <a:picLocks noChangeAspect="1"/>
          </p:cNvPicPr>
          <p:nvPr/>
        </p:nvPicPr>
        <p:blipFill>
          <a:blip r:embed="rId3"/>
          <a:stretch>
            <a:fillRect/>
          </a:stretch>
        </p:blipFill>
        <p:spPr>
          <a:xfrm>
            <a:off x="1000100" y="2285992"/>
            <a:ext cx="4429156" cy="215069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blinds(horizontal)">
                                      <p:cBhvr>
                                        <p:cTn id="15" dur="500"/>
                                        <p:tgtEl>
                                          <p:spTgt spid="3">
                                            <p:txEl>
                                              <p:pRg st="6" end="6"/>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linds(horizontal)">
                                      <p:cBhvr>
                                        <p:cTn id="18" dur="500"/>
                                        <p:tgtEl>
                                          <p:spTgt spid="3">
                                            <p:txEl>
                                              <p:pRg st="7" end="7"/>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blinds(horizontal)">
                                      <p:cBhvr>
                                        <p:cTn id="21" dur="500"/>
                                        <p:tgtEl>
                                          <p:spTgt spid="3">
                                            <p:txEl>
                                              <p:pRg st="8" end="8"/>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blinds(horizontal)">
                                      <p:cBhvr>
                                        <p:cTn id="2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研究目的</a:t>
            </a:r>
            <a:endParaRPr kumimoji="1" lang="ja-JP" altLang="en-US" dirty="0"/>
          </a:p>
        </p:txBody>
      </p:sp>
      <p:sp>
        <p:nvSpPr>
          <p:cNvPr id="5" name="コンテンツ プレースホルダ 4"/>
          <p:cNvSpPr>
            <a:spLocks noGrp="1"/>
          </p:cNvSpPr>
          <p:nvPr>
            <p:ph sz="quarter" idx="1"/>
          </p:nvPr>
        </p:nvSpPr>
        <p:spPr/>
        <p:txBody>
          <a:bodyPr/>
          <a:lstStyle/>
          <a:p>
            <a:r>
              <a:rPr kumimoji="1" lang="ja-JP" altLang="en-US" dirty="0" smtClean="0"/>
              <a:t>エンコーダによる音声変換</a:t>
            </a:r>
            <a:endParaRPr kumimoji="1" lang="en-US" altLang="ja-JP" dirty="0" smtClean="0"/>
          </a:p>
          <a:p>
            <a:r>
              <a:rPr kumimoji="1" lang="en-US" altLang="ja-JP" dirty="0" smtClean="0">
                <a:latin typeface="Century" pitchFamily="18" charset="0"/>
              </a:rPr>
              <a:t>wav</a:t>
            </a:r>
            <a:r>
              <a:rPr kumimoji="1" lang="ja-JP" altLang="en-US" dirty="0" smtClean="0"/>
              <a:t>形式→</a:t>
            </a:r>
            <a:r>
              <a:rPr kumimoji="1" lang="en-US" altLang="ja-JP" dirty="0" smtClean="0">
                <a:latin typeface="Century" pitchFamily="18" charset="0"/>
              </a:rPr>
              <a:t>mp3</a:t>
            </a:r>
            <a:r>
              <a:rPr kumimoji="1" lang="ja-JP" altLang="en-US" dirty="0" smtClean="0"/>
              <a:t>形式</a:t>
            </a:r>
            <a:endParaRPr kumimoji="1" lang="en-US" altLang="ja-JP" dirty="0" smtClean="0"/>
          </a:p>
          <a:p>
            <a:endParaRPr kumimoji="1" lang="ja-JP" altLang="en-US" dirty="0"/>
          </a:p>
        </p:txBody>
      </p:sp>
      <p:pic>
        <p:nvPicPr>
          <p:cNvPr id="10" name="図 9" descr="pp4.bmp"/>
          <p:cNvPicPr>
            <a:picLocks noChangeAspect="1"/>
          </p:cNvPicPr>
          <p:nvPr/>
        </p:nvPicPr>
        <p:blipFill>
          <a:blip r:embed="rId3"/>
          <a:stretch>
            <a:fillRect/>
          </a:stretch>
        </p:blipFill>
        <p:spPr>
          <a:xfrm>
            <a:off x="928662" y="2285992"/>
            <a:ext cx="5591175" cy="32861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研究目的</a:t>
            </a:r>
            <a:r>
              <a:rPr lang="en-US" altLang="ja-JP" dirty="0" smtClean="0"/>
              <a:t>-</a:t>
            </a:r>
            <a:r>
              <a:rPr lang="ja-JP" altLang="en-US" dirty="0" smtClean="0"/>
              <a:t>使用した音声ファイル</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使用した音声ファイル</a:t>
            </a:r>
            <a:endParaRPr lang="en-US" altLang="ja-JP" dirty="0" smtClean="0"/>
          </a:p>
          <a:p>
            <a:endParaRPr lang="en-US" altLang="ja-JP" dirty="0" smtClean="0"/>
          </a:p>
        </p:txBody>
      </p:sp>
      <p:pic>
        <p:nvPicPr>
          <p:cNvPr id="4" name="図 3" descr="pp.bmp"/>
          <p:cNvPicPr>
            <a:picLocks noChangeAspect="1"/>
          </p:cNvPicPr>
          <p:nvPr/>
        </p:nvPicPr>
        <p:blipFill>
          <a:blip r:embed="rId3"/>
          <a:stretch>
            <a:fillRect/>
          </a:stretch>
        </p:blipFill>
        <p:spPr>
          <a:xfrm>
            <a:off x="714348" y="1714488"/>
            <a:ext cx="7975913" cy="25003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linds(horizont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計測方法</a:t>
            </a:r>
            <a:endParaRPr kumimoji="1" lang="ja-JP" altLang="en-US" dirty="0"/>
          </a:p>
        </p:txBody>
      </p:sp>
      <p:sp>
        <p:nvSpPr>
          <p:cNvPr id="3" name="コンテンツ プレースホルダ 2"/>
          <p:cNvSpPr>
            <a:spLocks noGrp="1"/>
          </p:cNvSpPr>
          <p:nvPr>
            <p:ph sz="quarter" idx="1"/>
          </p:nvPr>
        </p:nvSpPr>
        <p:spPr/>
        <p:txBody>
          <a:bodyPr/>
          <a:lstStyle/>
          <a:p>
            <a:r>
              <a:rPr kumimoji="1" lang="en-US" altLang="ja-JP" dirty="0" smtClean="0">
                <a:latin typeface="Century" pitchFamily="18" charset="0"/>
              </a:rPr>
              <a:t>1</a:t>
            </a:r>
            <a:r>
              <a:rPr lang="ja-JP" altLang="en-US" dirty="0" smtClean="0">
                <a:latin typeface="Century" pitchFamily="18" charset="0"/>
              </a:rPr>
              <a:t>台～</a:t>
            </a:r>
            <a:r>
              <a:rPr lang="en-US" altLang="ja-JP" dirty="0" smtClean="0">
                <a:latin typeface="Century" pitchFamily="18" charset="0"/>
              </a:rPr>
              <a:t>4</a:t>
            </a:r>
            <a:r>
              <a:rPr lang="ja-JP" altLang="en-US" dirty="0" smtClean="0">
                <a:latin typeface="Century" pitchFamily="18" charset="0"/>
              </a:rPr>
              <a:t>台</a:t>
            </a:r>
            <a:r>
              <a:rPr lang="ja-JP" altLang="en-US" dirty="0" smtClean="0"/>
              <a:t>の計算機</a:t>
            </a:r>
            <a:endParaRPr lang="en-US" altLang="ja-JP" dirty="0" smtClean="0"/>
          </a:p>
          <a:p>
            <a:r>
              <a:rPr kumimoji="1" lang="ja-JP" altLang="en-US" dirty="0" smtClean="0"/>
              <a:t>実行時間を計測</a:t>
            </a:r>
            <a:endParaRPr kumimoji="1" lang="ja-JP" altLang="en-US" dirty="0"/>
          </a:p>
        </p:txBody>
      </p:sp>
      <p:pic>
        <p:nvPicPr>
          <p:cNvPr id="5" name="図 4" descr="pp3.bmp"/>
          <p:cNvPicPr>
            <a:picLocks noChangeAspect="1"/>
          </p:cNvPicPr>
          <p:nvPr/>
        </p:nvPicPr>
        <p:blipFill>
          <a:blip r:embed="rId3"/>
          <a:stretch>
            <a:fillRect/>
          </a:stretch>
        </p:blipFill>
        <p:spPr>
          <a:xfrm>
            <a:off x="928662" y="3143248"/>
            <a:ext cx="5229225" cy="25622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linds(horizont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計測結果</a:t>
            </a:r>
            <a:endParaRPr kumimoji="1" lang="ja-JP" altLang="en-US" dirty="0"/>
          </a:p>
        </p:txBody>
      </p:sp>
      <p:sp>
        <p:nvSpPr>
          <p:cNvPr id="3" name="コンテンツ プレースホルダ 2"/>
          <p:cNvSpPr>
            <a:spLocks noGrp="1"/>
          </p:cNvSpPr>
          <p:nvPr>
            <p:ph sz="quarter" idx="1"/>
          </p:nvPr>
        </p:nvSpPr>
        <p:spPr>
          <a:xfrm>
            <a:off x="500034" y="1214422"/>
            <a:ext cx="8229600" cy="4937760"/>
          </a:xfrm>
        </p:spPr>
        <p:txBody>
          <a:bodyPr/>
          <a:lstStyle/>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kumimoji="1" lang="en-US" altLang="ja-JP" dirty="0" smtClean="0"/>
          </a:p>
          <a:p>
            <a:r>
              <a:rPr lang="ja-JP" altLang="en-US" dirty="0" smtClean="0"/>
              <a:t>時間が短縮できていることがわかる</a:t>
            </a:r>
            <a:endParaRPr lang="en-US" altLang="ja-JP" dirty="0" smtClean="0"/>
          </a:p>
          <a:p>
            <a:endParaRPr kumimoji="1" lang="en-US" altLang="ja-JP" dirty="0" smtClean="0"/>
          </a:p>
          <a:p>
            <a:endParaRPr kumimoji="1" lang="en-US" altLang="ja-JP" dirty="0" smtClean="0"/>
          </a:p>
        </p:txBody>
      </p:sp>
      <p:pic>
        <p:nvPicPr>
          <p:cNvPr id="6" name="図 5" descr="pp2.bmp"/>
          <p:cNvPicPr>
            <a:picLocks noChangeAspect="1"/>
          </p:cNvPicPr>
          <p:nvPr/>
        </p:nvPicPr>
        <p:blipFill>
          <a:blip r:embed="rId3"/>
          <a:stretch>
            <a:fillRect/>
          </a:stretch>
        </p:blipFill>
        <p:spPr>
          <a:xfrm>
            <a:off x="571472" y="1142984"/>
            <a:ext cx="7418562" cy="428628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blinds(horizontal)">
                                      <p:cBhvr>
                                        <p:cTn id="1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a:t>
            </a:r>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t>仮想並列</a:t>
            </a:r>
            <a:r>
              <a:rPr lang="ja-JP" altLang="en-US" dirty="0" smtClean="0"/>
              <a:t>計算機により高速化</a:t>
            </a:r>
            <a:endParaRPr lang="en-US" altLang="ja-JP" dirty="0" smtClean="0"/>
          </a:p>
          <a:p>
            <a:r>
              <a:rPr lang="ja-JP" altLang="en-US" dirty="0" smtClean="0"/>
              <a:t>台数の増加による時間の短縮を実現</a:t>
            </a:r>
            <a:endParaRPr lang="en-US" altLang="ja-JP" dirty="0" smtClean="0"/>
          </a:p>
          <a:p>
            <a:endParaRPr kumimoji="1" lang="en-US" altLang="ja-JP" dirty="0" smtClean="0"/>
          </a:p>
          <a:p>
            <a:r>
              <a:rPr lang="ja-JP" altLang="en-US" dirty="0" smtClean="0"/>
              <a:t>音声変換における並列計算機は有用である</a:t>
            </a:r>
            <a:endParaRPr lang="en-US" altLang="ja-JP" dirty="0" smtClean="0"/>
          </a:p>
          <a:p>
            <a:endParaRPr kumimoji="1" lang="en-US" altLang="ja-JP" dirty="0" smtClean="0"/>
          </a:p>
          <a:p>
            <a:r>
              <a:rPr lang="ja-JP" altLang="en-US" dirty="0" smtClean="0"/>
              <a:t>検証には、予め分割しているファイルを使用</a:t>
            </a:r>
            <a:endParaRPr lang="en-US" altLang="ja-JP" dirty="0" smtClean="0"/>
          </a:p>
          <a:p>
            <a:endParaRPr kumimoji="1" lang="ja-JP" altLang="en-US" dirty="0"/>
          </a:p>
        </p:txBody>
      </p:sp>
      <p:sp>
        <p:nvSpPr>
          <p:cNvPr id="4" name="下矢印 3"/>
          <p:cNvSpPr/>
          <p:nvPr/>
        </p:nvSpPr>
        <p:spPr>
          <a:xfrm>
            <a:off x="3143240" y="2214554"/>
            <a:ext cx="48463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linds(horizontal)">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337</TotalTime>
  <Words>840</Words>
  <Application>Microsoft Office PowerPoint</Application>
  <PresentationFormat>画面に合わせる (4:3)</PresentationFormat>
  <Paragraphs>107</Paragraphs>
  <Slides>10</Slides>
  <Notes>10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アース</vt:lpstr>
      <vt:lpstr>MPIを用いた並列計算</vt:lpstr>
      <vt:lpstr>構成</vt:lpstr>
      <vt:lpstr>背景</vt:lpstr>
      <vt:lpstr>並列計算機</vt:lpstr>
      <vt:lpstr>研究目的</vt:lpstr>
      <vt:lpstr>研究目的-使用した音声ファイル</vt:lpstr>
      <vt:lpstr>計測方法</vt:lpstr>
      <vt:lpstr>計測結果</vt:lpstr>
      <vt:lpstr>考察</vt:lpstr>
      <vt:lpstr>今後の課題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MPIを用いた並列計算</dc:title>
  <dc:creator>高田司郎</dc:creator>
  <cp:lastModifiedBy>高田司郎</cp:lastModifiedBy>
  <cp:revision>51</cp:revision>
  <dcterms:created xsi:type="dcterms:W3CDTF">2009-01-30T07:44:46Z</dcterms:created>
  <dcterms:modified xsi:type="dcterms:W3CDTF">2009-02-05T18:29:57Z</dcterms:modified>
</cp:coreProperties>
</file>