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2"/>
  </p:notesMasterIdLst>
  <p:sldIdLst>
    <p:sldId id="261" r:id="rId2"/>
    <p:sldId id="263" r:id="rId3"/>
    <p:sldId id="266" r:id="rId4"/>
    <p:sldId id="267" r:id="rId5"/>
    <p:sldId id="262" r:id="rId6"/>
    <p:sldId id="260" r:id="rId7"/>
    <p:sldId id="264" r:id="rId8"/>
    <p:sldId id="258" r:id="rId9"/>
    <p:sldId id="259" r:id="rId10"/>
    <p:sldId id="265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618" autoAdjust="0"/>
    <p:restoredTop sz="94660"/>
  </p:normalViewPr>
  <p:slideViewPr>
    <p:cSldViewPr>
      <p:cViewPr varScale="1">
        <p:scale>
          <a:sx n="93" d="100"/>
          <a:sy n="93" d="100"/>
        </p:scale>
        <p:origin x="-114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ll%20Users\Documents\&#35336;&#28204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ll%20Users\Documents\&#35336;&#28204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ll%20Users\Documents\&#35336;&#28204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plotArea>
      <c:layout>
        <c:manualLayout>
          <c:layoutTarget val="inner"/>
          <c:xMode val="edge"/>
          <c:yMode val="edge"/>
          <c:x val="0.15925076758586401"/>
          <c:y val="6.1696658097686423E-2"/>
          <c:w val="0.64168691644892284"/>
          <c:h val="0.79177377892030854"/>
        </c:manualLayout>
      </c:layout>
      <c:scatterChart>
        <c:scatterStyle val="lineMarker"/>
        <c:ser>
          <c:idx val="0"/>
          <c:order val="0"/>
          <c:tx>
            <c:strRef>
              <c:f>Sheet1!$B$4</c:f>
              <c:strCache>
                <c:ptCount val="1"/>
                <c:pt idx="0">
                  <c:v>1台</c:v>
                </c:pt>
              </c:strCache>
            </c:strRef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Sheet1!$C$3:$G$3</c:f>
              <c:numCache>
                <c:formatCode>General</c:formatCode>
                <c:ptCount val="5"/>
                <c:pt idx="0">
                  <c:v>1</c:v>
                </c:pt>
                <c:pt idx="1">
                  <c:v>5</c:v>
                </c:pt>
                <c:pt idx="2">
                  <c:v>10</c:v>
                </c:pt>
                <c:pt idx="3">
                  <c:v>25</c:v>
                </c:pt>
                <c:pt idx="4">
                  <c:v>50</c:v>
                </c:pt>
              </c:numCache>
            </c:numRef>
          </c:xVal>
          <c:yVal>
            <c:numRef>
              <c:f>Sheet1!$C$4:$G$4</c:f>
              <c:numCache>
                <c:formatCode>0.00;_栀</c:formatCode>
                <c:ptCount val="5"/>
                <c:pt idx="0" formatCode="General">
                  <c:v>5.01</c:v>
                </c:pt>
                <c:pt idx="1">
                  <c:v>27.11000000000001</c:v>
                </c:pt>
                <c:pt idx="2" formatCode="General">
                  <c:v>58.11</c:v>
                </c:pt>
                <c:pt idx="3" formatCode="General">
                  <c:v>150.22999999999999</c:v>
                </c:pt>
                <c:pt idx="4" formatCode="General">
                  <c:v>293.72999999999985</c:v>
                </c:pt>
              </c:numCache>
            </c:numRef>
          </c:yVal>
        </c:ser>
        <c:ser>
          <c:idx val="1"/>
          <c:order val="1"/>
          <c:tx>
            <c:strRef>
              <c:f>Sheet1!$B$5</c:f>
              <c:strCache>
                <c:ptCount val="1"/>
                <c:pt idx="0">
                  <c:v>2台</c:v>
                </c:pt>
              </c:strCache>
            </c:strRef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Sheet1!$C$3:$G$3</c:f>
              <c:numCache>
                <c:formatCode>General</c:formatCode>
                <c:ptCount val="5"/>
                <c:pt idx="0">
                  <c:v>1</c:v>
                </c:pt>
                <c:pt idx="1">
                  <c:v>5</c:v>
                </c:pt>
                <c:pt idx="2">
                  <c:v>10</c:v>
                </c:pt>
                <c:pt idx="3">
                  <c:v>25</c:v>
                </c:pt>
                <c:pt idx="4">
                  <c:v>50</c:v>
                </c:pt>
              </c:numCache>
            </c:numRef>
          </c:xVal>
          <c:yVal>
            <c:numRef>
              <c:f>Sheet1!$C$5:$G$5</c:f>
              <c:numCache>
                <c:formatCode>0.00;_܀</c:formatCode>
                <c:ptCount val="5"/>
                <c:pt idx="0" formatCode="General">
                  <c:v>4.8499999999999996</c:v>
                </c:pt>
                <c:pt idx="1">
                  <c:v>27.2</c:v>
                </c:pt>
                <c:pt idx="2" formatCode="General">
                  <c:v>55.37</c:v>
                </c:pt>
                <c:pt idx="3" formatCode="General">
                  <c:v>139.89000000000001</c:v>
                </c:pt>
                <c:pt idx="4" formatCode="General">
                  <c:v>308.41999999999985</c:v>
                </c:pt>
              </c:numCache>
            </c:numRef>
          </c:yVal>
        </c:ser>
        <c:ser>
          <c:idx val="2"/>
          <c:order val="2"/>
          <c:tx>
            <c:strRef>
              <c:f>Sheet1!$B$6</c:f>
              <c:strCache>
                <c:ptCount val="1"/>
                <c:pt idx="0">
                  <c:v>3台</c:v>
                </c:pt>
              </c:strCache>
            </c:strRef>
          </c:tx>
          <c:spPr>
            <a:ln w="12700">
              <a:solidFill>
                <a:srgbClr val="FFFF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xVal>
            <c:numRef>
              <c:f>Sheet1!$C$3:$G$3</c:f>
              <c:numCache>
                <c:formatCode>General</c:formatCode>
                <c:ptCount val="5"/>
                <c:pt idx="0">
                  <c:v>1</c:v>
                </c:pt>
                <c:pt idx="1">
                  <c:v>5</c:v>
                </c:pt>
                <c:pt idx="2">
                  <c:v>10</c:v>
                </c:pt>
                <c:pt idx="3">
                  <c:v>25</c:v>
                </c:pt>
                <c:pt idx="4">
                  <c:v>50</c:v>
                </c:pt>
              </c:numCache>
            </c:numRef>
          </c:xVal>
          <c:yVal>
            <c:numRef>
              <c:f>Sheet1!$C$6:$G$6</c:f>
              <c:numCache>
                <c:formatCode>General</c:formatCode>
                <c:ptCount val="5"/>
                <c:pt idx="0">
                  <c:v>5.2700000000000014</c:v>
                </c:pt>
                <c:pt idx="1">
                  <c:v>28.47</c:v>
                </c:pt>
                <c:pt idx="2">
                  <c:v>58.849999999999994</c:v>
                </c:pt>
                <c:pt idx="3">
                  <c:v>154.33000000000001</c:v>
                </c:pt>
                <c:pt idx="4">
                  <c:v>323.5899999999998</c:v>
                </c:pt>
              </c:numCache>
            </c:numRef>
          </c:yVal>
        </c:ser>
        <c:axId val="77953664"/>
        <c:axId val="77976704"/>
      </c:scatterChart>
      <c:valAx>
        <c:axId val="779536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50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 sz="1050" baseline="0" dirty="0"/>
                  <a:t>画像数</a:t>
                </a:r>
                <a:r>
                  <a:rPr lang="en-US" altLang="ja-JP" sz="1050" baseline="0" dirty="0"/>
                  <a:t>(</a:t>
                </a:r>
                <a:r>
                  <a:rPr lang="ja-JP" altLang="en-US" sz="1050" baseline="0" dirty="0"/>
                  <a:t>枚</a:t>
                </a:r>
                <a:r>
                  <a:rPr lang="en-US" altLang="ja-JP" sz="1050" baseline="0" dirty="0"/>
                  <a:t>)</a:t>
                </a:r>
              </a:p>
            </c:rich>
          </c:tx>
          <c:layout>
            <c:manualLayout>
              <c:xMode val="edge"/>
              <c:yMode val="edge"/>
              <c:x val="0.41686230338652625"/>
              <c:y val="0.91516709511568128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majorTickMark val="in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77976704"/>
        <c:crosses val="autoZero"/>
        <c:crossBetween val="midCat"/>
      </c:valAx>
      <c:valAx>
        <c:axId val="77976704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50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 sz="1050" baseline="0" dirty="0"/>
                  <a:t>処理時間</a:t>
                </a:r>
                <a:r>
                  <a:rPr lang="en-US" altLang="ja-JP" sz="1050" baseline="0" dirty="0"/>
                  <a:t>(</a:t>
                </a:r>
                <a:r>
                  <a:rPr lang="ja-JP" altLang="en-US" sz="1050" baseline="0" dirty="0"/>
                  <a:t>秒</a:t>
                </a:r>
                <a:r>
                  <a:rPr lang="en-US" altLang="ja-JP" sz="1050" baseline="0" dirty="0"/>
                  <a:t>)</a:t>
                </a:r>
              </a:p>
            </c:rich>
          </c:tx>
          <c:layout>
            <c:manualLayout>
              <c:xMode val="edge"/>
              <c:yMode val="edge"/>
              <c:x val="3.7470768843732682E-2"/>
              <c:y val="0.37532133676092572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majorTickMark val="in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77953664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</c:legendEntry>
      <c:legendEntry>
        <c:idx val="1"/>
        <c:txPr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</c:legendEntry>
      <c:legendEntry>
        <c:idx val="2"/>
        <c:txPr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</c:legendEntry>
      <c:layout>
        <c:manualLayout>
          <c:xMode val="edge"/>
          <c:yMode val="edge"/>
          <c:x val="0.82357131358660662"/>
          <c:y val="0.3958868894601551"/>
          <c:w val="0.15769443433466787"/>
          <c:h val="0.2973436161096830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35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plotArea>
      <c:layout>
        <c:manualLayout>
          <c:layoutTarget val="inner"/>
          <c:xMode val="edge"/>
          <c:yMode val="edge"/>
          <c:x val="0.15850851933211171"/>
          <c:y val="6.1696658097686416E-2"/>
          <c:w val="0.65501314606357997"/>
          <c:h val="0.79177377892030854"/>
        </c:manualLayout>
      </c:layout>
      <c:lineChart>
        <c:grouping val="standard"/>
        <c:ser>
          <c:idx val="0"/>
          <c:order val="0"/>
          <c:tx>
            <c:strRef>
              <c:f>Sheet1!$C$10</c:f>
              <c:strCache>
                <c:ptCount val="1"/>
                <c:pt idx="0">
                  <c:v>1枚</c:v>
                </c:pt>
              </c:strCache>
            </c:strRef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strRef>
              <c:f>Sheet1!$B$11:$B$13</c:f>
              <c:strCache>
                <c:ptCount val="3"/>
                <c:pt idx="0">
                  <c:v>1台</c:v>
                </c:pt>
                <c:pt idx="1">
                  <c:v>2台</c:v>
                </c:pt>
                <c:pt idx="2">
                  <c:v>3台</c:v>
                </c:pt>
              </c:strCache>
            </c:strRef>
          </c:cat>
          <c:val>
            <c:numRef>
              <c:f>Sheet1!$C$11:$C$13</c:f>
              <c:numCache>
                <c:formatCode>0.0%</c:formatCode>
                <c:ptCount val="3"/>
                <c:pt idx="0" formatCode="0%">
                  <c:v>1</c:v>
                </c:pt>
                <c:pt idx="1">
                  <c:v>1.0329896907216496</c:v>
                </c:pt>
                <c:pt idx="2">
                  <c:v>0.95066413662239124</c:v>
                </c:pt>
              </c:numCache>
            </c:numRef>
          </c:val>
        </c:ser>
        <c:ser>
          <c:idx val="1"/>
          <c:order val="1"/>
          <c:tx>
            <c:strRef>
              <c:f>Sheet1!$D$10</c:f>
              <c:strCache>
                <c:ptCount val="1"/>
                <c:pt idx="0">
                  <c:v>5枚</c:v>
                </c:pt>
              </c:strCache>
            </c:strRef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strRef>
              <c:f>Sheet1!$B$11:$B$13</c:f>
              <c:strCache>
                <c:ptCount val="3"/>
                <c:pt idx="0">
                  <c:v>1台</c:v>
                </c:pt>
                <c:pt idx="1">
                  <c:v>2台</c:v>
                </c:pt>
                <c:pt idx="2">
                  <c:v>3台</c:v>
                </c:pt>
              </c:strCache>
            </c:strRef>
          </c:cat>
          <c:val>
            <c:numRef>
              <c:f>Sheet1!$D$11:$D$13</c:f>
              <c:numCache>
                <c:formatCode>0.0%</c:formatCode>
                <c:ptCount val="3"/>
                <c:pt idx="0" formatCode="0%">
                  <c:v>1</c:v>
                </c:pt>
                <c:pt idx="1">
                  <c:v>0.99669117647058902</c:v>
                </c:pt>
                <c:pt idx="2">
                  <c:v>0.952230417983843</c:v>
                </c:pt>
              </c:numCache>
            </c:numRef>
          </c:val>
        </c:ser>
        <c:ser>
          <c:idx val="2"/>
          <c:order val="2"/>
          <c:tx>
            <c:strRef>
              <c:f>Sheet1!$E$10</c:f>
              <c:strCache>
                <c:ptCount val="1"/>
                <c:pt idx="0">
                  <c:v>10枚</c:v>
                </c:pt>
              </c:strCache>
            </c:strRef>
          </c:tx>
          <c:spPr>
            <a:ln w="12700">
              <a:solidFill>
                <a:srgbClr val="FFFF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cat>
            <c:strRef>
              <c:f>Sheet1!$B$11:$B$13</c:f>
              <c:strCache>
                <c:ptCount val="3"/>
                <c:pt idx="0">
                  <c:v>1台</c:v>
                </c:pt>
                <c:pt idx="1">
                  <c:v>2台</c:v>
                </c:pt>
                <c:pt idx="2">
                  <c:v>3台</c:v>
                </c:pt>
              </c:strCache>
            </c:strRef>
          </c:cat>
          <c:val>
            <c:numRef>
              <c:f>Sheet1!$E$11:$E$13</c:f>
              <c:numCache>
                <c:formatCode>0.0%</c:formatCode>
                <c:ptCount val="3"/>
                <c:pt idx="0" formatCode="0%">
                  <c:v>1</c:v>
                </c:pt>
                <c:pt idx="1">
                  <c:v>1.0494852808379982</c:v>
                </c:pt>
                <c:pt idx="2">
                  <c:v>0.98742565845369612</c:v>
                </c:pt>
              </c:numCache>
            </c:numRef>
          </c:val>
        </c:ser>
        <c:ser>
          <c:idx val="3"/>
          <c:order val="3"/>
          <c:tx>
            <c:strRef>
              <c:f>Sheet1!$F$10</c:f>
              <c:strCache>
                <c:ptCount val="1"/>
                <c:pt idx="0">
                  <c:v>25枚</c:v>
                </c:pt>
              </c:strCache>
            </c:strRef>
          </c:tx>
          <c:spPr>
            <a:ln w="12700">
              <a:solidFill>
                <a:srgbClr val="008000"/>
              </a:solidFill>
              <a:prstDash val="solid"/>
            </a:ln>
          </c:spPr>
          <c:marker>
            <c:symbol val="x"/>
            <c:size val="5"/>
            <c:spPr>
              <a:noFill/>
              <a:ln>
                <a:solidFill>
                  <a:srgbClr val="008000"/>
                </a:solidFill>
                <a:prstDash val="solid"/>
              </a:ln>
            </c:spPr>
          </c:marker>
          <c:cat>
            <c:strRef>
              <c:f>Sheet1!$B$11:$B$13</c:f>
              <c:strCache>
                <c:ptCount val="3"/>
                <c:pt idx="0">
                  <c:v>1台</c:v>
                </c:pt>
                <c:pt idx="1">
                  <c:v>2台</c:v>
                </c:pt>
                <c:pt idx="2">
                  <c:v>3台</c:v>
                </c:pt>
              </c:strCache>
            </c:strRef>
          </c:cat>
          <c:val>
            <c:numRef>
              <c:f>Sheet1!$F$11:$F$13</c:f>
              <c:numCache>
                <c:formatCode>0.0%</c:formatCode>
                <c:ptCount val="3"/>
                <c:pt idx="0" formatCode="0%">
                  <c:v>1</c:v>
                </c:pt>
                <c:pt idx="1">
                  <c:v>1.073915219100722</c:v>
                </c:pt>
                <c:pt idx="2">
                  <c:v>0.97343355148059363</c:v>
                </c:pt>
              </c:numCache>
            </c:numRef>
          </c:val>
        </c:ser>
        <c:ser>
          <c:idx val="4"/>
          <c:order val="4"/>
          <c:tx>
            <c:strRef>
              <c:f>Sheet1!$G$10</c:f>
              <c:strCache>
                <c:ptCount val="1"/>
                <c:pt idx="0">
                  <c:v>50枚</c:v>
                </c:pt>
              </c:strCache>
            </c:strRef>
          </c:tx>
          <c:spPr>
            <a:ln w="12700">
              <a:solidFill>
                <a:srgbClr val="800080"/>
              </a:solidFill>
              <a:prstDash val="solid"/>
            </a:ln>
          </c:spPr>
          <c:marker>
            <c:symbol val="star"/>
            <c:size val="5"/>
            <c:spPr>
              <a:noFill/>
              <a:ln>
                <a:solidFill>
                  <a:srgbClr val="800080"/>
                </a:solidFill>
                <a:prstDash val="solid"/>
              </a:ln>
            </c:spPr>
          </c:marker>
          <c:cat>
            <c:strRef>
              <c:f>Sheet1!$B$11:$B$13</c:f>
              <c:strCache>
                <c:ptCount val="3"/>
                <c:pt idx="0">
                  <c:v>1台</c:v>
                </c:pt>
                <c:pt idx="1">
                  <c:v>2台</c:v>
                </c:pt>
                <c:pt idx="2">
                  <c:v>3台</c:v>
                </c:pt>
              </c:strCache>
            </c:strRef>
          </c:cat>
          <c:val>
            <c:numRef>
              <c:f>Sheet1!$G$11:$G$13</c:f>
              <c:numCache>
                <c:formatCode>0.0%</c:formatCode>
                <c:ptCount val="3"/>
                <c:pt idx="0" formatCode="0%">
                  <c:v>1</c:v>
                </c:pt>
                <c:pt idx="1">
                  <c:v>0.9523701446080024</c:v>
                </c:pt>
                <c:pt idx="2">
                  <c:v>0.9077227355604317</c:v>
                </c:pt>
              </c:numCache>
            </c:numRef>
          </c:val>
        </c:ser>
        <c:marker val="1"/>
        <c:axId val="78496896"/>
        <c:axId val="78499200"/>
      </c:lineChart>
      <c:catAx>
        <c:axId val="784968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50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en-US" altLang="en-US" sz="1050" baseline="0" dirty="0"/>
                  <a:t>PC</a:t>
                </a:r>
                <a:r>
                  <a:rPr lang="ja-JP" altLang="en-US" sz="1050" baseline="0" dirty="0"/>
                  <a:t>数</a:t>
                </a:r>
              </a:p>
            </c:rich>
          </c:tx>
          <c:layout>
            <c:manualLayout>
              <c:xMode val="edge"/>
              <c:yMode val="edge"/>
              <c:x val="0.4522154816239658"/>
              <c:y val="0.91516709511568128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majorTickMark val="in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78499200"/>
        <c:crosses val="autoZero"/>
        <c:auto val="1"/>
        <c:lblAlgn val="ctr"/>
        <c:lblOffset val="100"/>
        <c:tickLblSkip val="1"/>
        <c:tickMarkSkip val="1"/>
      </c:catAx>
      <c:valAx>
        <c:axId val="7849920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 sz="1050" baseline="0" dirty="0"/>
                  <a:t>スピードアップ率</a:t>
                </a:r>
              </a:p>
            </c:rich>
          </c:tx>
          <c:layout>
            <c:manualLayout>
              <c:xMode val="edge"/>
              <c:yMode val="edge"/>
              <c:x val="3.7296122195790982E-2"/>
              <c:y val="0.35218508997429354"/>
            </c:manualLayout>
          </c:layout>
          <c:spPr>
            <a:noFill/>
            <a:ln w="25400">
              <a:noFill/>
            </a:ln>
          </c:spPr>
        </c:title>
        <c:numFmt formatCode="0%" sourceLinked="1"/>
        <c:majorTickMark val="in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78496896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</c:legendEntry>
      <c:legendEntry>
        <c:idx val="1"/>
        <c:txPr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</c:legendEntry>
      <c:legendEntry>
        <c:idx val="2"/>
        <c:txPr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</c:legendEntry>
      <c:legendEntry>
        <c:idx val="3"/>
        <c:txPr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</c:legendEntry>
      <c:legendEntry>
        <c:idx val="4"/>
        <c:txPr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</c:legendEntry>
      <c:layout>
        <c:manualLayout>
          <c:xMode val="edge"/>
          <c:yMode val="edge"/>
          <c:x val="0.83916274940529656"/>
          <c:y val="0.35475578406169667"/>
          <c:w val="0.14219146587145332"/>
          <c:h val="0.47716468360429515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35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plotArea>
      <c:layout>
        <c:manualLayout>
          <c:layoutTarget val="inner"/>
          <c:xMode val="edge"/>
          <c:yMode val="edge"/>
          <c:x val="9.5794392523364705E-2"/>
          <c:y val="6.4433070776959644E-2"/>
          <c:w val="0.70560747663551526"/>
          <c:h val="0.82732062877616153"/>
        </c:manualLayout>
      </c:layout>
      <c:lineChart>
        <c:grouping val="standard"/>
        <c:ser>
          <c:idx val="0"/>
          <c:order val="0"/>
          <c:tx>
            <c:strRef>
              <c:f>Sheet1!$C$17</c:f>
              <c:strCache>
                <c:ptCount val="1"/>
                <c:pt idx="0">
                  <c:v>1枚</c:v>
                </c:pt>
              </c:strCache>
            </c:strRef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strRef>
              <c:f>Sheet1!$B$18:$B$20</c:f>
              <c:strCache>
                <c:ptCount val="3"/>
                <c:pt idx="0">
                  <c:v>1台</c:v>
                </c:pt>
                <c:pt idx="1">
                  <c:v>2台</c:v>
                </c:pt>
                <c:pt idx="2">
                  <c:v>3台</c:v>
                </c:pt>
              </c:strCache>
            </c:strRef>
          </c:cat>
          <c:val>
            <c:numRef>
              <c:f>Sheet1!$C$18:$C$20</c:f>
              <c:numCache>
                <c:formatCode>General</c:formatCode>
                <c:ptCount val="3"/>
                <c:pt idx="0">
                  <c:v>1.29</c:v>
                </c:pt>
                <c:pt idx="1">
                  <c:v>1.1399999999999992</c:v>
                </c:pt>
                <c:pt idx="2">
                  <c:v>1.1599999999999993</c:v>
                </c:pt>
              </c:numCache>
            </c:numRef>
          </c:val>
        </c:ser>
        <c:ser>
          <c:idx val="1"/>
          <c:order val="1"/>
          <c:tx>
            <c:strRef>
              <c:f>Sheet1!$D$17</c:f>
              <c:strCache>
                <c:ptCount val="1"/>
                <c:pt idx="0">
                  <c:v>5枚</c:v>
                </c:pt>
              </c:strCache>
            </c:strRef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strRef>
              <c:f>Sheet1!$B$18:$B$20</c:f>
              <c:strCache>
                <c:ptCount val="3"/>
                <c:pt idx="0">
                  <c:v>1台</c:v>
                </c:pt>
                <c:pt idx="1">
                  <c:v>2台</c:v>
                </c:pt>
                <c:pt idx="2">
                  <c:v>3台</c:v>
                </c:pt>
              </c:strCache>
            </c:strRef>
          </c:cat>
          <c:val>
            <c:numRef>
              <c:f>Sheet1!$D$18:$D$20</c:f>
              <c:numCache>
                <c:formatCode>0.00;_܀</c:formatCode>
                <c:ptCount val="3"/>
                <c:pt idx="0" formatCode="0.00;_栀">
                  <c:v>5.87</c:v>
                </c:pt>
                <c:pt idx="1">
                  <c:v>5.73</c:v>
                </c:pt>
                <c:pt idx="2" formatCode="General">
                  <c:v>5.64</c:v>
                </c:pt>
              </c:numCache>
            </c:numRef>
          </c:val>
        </c:ser>
        <c:ser>
          <c:idx val="2"/>
          <c:order val="2"/>
          <c:tx>
            <c:strRef>
              <c:f>Sheet1!$E$17</c:f>
              <c:strCache>
                <c:ptCount val="1"/>
                <c:pt idx="0">
                  <c:v>10枚</c:v>
                </c:pt>
              </c:strCache>
            </c:strRef>
          </c:tx>
          <c:spPr>
            <a:ln w="12700">
              <a:solidFill>
                <a:srgbClr val="FFFF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cat>
            <c:strRef>
              <c:f>Sheet1!$B$18:$B$20</c:f>
              <c:strCache>
                <c:ptCount val="3"/>
                <c:pt idx="0">
                  <c:v>1台</c:v>
                </c:pt>
                <c:pt idx="1">
                  <c:v>2台</c:v>
                </c:pt>
                <c:pt idx="2">
                  <c:v>3台</c:v>
                </c:pt>
              </c:strCache>
            </c:strRef>
          </c:cat>
          <c:val>
            <c:numRef>
              <c:f>Sheet1!$E$18:$E$20</c:f>
              <c:numCache>
                <c:formatCode>General</c:formatCode>
                <c:ptCount val="3"/>
                <c:pt idx="0">
                  <c:v>11.68</c:v>
                </c:pt>
                <c:pt idx="1">
                  <c:v>11.16</c:v>
                </c:pt>
                <c:pt idx="2">
                  <c:v>10.89</c:v>
                </c:pt>
              </c:numCache>
            </c:numRef>
          </c:val>
        </c:ser>
        <c:ser>
          <c:idx val="3"/>
          <c:order val="3"/>
          <c:tx>
            <c:strRef>
              <c:f>Sheet1!$F$17</c:f>
              <c:strCache>
                <c:ptCount val="1"/>
                <c:pt idx="0">
                  <c:v>25枚</c:v>
                </c:pt>
              </c:strCache>
            </c:strRef>
          </c:tx>
          <c:spPr>
            <a:ln w="12700">
              <a:solidFill>
                <a:srgbClr val="008000"/>
              </a:solidFill>
              <a:prstDash val="solid"/>
            </a:ln>
          </c:spPr>
          <c:marker>
            <c:symbol val="x"/>
            <c:size val="5"/>
            <c:spPr>
              <a:noFill/>
              <a:ln>
                <a:solidFill>
                  <a:srgbClr val="008000"/>
                </a:solidFill>
                <a:prstDash val="solid"/>
              </a:ln>
            </c:spPr>
          </c:marker>
          <c:cat>
            <c:strRef>
              <c:f>Sheet1!$B$18:$B$20</c:f>
              <c:strCache>
                <c:ptCount val="3"/>
                <c:pt idx="0">
                  <c:v>1台</c:v>
                </c:pt>
                <c:pt idx="1">
                  <c:v>2台</c:v>
                </c:pt>
                <c:pt idx="2">
                  <c:v>3台</c:v>
                </c:pt>
              </c:strCache>
            </c:strRef>
          </c:cat>
          <c:val>
            <c:numRef>
              <c:f>Sheet1!$F$18:$F$20</c:f>
              <c:numCache>
                <c:formatCode>General</c:formatCode>
                <c:ptCount val="3"/>
                <c:pt idx="0">
                  <c:v>29.56</c:v>
                </c:pt>
                <c:pt idx="1">
                  <c:v>27.810000000000009</c:v>
                </c:pt>
                <c:pt idx="2" formatCode="0.00_ ">
                  <c:v>26.9</c:v>
                </c:pt>
              </c:numCache>
            </c:numRef>
          </c:val>
        </c:ser>
        <c:ser>
          <c:idx val="4"/>
          <c:order val="4"/>
          <c:tx>
            <c:strRef>
              <c:f>Sheet1!$G$17</c:f>
              <c:strCache>
                <c:ptCount val="1"/>
                <c:pt idx="0">
                  <c:v>50枚</c:v>
                </c:pt>
              </c:strCache>
            </c:strRef>
          </c:tx>
          <c:spPr>
            <a:ln w="12700">
              <a:solidFill>
                <a:srgbClr val="800080"/>
              </a:solidFill>
              <a:prstDash val="solid"/>
            </a:ln>
          </c:spPr>
          <c:marker>
            <c:symbol val="star"/>
            <c:size val="5"/>
            <c:spPr>
              <a:noFill/>
              <a:ln>
                <a:solidFill>
                  <a:srgbClr val="800080"/>
                </a:solidFill>
                <a:prstDash val="solid"/>
              </a:ln>
            </c:spPr>
          </c:marker>
          <c:cat>
            <c:strRef>
              <c:f>Sheet1!$B$18:$B$20</c:f>
              <c:strCache>
                <c:ptCount val="3"/>
                <c:pt idx="0">
                  <c:v>1台</c:v>
                </c:pt>
                <c:pt idx="1">
                  <c:v>2台</c:v>
                </c:pt>
                <c:pt idx="2">
                  <c:v>3台</c:v>
                </c:pt>
              </c:strCache>
            </c:strRef>
          </c:cat>
          <c:val>
            <c:numRef>
              <c:f>Sheet1!$G$18:$G$20</c:f>
              <c:numCache>
                <c:formatCode>General</c:formatCode>
                <c:ptCount val="3"/>
                <c:pt idx="0">
                  <c:v>63.61</c:v>
                </c:pt>
                <c:pt idx="1">
                  <c:v>56.48</c:v>
                </c:pt>
                <c:pt idx="2">
                  <c:v>55.58</c:v>
                </c:pt>
              </c:numCache>
            </c:numRef>
          </c:val>
        </c:ser>
        <c:marker val="1"/>
        <c:axId val="78569856"/>
        <c:axId val="78571776"/>
      </c:lineChart>
      <c:catAx>
        <c:axId val="78569856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78571776"/>
        <c:crosses val="autoZero"/>
        <c:auto val="1"/>
        <c:lblAlgn val="ctr"/>
        <c:lblOffset val="100"/>
        <c:tickLblSkip val="1"/>
        <c:tickMarkSkip val="1"/>
      </c:catAx>
      <c:valAx>
        <c:axId val="78571776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in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78569856"/>
        <c:crosses val="autoZero"/>
        <c:crossBetween val="between"/>
        <c:majorUnit val="5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</c:legendEntry>
      <c:legendEntry>
        <c:idx val="1"/>
        <c:txPr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</c:legendEntry>
      <c:legendEntry>
        <c:idx val="2"/>
        <c:txPr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</c:legendEntry>
      <c:legendEntry>
        <c:idx val="3"/>
        <c:txPr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</c:legendEntry>
      <c:legendEntry>
        <c:idx val="4"/>
        <c:txPr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</c:legendEntry>
      <c:layout>
        <c:manualLayout>
          <c:xMode val="edge"/>
          <c:yMode val="edge"/>
          <c:x val="0.82710280373831779"/>
          <c:y val="0.36082519635097443"/>
          <c:w val="0.15420560747663564"/>
          <c:h val="0.23453637762813309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7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50" b="0" i="0" u="none" strike="noStrike" baseline="0">
          <a:solidFill>
            <a:srgbClr val="000000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499550-5752-4279-BB3F-A796F2BC5FA6}" type="datetimeFigureOut">
              <a:rPr kumimoji="1" lang="ja-JP" altLang="en-US" smtClean="0"/>
              <a:t>2009/2/6</a:t>
            </a:fld>
            <a:endParaRPr kumimoji="1"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7C340-9978-4EC4-8419-804FBF13211D}" type="slidenum">
              <a:rPr kumimoji="1" lang="ja-JP" altLang="en-US" smtClean="0"/>
              <a:t>&lt;#&gt;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7C340-9978-4EC4-8419-804FBF13211D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3C7DEB5-492D-444D-A9D2-0EBA9F245F95}" type="datetimeFigureOut">
              <a:rPr kumimoji="1" lang="ja-JP" altLang="en-US" smtClean="0"/>
              <a:pPr/>
              <a:t>2009/2/5</a:t>
            </a:fld>
            <a:endParaRPr kumimoji="1" lang="ja-JP" altLang="en-US" dirty="0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正方形/長方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正方形/長方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直線コネクタ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直線コネクタ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正方形/長方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円/楕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円/楕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円/楕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円/楕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円/楕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B7874A1-F011-47CC-AF32-0CE0497EA51B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7DEB5-492D-444D-A9D2-0EBA9F245F95}" type="datetimeFigureOut">
              <a:rPr kumimoji="1" lang="ja-JP" altLang="en-US" smtClean="0"/>
              <a:pPr/>
              <a:t>2009/2/5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874A1-F011-47CC-AF32-0CE0497EA51B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7DEB5-492D-444D-A9D2-0EBA9F245F95}" type="datetimeFigureOut">
              <a:rPr kumimoji="1" lang="ja-JP" altLang="en-US" smtClean="0"/>
              <a:pPr/>
              <a:t>2009/2/5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874A1-F011-47CC-AF32-0CE0497EA51B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C7DEB5-492D-444D-A9D2-0EBA9F245F95}" type="datetimeFigureOut">
              <a:rPr kumimoji="1" lang="ja-JP" altLang="en-US" smtClean="0"/>
              <a:pPr/>
              <a:t>2009/2/5</a:t>
            </a:fld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B7874A1-F011-47CC-AF32-0CE0497EA51B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3C7DEB5-492D-444D-A9D2-0EBA9F245F95}" type="datetimeFigureOut">
              <a:rPr kumimoji="1" lang="ja-JP" altLang="en-US" smtClean="0"/>
              <a:pPr/>
              <a:t>2009/2/5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直線コネクタ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直線コネクタ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正方形/長方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円/楕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円/楕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円/楕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円/楕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円/楕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コネクタ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B7874A1-F011-47CC-AF32-0CE0497EA51B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7DEB5-492D-444D-A9D2-0EBA9F245F95}" type="datetimeFigureOut">
              <a:rPr kumimoji="1" lang="ja-JP" altLang="en-US" smtClean="0"/>
              <a:pPr/>
              <a:t>2009/2/5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874A1-F011-47CC-AF32-0CE0497EA51B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7DEB5-492D-444D-A9D2-0EBA9F245F95}" type="datetimeFigureOut">
              <a:rPr kumimoji="1" lang="ja-JP" altLang="en-US" smtClean="0"/>
              <a:pPr/>
              <a:t>2009/2/5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874A1-F011-47CC-AF32-0CE0497EA51B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2" name="テキスト プレースホル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C7DEB5-492D-444D-A9D2-0EBA9F245F95}" type="datetimeFigureOut">
              <a:rPr kumimoji="1" lang="ja-JP" altLang="en-US" smtClean="0"/>
              <a:pPr/>
              <a:t>2009/2/5</a:t>
            </a:fld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7874A1-F011-47CC-AF32-0CE0497EA51B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7DEB5-492D-444D-A9D2-0EBA9F245F95}" type="datetimeFigureOut">
              <a:rPr kumimoji="1" lang="ja-JP" altLang="en-US" smtClean="0"/>
              <a:pPr/>
              <a:t>2009/2/5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874A1-F011-47CC-AF32-0CE0497EA51B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円/楕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コンテンツ プレースホル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C7DEB5-492D-444D-A9D2-0EBA9F245F95}" type="datetimeFigureOut">
              <a:rPr kumimoji="1" lang="ja-JP" altLang="en-US" smtClean="0"/>
              <a:pPr/>
              <a:t>2009/2/5</a:t>
            </a:fld>
            <a:endParaRPr kumimoji="1" lang="ja-JP" altLang="en-US" dirty="0"/>
          </a:p>
        </p:txBody>
      </p:sp>
      <p:sp>
        <p:nvSpPr>
          <p:cNvPr id="22" name="スライド番号プレースホル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B7874A1-F011-47CC-AF32-0CE0497EA51B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  <p:sp>
        <p:nvSpPr>
          <p:cNvPr id="23" name="フッター プレースホル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1" lang="ja-JP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円/楕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ja-JP" altLang="en-US" dirty="0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直線コネクタ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付プレースホル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C7DEB5-492D-444D-A9D2-0EBA9F245F95}" type="datetimeFigureOut">
              <a:rPr kumimoji="1" lang="ja-JP" altLang="en-US" smtClean="0"/>
              <a:pPr/>
              <a:t>2009/2/5</a:t>
            </a:fld>
            <a:endParaRPr kumimoji="1" lang="ja-JP" altLang="en-US" dirty="0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7874A1-F011-47CC-AF32-0CE0497EA51B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3C7DEB5-492D-444D-A9D2-0EBA9F245F95}" type="datetimeFigureOut">
              <a:rPr kumimoji="1" lang="ja-JP" altLang="en-US" smtClean="0"/>
              <a:pPr/>
              <a:t>2009/2/5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円/楕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B7874A1-F011-47CC-AF32-0CE0497EA51B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1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1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5.png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8.png"/><Relationship Id="rId12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4.wmf"/><Relationship Id="rId11" Type="http://schemas.openxmlformats.org/officeDocument/2006/relationships/image" Target="../media/image12.png"/><Relationship Id="rId5" Type="http://schemas.openxmlformats.org/officeDocument/2006/relationships/image" Target="../media/image7.png"/><Relationship Id="rId10" Type="http://schemas.openxmlformats.org/officeDocument/2006/relationships/image" Target="../media/image11.jpeg"/><Relationship Id="rId4" Type="http://schemas.openxmlformats.org/officeDocument/2006/relationships/image" Target="../media/image6.png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2285984" y="1571612"/>
            <a:ext cx="6172200" cy="1894362"/>
          </a:xfrm>
        </p:spPr>
        <p:txBody>
          <a:bodyPr/>
          <a:lstStyle/>
          <a:p>
            <a:pPr algn="ctr"/>
            <a:r>
              <a:rPr kumimoji="1" lang="en-US" altLang="ja-JP" dirty="0" smtClean="0"/>
              <a:t>MPI</a:t>
            </a:r>
            <a:r>
              <a:rPr kumimoji="1" lang="ja-JP" altLang="en-US" dirty="0" smtClean="0"/>
              <a:t>を用いた画像の並列処理</a:t>
            </a:r>
            <a:endParaRPr kumimoji="1" lang="ja-JP" altLang="en-US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kumimoji="1" lang="ja-JP" altLang="en-US" dirty="0" smtClean="0"/>
              <a:t>近畿大学理工学部情報学科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情報論理工学研究室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０５－１－０３７－００４４</a:t>
            </a:r>
            <a:endParaRPr lang="en-US" altLang="ja-JP" dirty="0" smtClean="0"/>
          </a:p>
          <a:p>
            <a:pPr algn="ctr"/>
            <a:r>
              <a:rPr kumimoji="1" lang="ja-JP" altLang="en-US" dirty="0" smtClean="0"/>
              <a:t>上田勇人</a:t>
            </a:r>
            <a:endParaRPr kumimoji="1" lang="ja-JP" altLang="en-US" dirty="0"/>
          </a:p>
        </p:txBody>
      </p:sp>
    </p:spTree>
  </p:cSld>
  <p:clrMapOvr>
    <a:masterClrMapping/>
  </p:clrMapOvr>
  <p:transition advTm="15652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b="1" dirty="0" smtClean="0"/>
              <a:t>結論・今後の課題</a:t>
            </a:r>
            <a:endParaRPr kumimoji="1" lang="ja-JP" altLang="en-US" b="1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PC</a:t>
            </a:r>
            <a:r>
              <a:rPr lang="ja-JP" altLang="en-US" dirty="0" smtClean="0"/>
              <a:t>数が</a:t>
            </a:r>
            <a:r>
              <a:rPr lang="en-US" dirty="0" smtClean="0"/>
              <a:t>2</a:t>
            </a:r>
            <a:r>
              <a:rPr lang="ja-JP" altLang="en-US" dirty="0" smtClean="0"/>
              <a:t>台・</a:t>
            </a:r>
            <a:r>
              <a:rPr lang="en-US" dirty="0" smtClean="0"/>
              <a:t>BMP</a:t>
            </a:r>
            <a:r>
              <a:rPr lang="ja-JP" altLang="en-US" dirty="0" smtClean="0"/>
              <a:t>画像が</a:t>
            </a:r>
            <a:r>
              <a:rPr lang="en-US" dirty="0" smtClean="0"/>
              <a:t>1</a:t>
            </a:r>
            <a:r>
              <a:rPr lang="ja-JP" altLang="en-US" dirty="0" smtClean="0"/>
              <a:t>枚</a:t>
            </a:r>
            <a:r>
              <a:rPr lang="ja-JP" altLang="en-US" dirty="0" smtClean="0"/>
              <a:t>・</a:t>
            </a:r>
            <a:r>
              <a:rPr lang="en-US" altLang="ja-JP" dirty="0" smtClean="0"/>
              <a:t>10</a:t>
            </a:r>
            <a:r>
              <a:rPr lang="ja-JP" altLang="en-US" dirty="0" smtClean="0"/>
              <a:t>枚・</a:t>
            </a:r>
            <a:r>
              <a:rPr lang="en-US" dirty="0" smtClean="0"/>
              <a:t>25</a:t>
            </a:r>
            <a:r>
              <a:rPr lang="ja-JP" altLang="en-US" dirty="0" smtClean="0"/>
              <a:t>枚の場合で</a:t>
            </a:r>
            <a:r>
              <a:rPr lang="en-US" dirty="0" smtClean="0"/>
              <a:t>MPI</a:t>
            </a:r>
            <a:r>
              <a:rPr lang="ja-JP" altLang="en-US" dirty="0" smtClean="0"/>
              <a:t>の有効性を実証することができた</a:t>
            </a:r>
            <a:endParaRPr lang="en-US" altLang="ja-JP" dirty="0" smtClean="0"/>
          </a:p>
          <a:p>
            <a:endParaRPr lang="ja-JP" altLang="en-US" dirty="0" smtClean="0"/>
          </a:p>
          <a:p>
            <a:r>
              <a:rPr lang="ja-JP" altLang="en-US" dirty="0" smtClean="0"/>
              <a:t>ギガビットイーサネットの使用及びネットワークの最適化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通信時間の短縮が期待でき、同期時間も短縮が期待できる</a:t>
            </a:r>
            <a:endParaRPr lang="en-US" altLang="ja-JP" dirty="0" smtClean="0"/>
          </a:p>
          <a:p>
            <a:r>
              <a:rPr lang="ja-JP" altLang="en-US" dirty="0" smtClean="0"/>
              <a:t>データの分配アルゴリズムの見直し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送信するデータ量を高スペックの</a:t>
            </a:r>
            <a:r>
              <a:rPr lang="en-US" dirty="0" smtClean="0"/>
              <a:t>PC</a:t>
            </a:r>
            <a:r>
              <a:rPr lang="ja-JP" altLang="en-US" dirty="0" smtClean="0"/>
              <a:t>と低スペックの</a:t>
            </a:r>
            <a:r>
              <a:rPr lang="en-US" dirty="0" smtClean="0"/>
              <a:t>PC</a:t>
            </a:r>
            <a:r>
              <a:rPr lang="ja-JP" altLang="en-US" dirty="0" smtClean="0"/>
              <a:t>で差をつけ、スペックの差を吸収し、効率よく変換できる可能性がある</a:t>
            </a:r>
            <a:endParaRPr kumimoji="1" lang="ja-JP" altLang="en-US" dirty="0"/>
          </a:p>
        </p:txBody>
      </p:sp>
    </p:spTree>
  </p:cSld>
  <p:clrMapOvr>
    <a:masterClrMapping/>
  </p:clrMapOvr>
  <p:transition advTm="61869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目次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目的</a:t>
            </a:r>
            <a:endParaRPr kumimoji="1" lang="en-US" altLang="ja-JP" dirty="0" smtClean="0"/>
          </a:p>
          <a:p>
            <a:r>
              <a:rPr lang="ja-JP" altLang="en-US" dirty="0" smtClean="0"/>
              <a:t>並列計算機</a:t>
            </a:r>
            <a:endParaRPr kumimoji="1" lang="en-US" altLang="ja-JP" dirty="0" smtClean="0"/>
          </a:p>
          <a:p>
            <a:r>
              <a:rPr kumimoji="1" lang="ja-JP" altLang="en-US" dirty="0" smtClean="0"/>
              <a:t>仮想並列計算機</a:t>
            </a:r>
            <a:r>
              <a:rPr kumimoji="1" lang="en-US" altLang="ja-JP" dirty="0" smtClean="0"/>
              <a:t>(MPI)</a:t>
            </a:r>
            <a:r>
              <a:rPr kumimoji="1" lang="ja-JP" altLang="en-US" dirty="0" smtClean="0"/>
              <a:t>の構成</a:t>
            </a:r>
            <a:endParaRPr kumimoji="1" lang="en-US" altLang="ja-JP" dirty="0" smtClean="0"/>
          </a:p>
          <a:p>
            <a:r>
              <a:rPr lang="ja-JP" altLang="en-US" dirty="0" smtClean="0"/>
              <a:t>並列</a:t>
            </a:r>
            <a:r>
              <a:rPr lang="en-US" altLang="ja-JP" dirty="0" smtClean="0"/>
              <a:t>JPEG</a:t>
            </a:r>
            <a:r>
              <a:rPr lang="ja-JP" altLang="en-US" dirty="0" smtClean="0"/>
              <a:t>エンコーダ</a:t>
            </a:r>
            <a:endParaRPr lang="en-US" altLang="ja-JP" dirty="0" smtClean="0"/>
          </a:p>
          <a:p>
            <a:r>
              <a:rPr lang="ja-JP" altLang="en-US" dirty="0" smtClean="0"/>
              <a:t>測定結果</a:t>
            </a:r>
            <a:endParaRPr lang="en-US" altLang="ja-JP" dirty="0" smtClean="0"/>
          </a:p>
          <a:p>
            <a:r>
              <a:rPr kumimoji="1" lang="ja-JP" altLang="en-US" dirty="0" smtClean="0"/>
              <a:t>結論・今後の課題</a:t>
            </a:r>
            <a:endParaRPr kumimoji="1" lang="ja-JP" altLang="en-US" dirty="0"/>
          </a:p>
        </p:txBody>
      </p:sp>
    </p:spTree>
  </p:cSld>
  <p:clrMapOvr>
    <a:masterClrMapping/>
  </p:clrMapOvr>
  <p:transition advTm="37955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b="1" dirty="0" smtClean="0"/>
              <a:t>目的</a:t>
            </a:r>
            <a:endParaRPr kumimoji="1" lang="ja-JP" altLang="en-US" b="1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 smtClean="0"/>
              <a:t>MPI(</a:t>
            </a:r>
            <a:r>
              <a:rPr lang="en-US" dirty="0" smtClean="0"/>
              <a:t>Message Passing Interface</a:t>
            </a:r>
            <a:r>
              <a:rPr lang="en-US" altLang="ja-JP" dirty="0" smtClean="0"/>
              <a:t>)</a:t>
            </a:r>
            <a:r>
              <a:rPr lang="ja-JP" altLang="en-US" dirty="0" smtClean="0"/>
              <a:t>と</a:t>
            </a:r>
            <a:r>
              <a:rPr lang="ja-JP" altLang="en-US" dirty="0" smtClean="0"/>
              <a:t>いう仮想並列計算機の標準</a:t>
            </a:r>
            <a:r>
              <a:rPr lang="ja-JP" altLang="en-US" dirty="0" smtClean="0"/>
              <a:t>仕様を用いた並列処理の</a:t>
            </a:r>
            <a:r>
              <a:rPr lang="ja-JP" altLang="en-US" dirty="0" smtClean="0"/>
              <a:t>有効性</a:t>
            </a:r>
            <a:r>
              <a:rPr lang="ja-JP" altLang="en-US" dirty="0" smtClean="0"/>
              <a:t>の</a:t>
            </a:r>
            <a:r>
              <a:rPr lang="ja-JP" altLang="en-US" dirty="0" smtClean="0"/>
              <a:t>検証</a:t>
            </a:r>
            <a:endParaRPr lang="en-US" altLang="ja-JP" dirty="0" smtClean="0"/>
          </a:p>
          <a:p>
            <a:r>
              <a:rPr lang="en-US" altLang="ja-JP" dirty="0" smtClean="0"/>
              <a:t>JPEG</a:t>
            </a:r>
            <a:r>
              <a:rPr lang="ja-JP" altLang="en-US" dirty="0" smtClean="0"/>
              <a:t>画像から</a:t>
            </a:r>
            <a:r>
              <a:rPr lang="en-US" altLang="ja-JP" dirty="0" smtClean="0"/>
              <a:t>BMP</a:t>
            </a:r>
            <a:r>
              <a:rPr lang="ja-JP" altLang="en-US" dirty="0" smtClean="0"/>
              <a:t>画像の変換を並列</a:t>
            </a:r>
            <a:r>
              <a:rPr lang="ja-JP" altLang="en-US" dirty="0" smtClean="0"/>
              <a:t>で行う</a:t>
            </a:r>
            <a:endParaRPr lang="ja-JP" altLang="en-US" dirty="0" smtClean="0"/>
          </a:p>
          <a:p>
            <a:pPr>
              <a:buNone/>
            </a:pPr>
            <a:endParaRPr lang="en-US" altLang="ja-JP" dirty="0" smtClean="0"/>
          </a:p>
        </p:txBody>
      </p:sp>
    </p:spTree>
  </p:cSld>
  <p:clrMapOvr>
    <a:masterClrMapping/>
  </p:clrMapOvr>
  <p:transition advTm="33829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b="1" dirty="0" smtClean="0"/>
              <a:t>並列計算機</a:t>
            </a:r>
            <a:endParaRPr kumimoji="1" lang="ja-JP" altLang="en-US" b="1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 smtClean="0"/>
              <a:t>複数のプロセッサを持ち、並列計算が可能な計算機を並列計算機という</a:t>
            </a:r>
            <a:endParaRPr lang="en-US" altLang="ja-JP" dirty="0" smtClean="0"/>
          </a:p>
          <a:p>
            <a:r>
              <a:rPr lang="ja-JP" altLang="en-US" dirty="0" smtClean="0"/>
              <a:t>並列計算機は非常に高価</a:t>
            </a:r>
            <a:endParaRPr lang="en-US" altLang="ja-JP" dirty="0" smtClean="0"/>
          </a:p>
          <a:p>
            <a:r>
              <a:rPr lang="ja-JP" altLang="en-US" dirty="0" smtClean="0"/>
              <a:t>安価な計算機をネットワークで繋ぎ１台の計算機とする仮想並列計算機が注目されてきている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</p:spTree>
  </p:cSld>
  <p:clrMapOvr>
    <a:masterClrMapping/>
  </p:clrMapOvr>
  <p:transition advTm="3481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b="1" dirty="0" smtClean="0"/>
              <a:t>仮想並列計算機の構成</a:t>
            </a:r>
            <a:endParaRPr kumimoji="1" lang="ja-JP" altLang="en-US" b="1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pic>
        <p:nvPicPr>
          <p:cNvPr id="1027" name="Picture 3" descr="icon-hu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3143248"/>
            <a:ext cx="914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icon-rout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3143248"/>
            <a:ext cx="714375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MCj0428945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15074" y="2000240"/>
            <a:ext cx="80486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MCj0428945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15074" y="4000504"/>
            <a:ext cx="80486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 descr="MCj0428945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50296" y="3000372"/>
            <a:ext cx="80486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 descr="icon-croud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728" y="3071810"/>
            <a:ext cx="862012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直線コネクタ 17"/>
          <p:cNvCxnSpPr>
            <a:stCxn id="1034" idx="3"/>
            <a:endCxn id="1028" idx="1"/>
          </p:cNvCxnSpPr>
          <p:nvPr/>
        </p:nvCxnSpPr>
        <p:spPr>
          <a:xfrm>
            <a:off x="2290740" y="3336129"/>
            <a:ext cx="638186" cy="12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>
            <a:stCxn id="1028" idx="3"/>
          </p:cNvCxnSpPr>
          <p:nvPr/>
        </p:nvCxnSpPr>
        <p:spPr>
          <a:xfrm>
            <a:off x="3643301" y="3348829"/>
            <a:ext cx="1357327" cy="87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stCxn id="1027" idx="3"/>
            <a:endCxn id="1033" idx="1"/>
          </p:cNvCxnSpPr>
          <p:nvPr/>
        </p:nvCxnSpPr>
        <p:spPr>
          <a:xfrm flipV="1">
            <a:off x="5272086" y="3321457"/>
            <a:ext cx="978210" cy="6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>
            <a:stCxn id="1027" idx="3"/>
          </p:cNvCxnSpPr>
          <p:nvPr/>
        </p:nvCxnSpPr>
        <p:spPr>
          <a:xfrm flipV="1">
            <a:off x="5272086" y="2285992"/>
            <a:ext cx="1014426" cy="1042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>
            <a:stCxn id="1027" idx="3"/>
            <a:endCxn id="1032" idx="1"/>
          </p:cNvCxnSpPr>
          <p:nvPr/>
        </p:nvCxnSpPr>
        <p:spPr>
          <a:xfrm>
            <a:off x="5272086" y="3328192"/>
            <a:ext cx="942988" cy="9588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1643042" y="357187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WAN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857488" y="357187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ルータ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429124" y="357187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ハブ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357950" y="264318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PC1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357950" y="3607595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PC2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357950" y="457200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PC3</a:t>
            </a:r>
            <a:endParaRPr kumimoji="1" lang="ja-JP" altLang="en-US" dirty="0"/>
          </a:p>
        </p:txBody>
      </p:sp>
      <p:sp>
        <p:nvSpPr>
          <p:cNvPr id="23" name="星 4 22"/>
          <p:cNvSpPr/>
          <p:nvPr/>
        </p:nvSpPr>
        <p:spPr>
          <a:xfrm>
            <a:off x="6176924" y="2105050"/>
            <a:ext cx="306163" cy="285752"/>
          </a:xfrm>
          <a:prstGeom prst="star4">
            <a:avLst/>
          </a:prstGeom>
          <a:solidFill>
            <a:srgbClr val="FFFF00"/>
          </a:solidFill>
          <a:ln w="127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星 4 27"/>
          <p:cNvSpPr/>
          <p:nvPr/>
        </p:nvSpPr>
        <p:spPr>
          <a:xfrm>
            <a:off x="5148261" y="3186111"/>
            <a:ext cx="306163" cy="285752"/>
          </a:xfrm>
          <a:prstGeom prst="star4">
            <a:avLst/>
          </a:prstGeom>
          <a:solidFill>
            <a:srgbClr val="FFFF00"/>
          </a:solidFill>
          <a:ln w="127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星 4 28"/>
          <p:cNvSpPr/>
          <p:nvPr/>
        </p:nvSpPr>
        <p:spPr>
          <a:xfrm>
            <a:off x="5143504" y="3178967"/>
            <a:ext cx="306163" cy="285752"/>
          </a:xfrm>
          <a:prstGeom prst="star4">
            <a:avLst/>
          </a:prstGeom>
          <a:solidFill>
            <a:srgbClr val="FFFF00"/>
          </a:solidFill>
          <a:ln w="127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星 4 29"/>
          <p:cNvSpPr/>
          <p:nvPr/>
        </p:nvSpPr>
        <p:spPr>
          <a:xfrm>
            <a:off x="4210049" y="3207543"/>
            <a:ext cx="306163" cy="285752"/>
          </a:xfrm>
          <a:prstGeom prst="star4">
            <a:avLst/>
          </a:prstGeom>
          <a:solidFill>
            <a:srgbClr val="FFFF00"/>
          </a:solidFill>
          <a:ln w="127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角丸四角形 34"/>
          <p:cNvSpPr/>
          <p:nvPr/>
        </p:nvSpPr>
        <p:spPr>
          <a:xfrm>
            <a:off x="4000496" y="1500174"/>
            <a:ext cx="3429024" cy="3429024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500562" y="5072074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仮想並列計算機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071670" y="5786454"/>
            <a:ext cx="500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各</a:t>
            </a:r>
            <a:r>
              <a:rPr kumimoji="1" lang="en-US" altLang="ja-JP" dirty="0" smtClean="0"/>
              <a:t>PC</a:t>
            </a:r>
            <a:r>
              <a:rPr kumimoji="1" lang="ja-JP" altLang="en-US" dirty="0" smtClean="0"/>
              <a:t>に</a:t>
            </a:r>
            <a:r>
              <a:rPr kumimoji="1" lang="en-US" altLang="ja-JP" dirty="0" smtClean="0"/>
              <a:t>MPI</a:t>
            </a:r>
            <a:r>
              <a:rPr kumimoji="1" lang="ja-JP" altLang="en-US" dirty="0" smtClean="0"/>
              <a:t>を導入し仮想並列計算機を構築</a:t>
            </a:r>
            <a:endParaRPr kumimoji="1" lang="ja-JP" altLang="en-US" dirty="0"/>
          </a:p>
        </p:txBody>
      </p:sp>
    </p:spTree>
    <p:custDataLst>
      <p:tags r:id="rId1"/>
    </p:custDataLst>
  </p:cSld>
  <p:clrMapOvr>
    <a:masterClrMapping/>
  </p:clrMapOvr>
  <p:transition advTm="2861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077 0.14907 L 2.5E-6 2.22222E-6 " pathEditMode="relative" rAng="0" ptsTypes="AA">
                                      <p:cBhvr>
                                        <p:cTn id="10" dur="2000" spd="-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" y="-75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27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250" autoRev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3" dur="250" autoRev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11111E-6 L 0.10989 1.11111E-6 " pathEditMode="relative" rAng="0" ptsTypes="AA">
                                      <p:cBhvr>
                                        <p:cTn id="20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7" presetClass="emph" presetSubtype="0" repeatCount="4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250" autoRev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3" dur="250" autoRev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6" presetClass="exit" presetSubtype="2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7.40741E-7 L 0.10312 0.14722 " pathEditMode="relative" rAng="0" ptsTypes="AA">
                                      <p:cBhvr>
                                        <p:cTn id="35" dur="1000" spd="-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74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27" presetClass="emph" presetSubtype="0" repeatCount="2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8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9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16" presetClass="exit" presetSubtype="2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33333E-6 L -0.07882 -3.33333E-6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27" presetClass="emph" presetSubtype="0" repeatCount="4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3" dur="250" autoRev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54" dur="250" autoRev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5" dur="250" autoRev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50" autoRev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000"/>
                            </p:stCondLst>
                            <p:childTnLst>
                              <p:par>
                                <p:cTn id="58" presetID="16" presetClass="exit" presetSubtype="2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3" grpId="2" animBg="1"/>
      <p:bldP spid="28" grpId="0" animBg="1"/>
      <p:bldP spid="28" grpId="1" animBg="1"/>
      <p:bldP spid="28" grpId="2" animBg="1"/>
      <p:bldP spid="29" grpId="3" animBg="1"/>
      <p:bldP spid="30" grpId="0" animBg="1"/>
      <p:bldP spid="30" grpId="1" animBg="1"/>
      <p:bldP spid="30" grpId="2" animBg="1"/>
      <p:bldP spid="30" grpId="3" animBg="1"/>
      <p:bldP spid="35" grpId="0" animBg="1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28794" y="1643050"/>
            <a:ext cx="138112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1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28794" y="1357298"/>
            <a:ext cx="1381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b="1" dirty="0" smtClean="0"/>
              <a:t>並列</a:t>
            </a:r>
            <a:r>
              <a:rPr lang="en-US" altLang="ja-JP" b="1" dirty="0" smtClean="0"/>
              <a:t>JPEG</a:t>
            </a:r>
            <a:r>
              <a:rPr lang="ja-JP" altLang="en-US" b="1" dirty="0" smtClean="0"/>
              <a:t>エンコーダ</a:t>
            </a:r>
            <a:endParaRPr kumimoji="1" lang="ja-JP" altLang="en-US" b="1" dirty="0"/>
          </a:p>
        </p:txBody>
      </p:sp>
      <p:pic>
        <p:nvPicPr>
          <p:cNvPr id="1029" name="Picture 5" descr="MCj04289450000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43702" y="4357694"/>
            <a:ext cx="80486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MCj04289450000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43372" y="4357694"/>
            <a:ext cx="80486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6" descr="MCj04289450000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43372" y="1571612"/>
            <a:ext cx="80486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6" descr="MCj04289450000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43042" y="4357694"/>
            <a:ext cx="80486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flipH="1">
            <a:off x="1000100" y="3714752"/>
            <a:ext cx="1928826" cy="582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flipH="1">
            <a:off x="3571868" y="3714752"/>
            <a:ext cx="1928826" cy="576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flipH="1">
            <a:off x="6107917" y="3714752"/>
            <a:ext cx="1928826" cy="571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6" descr="MCj04289450000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43372" y="5715016"/>
            <a:ext cx="80486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flipH="1">
            <a:off x="714348" y="5572140"/>
            <a:ext cx="1333510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7" name="直線コネクタ 26"/>
          <p:cNvCxnSpPr>
            <a:stCxn id="13" idx="2"/>
            <a:endCxn id="1036" idx="0"/>
          </p:cNvCxnSpPr>
          <p:nvPr/>
        </p:nvCxnSpPr>
        <p:spPr>
          <a:xfrm rot="16200000" flipH="1">
            <a:off x="5024040" y="1666461"/>
            <a:ext cx="1570053" cy="2526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stCxn id="13" idx="2"/>
            <a:endCxn id="1035" idx="0"/>
          </p:cNvCxnSpPr>
          <p:nvPr/>
        </p:nvCxnSpPr>
        <p:spPr>
          <a:xfrm rot="5400000">
            <a:off x="3756016" y="2924964"/>
            <a:ext cx="1570053" cy="95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>
            <a:stCxn id="14" idx="2"/>
            <a:endCxn id="18" idx="0"/>
          </p:cNvCxnSpPr>
          <p:nvPr/>
        </p:nvCxnSpPr>
        <p:spPr>
          <a:xfrm rot="16200000" flipH="1">
            <a:off x="2903521" y="4072733"/>
            <a:ext cx="784235" cy="25003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>
            <a:stCxn id="1030" idx="2"/>
            <a:endCxn id="18" idx="0"/>
          </p:cNvCxnSpPr>
          <p:nvPr/>
        </p:nvCxnSpPr>
        <p:spPr>
          <a:xfrm rot="5400000">
            <a:off x="4153686" y="5322898"/>
            <a:ext cx="78423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>
            <a:stCxn id="1029" idx="2"/>
            <a:endCxn id="18" idx="0"/>
          </p:cNvCxnSpPr>
          <p:nvPr/>
        </p:nvCxnSpPr>
        <p:spPr>
          <a:xfrm rot="5400000">
            <a:off x="5403851" y="4072733"/>
            <a:ext cx="784235" cy="25003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6858016" y="235743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/>
              <a:t>入力</a:t>
            </a:r>
            <a:r>
              <a:rPr lang="en-US" altLang="ja-JP" dirty="0" smtClean="0"/>
              <a:t>BMP</a:t>
            </a:r>
            <a:r>
              <a:rPr lang="ja-JP" altLang="en-US" dirty="0" smtClean="0"/>
              <a:t>画像</a:t>
            </a:r>
            <a:endParaRPr kumimoji="1" lang="ja-JP" altLang="en-US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57158" y="6488668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出力</a:t>
            </a:r>
            <a:r>
              <a:rPr kumimoji="1" lang="en-US" altLang="ja-JP" dirty="0" smtClean="0"/>
              <a:t>JPEG</a:t>
            </a:r>
            <a:r>
              <a:rPr kumimoji="1" lang="ja-JP" altLang="en-US" dirty="0" smtClean="0"/>
              <a:t>画像</a:t>
            </a:r>
            <a:endParaRPr kumimoji="1" lang="ja-JP" altLang="en-US" dirty="0"/>
          </a:p>
        </p:txBody>
      </p:sp>
      <p:sp>
        <p:nvSpPr>
          <p:cNvPr id="32" name="星 4 31"/>
          <p:cNvSpPr/>
          <p:nvPr/>
        </p:nvSpPr>
        <p:spPr>
          <a:xfrm>
            <a:off x="4395786" y="1919286"/>
            <a:ext cx="306163" cy="285752"/>
          </a:xfrm>
          <a:prstGeom prst="star4">
            <a:avLst/>
          </a:prstGeom>
          <a:solidFill>
            <a:srgbClr val="FFFF00"/>
          </a:solidFill>
          <a:ln w="127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3" name="星 4 32"/>
          <p:cNvSpPr/>
          <p:nvPr/>
        </p:nvSpPr>
        <p:spPr>
          <a:xfrm>
            <a:off x="4391024" y="1924049"/>
            <a:ext cx="306163" cy="285752"/>
          </a:xfrm>
          <a:prstGeom prst="star4">
            <a:avLst/>
          </a:prstGeom>
          <a:solidFill>
            <a:srgbClr val="FFFF00"/>
          </a:solidFill>
          <a:ln w="127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星 4 34"/>
          <p:cNvSpPr/>
          <p:nvPr/>
        </p:nvSpPr>
        <p:spPr>
          <a:xfrm>
            <a:off x="4391024" y="1924049"/>
            <a:ext cx="306163" cy="285752"/>
          </a:xfrm>
          <a:prstGeom prst="star4">
            <a:avLst/>
          </a:prstGeom>
          <a:solidFill>
            <a:srgbClr val="FFFF00"/>
          </a:solidFill>
          <a:ln w="127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5" name="星 4 44"/>
          <p:cNvSpPr/>
          <p:nvPr/>
        </p:nvSpPr>
        <p:spPr>
          <a:xfrm>
            <a:off x="6948487" y="4748211"/>
            <a:ext cx="306163" cy="285752"/>
          </a:xfrm>
          <a:prstGeom prst="star4">
            <a:avLst/>
          </a:prstGeom>
          <a:solidFill>
            <a:srgbClr val="FFFF00"/>
          </a:solidFill>
          <a:ln w="127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2" name="星 4 51"/>
          <p:cNvSpPr/>
          <p:nvPr/>
        </p:nvSpPr>
        <p:spPr>
          <a:xfrm>
            <a:off x="4395786" y="4791074"/>
            <a:ext cx="306163" cy="285752"/>
          </a:xfrm>
          <a:prstGeom prst="star4">
            <a:avLst/>
          </a:prstGeom>
          <a:solidFill>
            <a:srgbClr val="FFFF00"/>
          </a:solidFill>
          <a:ln w="127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3" name="星 4 52"/>
          <p:cNvSpPr/>
          <p:nvPr/>
        </p:nvSpPr>
        <p:spPr>
          <a:xfrm>
            <a:off x="1881206" y="4743437"/>
            <a:ext cx="306163" cy="285752"/>
          </a:xfrm>
          <a:prstGeom prst="star4">
            <a:avLst/>
          </a:prstGeom>
          <a:solidFill>
            <a:srgbClr val="FFFF00"/>
          </a:solidFill>
          <a:ln w="127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14348" y="5500702"/>
            <a:ext cx="1357322" cy="100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3" name="Picture 1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flipH="1">
            <a:off x="6929454" y="1357298"/>
            <a:ext cx="1357322" cy="1017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7" name="直線コネクタ 86"/>
          <p:cNvCxnSpPr>
            <a:stCxn id="83" idx="3"/>
            <a:endCxn id="13" idx="3"/>
          </p:cNvCxnSpPr>
          <p:nvPr/>
        </p:nvCxnSpPr>
        <p:spPr>
          <a:xfrm rot="10800000">
            <a:off x="4948234" y="1858156"/>
            <a:ext cx="1981220" cy="81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テキスト ボックス 89"/>
          <p:cNvSpPr txBox="1"/>
          <p:nvPr/>
        </p:nvSpPr>
        <p:spPr>
          <a:xfrm>
            <a:off x="4714876" y="200024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メイン</a:t>
            </a:r>
            <a:r>
              <a:rPr kumimoji="1" lang="en-US" altLang="ja-JP" dirty="0" smtClean="0"/>
              <a:t>PC</a:t>
            </a:r>
            <a:endParaRPr kumimoji="1" lang="ja-JP" altLang="en-US" dirty="0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928794" y="2000240"/>
            <a:ext cx="13811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34" name="直線コネクタ 133"/>
          <p:cNvCxnSpPr>
            <a:stCxn id="1034" idx="0"/>
            <a:endCxn id="13" idx="2"/>
          </p:cNvCxnSpPr>
          <p:nvPr/>
        </p:nvCxnSpPr>
        <p:spPr>
          <a:xfrm rot="5400000" flipH="1" flipV="1">
            <a:off x="2470132" y="1639081"/>
            <a:ext cx="1570053" cy="2581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1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flipH="1">
            <a:off x="1938331" y="1357308"/>
            <a:ext cx="1357322" cy="1017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36" name="直線コネクタ 135"/>
          <p:cNvCxnSpPr>
            <a:stCxn id="18" idx="1"/>
            <a:endCxn id="6" idx="3"/>
          </p:cNvCxnSpPr>
          <p:nvPr/>
        </p:nvCxnSpPr>
        <p:spPr>
          <a:xfrm rot="10800000" flipV="1">
            <a:off x="2071670" y="6001559"/>
            <a:ext cx="2071702" cy="36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テキスト ボックス 144"/>
          <p:cNvSpPr txBox="1"/>
          <p:nvPr/>
        </p:nvSpPr>
        <p:spPr>
          <a:xfrm>
            <a:off x="5072066" y="1571612"/>
            <a:ext cx="1643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/>
              <a:t>BMP</a:t>
            </a:r>
            <a:r>
              <a:rPr kumimoji="1" lang="ja-JP" altLang="en-US" sz="1200" dirty="0" smtClean="0"/>
              <a:t>画像読み込み</a:t>
            </a:r>
            <a:endParaRPr kumimoji="1" lang="ja-JP" altLang="en-US" sz="1200" dirty="0"/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428596" y="1714488"/>
            <a:ext cx="1214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画像を分割</a:t>
            </a:r>
            <a:endParaRPr kumimoji="1" lang="ja-JP" altLang="en-US" sz="1200" dirty="0"/>
          </a:p>
        </p:txBody>
      </p:sp>
      <p:sp>
        <p:nvSpPr>
          <p:cNvPr id="147" name="テキスト ボックス 146"/>
          <p:cNvSpPr txBox="1"/>
          <p:nvPr/>
        </p:nvSpPr>
        <p:spPr>
          <a:xfrm>
            <a:off x="2428860" y="455414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サブ</a:t>
            </a:r>
            <a:r>
              <a:rPr kumimoji="1" lang="en-US" altLang="ja-JP" dirty="0" smtClean="0"/>
              <a:t>PC</a:t>
            </a:r>
            <a:endParaRPr kumimoji="1" lang="ja-JP" altLang="en-US" dirty="0"/>
          </a:p>
        </p:txBody>
      </p:sp>
      <p:sp>
        <p:nvSpPr>
          <p:cNvPr id="148" name="テキスト ボックス 147"/>
          <p:cNvSpPr txBox="1"/>
          <p:nvPr/>
        </p:nvSpPr>
        <p:spPr>
          <a:xfrm>
            <a:off x="7429520" y="455414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サブ</a:t>
            </a:r>
            <a:r>
              <a:rPr kumimoji="1" lang="en-US" altLang="ja-JP" dirty="0" smtClean="0"/>
              <a:t>PC</a:t>
            </a:r>
            <a:endParaRPr kumimoji="1" lang="ja-JP" altLang="en-US" dirty="0"/>
          </a:p>
        </p:txBody>
      </p:sp>
      <p:sp>
        <p:nvSpPr>
          <p:cNvPr id="149" name="テキスト ボックス 148"/>
          <p:cNvSpPr txBox="1"/>
          <p:nvPr/>
        </p:nvSpPr>
        <p:spPr>
          <a:xfrm>
            <a:off x="4929190" y="455414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サブ</a:t>
            </a:r>
            <a:r>
              <a:rPr kumimoji="1" lang="en-US" altLang="ja-JP" dirty="0" smtClean="0"/>
              <a:t>PC</a:t>
            </a:r>
            <a:endParaRPr kumimoji="1" lang="ja-JP" altLang="en-US" dirty="0"/>
          </a:p>
        </p:txBody>
      </p:sp>
      <p:sp>
        <p:nvSpPr>
          <p:cNvPr id="151" name="テキスト ボックス 150"/>
          <p:cNvSpPr txBox="1"/>
          <p:nvPr/>
        </p:nvSpPr>
        <p:spPr>
          <a:xfrm>
            <a:off x="4071934" y="635795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メイン</a:t>
            </a:r>
            <a:r>
              <a:rPr kumimoji="1" lang="en-US" altLang="ja-JP" dirty="0" smtClean="0"/>
              <a:t>PC</a:t>
            </a:r>
            <a:endParaRPr kumimoji="1" lang="ja-JP" altLang="en-US" dirty="0"/>
          </a:p>
        </p:txBody>
      </p:sp>
      <p:sp>
        <p:nvSpPr>
          <p:cNvPr id="159" name="テキスト ボックス 158"/>
          <p:cNvSpPr txBox="1"/>
          <p:nvPr/>
        </p:nvSpPr>
        <p:spPr>
          <a:xfrm>
            <a:off x="2357422" y="6143644"/>
            <a:ext cx="1714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1</a:t>
            </a:r>
            <a:r>
              <a:rPr lang="ja-JP" altLang="en-US" sz="1200" dirty="0" smtClean="0"/>
              <a:t>枚の</a:t>
            </a:r>
            <a:r>
              <a:rPr lang="en-US" altLang="ja-JP" sz="1200" dirty="0" smtClean="0"/>
              <a:t>JPEG</a:t>
            </a:r>
            <a:r>
              <a:rPr lang="ja-JP" altLang="en-US" sz="1200" dirty="0" smtClean="0"/>
              <a:t>画像を出力</a:t>
            </a:r>
            <a:endParaRPr kumimoji="1" lang="en-US" altLang="ja-JP" sz="1200" dirty="0" smtClean="0"/>
          </a:p>
        </p:txBody>
      </p:sp>
      <p:sp>
        <p:nvSpPr>
          <p:cNvPr id="160" name="テキスト ボックス 159"/>
          <p:cNvSpPr txBox="1"/>
          <p:nvPr/>
        </p:nvSpPr>
        <p:spPr>
          <a:xfrm>
            <a:off x="357158" y="3071810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サブ</a:t>
            </a:r>
            <a:r>
              <a:rPr kumimoji="1" lang="en-US" altLang="ja-JP" sz="1200" dirty="0" smtClean="0"/>
              <a:t>PC</a:t>
            </a:r>
            <a:r>
              <a:rPr kumimoji="1" lang="ja-JP" altLang="en-US" sz="1200" dirty="0" smtClean="0"/>
              <a:t>群にデータを送信</a:t>
            </a:r>
            <a:endParaRPr kumimoji="1" lang="ja-JP" altLang="en-US" sz="1200" dirty="0"/>
          </a:p>
        </p:txBody>
      </p:sp>
      <p:sp>
        <p:nvSpPr>
          <p:cNvPr id="161" name="テキスト ボックス 160"/>
          <p:cNvSpPr txBox="1"/>
          <p:nvPr/>
        </p:nvSpPr>
        <p:spPr>
          <a:xfrm>
            <a:off x="214282" y="4429132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各</a:t>
            </a:r>
            <a:r>
              <a:rPr kumimoji="1" lang="en-US" altLang="ja-JP" sz="1200" dirty="0" smtClean="0"/>
              <a:t>PC</a:t>
            </a:r>
            <a:r>
              <a:rPr kumimoji="1" lang="ja-JP" altLang="en-US" sz="1200" dirty="0" smtClean="0"/>
              <a:t>はエンコードを行い、メイン</a:t>
            </a:r>
            <a:r>
              <a:rPr kumimoji="1" lang="en-US" altLang="ja-JP" sz="1200" dirty="0" smtClean="0"/>
              <a:t>PC</a:t>
            </a:r>
            <a:r>
              <a:rPr kumimoji="1" lang="ja-JP" altLang="en-US" sz="1200" dirty="0" smtClean="0"/>
              <a:t>に</a:t>
            </a:r>
            <a:r>
              <a:rPr kumimoji="1" lang="en-US" altLang="ja-JP" sz="1200" dirty="0" smtClean="0"/>
              <a:t>JPEG</a:t>
            </a:r>
            <a:r>
              <a:rPr kumimoji="1" lang="ja-JP" altLang="en-US" sz="1200" dirty="0" smtClean="0"/>
              <a:t>画像を送信</a:t>
            </a:r>
            <a:endParaRPr kumimoji="1" lang="ja-JP" altLang="en-US" sz="1200" dirty="0"/>
          </a:p>
        </p:txBody>
      </p:sp>
    </p:spTree>
    <p:custDataLst>
      <p:tags r:id="rId1"/>
    </p:custDataLst>
  </p:cSld>
  <p:clrMapOvr>
    <a:masterClrMapping/>
  </p:clrMapOvr>
  <p:transition advTm="5269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11111E-6 L 0.48836 0.23079 " pathEditMode="relative" ptsTypes="AA">
                                      <p:cBhvr>
                                        <p:cTn id="14" dur="2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"/>
                                            </p:cond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81481E-6 L 0.21267 0.28334 " pathEditMode="relative" ptsTypes="AA">
                                      <p:cBhvr>
                                        <p:cTn id="16" dur="2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7037E-7 L -0.07084 0.32546 " pathEditMode="relative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5 0.01065 L 0.00086 0.23889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114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5 0.01481 L 0.2757 0.24051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" y="113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2 0.00972 L -0.28039 0.24051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" y="1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6" presetClass="exit" presetSubtype="2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44444E-6 L -0.00105 0.12547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63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44444E-6 L -0.28107 0.13033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" y="65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 L 0.27291 0.13125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" y="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00"/>
                            </p:stCondLst>
                            <p:childTnLst>
                              <p:par>
                                <p:cTn id="71" presetID="16" presetClass="exit" presetSubtype="2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7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2" grpId="1" animBg="1"/>
      <p:bldP spid="32" grpId="2" animBg="1"/>
      <p:bldP spid="33" grpId="0" animBg="1"/>
      <p:bldP spid="33" grpId="1" animBg="1"/>
      <p:bldP spid="33" grpId="2" animBg="1"/>
      <p:bldP spid="35" grpId="0" animBg="1"/>
      <p:bldP spid="45" grpId="0" animBg="1"/>
      <p:bldP spid="45" grpId="1" animBg="1"/>
      <p:bldP spid="45" grpId="2" animBg="1"/>
      <p:bldP spid="52" grpId="0" animBg="1"/>
      <p:bldP spid="52" grpId="1" animBg="1"/>
      <p:bldP spid="52" grpId="2" animBg="1"/>
      <p:bldP spid="53" grpId="0" animBg="1"/>
      <p:bldP spid="53" grpId="1" animBg="1"/>
      <p:bldP spid="53" grpId="2" animBg="1"/>
      <p:bldP spid="146" grpId="0"/>
      <p:bldP spid="159" grpId="0"/>
      <p:bldP spid="160" grpId="0"/>
      <p:bldP spid="1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b="1" dirty="0" smtClean="0"/>
              <a:t>測定結果</a:t>
            </a:r>
            <a:r>
              <a:rPr lang="en-US" altLang="ja-JP" b="1" dirty="0" smtClean="0"/>
              <a:t>(</a:t>
            </a:r>
            <a:r>
              <a:rPr kumimoji="1" lang="ja-JP" altLang="en-US" b="1" dirty="0" smtClean="0"/>
              <a:t>処理時間</a:t>
            </a:r>
            <a:r>
              <a:rPr kumimoji="1" lang="en-US" altLang="ja-JP" b="1" dirty="0" smtClean="0"/>
              <a:t>)</a:t>
            </a:r>
            <a:endParaRPr kumimoji="1" lang="ja-JP" altLang="en-US" b="1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処理時間の短縮が見られる場合がある</a:t>
            </a:r>
            <a:endParaRPr kumimoji="1" lang="en-US" altLang="ja-JP" dirty="0" smtClean="0"/>
          </a:p>
          <a:p>
            <a:r>
              <a:rPr lang="ja-JP" altLang="en-US" dirty="0" smtClean="0"/>
              <a:t>逆に処理時間が悪化した場合が目立つ</a:t>
            </a:r>
            <a:endParaRPr kumimoji="1" lang="ja-JP" altLang="en-US" dirty="0"/>
          </a:p>
        </p:txBody>
      </p:sp>
      <p:graphicFrame>
        <p:nvGraphicFramePr>
          <p:cNvPr id="5" name="Chart 15"/>
          <p:cNvGraphicFramePr>
            <a:graphicFrameLocks/>
          </p:cNvGraphicFramePr>
          <p:nvPr/>
        </p:nvGraphicFramePr>
        <p:xfrm>
          <a:off x="1714480" y="1576387"/>
          <a:ext cx="5715040" cy="3705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55209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b="1" dirty="0" smtClean="0"/>
              <a:t>測定結果</a:t>
            </a:r>
            <a:r>
              <a:rPr kumimoji="1" lang="en-US" altLang="ja-JP" b="1" dirty="0" smtClean="0"/>
              <a:t>(</a:t>
            </a:r>
            <a:r>
              <a:rPr kumimoji="1" lang="ja-JP" altLang="en-US" b="1" dirty="0" smtClean="0"/>
              <a:t>スピードアップ率</a:t>
            </a:r>
            <a:r>
              <a:rPr kumimoji="1" lang="en-US" altLang="ja-JP" b="1" dirty="0" smtClean="0"/>
              <a:t>)</a:t>
            </a:r>
            <a:endParaRPr kumimoji="1" lang="ja-JP" altLang="en-US" b="1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kumimoji="1" lang="en-US" altLang="ja-JP" sz="2800" dirty="0" smtClean="0"/>
          </a:p>
          <a:p>
            <a:endParaRPr lang="en-US" altLang="ja-JP" sz="2800" dirty="0"/>
          </a:p>
          <a:p>
            <a:endParaRPr kumimoji="1" lang="en-US" altLang="ja-JP" sz="2800" dirty="0" smtClean="0"/>
          </a:p>
          <a:p>
            <a:endParaRPr lang="en-US" altLang="ja-JP" sz="2800" dirty="0"/>
          </a:p>
          <a:p>
            <a:endParaRPr kumimoji="1" lang="en-US" altLang="ja-JP" sz="2800" dirty="0" smtClean="0"/>
          </a:p>
          <a:p>
            <a:endParaRPr lang="en-US" altLang="ja-JP" sz="2800" dirty="0"/>
          </a:p>
          <a:p>
            <a:endParaRPr kumimoji="1" lang="en-US" altLang="ja-JP" sz="2000" dirty="0" smtClean="0"/>
          </a:p>
          <a:p>
            <a:r>
              <a:rPr kumimoji="1" lang="en-US" altLang="ja-JP" sz="2000" dirty="0" smtClean="0"/>
              <a:t>PC</a:t>
            </a:r>
            <a:r>
              <a:rPr kumimoji="1" lang="ja-JP" altLang="en-US" sz="2000" dirty="0" smtClean="0"/>
              <a:t>数が２台の場合</a:t>
            </a:r>
            <a:r>
              <a:rPr kumimoji="1" lang="ja-JP" altLang="en-US" sz="2000" dirty="0" smtClean="0"/>
              <a:t>：高速</a:t>
            </a:r>
            <a:r>
              <a:rPr kumimoji="1" lang="ja-JP" altLang="en-US" sz="2000" dirty="0" smtClean="0"/>
              <a:t>に</a:t>
            </a:r>
            <a:r>
              <a:rPr kumimoji="1" lang="ja-JP" altLang="en-US" sz="2000" dirty="0" smtClean="0"/>
              <a:t>動作する場合がある</a:t>
            </a:r>
            <a:endParaRPr kumimoji="1" lang="en-US" altLang="ja-JP" sz="2000" dirty="0" smtClean="0"/>
          </a:p>
          <a:p>
            <a:r>
              <a:rPr lang="en-US" altLang="ja-JP" sz="2000" dirty="0" smtClean="0"/>
              <a:t>PC</a:t>
            </a:r>
            <a:r>
              <a:rPr lang="ja-JP" altLang="en-US" sz="2000" dirty="0" smtClean="0"/>
              <a:t>数が３台の場合：逆に処理に時間が掛っている</a:t>
            </a:r>
            <a:endParaRPr lang="en-US" altLang="ja-JP" sz="2000" dirty="0" smtClean="0"/>
          </a:p>
          <a:p>
            <a:pPr lvl="1"/>
            <a:r>
              <a:rPr kumimoji="1" lang="ja-JP" altLang="en-US" sz="1800" dirty="0"/>
              <a:t>通信</a:t>
            </a:r>
            <a:r>
              <a:rPr kumimoji="1" lang="ja-JP" altLang="en-US" sz="1800" dirty="0" smtClean="0"/>
              <a:t>時間・同期時間が大きく影響</a:t>
            </a:r>
            <a:endParaRPr kumimoji="1" lang="ja-JP" altLang="en-US" sz="1800" dirty="0"/>
          </a:p>
        </p:txBody>
      </p:sp>
      <p:graphicFrame>
        <p:nvGraphicFramePr>
          <p:cNvPr id="6" name="Chart 12"/>
          <p:cNvGraphicFramePr>
            <a:graphicFrameLocks/>
          </p:cNvGraphicFramePr>
          <p:nvPr/>
        </p:nvGraphicFramePr>
        <p:xfrm>
          <a:off x="1643042" y="1571612"/>
          <a:ext cx="5857916" cy="3352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45896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b="1" dirty="0" smtClean="0"/>
              <a:t>測定結果</a:t>
            </a:r>
            <a:r>
              <a:rPr kumimoji="1" lang="en-US" altLang="ja-JP" b="1" dirty="0" smtClean="0"/>
              <a:t>(</a:t>
            </a:r>
            <a:r>
              <a:rPr kumimoji="1" lang="ja-JP" altLang="en-US" b="1" dirty="0" smtClean="0"/>
              <a:t>演算時間</a:t>
            </a:r>
            <a:r>
              <a:rPr kumimoji="1" lang="en-US" altLang="ja-JP" b="1" dirty="0" smtClean="0"/>
              <a:t>)</a:t>
            </a:r>
            <a:endParaRPr kumimoji="1" lang="ja-JP" altLang="en-US" b="1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sz="2800" dirty="0" smtClean="0"/>
          </a:p>
          <a:p>
            <a:endParaRPr lang="en-US" altLang="ja-JP" sz="2800" dirty="0" smtClean="0"/>
          </a:p>
          <a:p>
            <a:endParaRPr kumimoji="1" lang="en-US" altLang="ja-JP" sz="2800" dirty="0" smtClean="0"/>
          </a:p>
          <a:p>
            <a:r>
              <a:rPr kumimoji="1" lang="en-US" altLang="ja-JP" sz="2800" dirty="0" smtClean="0"/>
              <a:t>PC</a:t>
            </a:r>
            <a:r>
              <a:rPr kumimoji="1" lang="ja-JP" altLang="en-US" sz="2800" dirty="0" smtClean="0"/>
              <a:t>数・画像枚数が増加するに従い減少</a:t>
            </a:r>
            <a:endParaRPr kumimoji="1" lang="en-US" altLang="ja-JP" sz="2800" dirty="0" smtClean="0"/>
          </a:p>
          <a:p>
            <a:endParaRPr kumimoji="1" lang="ja-JP" altLang="en-US" dirty="0"/>
          </a:p>
        </p:txBody>
      </p:sp>
      <p:graphicFrame>
        <p:nvGraphicFramePr>
          <p:cNvPr id="5" name="Chart 8"/>
          <p:cNvGraphicFramePr>
            <a:graphicFrameLocks/>
          </p:cNvGraphicFramePr>
          <p:nvPr/>
        </p:nvGraphicFramePr>
        <p:xfrm>
          <a:off x="1785918" y="1571612"/>
          <a:ext cx="5538812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31656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1|6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9|8.9|13.5|8.3|0.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スパイス">
  <a:themeElements>
    <a:clrScheme name="ビジネ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スパイス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スパイス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606</TotalTime>
  <Words>384</Words>
  <Application>Microsoft Office PowerPoint</Application>
  <PresentationFormat>画面に合わせる (4:3)</PresentationFormat>
  <Paragraphs>88</Paragraphs>
  <Slides>10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スパイス</vt:lpstr>
      <vt:lpstr>MPIを用いた画像の並列処理</vt:lpstr>
      <vt:lpstr>目次</vt:lpstr>
      <vt:lpstr>目的</vt:lpstr>
      <vt:lpstr>並列計算機</vt:lpstr>
      <vt:lpstr>仮想並列計算機の構成</vt:lpstr>
      <vt:lpstr>並列JPEGエンコーダ</vt:lpstr>
      <vt:lpstr>測定結果(処理時間)</vt:lpstr>
      <vt:lpstr>測定結果(スピードアップ率)</vt:lpstr>
      <vt:lpstr>測定結果(演算時間)</vt:lpstr>
      <vt:lpstr>結論・今後の課題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MPIを用いた画像の並列処理</dc:title>
  <dc:creator>高田司郎</dc:creator>
  <cp:lastModifiedBy>高田司郎</cp:lastModifiedBy>
  <cp:revision>85</cp:revision>
  <dcterms:created xsi:type="dcterms:W3CDTF">2009-02-05T03:33:59Z</dcterms:created>
  <dcterms:modified xsi:type="dcterms:W3CDTF">2009-02-05T21:12:45Z</dcterms:modified>
</cp:coreProperties>
</file>